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6" r:id="rId12"/>
    <p:sldId id="284" r:id="rId13"/>
    <p:sldId id="283" r:id="rId14"/>
    <p:sldId id="287" r:id="rId15"/>
    <p:sldId id="285" r:id="rId16"/>
    <p:sldId id="289" r:id="rId17"/>
    <p:sldId id="288" r:id="rId18"/>
    <p:sldId id="290" r:id="rId19"/>
    <p:sldId id="291" r:id="rId20"/>
    <p:sldId id="292" r:id="rId21"/>
    <p:sldId id="293" r:id="rId22"/>
    <p:sldId id="260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85992" autoAdjust="0"/>
  </p:normalViewPr>
  <p:slideViewPr>
    <p:cSldViewPr>
      <p:cViewPr>
        <p:scale>
          <a:sx n="60" d="100"/>
          <a:sy n="60" d="100"/>
        </p:scale>
        <p:origin x="-165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33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CAE1-322D-4706-AE92-D480995CABA1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017D-84C7-49AB-A7E5-CDC8F1724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017D-84C7-49AB-A7E5-CDC8F1724E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E017D-84C7-49AB-A7E5-CDC8F1724E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EXPLORATORY STUDY ABOUT THE LIFE INSURANCE INDUSTRY IN INDIA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Internship/Project Presentation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Ajay Krishna M (22MB002)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Regulations in the Sector by IRDAI from 2012 to 2016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2013: Corporate agents allowed to tie up with more than one insurer </a:t>
            </a:r>
          </a:p>
          <a:p>
            <a:r>
              <a:rPr lang="en-US" sz="3000" dirty="0" smtClean="0"/>
              <a:t>2013: Linked and non linked product regulations</a:t>
            </a:r>
          </a:p>
          <a:p>
            <a:r>
              <a:rPr lang="en-US" sz="3000" dirty="0" smtClean="0"/>
              <a:t>2013: Reinsurance Regulations; Prescription on level of reinsurance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2015</a:t>
            </a:r>
            <a:r>
              <a:rPr lang="en-US" sz="3000" dirty="0" smtClean="0"/>
              <a:t>: Insurance Amendment Law,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000" dirty="0" smtClean="0"/>
              <a:t> Foreign Ownership increased from 26% to 49%,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000" dirty="0" smtClean="0"/>
              <a:t>Agents Can be Appointed by Insurers 2016: Permission to set up insurance marketing firm.</a:t>
            </a:r>
          </a:p>
          <a:p>
            <a:r>
              <a:rPr lang="en-US" sz="3000" dirty="0" smtClean="0"/>
              <a:t>2016: Permission to set up insurance marketing firm.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Regulations in the Sector by IRDAI from 2017 to 2021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2017: Investment by Private Equity funds in Indian Insurance Companies </a:t>
            </a:r>
          </a:p>
          <a:p>
            <a:r>
              <a:rPr lang="en-US" dirty="0" smtClean="0"/>
              <a:t>2017: Insurance Web Aggregators Regulations </a:t>
            </a:r>
          </a:p>
          <a:p>
            <a:r>
              <a:rPr lang="en-US" dirty="0" smtClean="0"/>
              <a:t>2019: New and innovative campaign “</a:t>
            </a:r>
            <a:r>
              <a:rPr lang="en-US" dirty="0" err="1" smtClean="0"/>
              <a:t>Sabse</a:t>
            </a:r>
            <a:r>
              <a:rPr lang="en-US" dirty="0" smtClean="0"/>
              <a:t> </a:t>
            </a:r>
            <a:r>
              <a:rPr lang="en-US" dirty="0" err="1" smtClean="0"/>
              <a:t>Peheley</a:t>
            </a:r>
            <a:r>
              <a:rPr lang="en-US" dirty="0" smtClean="0"/>
              <a:t> Insurance” </a:t>
            </a:r>
          </a:p>
          <a:p>
            <a:r>
              <a:rPr lang="en-US" dirty="0" smtClean="0"/>
              <a:t>2019: Linked and non linked products regulations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Impact of the Regulations from 2012 to 2016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Linked insurance premium saw a slowdown due to change in the commission structure Players with strong banking channels leverage their network to gain market share.</a:t>
            </a:r>
            <a:endParaRPr lang="en-US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2020: Issuance of Electronic Policies</a:t>
            </a:r>
          </a:p>
          <a:p>
            <a:r>
              <a:rPr lang="en-US" sz="3000" dirty="0" smtClean="0"/>
              <a:t>2021: Foreign Ownership increased from 49% to 74%</a:t>
            </a:r>
          </a:p>
          <a:p>
            <a:r>
              <a:rPr lang="en-US" sz="3000" dirty="0" smtClean="0"/>
              <a:t>2021: </a:t>
            </a:r>
            <a:r>
              <a:rPr lang="en-US" sz="3000" dirty="0" err="1" smtClean="0"/>
              <a:t>Saral</a:t>
            </a:r>
            <a:r>
              <a:rPr lang="en-US" sz="3000" dirty="0" smtClean="0"/>
              <a:t> </a:t>
            </a:r>
            <a:r>
              <a:rPr lang="en-US" sz="3000" dirty="0" err="1" smtClean="0"/>
              <a:t>Jeevan</a:t>
            </a:r>
            <a:r>
              <a:rPr lang="en-US" sz="3000" dirty="0" smtClean="0"/>
              <a:t> </a:t>
            </a:r>
            <a:r>
              <a:rPr lang="en-US" sz="3000" dirty="0" err="1" smtClean="0"/>
              <a:t>Bima</a:t>
            </a:r>
            <a:r>
              <a:rPr lang="en-US" sz="3000" dirty="0" smtClean="0"/>
              <a:t> &amp; </a:t>
            </a:r>
            <a:r>
              <a:rPr lang="en-US" sz="3000" dirty="0" err="1" smtClean="0"/>
              <a:t>Saral</a:t>
            </a:r>
            <a:r>
              <a:rPr lang="en-US" sz="3000" dirty="0" smtClean="0"/>
              <a:t> Pension; Standard life insurance products</a:t>
            </a:r>
            <a:endParaRPr 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Impact of the Regulations from 2017 to 2021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awareness and insurance penetration has increased due to innovative campaigns and digital initiatives.</a:t>
            </a:r>
          </a:p>
          <a:p>
            <a:r>
              <a:rPr lang="en-US" dirty="0" smtClean="0"/>
              <a:t>Increased </a:t>
            </a:r>
            <a:r>
              <a:rPr lang="en-US" dirty="0" smtClean="0"/>
              <a:t>investment in life insurance companies through private equity/ FDI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Business model of players in the life insurance industry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Bank </a:t>
            </a:r>
            <a:r>
              <a:rPr lang="en-US" sz="3000" dirty="0" smtClean="0"/>
              <a:t>promoted entities</a:t>
            </a:r>
          </a:p>
          <a:p>
            <a:r>
              <a:rPr lang="en-US" sz="3000" dirty="0" smtClean="0"/>
              <a:t>Non-bank </a:t>
            </a:r>
            <a:r>
              <a:rPr lang="en-US" sz="3000" dirty="0" smtClean="0"/>
              <a:t>promoted entities having banking partners</a:t>
            </a:r>
          </a:p>
          <a:p>
            <a:r>
              <a:rPr lang="en-US" sz="3000" dirty="0" smtClean="0"/>
              <a:t>Group </a:t>
            </a:r>
            <a:r>
              <a:rPr lang="en-US" sz="3000" dirty="0" smtClean="0"/>
              <a:t>focused players with individual agent network </a:t>
            </a:r>
          </a:p>
          <a:p>
            <a:r>
              <a:rPr lang="en-US" sz="3000" dirty="0" smtClean="0"/>
              <a:t>Individual </a:t>
            </a:r>
            <a:r>
              <a:rPr lang="en-US" sz="3000" dirty="0" smtClean="0"/>
              <a:t>focused players with individual agent network </a:t>
            </a:r>
          </a:p>
          <a:p>
            <a:r>
              <a:rPr lang="en-US" sz="3000" dirty="0" smtClean="0"/>
              <a:t>Players </a:t>
            </a:r>
            <a:r>
              <a:rPr lang="en-US" sz="3000" dirty="0" smtClean="0"/>
              <a:t>focused on both group as well as individual business</a:t>
            </a:r>
            <a:endParaRPr 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Regulatory focus on </a:t>
            </a:r>
            <a:r>
              <a:rPr lang="en-US" sz="4000" b="1" dirty="0" err="1" smtClean="0"/>
              <a:t>digitalisation</a:t>
            </a:r>
            <a:r>
              <a:rPr lang="en-US" sz="4000" b="1" dirty="0" smtClean="0"/>
              <a:t> in insurance sector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dirty="0" smtClean="0"/>
              <a:t>Paperless KYC – </a:t>
            </a:r>
          </a:p>
          <a:p>
            <a:r>
              <a:rPr lang="en-US" sz="3000" dirty="0" smtClean="0"/>
              <a:t>IRDAI has allowed insurance companies to avail </a:t>
            </a:r>
            <a:r>
              <a:rPr lang="en-US" sz="3000" dirty="0" err="1" smtClean="0"/>
              <a:t>Aadhaar</a:t>
            </a:r>
            <a:r>
              <a:rPr lang="en-US" sz="3000" dirty="0" smtClean="0"/>
              <a:t> Authentication services of the Unique Identification Authority of India.  KYC is done digitally from the OTP received from the </a:t>
            </a:r>
            <a:r>
              <a:rPr lang="en-US" sz="3000" dirty="0" err="1" smtClean="0"/>
              <a:t>Aadhaar</a:t>
            </a:r>
            <a:r>
              <a:rPr lang="en-US" sz="3000" dirty="0" smtClean="0"/>
              <a:t> registered mobile number or e-mail.</a:t>
            </a:r>
          </a:p>
          <a:p>
            <a:r>
              <a:rPr lang="en-US" sz="3000" dirty="0" smtClean="0"/>
              <a:t>The traditional approach of filling physical forms, obtaining wet signatures and the subsequent movement of physical papers is reduced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Issuance of policies – </a:t>
            </a:r>
          </a:p>
          <a:p>
            <a:r>
              <a:rPr lang="en-US" sz="3000" dirty="0" smtClean="0"/>
              <a:t>IRDAI mandated that if policies are solicited through an electronic mode, and a hardcopy. </a:t>
            </a:r>
          </a:p>
          <a:p>
            <a:r>
              <a:rPr lang="en-US" sz="3000" dirty="0" smtClean="0"/>
              <a:t>Exemption for a physical copy was provided where the policy was issued using an e-insurance account (</a:t>
            </a:r>
            <a:r>
              <a:rPr lang="en-US" sz="3000" dirty="0" err="1" smtClean="0"/>
              <a:t>eIA</a:t>
            </a:r>
            <a:r>
              <a:rPr lang="en-US" sz="3000" dirty="0" smtClean="0"/>
              <a:t>). </a:t>
            </a:r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Top six insurance players in India.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LIC</a:t>
            </a:r>
          </a:p>
          <a:p>
            <a:r>
              <a:rPr lang="en-US" sz="3000" dirty="0" smtClean="0"/>
              <a:t>SBI Life</a:t>
            </a:r>
          </a:p>
          <a:p>
            <a:r>
              <a:rPr lang="en-US" sz="3000" dirty="0" smtClean="0"/>
              <a:t>HDFC Life</a:t>
            </a:r>
          </a:p>
          <a:p>
            <a:r>
              <a:rPr lang="en-US" sz="3000" dirty="0" smtClean="0"/>
              <a:t>ICICI Prudential Life </a:t>
            </a:r>
          </a:p>
          <a:p>
            <a:r>
              <a:rPr lang="en-US" sz="3000" dirty="0" smtClean="0"/>
              <a:t>Max Life </a:t>
            </a:r>
          </a:p>
          <a:p>
            <a:r>
              <a:rPr lang="en-US" sz="3000" dirty="0" smtClean="0"/>
              <a:t>Bajaj Allianz Life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Insurance is a means of protection from financial loss which is a form of risk management used to hedge against the risk of a uncertain loss.</a:t>
            </a:r>
          </a:p>
          <a:p>
            <a:r>
              <a:rPr lang="en-US" sz="3000" dirty="0" smtClean="0"/>
              <a:t>An Exploratory study about the life insurance industry in India and key policies made by the IRDAI.</a:t>
            </a:r>
          </a:p>
          <a:p>
            <a:r>
              <a:rPr lang="en-US" sz="3000" dirty="0" smtClean="0"/>
              <a:t>Compare the top six insurance players in India.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Total Premium for the year 2021: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03020"/>
          <a:ext cx="8229600" cy="403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 Premium –FY21</a:t>
                      </a:r>
                    </a:p>
                  </a:txBody>
                  <a:tcPr marL="36576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 Premium (INR billion)</a:t>
                      </a:r>
                    </a:p>
                  </a:txBody>
                  <a:tcPr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272727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4,032.90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272727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502.5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272727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385.8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272727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357.3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272727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190.2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272727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120.2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698.3</a:t>
                      </a:r>
                    </a:p>
                  </a:txBody>
                  <a:tcPr marL="7620" marR="7620" marT="7620" marB="0"/>
                </a:tc>
              </a:tr>
              <a:tr h="4095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Private players total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2,254.30</a:t>
                      </a:r>
                    </a:p>
                  </a:txBody>
                  <a:tcPr marL="7620" marR="7620" marT="7620" marB="0"/>
                </a:tc>
              </a:tr>
              <a:tr h="345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6,287.30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3340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Where LIC tops the list which has 78.90% more premium than all the private players combined. </a:t>
            </a:r>
            <a:endParaRPr 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Channel Mix (Individual)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The channel mix(Individual) is a combination of </a:t>
            </a:r>
          </a:p>
          <a:p>
            <a:r>
              <a:rPr lang="en-US" sz="3000" dirty="0" smtClean="0"/>
              <a:t>Individual agent</a:t>
            </a:r>
          </a:p>
          <a:p>
            <a:r>
              <a:rPr lang="en-US" sz="3000" dirty="0" smtClean="0"/>
              <a:t> Corporate agents Bank</a:t>
            </a:r>
          </a:p>
          <a:p>
            <a:r>
              <a:rPr lang="en-US" sz="3000" dirty="0" smtClean="0"/>
              <a:t>Corporate agents-Other </a:t>
            </a:r>
          </a:p>
          <a:p>
            <a:r>
              <a:rPr lang="en-US" sz="3000" dirty="0" smtClean="0"/>
              <a:t>Direct Business</a:t>
            </a:r>
            <a:endParaRPr 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SBI Mutual Fund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dirty="0"/>
              <a:t>SBI Funds Management </a:t>
            </a:r>
            <a:r>
              <a:rPr lang="en-US" dirty="0" err="1"/>
              <a:t>Pvt</a:t>
            </a:r>
            <a:r>
              <a:rPr lang="en-US" dirty="0"/>
              <a:t> Limited is a joint venture between the State Bank of India (SBI) and financial services company </a:t>
            </a:r>
            <a:r>
              <a:rPr lang="en-US" dirty="0" err="1"/>
              <a:t>Amundi</a:t>
            </a:r>
            <a:r>
              <a:rPr lang="en-US" dirty="0"/>
              <a:t>, a European Asset Management company in France.</a:t>
            </a:r>
          </a:p>
          <a:p>
            <a:pPr>
              <a:lnSpc>
                <a:spcPts val="4200"/>
              </a:lnSpc>
            </a:pPr>
            <a:r>
              <a:rPr lang="en-US" dirty="0"/>
              <a:t>It was launched in 1987.Ms. </a:t>
            </a:r>
            <a:r>
              <a:rPr lang="en-US" dirty="0" err="1"/>
              <a:t>Anuradha</a:t>
            </a:r>
            <a:r>
              <a:rPr lang="en-US" dirty="0"/>
              <a:t> Rao is the Managing Director and CEO. In 2013, SBI Fund Guru, an investor education initiative was launched.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Channel Mix (Individual)-5-Year CAGR ending FY21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867012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219200"/>
                <a:gridCol w="1508760"/>
                <a:gridCol w="1645920"/>
                <a:gridCol w="1645920"/>
              </a:tblGrid>
              <a:tr h="1466883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Channel Mix (Individual</a:t>
                      </a:r>
                      <a:r>
                        <a:rPr lang="en-IN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) -</a:t>
                      </a:r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5-Year CAGR ending FY21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Individual agents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Corporate agents  - Banks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Corporate agents - Others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"/>
                        </a:rPr>
                        <a:t>Direct Business</a:t>
                      </a:r>
                    </a:p>
                  </a:txBody>
                  <a:tcPr marL="9525" marR="9525" marT="9525" marB="0"/>
                </a:tc>
              </a:tr>
              <a:tr h="4427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LIC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10.80%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19.60%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7.80%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27.90%</a:t>
                      </a:r>
                    </a:p>
                  </a:txBody>
                  <a:tcPr marL="9525" marR="9525" marT="9525" marB="0"/>
                </a:tc>
              </a:tr>
              <a:tr h="4427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SBI Life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13.00%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22.00%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72.80%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62.00%</a:t>
                      </a:r>
                    </a:p>
                  </a:txBody>
                  <a:tcPr marL="9525" marR="9525" marT="9525" marB="0"/>
                </a:tc>
              </a:tr>
              <a:tr h="4427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HDFC Life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20.30%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13.10%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31.00%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49.70%</a:t>
                      </a:r>
                    </a:p>
                  </a:txBody>
                  <a:tcPr marL="9525" marR="9525" marT="9525" marB="0"/>
                </a:tc>
              </a:tr>
              <a:tr h="7391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ICICI Prudential Life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7.90%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3.70%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12.00%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17.40%</a:t>
                      </a:r>
                    </a:p>
                  </a:txBody>
                  <a:tcPr marL="9525" marR="9525" marT="9525" marB="0"/>
                </a:tc>
              </a:tr>
              <a:tr h="4427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Max Life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17.60%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21.30%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2.40%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13.30%</a:t>
                      </a:r>
                    </a:p>
                  </a:txBody>
                  <a:tcPr marL="9525" marR="9525" marT="9525" marB="0"/>
                </a:tc>
              </a:tr>
              <a:tr h="4427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Bajaj Allianz Life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5.60%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125.50%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44.00%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"/>
                        </a:rPr>
                        <a:t>50.40%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Individual agents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750786"/>
              </p:ext>
            </p:extLst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1049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Channel Mix (Individual)-5-Year CAGR ending FY21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Individual agents</a:t>
                      </a:r>
                    </a:p>
                  </a:txBody>
                  <a:tcPr marR="7620" marT="7620" marB="0"/>
                </a:tc>
              </a:tr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20.30%</a:t>
                      </a:r>
                    </a:p>
                  </a:txBody>
                  <a:tcPr marL="7620" marR="7620" marT="7620" marB="0"/>
                </a:tc>
              </a:tr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Max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Life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17.60%</a:t>
                      </a:r>
                    </a:p>
                  </a:txBody>
                  <a:tcPr marL="7620" marR="7620" marT="7620" marB="0"/>
                </a:tc>
              </a:tr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13.00%</a:t>
                      </a:r>
                    </a:p>
                  </a:txBody>
                  <a:tcPr marL="7620" marR="7620" marT="7620" marB="0"/>
                </a:tc>
              </a:tr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10.80%</a:t>
                      </a:r>
                    </a:p>
                  </a:txBody>
                  <a:tcPr marL="7620" marR="7620" marT="7620" marB="0"/>
                </a:tc>
              </a:tr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7.90%</a:t>
                      </a:r>
                    </a:p>
                  </a:txBody>
                  <a:tcPr marL="7620" marR="7620" marT="7620" marB="0"/>
                </a:tc>
              </a:tr>
              <a:tr h="55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Corporate agents-Bank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05982"/>
              </p:ext>
            </p:extLst>
          </p:nvPr>
        </p:nvGraphicFramePr>
        <p:xfrm>
          <a:off x="457200" y="1600200"/>
          <a:ext cx="8229600" cy="440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Channel Mix (Individual)-5-Year CAGR ending FY21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Corporate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agents - banks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6204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125.50%</a:t>
                      </a:r>
                    </a:p>
                  </a:txBody>
                  <a:tcPr marL="7620" marR="7620" marT="7620" marB="0"/>
                </a:tc>
              </a:tr>
              <a:tr h="6204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22.00%</a:t>
                      </a:r>
                    </a:p>
                  </a:txBody>
                  <a:tcPr marL="7620" marR="7620" marT="7620" marB="0"/>
                </a:tc>
              </a:tr>
              <a:tr h="6204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21.30%</a:t>
                      </a:r>
                    </a:p>
                  </a:txBody>
                  <a:tcPr marL="7620" marR="7620" marT="7620" marB="0"/>
                </a:tc>
              </a:tr>
              <a:tr h="6204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19.60%</a:t>
                      </a:r>
                    </a:p>
                  </a:txBody>
                  <a:tcPr marL="7620" marR="7620" marT="7620" marB="0"/>
                </a:tc>
              </a:tr>
              <a:tr h="6204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13.10%</a:t>
                      </a:r>
                    </a:p>
                  </a:txBody>
                  <a:tcPr marL="7620" marR="7620" marT="7620" marB="0"/>
                </a:tc>
              </a:tr>
              <a:tr h="6204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3.70%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Corporate agents-Other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590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Channel Mix (Individual)-5-Year CAGR ending FY21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Corporate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agents - Others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636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72.80%</a:t>
                      </a:r>
                    </a:p>
                  </a:txBody>
                  <a:tcPr marL="7620" marR="7620" marT="7620" marB="0"/>
                </a:tc>
              </a:tr>
              <a:tr h="636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44.00%</a:t>
                      </a:r>
                    </a:p>
                  </a:txBody>
                  <a:tcPr marL="7620" marR="7620" marT="7620" marB="0"/>
                </a:tc>
              </a:tr>
              <a:tr h="636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31.00%</a:t>
                      </a:r>
                    </a:p>
                  </a:txBody>
                  <a:tcPr marL="7620" marR="7620" marT="7620" marB="0"/>
                </a:tc>
              </a:tr>
              <a:tr h="636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12.00%</a:t>
                      </a:r>
                    </a:p>
                  </a:txBody>
                  <a:tcPr marL="7620" marR="7620" marT="7620" marB="0"/>
                </a:tc>
              </a:tr>
              <a:tr h="636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7.80%</a:t>
                      </a:r>
                    </a:p>
                  </a:txBody>
                  <a:tcPr marL="7620" marR="7620" marT="7620" marB="0"/>
                </a:tc>
              </a:tr>
              <a:tr h="6362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Business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229600" cy="451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812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Channel Mix (Individual)-5-Year CAGR ending FY21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Direct Business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89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62.00%</a:t>
                      </a:r>
                    </a:p>
                  </a:txBody>
                  <a:tcPr marL="7620" marR="7620" marT="7620" marB="0"/>
                </a:tc>
              </a:tr>
              <a:tr h="589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50.40%</a:t>
                      </a:r>
                    </a:p>
                  </a:txBody>
                  <a:tcPr marL="7620" marR="7620" marT="7620" marB="0"/>
                </a:tc>
              </a:tr>
              <a:tr h="589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49.70%</a:t>
                      </a:r>
                    </a:p>
                  </a:txBody>
                  <a:tcPr marL="7620" marR="7620" marT="7620" marB="0"/>
                </a:tc>
              </a:tr>
              <a:tr h="589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27.90%</a:t>
                      </a:r>
                    </a:p>
                  </a:txBody>
                  <a:tcPr marL="7620" marR="7620" marT="7620" marB="0"/>
                </a:tc>
              </a:tr>
              <a:tr h="589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17.40%</a:t>
                      </a:r>
                    </a:p>
                  </a:txBody>
                  <a:tcPr marL="7620" marR="7620" marT="7620" marB="0"/>
                </a:tc>
              </a:tr>
              <a:tr h="5895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13.30%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Premium CAGR (FY11-FY21):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209800"/>
                <a:gridCol w="1905000"/>
              </a:tblGrid>
              <a:tr h="9928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Premium CAGR (FY11-FY21)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 premium</a:t>
                      </a:r>
                    </a:p>
                  </a:txBody>
                  <a:tcPr marL="2743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NBP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Renewal premium</a:t>
                      </a:r>
                    </a:p>
                  </a:txBody>
                  <a:tcPr marL="182880" marR="7620" marT="7620" marB="0"/>
                </a:tc>
              </a:tr>
              <a:tr h="5965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6.50%</a:t>
                      </a:r>
                    </a:p>
                  </a:txBody>
                  <a:tcPr marL="7620" marR="7620" marT="7620" marB="0"/>
                </a:tc>
              </a:tr>
              <a:tr h="5965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14.50%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10.50%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18.70%</a:t>
                      </a:r>
                    </a:p>
                  </a:txBody>
                  <a:tcPr marL="7620" marR="7620" marT="7620" marB="0"/>
                </a:tc>
              </a:tr>
              <a:tr h="5965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15.70%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17.40%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14.00%</a:t>
                      </a:r>
                    </a:p>
                  </a:txBody>
                  <a:tcPr marL="7620" marR="7620" marT="7620" marB="0"/>
                </a:tc>
              </a:tr>
              <a:tr h="5965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7.20%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5.20%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8.50%</a:t>
                      </a:r>
                    </a:p>
                  </a:txBody>
                  <a:tcPr marL="7620" marR="7620" marT="7620" marB="0"/>
                </a:tc>
              </a:tr>
              <a:tr h="5965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12.70%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12.50%</a:t>
                      </a:r>
                    </a:p>
                  </a:txBody>
                  <a:tcPr marL="7620" marR="7620" marT="7620" marB="0"/>
                </a:tc>
              </a:tr>
              <a:tr h="5965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6.20%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-0.70%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Total premium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Premium CAGR (FY11-FY21)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premium</a:t>
                      </a:r>
                    </a:p>
                  </a:txBody>
                  <a:tcPr marL="2743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15.70%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14.50%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12.60%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7.20%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7.10%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Insurance Regulation 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The Indian Life Assurance Companies Act, 1912-The first statutory measure to regulate life business.</a:t>
            </a:r>
          </a:p>
          <a:p>
            <a:r>
              <a:rPr lang="en-US" sz="3000" dirty="0" smtClean="0"/>
              <a:t>The Indian Insurance Companies Act, 1928 - To collect statistical information about both life and non-life business transacted in India by Indian and foreign insurers.</a:t>
            </a:r>
          </a:p>
          <a:p>
            <a:r>
              <a:rPr lang="en-US" sz="3000" dirty="0" smtClean="0"/>
              <a:t>Insurance Act, 1938 - Provide effective control by Compulsory registration of insurance companies and submission of annual financial returns.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Business Premium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Premium CAGR (FY11-FY21)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NBP</a:t>
                      </a:r>
                    </a:p>
                  </a:txBody>
                  <a:tcPr marL="7620" marR="7620" marT="7620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17.40%</a:t>
                      </a:r>
                    </a:p>
                  </a:txBody>
                  <a:tcPr marL="7620" marR="7620" marT="7620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12.70%</a:t>
                      </a:r>
                    </a:p>
                  </a:txBody>
                  <a:tcPr marL="7620" marR="7620" marT="7620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10.50%</a:t>
                      </a:r>
                    </a:p>
                  </a:txBody>
                  <a:tcPr marL="7620" marR="7620" marT="7620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7.80%</a:t>
                      </a:r>
                    </a:p>
                  </a:txBody>
                  <a:tcPr marL="7620" marR="7620" marT="7620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6.20%</a:t>
                      </a:r>
                    </a:p>
                  </a:txBody>
                  <a:tcPr marL="7620" marR="7620" marT="7620" marB="0"/>
                </a:tc>
              </a:tr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5.20%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Renewal premium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Premium CAGR (FY11-FY21)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Renewal premium</a:t>
                      </a:r>
                    </a:p>
                  </a:txBody>
                  <a:tcPr marL="18288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SBI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18.70%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HDFC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12.50%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ICICI Prudential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8.50%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6.50%</a:t>
                      </a:r>
                    </a:p>
                  </a:txBody>
                  <a:tcPr marL="7620" marR="7620" marT="7620" marB="0"/>
                </a:tc>
              </a:tr>
              <a:tr h="6422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Bajaj Allianz Life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-0.70%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Thank </a:t>
            </a:r>
            <a:r>
              <a:rPr lang="en-US" b="1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Insurance Amendment Act, 1950 -Abolished Principal Agencies, still there were a large number of insurance companies  and allegations of unfair trade practices.</a:t>
            </a:r>
          </a:p>
          <a:p>
            <a:r>
              <a:rPr lang="en-US" sz="3000" dirty="0" smtClean="0"/>
              <a:t> Nationalizing the Life Insurance sector, 19th January, 1956- Life Insurance Corporation formed by absorbing  154 Indian, 16 non-Indian insurers, 75 provident societies ,245 Indian and foreign insurers in all.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Creation of IRDAI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life insurance industry is regulated by the Insurance Regulatory and Development Authority of India (IRDAI).</a:t>
            </a:r>
          </a:p>
          <a:p>
            <a:r>
              <a:rPr lang="en-US" sz="3000" dirty="0" smtClean="0"/>
              <a:t>In 1993 he government set up the committee led by the former RBI governor RN </a:t>
            </a:r>
            <a:r>
              <a:rPr lang="en-US" sz="3000" dirty="0" err="1" smtClean="0"/>
              <a:t>Malhotra</a:t>
            </a:r>
            <a:r>
              <a:rPr lang="en-US" sz="3000" dirty="0" smtClean="0"/>
              <a:t> to propose reforms in the insurance sector.</a:t>
            </a:r>
          </a:p>
          <a:p>
            <a:r>
              <a:rPr lang="en-US" sz="3000" dirty="0" smtClean="0"/>
              <a:t>Based on the RN </a:t>
            </a:r>
            <a:r>
              <a:rPr lang="en-US" sz="3000" dirty="0" err="1" smtClean="0"/>
              <a:t>Malhotra</a:t>
            </a:r>
            <a:r>
              <a:rPr lang="en-US" sz="3000" dirty="0" smtClean="0"/>
              <a:t> 1999 report IRDAI was formed as an autonomous body to regulate the insurance industry in India.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Regulations in the insurance Sector by IRDAI from 2000 to 2005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2000: IRDAI set up as a statutory body to regulate the insurance industry</a:t>
            </a:r>
          </a:p>
          <a:p>
            <a:r>
              <a:rPr lang="en-US" sz="3000" dirty="0" smtClean="0"/>
              <a:t>2000: Insurance industry </a:t>
            </a:r>
            <a:r>
              <a:rPr lang="en-US" sz="3000" dirty="0" err="1" smtClean="0"/>
              <a:t>privatised</a:t>
            </a:r>
            <a:r>
              <a:rPr lang="en-US" sz="3000" dirty="0" smtClean="0"/>
              <a:t>; 26% equity from foreign owners permitted </a:t>
            </a:r>
          </a:p>
          <a:p>
            <a:r>
              <a:rPr lang="en-US" sz="3000" dirty="0" smtClean="0"/>
              <a:t>2002: Corporate agents allowed to sell insurance products </a:t>
            </a:r>
          </a:p>
          <a:p>
            <a:r>
              <a:rPr lang="en-US" sz="3000" dirty="0" smtClean="0"/>
              <a:t>2002: Broker channel introduced</a:t>
            </a:r>
          </a:p>
          <a:p>
            <a:r>
              <a:rPr lang="en-US" sz="3000" dirty="0" smtClean="0"/>
              <a:t>2005: IRDA passes micro-insurance regulations 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Impact of the Regulations from 2000 to 2005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number of companies increased to 15 by fiscal 2005</a:t>
            </a:r>
          </a:p>
          <a:p>
            <a:r>
              <a:rPr lang="en-US" sz="3000" dirty="0" smtClean="0"/>
              <a:t>Insurance density improved from 9.1 in fiscal 2002 to 15.7 in fiscal 2005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Regulations in the Sector by IRDAI from 2006 to 2011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2007: Amendment to Insurance Broker Regulation</a:t>
            </a:r>
          </a:p>
          <a:p>
            <a:r>
              <a:rPr lang="en-US" sz="3000" dirty="0" smtClean="0"/>
              <a:t>2010</a:t>
            </a:r>
            <a:r>
              <a:rPr lang="en-US" sz="3000" dirty="0" smtClean="0"/>
              <a:t>: Major changes in regulations for linked products Product charges capped Cap on surrender charges Increase in lock-in period.</a:t>
            </a:r>
          </a:p>
          <a:p>
            <a:r>
              <a:rPr lang="en-US" sz="3000" dirty="0" smtClean="0"/>
              <a:t>2011</a:t>
            </a:r>
            <a:r>
              <a:rPr lang="en-US" sz="3000" dirty="0" smtClean="0"/>
              <a:t>: Licensing of </a:t>
            </a:r>
            <a:r>
              <a:rPr lang="en-US" sz="3000" dirty="0" err="1" smtClean="0"/>
              <a:t>Bancassurance</a:t>
            </a:r>
            <a:r>
              <a:rPr lang="en-US" sz="3000" dirty="0" smtClean="0"/>
              <a:t> Agents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Impact of the Regulations from 2006 to 2011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leniency in regulation, the amount of commission paid logged a CAGR of 21% during fiscal 2006 to fiscal 2010 Total premium clocked a CAGR of 26% during the period.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586</TotalTime>
  <Words>1419</Words>
  <Application>Microsoft Office PowerPoint</Application>
  <PresentationFormat>On-screen Show (4:3)</PresentationFormat>
  <Paragraphs>279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 EXPLORATORY STUDY ABOUT THE LIFE INSURANCE INDUSTRY IN INDIA </vt:lpstr>
      <vt:lpstr>Introduction to the Project</vt:lpstr>
      <vt:lpstr>Insurance Regulation Act</vt:lpstr>
      <vt:lpstr>PowerPoint Presentation</vt:lpstr>
      <vt:lpstr>Creation of IRDAI</vt:lpstr>
      <vt:lpstr>Key Regulations in the insurance Sector by IRDAI from 2000 to 2005 </vt:lpstr>
      <vt:lpstr>Impact of the Regulations from 2000 to 2005</vt:lpstr>
      <vt:lpstr>Key Regulations in the Sector by IRDAI from 2006 to 2011</vt:lpstr>
      <vt:lpstr>Impact of the Regulations from 2006 to 2011</vt:lpstr>
      <vt:lpstr>Key Regulations in the Sector by IRDAI from 2012 to 2016</vt:lpstr>
      <vt:lpstr>PowerPoint Presentation</vt:lpstr>
      <vt:lpstr>Key Regulations in the Sector by IRDAI from 2017 to 2021</vt:lpstr>
      <vt:lpstr>Impact of the Regulations from 2012 to 2016</vt:lpstr>
      <vt:lpstr>PowerPoint Presentation</vt:lpstr>
      <vt:lpstr>Impact of the Regulations from 2017 to 2021</vt:lpstr>
      <vt:lpstr>Business model of players in the life insurance industry</vt:lpstr>
      <vt:lpstr>Regulatory focus on digitalisation in insurance sector</vt:lpstr>
      <vt:lpstr>PowerPoint Presentation</vt:lpstr>
      <vt:lpstr>Top six insurance players in India. </vt:lpstr>
      <vt:lpstr>Total Premium for the year 2021:</vt:lpstr>
      <vt:lpstr>Channel Mix (Individual)</vt:lpstr>
      <vt:lpstr>SBI Mutual Fund</vt:lpstr>
      <vt:lpstr>Channel Mix (Individual)-5-Year CAGR ending FY21</vt:lpstr>
      <vt:lpstr>Individual agents</vt:lpstr>
      <vt:lpstr>Corporate agents-Bank</vt:lpstr>
      <vt:lpstr>Corporate agents-Other</vt:lpstr>
      <vt:lpstr>Direct Business</vt:lpstr>
      <vt:lpstr>Premium CAGR (FY11-FY21): </vt:lpstr>
      <vt:lpstr>Total premium</vt:lpstr>
      <vt:lpstr>New Business Premium</vt:lpstr>
      <vt:lpstr>Renewal premium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anlaysis</dc:title>
  <dc:creator>New</dc:creator>
  <cp:lastModifiedBy>jsbcc</cp:lastModifiedBy>
  <cp:revision>187</cp:revision>
  <dcterms:created xsi:type="dcterms:W3CDTF">2006-08-16T00:00:00Z</dcterms:created>
  <dcterms:modified xsi:type="dcterms:W3CDTF">2022-04-10T06:17:08Z</dcterms:modified>
</cp:coreProperties>
</file>