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88" r:id="rId3"/>
    <p:sldId id="302" r:id="rId4"/>
    <p:sldId id="314" r:id="rId5"/>
    <p:sldId id="306" r:id="rId6"/>
    <p:sldId id="307" r:id="rId7"/>
    <p:sldId id="308" r:id="rId8"/>
    <p:sldId id="309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76CB2-5FD8-486F-90CC-2AA0F3EECF37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7C556-33EB-4658-BF44-31B1AE7EE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12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050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6016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1931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8358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6442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4408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244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1B7E-C9BD-463E-8DB2-0926128A7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728DE-FF88-4D4F-B1F6-5F35E7633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26890-EFD4-41BE-BE7D-549C9293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5343-EC2D-4E87-A4E8-90589AA80166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1DC53-B63E-4F00-B5AF-6BE49918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78F5D-E1D6-4241-B702-E8F03AAE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FB4A-CC13-4DC9-A594-738A9E719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25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BA2E-03F3-43CD-B194-C044A9FE8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34738-8EB6-448D-A95C-840CA1DB4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B89F8-68A2-456B-AAF0-52ABACAC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5343-EC2D-4E87-A4E8-90589AA80166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0FB13-495F-410F-9383-2F0C0354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ACDCE-8246-4F51-A23D-9192DDD8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FB4A-CC13-4DC9-A594-738A9E719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91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72C50-00CC-44F5-B8A7-8C5839748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E6FD1-E873-4411-8EA3-F5DCEC42A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4CF08-6EEF-411A-8D7C-F1B64E8A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5343-EC2D-4E87-A4E8-90589AA80166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38003-9C9C-45E7-B16A-0C413A0A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A2066-0DCE-414F-B1AF-55AAB109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FB4A-CC13-4DC9-A594-738A9E719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716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ide - photo large" userDrawn="1">
  <p:cSld name="Inside - photo large">
    <p:bg>
      <p:bgPr>
        <a:solidFill>
          <a:srgbClr val="00000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901;p60"/>
          <p:cNvPicPr preferRelativeResize="0"/>
          <p:nvPr userDrawn="1"/>
        </p:nvPicPr>
        <p:blipFill rotWithShape="1">
          <a:blip r:embed="rId2">
            <a:alphaModFix/>
          </a:blip>
          <a:srcRect l="-13279" t="144" r="40670" b="15088"/>
          <a:stretch/>
        </p:blipFill>
        <p:spPr>
          <a:xfrm>
            <a:off x="3339522" y="1"/>
            <a:ext cx="8852479" cy="688983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/>
          <p:nvPr/>
        </p:nvSpPr>
        <p:spPr>
          <a:xfrm rot="-8101280">
            <a:off x="951846" y="2259004"/>
            <a:ext cx="12151489" cy="2403597"/>
          </a:xfrm>
          <a:prstGeom prst="parallelogram">
            <a:avLst>
              <a:gd name="adj" fmla="val 99758"/>
            </a:avLst>
          </a:prstGeom>
          <a:solidFill>
            <a:srgbClr val="0D0D0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2" name="Google Shape;92;p11"/>
          <p:cNvPicPr preferRelativeResize="0"/>
          <p:nvPr/>
        </p:nvPicPr>
        <p:blipFill rotWithShape="1">
          <a:blip r:embed="rId3">
            <a:alphaModFix/>
          </a:blip>
          <a:srcRect r="27844"/>
          <a:stretch/>
        </p:blipFill>
        <p:spPr>
          <a:xfrm>
            <a:off x="8" y="1"/>
            <a:ext cx="8836128" cy="688983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1"/>
          <p:cNvSpPr/>
          <p:nvPr/>
        </p:nvSpPr>
        <p:spPr>
          <a:xfrm>
            <a:off x="472867" y="6621800"/>
            <a:ext cx="6752000" cy="2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0" bIns="609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67">
                <a:solidFill>
                  <a:srgbClr val="888888"/>
                </a:solidFill>
                <a:latin typeface="Avenir Next LT Pro" panose="020B0504020202020204" pitchFamily="34" charset="0"/>
                <a:ea typeface="Montserrat Light"/>
                <a:cs typeface="Montserrat Light"/>
                <a:sym typeface="Montserrat Light"/>
              </a:rPr>
              <a:t>© 2021 Nielsen Consumer LLC. All Rights Reserved.</a:t>
            </a:r>
            <a:endParaRPr sz="667" i="0" u="none" strike="noStrike" cap="none">
              <a:solidFill>
                <a:srgbClr val="888888"/>
              </a:solidFill>
              <a:latin typeface="Avenir Next LT Pro" panose="020B0504020202020204" pitchFamily="34" charset="0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99" name="Google Shape;9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31834"/>
            <a:ext cx="472867" cy="47459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23E2767-D839-41B9-97A9-BB880DDD8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067" y="6412498"/>
            <a:ext cx="2743200" cy="36618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333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fld id="{8B2E2F79-BC7F-4BB1-9203-38C79639CA91}" type="slidenum">
              <a:rPr lang="en-PH" smtClean="0"/>
              <a:pPr/>
              <a:t>‹#›</a:t>
            </a:fld>
            <a:endParaRPr lang="en-PH" sz="1333"/>
          </a:p>
        </p:txBody>
      </p:sp>
      <p:sp>
        <p:nvSpPr>
          <p:cNvPr id="12" name="Google Shape;269;p30"/>
          <p:cNvSpPr txBox="1">
            <a:spLocks noGrp="1"/>
          </p:cNvSpPr>
          <p:nvPr>
            <p:ph type="ctrTitle"/>
          </p:nvPr>
        </p:nvSpPr>
        <p:spPr>
          <a:xfrm>
            <a:off x="472867" y="1320800"/>
            <a:ext cx="6662104" cy="21040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4000" b="1">
                <a:solidFill>
                  <a:srgbClr val="FFFFFF"/>
                </a:solidFill>
                <a:latin typeface="Avenir Next LT Pro" panose="020B0504020202020204" pitchFamily="34" charset="0"/>
                <a:ea typeface="Avenir Next LT Pro" panose="020B0504020202020204" pitchFamily="34" charset="0"/>
                <a:cs typeface="Avenir Next LT Pro" panose="020B0504020202020204" pitchFamily="34" charset="0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270;p30"/>
          <p:cNvSpPr txBox="1">
            <a:spLocks noGrp="1"/>
          </p:cNvSpPr>
          <p:nvPr>
            <p:ph type="subTitle" idx="1"/>
          </p:nvPr>
        </p:nvSpPr>
        <p:spPr>
          <a:xfrm>
            <a:off x="472867" y="3270833"/>
            <a:ext cx="6662104" cy="1056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ontserrat"/>
              <a:buNone/>
              <a:defRPr sz="2400">
                <a:solidFill>
                  <a:schemeClr val="bg2">
                    <a:lumMod val="40000"/>
                    <a:lumOff val="60000"/>
                  </a:schemeClr>
                </a:solidFill>
                <a:latin typeface="Avenir Next LT Pro" panose="020B0504020202020204" pitchFamily="34" charset="0"/>
                <a:ea typeface="Avenir Next LT Pro" panose="020B0504020202020204" pitchFamily="34" charset="0"/>
                <a:cs typeface="Avenir Next LT Pro" panose="020B0504020202020204" pitchFamily="34" charset="0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ontserrat"/>
              <a:buNone/>
              <a:defRPr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ontserrat"/>
              <a:buNone/>
              <a:defRPr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ontserrat"/>
              <a:buNone/>
              <a:defRPr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ontserrat"/>
              <a:buNone/>
              <a:defRPr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ontserrat"/>
              <a:buNone/>
              <a:defRPr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ontserrat"/>
              <a:buNone/>
              <a:defRPr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ontserrat"/>
              <a:buNone/>
              <a:defRPr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ontserrat"/>
              <a:buNone/>
              <a:defRPr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172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67D1-12BA-463F-82C0-A33CFF09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AAF13-9A09-4E5F-8CBB-BA2530F42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B8F53-A207-41E6-A17E-18DCD8FA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5343-EC2D-4E87-A4E8-90589AA80166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C70CF-AF4A-44E3-8603-6694D363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B6F7B-7039-48A2-95B8-1364B0F3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FB4A-CC13-4DC9-A594-738A9E719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19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74E8-3C42-4564-B413-1D793007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6E234-5941-4BC6-BE02-2CF48E585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D8796-38A1-46F0-BC8C-54DD9929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5343-EC2D-4E87-A4E8-90589AA80166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C4B3-1F29-4C6D-8227-E1F0AF2C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E17B5-0F1A-4643-ACAF-191E0A99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FB4A-CC13-4DC9-A594-738A9E719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56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2583-B890-4F05-90AC-51D08F2C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66BDD-7A08-4F2C-AEA1-DA504CFA3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743BA-94BA-49FC-A02D-86600AA79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89A8C-220B-4A84-8AFB-3805A19F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5343-EC2D-4E87-A4E8-90589AA80166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785D7-A9A0-42A9-B739-54783E61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65DCA-EBDD-4075-9909-3EA71FD3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FB4A-CC13-4DC9-A594-738A9E719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13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A61E-1E0C-45B4-9516-27F9B75A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6AD91-E5ED-4D07-9C38-EC9FC4813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368D5-C0C6-4FDB-A001-08E01718A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0DFAE-BCE0-41BC-A057-BAC5B15B1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EC5F0-CD5F-43E3-9631-605E4D45E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2E9F1-6E78-43A6-A79A-E3B7A059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5343-EC2D-4E87-A4E8-90589AA80166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79327-88F4-41FB-A859-F6274E3C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A7BF9-C335-416C-A166-33D7D34E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FB4A-CC13-4DC9-A594-738A9E719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7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21CF-EB20-4622-B7E3-33FECD5D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5AE4E-4291-432F-9557-3CA20691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5343-EC2D-4E87-A4E8-90589AA80166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98AEB-C4D0-49A3-9787-0A76FE47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E82BC-CD96-43DD-B26F-47AF32BA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FB4A-CC13-4DC9-A594-738A9E719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37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4B626-9565-4299-9DA9-392C7137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5343-EC2D-4E87-A4E8-90589AA80166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CCB29-779A-4C82-A55C-D2213822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958B5-0685-4399-B898-34A1FDBD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FB4A-CC13-4DC9-A594-738A9E719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26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05C0-E559-4CFA-81D2-97BB03B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4937-B188-44D4-9555-D8B9D4EC4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BCDBC-4D4B-4C9D-88EB-6A1A3064E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9CC14-7557-4050-9B62-FF988342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5343-EC2D-4E87-A4E8-90589AA80166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C53C2-0239-48D4-AFA6-758E5098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96F44-46BB-400F-9ABF-56ED93AB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FB4A-CC13-4DC9-A594-738A9E719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25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AB87-5D13-44CC-B6A0-A53A7D2B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A4DD8-16E5-4578-9009-723132BD9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CE844-A43F-4130-B95B-3F615EC05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D90BE-478F-4C24-BC87-2E772F09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5343-EC2D-4E87-A4E8-90589AA80166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92982-753B-4DF2-BB05-0BBBE9D8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314FB-7CCC-48D1-946A-B3A5F57D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FB4A-CC13-4DC9-A594-738A9E719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80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850B9-96CF-4FE9-B408-43E852B1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3CF26-0432-4183-9D72-BDE05B8A2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1800B-16B3-4D6B-84B5-85EB93F84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A5343-EC2D-4E87-A4E8-90589AA80166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74ABC-7B0F-4D2C-84B2-ECE4AF5BC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BC3D-5C2A-435B-9429-5F5699953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FFB4A-CC13-4DC9-A594-738A9E719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59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1EAB16-ECC8-41B4-84F7-65B8DFF2F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2E2F79-BC7F-4BB1-9203-38C79639CA91}" type="slidenum">
              <a:rPr lang="en-PH" smtClean="0"/>
              <a:pPr/>
              <a:t>1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1AF3E2-6B7C-4783-BAB4-23C7AA323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868" y="1320801"/>
            <a:ext cx="7319410" cy="211837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Product of 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E70D166-AAF8-46EB-9F80-51F8067D5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81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247943-8A61-4EFE-8649-D7BB0038D5A1}"/>
              </a:ext>
            </a:extLst>
          </p:cNvPr>
          <p:cNvSpPr/>
          <p:nvPr/>
        </p:nvSpPr>
        <p:spPr>
          <a:xfrm>
            <a:off x="335280" y="162141"/>
            <a:ext cx="2468880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Montserrat"/>
              </a:rPr>
              <a:t>Landing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667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Montserrat"/>
              </a:rPr>
              <a:t>Page</a:t>
            </a:r>
            <a:endParaRPr lang="en-US" sz="2667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Montserrat"/>
            </a:endParaRPr>
          </a:p>
        </p:txBody>
      </p:sp>
      <p:pic>
        <p:nvPicPr>
          <p:cNvPr id="5" name="Picture 4" descr="A person standing next to a computer screen&#10;&#10;Description automatically generated with low confidence">
            <a:extLst>
              <a:ext uri="{FF2B5EF4-FFF2-40B4-BE49-F238E27FC236}">
                <a16:creationId xmlns:a16="http://schemas.microsoft.com/office/drawing/2014/main" id="{A8AAF2C8-9EF2-4D0A-9154-719227A19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81" y="664906"/>
            <a:ext cx="11736438" cy="55530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Telephony Functional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A30942-BEEB-40FC-8D17-E31596071053}"/>
              </a:ext>
            </a:extLst>
          </p:cNvPr>
          <p:cNvSpPr/>
          <p:nvPr/>
        </p:nvSpPr>
        <p:spPr>
          <a:xfrm>
            <a:off x="241005" y="246700"/>
            <a:ext cx="4401364" cy="533544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endParaRPr lang="en-US" sz="2667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184C6-C243-49FA-8D1D-274027F2F21D}"/>
              </a:ext>
            </a:extLst>
          </p:cNvPr>
          <p:cNvSpPr txBox="1"/>
          <p:nvPr/>
        </p:nvSpPr>
        <p:spPr>
          <a:xfrm>
            <a:off x="385314" y="1039485"/>
            <a:ext cx="11077816" cy="1969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189" indent="-457189">
              <a:buAutoNum type="arabicPeriod"/>
            </a:pPr>
            <a:r>
              <a:rPr lang="en-US" sz="2400" dirty="0">
                <a:latin typeface="Calibri"/>
              </a:rPr>
              <a:t>Images are being displayed on the product level, Nominated product will be displayed at the top and rest all the competitors will be displayed below</a:t>
            </a:r>
          </a:p>
          <a:p>
            <a:pPr marL="457189" indent="-457189">
              <a:buAutoNum type="arabicPeriod"/>
            </a:pPr>
            <a:r>
              <a:rPr lang="en-US" sz="2400" dirty="0">
                <a:latin typeface="Calibri"/>
              </a:rPr>
              <a:t>If the nominated product is winner, there will be a logo for “Voted product of the Year”.</a:t>
            </a:r>
          </a:p>
          <a:p>
            <a:endParaRPr lang="en-US" sz="2400" dirty="0"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BB733-5B0A-4882-A1BE-393827A1B817}"/>
              </a:ext>
            </a:extLst>
          </p:cNvPr>
          <p:cNvSpPr txBox="1"/>
          <p:nvPr/>
        </p:nvSpPr>
        <p:spPr>
          <a:xfrm>
            <a:off x="385313" y="248729"/>
            <a:ext cx="7164321" cy="533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67" b="1" dirty="0">
                <a:latin typeface="Calibri"/>
              </a:rPr>
              <a:t>Images – Call Outs</a:t>
            </a:r>
            <a:endParaRPr lang="en-US" sz="2667" dirty="0">
              <a:latin typeface="Calibri"/>
            </a:endParaRP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51AF9D1-745C-4FD7-9562-BD8162EB7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29" y="2766140"/>
            <a:ext cx="10972801" cy="384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Telephony Functional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A30942-BEEB-40FC-8D17-E31596071053}"/>
              </a:ext>
            </a:extLst>
          </p:cNvPr>
          <p:cNvSpPr/>
          <p:nvPr/>
        </p:nvSpPr>
        <p:spPr>
          <a:xfrm>
            <a:off x="241005" y="246700"/>
            <a:ext cx="4401364" cy="533544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endParaRPr lang="en-US" sz="2667" dirty="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BB733-5B0A-4882-A1BE-393827A1B817}"/>
              </a:ext>
            </a:extLst>
          </p:cNvPr>
          <p:cNvSpPr txBox="1"/>
          <p:nvPr/>
        </p:nvSpPr>
        <p:spPr>
          <a:xfrm>
            <a:off x="385313" y="248729"/>
            <a:ext cx="7164321" cy="533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67" b="1" dirty="0">
                <a:latin typeface="Calibri"/>
              </a:rPr>
              <a:t>Images – Call Outs</a:t>
            </a:r>
            <a:endParaRPr lang="en-US" sz="2667" dirty="0">
              <a:latin typeface="Calibri"/>
            </a:endParaRPr>
          </a:p>
        </p:txBody>
      </p:sp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31176A3-A69F-4878-938C-42394EDC9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0" y="1126435"/>
            <a:ext cx="10959548" cy="530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5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Telephony Functional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A30942-BEEB-40FC-8D17-E31596071053}"/>
              </a:ext>
            </a:extLst>
          </p:cNvPr>
          <p:cNvSpPr/>
          <p:nvPr/>
        </p:nvSpPr>
        <p:spPr>
          <a:xfrm>
            <a:off x="241005" y="246700"/>
            <a:ext cx="4401364" cy="533544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endParaRPr lang="en-US" sz="2667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184C6-C243-49FA-8D1D-274027F2F21D}"/>
              </a:ext>
            </a:extLst>
          </p:cNvPr>
          <p:cNvSpPr txBox="1"/>
          <p:nvPr/>
        </p:nvSpPr>
        <p:spPr>
          <a:xfrm>
            <a:off x="385314" y="1039485"/>
            <a:ext cx="1070250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Calibri"/>
              </a:rPr>
              <a:t>This screen shows all the values on the Category level.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</a:rPr>
              <a:t>The selected category will be displayed in red color.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BB733-5B0A-4882-A1BE-393827A1B817}"/>
              </a:ext>
            </a:extLst>
          </p:cNvPr>
          <p:cNvSpPr txBox="1"/>
          <p:nvPr/>
        </p:nvSpPr>
        <p:spPr>
          <a:xfrm>
            <a:off x="385313" y="248729"/>
            <a:ext cx="7897296" cy="533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67" b="1" dirty="0">
                <a:latin typeface="Calibri"/>
              </a:rPr>
              <a:t>Category Purchased – Call Outs</a:t>
            </a:r>
            <a:endParaRPr lang="en-US" sz="2667" dirty="0">
              <a:latin typeface="Calibri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8E631F6-6471-4DDF-82A6-F40D41AD1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2" y="1921566"/>
            <a:ext cx="10827026" cy="454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5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Telephony Functional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A30942-BEEB-40FC-8D17-E31596071053}"/>
              </a:ext>
            </a:extLst>
          </p:cNvPr>
          <p:cNvSpPr/>
          <p:nvPr/>
        </p:nvSpPr>
        <p:spPr>
          <a:xfrm>
            <a:off x="241005" y="246700"/>
            <a:ext cx="4401364" cy="533544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endParaRPr lang="en-US" sz="2667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184C6-C243-49FA-8D1D-274027F2F21D}"/>
              </a:ext>
            </a:extLst>
          </p:cNvPr>
          <p:cNvSpPr txBox="1"/>
          <p:nvPr/>
        </p:nvSpPr>
        <p:spPr>
          <a:xfrm>
            <a:off x="385312" y="716034"/>
            <a:ext cx="10702505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/>
              </a:rPr>
              <a:t>1. Natural biological visual has been newly added on this screen.</a:t>
            </a:r>
          </a:p>
          <a:p>
            <a:r>
              <a:rPr lang="en-US" sz="2000" dirty="0">
                <a:latin typeface="Calibri"/>
              </a:rPr>
              <a:t>2. Products like </a:t>
            </a:r>
            <a:r>
              <a:rPr lang="en-IN" sz="2000" b="0" i="0" dirty="0">
                <a:solidFill>
                  <a:srgbClr val="242424"/>
                </a:solidFill>
                <a:effectLst/>
              </a:rPr>
              <a:t>Compléments alimentaires système immunitaire, Chips protéinées, Boxer homme and Gel articulations will show different competitor value because certain product categories no longer exist.</a:t>
            </a:r>
            <a:endParaRPr lang="en-US" sz="2000" dirty="0"/>
          </a:p>
          <a:p>
            <a:endParaRPr lang="en-US" sz="2000" dirty="0"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BB733-5B0A-4882-A1BE-393827A1B817}"/>
              </a:ext>
            </a:extLst>
          </p:cNvPr>
          <p:cNvSpPr txBox="1"/>
          <p:nvPr/>
        </p:nvSpPr>
        <p:spPr>
          <a:xfrm>
            <a:off x="385313" y="248729"/>
            <a:ext cx="7164321" cy="533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67" b="1" dirty="0">
                <a:latin typeface="Calibri"/>
              </a:rPr>
              <a:t>Product Performance – Call Outs</a:t>
            </a:r>
            <a:endParaRPr lang="en-US" sz="2667" dirty="0">
              <a:latin typeface="Calibri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D2ABD9-2B4A-447F-B91F-BDBE0651D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2" y="2537556"/>
            <a:ext cx="11223592" cy="381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5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Telephony Functional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A30942-BEEB-40FC-8D17-E31596071053}"/>
              </a:ext>
            </a:extLst>
          </p:cNvPr>
          <p:cNvSpPr/>
          <p:nvPr/>
        </p:nvSpPr>
        <p:spPr>
          <a:xfrm>
            <a:off x="241005" y="246700"/>
            <a:ext cx="4401364" cy="533544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endParaRPr lang="en-US" sz="2667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184C6-C243-49FA-8D1D-274027F2F21D}"/>
              </a:ext>
            </a:extLst>
          </p:cNvPr>
          <p:cNvSpPr txBox="1"/>
          <p:nvPr/>
        </p:nvSpPr>
        <p:spPr>
          <a:xfrm>
            <a:off x="437821" y="832863"/>
            <a:ext cx="1103806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/>
              </a:rPr>
              <a:t>1. Two new visuals on this screen has been added to this screen : Type of Online store and Type of store,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BB733-5B0A-4882-A1BE-393827A1B817}"/>
              </a:ext>
            </a:extLst>
          </p:cNvPr>
          <p:cNvSpPr txBox="1"/>
          <p:nvPr/>
        </p:nvSpPr>
        <p:spPr>
          <a:xfrm>
            <a:off x="385313" y="248729"/>
            <a:ext cx="7164321" cy="533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67" b="1" dirty="0">
                <a:latin typeface="Calibri"/>
              </a:rPr>
              <a:t>Touchpoints – Call Outs</a:t>
            </a:r>
            <a:endParaRPr lang="en-US" sz="2667" dirty="0">
              <a:latin typeface="Calibri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C99FE3A-E41E-4937-9839-2F96172DD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0" y="1749287"/>
            <a:ext cx="10933044" cy="467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8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Telephony Functional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A30942-BEEB-40FC-8D17-E31596071053}"/>
              </a:ext>
            </a:extLst>
          </p:cNvPr>
          <p:cNvSpPr/>
          <p:nvPr/>
        </p:nvSpPr>
        <p:spPr>
          <a:xfrm>
            <a:off x="241005" y="246700"/>
            <a:ext cx="4401364" cy="533544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endParaRPr lang="en-US" sz="2667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184C6-C243-49FA-8D1D-274027F2F21D}"/>
              </a:ext>
            </a:extLst>
          </p:cNvPr>
          <p:cNvSpPr txBox="1"/>
          <p:nvPr/>
        </p:nvSpPr>
        <p:spPr>
          <a:xfrm>
            <a:off x="385313" y="824795"/>
            <a:ext cx="11038062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Calibri"/>
              </a:rPr>
              <a:t>Three new visuals on this screen has been added to the dashboard</a:t>
            </a:r>
          </a:p>
          <a:p>
            <a:pPr marL="457200" indent="-457200">
              <a:buAutoNum type="arabicPeriod"/>
            </a:pPr>
            <a:r>
              <a:rPr lang="en-US" sz="2000">
                <a:latin typeface="Calibri"/>
              </a:rPr>
              <a:t>Product preference </a:t>
            </a:r>
            <a:r>
              <a:rPr lang="en-US" sz="2000" dirty="0">
                <a:latin typeface="Calibri"/>
              </a:rPr>
              <a:t>visual has been used on a bar chart. As, competitor and nominated product values under donut chart were getting divided by 100% because of donut charts functionality.</a:t>
            </a:r>
          </a:p>
          <a:p>
            <a:endParaRPr lang="en-US" sz="2000" dirty="0"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BB733-5B0A-4882-A1BE-393827A1B817}"/>
              </a:ext>
            </a:extLst>
          </p:cNvPr>
          <p:cNvSpPr txBox="1"/>
          <p:nvPr/>
        </p:nvSpPr>
        <p:spPr>
          <a:xfrm>
            <a:off x="385313" y="248729"/>
            <a:ext cx="8707065" cy="533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67" b="1" dirty="0">
                <a:latin typeface="Calibri"/>
              </a:rPr>
              <a:t>Usage &amp; Satisfaction – Call Outs</a:t>
            </a:r>
            <a:endParaRPr lang="en-US" sz="2667" dirty="0">
              <a:latin typeface="Calibri"/>
            </a:endParaRPr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EA75F2C-17F1-4CE8-94FB-A231CD229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974573"/>
            <a:ext cx="10858500" cy="463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0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Telephony Functional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A30942-BEEB-40FC-8D17-E31596071053}"/>
              </a:ext>
            </a:extLst>
          </p:cNvPr>
          <p:cNvSpPr/>
          <p:nvPr/>
        </p:nvSpPr>
        <p:spPr>
          <a:xfrm>
            <a:off x="241005" y="246700"/>
            <a:ext cx="4401364" cy="533544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endParaRPr lang="en-US" sz="2667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184C6-C243-49FA-8D1D-274027F2F21D}"/>
              </a:ext>
            </a:extLst>
          </p:cNvPr>
          <p:cNvSpPr txBox="1"/>
          <p:nvPr/>
        </p:nvSpPr>
        <p:spPr>
          <a:xfrm>
            <a:off x="385312" y="716034"/>
            <a:ext cx="1103806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Calibri"/>
              </a:rPr>
              <a:t>As per </a:t>
            </a:r>
            <a:r>
              <a:rPr lang="en-US" sz="2000" dirty="0" smtClean="0">
                <a:latin typeface="Calibri"/>
              </a:rPr>
              <a:t>requirement, </a:t>
            </a:r>
            <a:r>
              <a:rPr lang="en-US" sz="2000" dirty="0">
                <a:latin typeface="Calibri"/>
              </a:rPr>
              <a:t>Innovativeness screen has been newly created.</a:t>
            </a:r>
          </a:p>
          <a:p>
            <a:endParaRPr lang="en-US" sz="2000" dirty="0"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BB733-5B0A-4882-A1BE-393827A1B817}"/>
              </a:ext>
            </a:extLst>
          </p:cNvPr>
          <p:cNvSpPr txBox="1"/>
          <p:nvPr/>
        </p:nvSpPr>
        <p:spPr>
          <a:xfrm>
            <a:off x="385313" y="248729"/>
            <a:ext cx="8707065" cy="533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67" b="1" dirty="0">
                <a:latin typeface="Calibri"/>
              </a:rPr>
              <a:t> Innovativeness – Call Outs</a:t>
            </a:r>
            <a:endParaRPr lang="en-US" sz="2667" dirty="0">
              <a:latin typeface="Calibri"/>
            </a:endParaRPr>
          </a:p>
        </p:txBody>
      </p:sp>
      <p:pic>
        <p:nvPicPr>
          <p:cNvPr id="6" name="Picture 5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60E6680D-4BBE-41DB-A611-375E1112F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2" y="1669774"/>
            <a:ext cx="11182369" cy="493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5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5835</Words>
  <Application>Microsoft Office PowerPoint</Application>
  <PresentationFormat>Widescreen</PresentationFormat>
  <Paragraphs>2814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Next LT Pro</vt:lpstr>
      <vt:lpstr>Calibri</vt:lpstr>
      <vt:lpstr>Calibri Light</vt:lpstr>
      <vt:lpstr>Montserrat</vt:lpstr>
      <vt:lpstr>Montserrat Light</vt:lpstr>
      <vt:lpstr>Office Theme</vt:lpstr>
      <vt:lpstr>  Product of the Year</vt:lpstr>
      <vt:lpstr>Home</vt:lpstr>
      <vt:lpstr> Telephony Functional</vt:lpstr>
      <vt:lpstr> Telephony Functional</vt:lpstr>
      <vt:lpstr> Telephony Functional</vt:lpstr>
      <vt:lpstr> Telephony Functional</vt:lpstr>
      <vt:lpstr> Telephony Functional</vt:lpstr>
      <vt:lpstr> Telephony Functional</vt:lpstr>
      <vt:lpstr> Telephony Functional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UBA CSAT Dashboard</dc:title>
  <dc:creator>Ajay Kumar</dc:creator>
  <cp:lastModifiedBy>Admin</cp:lastModifiedBy>
  <cp:revision>33</cp:revision>
  <dcterms:created xsi:type="dcterms:W3CDTF">2021-08-17T07:04:53Z</dcterms:created>
  <dcterms:modified xsi:type="dcterms:W3CDTF">2023-04-03T10:11:31Z</dcterms:modified>
</cp:coreProperties>
</file>