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0" r:id="rId8"/>
    <p:sldId id="265" r:id="rId9"/>
    <p:sldId id="261" r:id="rId10"/>
    <p:sldId id="262"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9895-FB61-02E5-81FC-608B9DE92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475F77-7163-64D7-DD7D-0615D8E54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011C7E-31A4-D2B5-0E90-33A13CA4D92D}"/>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5" name="Footer Placeholder 4">
            <a:extLst>
              <a:ext uri="{FF2B5EF4-FFF2-40B4-BE49-F238E27FC236}">
                <a16:creationId xmlns:a16="http://schemas.microsoft.com/office/drawing/2014/main" id="{5CC6AD39-AC87-BB45-544B-2A67471B5E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09F2D-F0B0-BADA-76BD-0168CFBDADA9}"/>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49623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470-B805-3F8E-C879-F7BDDC57FE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84BDD1-2086-5691-8198-EE858E058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BDCC8-7D70-8044-C416-75879FA6FDA8}"/>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5" name="Footer Placeholder 4">
            <a:extLst>
              <a:ext uri="{FF2B5EF4-FFF2-40B4-BE49-F238E27FC236}">
                <a16:creationId xmlns:a16="http://schemas.microsoft.com/office/drawing/2014/main" id="{D961E524-46F1-1BDE-86C4-026A6C66A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23778-9E4D-C8BA-4912-5E40E50B4DBA}"/>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331256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22D527-D2B6-688C-531C-77F4CCAC0B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3C0D66-1B00-1FAF-5279-A416FA8815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1392F-F919-3D5E-072A-B2FE089C34AD}"/>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5" name="Footer Placeholder 4">
            <a:extLst>
              <a:ext uri="{FF2B5EF4-FFF2-40B4-BE49-F238E27FC236}">
                <a16:creationId xmlns:a16="http://schemas.microsoft.com/office/drawing/2014/main" id="{B9C7BE83-6F8A-CD69-1AF1-44D28B42C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0980C4-3B83-435A-BA39-B1961460DBAD}"/>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13129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E653-CA89-BCDD-0AEF-4561FCEE21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33C94A-3CEC-775A-CB71-0235AAE9C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860FF-F2DB-83B0-B3AB-DC1D481C97A6}"/>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5" name="Footer Placeholder 4">
            <a:extLst>
              <a:ext uri="{FF2B5EF4-FFF2-40B4-BE49-F238E27FC236}">
                <a16:creationId xmlns:a16="http://schemas.microsoft.com/office/drawing/2014/main" id="{289AB329-1745-A6B8-0951-9604525BB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5EBD1-99F8-C2DB-AF78-BA9E105F065E}"/>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87708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52ED-A604-77CC-BF3E-213C528C3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97AC3B-23F3-03E4-161B-7CBD34F3A1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7229A4-3D64-4938-082A-1E02B9EDAC95}"/>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5" name="Footer Placeholder 4">
            <a:extLst>
              <a:ext uri="{FF2B5EF4-FFF2-40B4-BE49-F238E27FC236}">
                <a16:creationId xmlns:a16="http://schemas.microsoft.com/office/drawing/2014/main" id="{EF029964-B1CE-E441-CE4F-0E9BE3072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E71AF4-DB6C-B1CB-7579-FB8EB4E5B365}"/>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79280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E533-DE5C-8C2E-4D07-491ECF676A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0D17B7-8821-975F-8B48-85FDEB99AC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A421CB-DD7A-E624-0A72-0E5DC7C96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CC5CBA-4F11-2AAB-D82E-7F5F34CC8E57}"/>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6" name="Footer Placeholder 5">
            <a:extLst>
              <a:ext uri="{FF2B5EF4-FFF2-40B4-BE49-F238E27FC236}">
                <a16:creationId xmlns:a16="http://schemas.microsoft.com/office/drawing/2014/main" id="{1275222D-B35C-9768-C2B8-A452361586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E6698F-E48B-6629-E1C4-A47EB9EDE7C5}"/>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394062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0CF6-2D0D-BE69-F12B-7C594CC970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45DC98-969C-3795-2A84-A350976C13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E919A-8161-612B-CC02-25F689F79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AAA4DA-4C14-CE09-AFC7-DF72FCD65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93394-C2AB-5FCD-FDC4-1910693A3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1A9850-02B2-28C8-4368-1F542BCE14C5}"/>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8" name="Footer Placeholder 7">
            <a:extLst>
              <a:ext uri="{FF2B5EF4-FFF2-40B4-BE49-F238E27FC236}">
                <a16:creationId xmlns:a16="http://schemas.microsoft.com/office/drawing/2014/main" id="{A9B037A7-9903-9C59-FB8D-291DC20756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E6060A-F5AB-DF99-5C12-147273049187}"/>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82534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AE12-C22C-21B2-14C7-F75A69F3EE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29CDBA-A21F-EA12-7EEC-48D164E8A140}"/>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4" name="Footer Placeholder 3">
            <a:extLst>
              <a:ext uri="{FF2B5EF4-FFF2-40B4-BE49-F238E27FC236}">
                <a16:creationId xmlns:a16="http://schemas.microsoft.com/office/drawing/2014/main" id="{3CB19726-6086-1FAD-F18A-E724BEB8E7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4BE00A-9A0D-06F7-D9AC-4CAF56A85F86}"/>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113582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938EBF-0534-5722-ACED-56D212561A7C}"/>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3" name="Footer Placeholder 2">
            <a:extLst>
              <a:ext uri="{FF2B5EF4-FFF2-40B4-BE49-F238E27FC236}">
                <a16:creationId xmlns:a16="http://schemas.microsoft.com/office/drawing/2014/main" id="{FF1766C7-1CAD-8C76-51D7-937D4866AF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46E9A4-881E-CE02-8287-CF433F60C47C}"/>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64270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5D1A-5BEE-6298-C1C5-81F27808F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35443B-A558-E739-2310-6F5E028A6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7BCA90-0BF5-609B-0C5D-611EBD870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3F6EF-E49D-3B35-18EB-5933287ABB17}"/>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6" name="Footer Placeholder 5">
            <a:extLst>
              <a:ext uri="{FF2B5EF4-FFF2-40B4-BE49-F238E27FC236}">
                <a16:creationId xmlns:a16="http://schemas.microsoft.com/office/drawing/2014/main" id="{F6682A38-B856-D134-6F5C-12F013052B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612A1-8DE6-FDD4-E98F-8AAA8B50CD0B}"/>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238840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B9CA-7A7A-F01C-6A40-8CF261A0F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FE3608-1AEC-AAA0-F55D-7097720F2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0AC968-CB83-D9E6-FF57-75D3EED68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B76E8-C9CB-C229-5780-A0AEC1828DDF}"/>
              </a:ext>
            </a:extLst>
          </p:cNvPr>
          <p:cNvSpPr>
            <a:spLocks noGrp="1"/>
          </p:cNvSpPr>
          <p:nvPr>
            <p:ph type="dt" sz="half" idx="10"/>
          </p:nvPr>
        </p:nvSpPr>
        <p:spPr/>
        <p:txBody>
          <a:bodyPr/>
          <a:lstStyle/>
          <a:p>
            <a:fld id="{07EE2FA9-72B7-40BD-9EDB-9B3CDEB97273}" type="datetimeFigureOut">
              <a:rPr lang="en-IN" smtClean="0"/>
              <a:t>20-10-2022</a:t>
            </a:fld>
            <a:endParaRPr lang="en-IN"/>
          </a:p>
        </p:txBody>
      </p:sp>
      <p:sp>
        <p:nvSpPr>
          <p:cNvPr id="6" name="Footer Placeholder 5">
            <a:extLst>
              <a:ext uri="{FF2B5EF4-FFF2-40B4-BE49-F238E27FC236}">
                <a16:creationId xmlns:a16="http://schemas.microsoft.com/office/drawing/2014/main" id="{3B5E43E9-B9D1-521A-5FED-BFD66F0E7C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4ED3AA-6B3D-0EA4-515B-9C99A192FB16}"/>
              </a:ext>
            </a:extLst>
          </p:cNvPr>
          <p:cNvSpPr>
            <a:spLocks noGrp="1"/>
          </p:cNvSpPr>
          <p:nvPr>
            <p:ph type="sldNum" sz="quarter" idx="12"/>
          </p:nvPr>
        </p:nvSpPr>
        <p:spPr/>
        <p:txBody>
          <a:bodyPr/>
          <a:lstStyle/>
          <a:p>
            <a:fld id="{04EB50E7-767E-4A47-90EF-FAC2A669DB95}" type="slidenum">
              <a:rPr lang="en-IN" smtClean="0"/>
              <a:t>‹#›</a:t>
            </a:fld>
            <a:endParaRPr lang="en-IN"/>
          </a:p>
        </p:txBody>
      </p:sp>
    </p:spTree>
    <p:extLst>
      <p:ext uri="{BB962C8B-B14F-4D97-AF65-F5344CB8AC3E}">
        <p14:creationId xmlns:p14="http://schemas.microsoft.com/office/powerpoint/2010/main" val="171091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F90B76-D463-BB13-21E5-EAC1BA079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6BAFF0-FC0D-8DA6-65E2-9ACE5809BF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1BC86-4EAD-0E7D-5E85-9F7324582E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E2FA9-72B7-40BD-9EDB-9B3CDEB97273}" type="datetimeFigureOut">
              <a:rPr lang="en-IN" smtClean="0"/>
              <a:t>20-10-2022</a:t>
            </a:fld>
            <a:endParaRPr lang="en-IN"/>
          </a:p>
        </p:txBody>
      </p:sp>
      <p:sp>
        <p:nvSpPr>
          <p:cNvPr id="5" name="Footer Placeholder 4">
            <a:extLst>
              <a:ext uri="{FF2B5EF4-FFF2-40B4-BE49-F238E27FC236}">
                <a16:creationId xmlns:a16="http://schemas.microsoft.com/office/drawing/2014/main" id="{9F3F9CBC-7FE0-A529-2A22-CED574EA0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045B9A-A99B-E65E-F214-129A759F3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B50E7-767E-4A47-90EF-FAC2A669DB95}" type="slidenum">
              <a:rPr lang="en-IN" smtClean="0"/>
              <a:t>‹#›</a:t>
            </a:fld>
            <a:endParaRPr lang="en-IN"/>
          </a:p>
        </p:txBody>
      </p:sp>
    </p:spTree>
    <p:extLst>
      <p:ext uri="{BB962C8B-B14F-4D97-AF65-F5344CB8AC3E}">
        <p14:creationId xmlns:p14="http://schemas.microsoft.com/office/powerpoint/2010/main" val="101954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helloservice/v1/user/i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9248-66AD-68DD-DEDA-9CD7C8B3D625}"/>
              </a:ext>
            </a:extLst>
          </p:cNvPr>
          <p:cNvSpPr>
            <a:spLocks noGrp="1"/>
          </p:cNvSpPr>
          <p:nvPr>
            <p:ph type="ctrTitle"/>
          </p:nvPr>
        </p:nvSpPr>
        <p:spPr/>
        <p:txBody>
          <a:bodyPr/>
          <a:lstStyle/>
          <a:p>
            <a:r>
              <a:rPr lang="en-US" dirty="0"/>
              <a:t>Hello Service</a:t>
            </a:r>
            <a:endParaRPr lang="en-IN" dirty="0"/>
          </a:p>
        </p:txBody>
      </p:sp>
      <p:sp>
        <p:nvSpPr>
          <p:cNvPr id="3" name="Subtitle 2">
            <a:extLst>
              <a:ext uri="{FF2B5EF4-FFF2-40B4-BE49-F238E27FC236}">
                <a16:creationId xmlns:a16="http://schemas.microsoft.com/office/drawing/2014/main" id="{EC68B670-2823-90D6-AC5F-B67AEA4AE346}"/>
              </a:ext>
            </a:extLst>
          </p:cNvPr>
          <p:cNvSpPr>
            <a:spLocks noGrp="1"/>
          </p:cNvSpPr>
          <p:nvPr>
            <p:ph type="subTitle" idx="1"/>
          </p:nvPr>
        </p:nvSpPr>
        <p:spPr/>
        <p:txBody>
          <a:bodyPr/>
          <a:lstStyle/>
          <a:p>
            <a:pPr algn="r"/>
            <a:r>
              <a:rPr lang="en-US" dirty="0"/>
              <a:t>Ajay Srivastava</a:t>
            </a:r>
            <a:endParaRPr lang="en-IN" dirty="0"/>
          </a:p>
        </p:txBody>
      </p:sp>
    </p:spTree>
    <p:extLst>
      <p:ext uri="{BB962C8B-B14F-4D97-AF65-F5344CB8AC3E}">
        <p14:creationId xmlns:p14="http://schemas.microsoft.com/office/powerpoint/2010/main" val="294835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CCF-89BE-089D-01D7-BAEED793A7C8}"/>
              </a:ext>
            </a:extLst>
          </p:cNvPr>
          <p:cNvSpPr>
            <a:spLocks noGrp="1"/>
          </p:cNvSpPr>
          <p:nvPr>
            <p:ph type="title"/>
          </p:nvPr>
        </p:nvSpPr>
        <p:spPr/>
        <p:txBody>
          <a:bodyPr/>
          <a:lstStyle/>
          <a:p>
            <a:r>
              <a:rPr lang="en-US" dirty="0"/>
              <a:t>Final version – v1.0</a:t>
            </a:r>
            <a:endParaRPr lang="en-IN" dirty="0"/>
          </a:p>
        </p:txBody>
      </p:sp>
      <p:sp>
        <p:nvSpPr>
          <p:cNvPr id="3" name="Content Placeholder 2">
            <a:extLst>
              <a:ext uri="{FF2B5EF4-FFF2-40B4-BE49-F238E27FC236}">
                <a16:creationId xmlns:a16="http://schemas.microsoft.com/office/drawing/2014/main" id="{0846903D-F686-A08E-620C-4ED73140F6FB}"/>
              </a:ext>
            </a:extLst>
          </p:cNvPr>
          <p:cNvSpPr>
            <a:spLocks noGrp="1"/>
          </p:cNvSpPr>
          <p:nvPr>
            <p:ph idx="1"/>
          </p:nvPr>
        </p:nvSpPr>
        <p:spPr>
          <a:xfrm>
            <a:off x="838200" y="1514907"/>
            <a:ext cx="10515600" cy="1246049"/>
          </a:xfrm>
        </p:spPr>
        <p:txBody>
          <a:bodyPr>
            <a:normAutofit fontScale="77500" lnSpcReduction="20000"/>
          </a:bodyPr>
          <a:lstStyle/>
          <a:p>
            <a:r>
              <a:rPr lang="en-US" dirty="0"/>
              <a:t>This phase covers</a:t>
            </a:r>
          </a:p>
          <a:p>
            <a:pPr lvl="1"/>
            <a:r>
              <a:rPr lang="en-US" dirty="0"/>
              <a:t>Scaling of web service</a:t>
            </a:r>
          </a:p>
          <a:p>
            <a:pPr lvl="1"/>
            <a:r>
              <a:rPr lang="en-IN" dirty="0"/>
              <a:t>HA of DB store cluster and hello service</a:t>
            </a:r>
          </a:p>
          <a:p>
            <a:r>
              <a:rPr lang="en-IN" dirty="0"/>
              <a:t>Tasks</a:t>
            </a:r>
          </a:p>
        </p:txBody>
      </p:sp>
      <p:graphicFrame>
        <p:nvGraphicFramePr>
          <p:cNvPr id="5" name="Table 5">
            <a:extLst>
              <a:ext uri="{FF2B5EF4-FFF2-40B4-BE49-F238E27FC236}">
                <a16:creationId xmlns:a16="http://schemas.microsoft.com/office/drawing/2014/main" id="{459999AD-6D84-13B8-F3BE-E66F30082F79}"/>
              </a:ext>
            </a:extLst>
          </p:cNvPr>
          <p:cNvGraphicFramePr>
            <a:graphicFrameLocks noGrp="1"/>
          </p:cNvGraphicFramePr>
          <p:nvPr>
            <p:extLst>
              <p:ext uri="{D42A27DB-BD31-4B8C-83A1-F6EECF244321}">
                <p14:modId xmlns:p14="http://schemas.microsoft.com/office/powerpoint/2010/main" val="2545247378"/>
              </p:ext>
            </p:extLst>
          </p:nvPr>
        </p:nvGraphicFramePr>
        <p:xfrm>
          <a:off x="838200" y="2878200"/>
          <a:ext cx="10693893" cy="3037840"/>
        </p:xfrm>
        <a:graphic>
          <a:graphicData uri="http://schemas.openxmlformats.org/drawingml/2006/table">
            <a:tbl>
              <a:tblPr firstRow="1" bandRow="1">
                <a:tableStyleId>{5C22544A-7EE6-4342-B048-85BDC9FD1C3A}</a:tableStyleId>
              </a:tblPr>
              <a:tblGrid>
                <a:gridCol w="4398579">
                  <a:extLst>
                    <a:ext uri="{9D8B030D-6E8A-4147-A177-3AD203B41FA5}">
                      <a16:colId xmlns:a16="http://schemas.microsoft.com/office/drawing/2014/main" val="1180897457"/>
                    </a:ext>
                  </a:extLst>
                </a:gridCol>
                <a:gridCol w="2202708">
                  <a:extLst>
                    <a:ext uri="{9D8B030D-6E8A-4147-A177-3AD203B41FA5}">
                      <a16:colId xmlns:a16="http://schemas.microsoft.com/office/drawing/2014/main" val="1482101584"/>
                    </a:ext>
                  </a:extLst>
                </a:gridCol>
                <a:gridCol w="4092606">
                  <a:extLst>
                    <a:ext uri="{9D8B030D-6E8A-4147-A177-3AD203B41FA5}">
                      <a16:colId xmlns:a16="http://schemas.microsoft.com/office/drawing/2014/main" val="1559256879"/>
                    </a:ext>
                  </a:extLst>
                </a:gridCol>
              </a:tblGrid>
              <a:tr h="370840">
                <a:tc>
                  <a:txBody>
                    <a:bodyPr/>
                    <a:lstStyle/>
                    <a:p>
                      <a:r>
                        <a:rPr lang="en-US" dirty="0"/>
                        <a:t>Task</a:t>
                      </a:r>
                      <a:endParaRPr lang="en-IN" dirty="0"/>
                    </a:p>
                  </a:txBody>
                  <a:tcPr/>
                </a:tc>
                <a:tc>
                  <a:txBody>
                    <a:bodyPr/>
                    <a:lstStyle/>
                    <a:p>
                      <a:r>
                        <a:rPr lang="en-US" dirty="0" err="1"/>
                        <a:t>Estmation</a:t>
                      </a:r>
                      <a:r>
                        <a:rPr lang="en-US" dirty="0"/>
                        <a:t> (In hours)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644916842"/>
                  </a:ext>
                </a:extLst>
              </a:tr>
              <a:tr h="370840">
                <a:tc>
                  <a:txBody>
                    <a:bodyPr/>
                    <a:lstStyle/>
                    <a:p>
                      <a:r>
                        <a:rPr lang="en-US" dirty="0"/>
                        <a:t>Containerize web service</a:t>
                      </a:r>
                      <a:endParaRPr lang="en-IN" dirty="0"/>
                    </a:p>
                  </a:txBody>
                  <a:tcPr/>
                </a:tc>
                <a:tc>
                  <a:txBody>
                    <a:bodyPr/>
                    <a:lstStyle/>
                    <a:p>
                      <a:r>
                        <a:rPr lang="en-US" dirty="0"/>
                        <a:t>4</a:t>
                      </a:r>
                      <a:endParaRPr lang="en-IN" dirty="0"/>
                    </a:p>
                  </a:txBody>
                  <a:tcPr/>
                </a:tc>
                <a:tc>
                  <a:txBody>
                    <a:bodyPr/>
                    <a:lstStyle/>
                    <a:p>
                      <a:r>
                        <a:rPr lang="en-US" dirty="0" err="1"/>
                        <a:t>Dockerfile</a:t>
                      </a:r>
                      <a:r>
                        <a:rPr lang="en-US" dirty="0"/>
                        <a:t>, change in build and deployment script.</a:t>
                      </a:r>
                      <a:r>
                        <a:rPr lang="en-IN" dirty="0"/>
                        <a:t> Setting up of docker run time etc.</a:t>
                      </a:r>
                      <a:endParaRPr lang="en-US" dirty="0"/>
                    </a:p>
                  </a:txBody>
                  <a:tcPr/>
                </a:tc>
                <a:extLst>
                  <a:ext uri="{0D108BD9-81ED-4DB2-BD59-A6C34878D82A}">
                    <a16:rowId xmlns:a16="http://schemas.microsoft.com/office/drawing/2014/main" val="3312958372"/>
                  </a:ext>
                </a:extLst>
              </a:tr>
              <a:tr h="370840">
                <a:tc>
                  <a:txBody>
                    <a:bodyPr/>
                    <a:lstStyle/>
                    <a:p>
                      <a:r>
                        <a:rPr lang="en-US" dirty="0"/>
                        <a:t>Kubernetes deployment</a:t>
                      </a:r>
                      <a:endParaRPr lang="en-IN" dirty="0"/>
                    </a:p>
                  </a:txBody>
                  <a:tcPr/>
                </a:tc>
                <a:tc>
                  <a:txBody>
                    <a:bodyPr/>
                    <a:lstStyle/>
                    <a:p>
                      <a:r>
                        <a:rPr lang="en-US" dirty="0"/>
                        <a:t>4</a:t>
                      </a:r>
                      <a:endParaRPr lang="en-IN" dirty="0"/>
                    </a:p>
                  </a:txBody>
                  <a:tcPr/>
                </a:tc>
                <a:tc>
                  <a:txBody>
                    <a:bodyPr/>
                    <a:lstStyle/>
                    <a:p>
                      <a:r>
                        <a:rPr lang="en-US" dirty="0"/>
                        <a:t>Setting up of tainted cluster (using single VM)</a:t>
                      </a:r>
                      <a:endParaRPr lang="en-IN" dirty="0"/>
                    </a:p>
                  </a:txBody>
                  <a:tcPr/>
                </a:tc>
                <a:extLst>
                  <a:ext uri="{0D108BD9-81ED-4DB2-BD59-A6C34878D82A}">
                    <a16:rowId xmlns:a16="http://schemas.microsoft.com/office/drawing/2014/main" val="1774469962"/>
                  </a:ext>
                </a:extLst>
              </a:tr>
              <a:tr h="370840">
                <a:tc>
                  <a:txBody>
                    <a:bodyPr/>
                    <a:lstStyle/>
                    <a:p>
                      <a:r>
                        <a:rPr lang="en-US" dirty="0"/>
                        <a:t>Deployment changes</a:t>
                      </a:r>
                      <a:endParaRPr lang="en-IN" dirty="0"/>
                    </a:p>
                  </a:txBody>
                  <a:tcPr/>
                </a:tc>
                <a:tc>
                  <a:txBody>
                    <a:bodyPr/>
                    <a:lstStyle/>
                    <a:p>
                      <a:r>
                        <a:rPr lang="en-US" dirty="0"/>
                        <a:t>4</a:t>
                      </a:r>
                      <a:endParaRPr lang="en-IN" dirty="0"/>
                    </a:p>
                  </a:txBody>
                  <a:tcPr/>
                </a:tc>
                <a:tc>
                  <a:txBody>
                    <a:bodyPr/>
                    <a:lstStyle/>
                    <a:p>
                      <a:r>
                        <a:rPr lang="en-US" dirty="0"/>
                        <a:t>Creating K8s deployment</a:t>
                      </a:r>
                      <a:endParaRPr lang="en-IN" dirty="0"/>
                    </a:p>
                  </a:txBody>
                  <a:tcPr/>
                </a:tc>
                <a:extLst>
                  <a:ext uri="{0D108BD9-81ED-4DB2-BD59-A6C34878D82A}">
                    <a16:rowId xmlns:a16="http://schemas.microsoft.com/office/drawing/2014/main" val="4020605752"/>
                  </a:ext>
                </a:extLst>
              </a:tr>
              <a:tr h="370840">
                <a:tc>
                  <a:txBody>
                    <a:bodyPr/>
                    <a:lstStyle/>
                    <a:p>
                      <a:r>
                        <a:rPr lang="en-IN" dirty="0"/>
                        <a:t>Data store cluster</a:t>
                      </a:r>
                    </a:p>
                  </a:txBody>
                  <a:tcPr/>
                </a:tc>
                <a:tc>
                  <a:txBody>
                    <a:bodyPr/>
                    <a:lstStyle/>
                    <a:p>
                      <a:r>
                        <a:rPr lang="en-IN" dirty="0"/>
                        <a:t>4</a:t>
                      </a:r>
                    </a:p>
                  </a:txBody>
                  <a:tcPr/>
                </a:tc>
                <a:tc>
                  <a:txBody>
                    <a:bodyPr/>
                    <a:lstStyle/>
                    <a:p>
                      <a:r>
                        <a:rPr lang="en-IN" dirty="0"/>
                        <a:t>Configure DB cluster</a:t>
                      </a:r>
                    </a:p>
                  </a:txBody>
                  <a:tcPr/>
                </a:tc>
                <a:extLst>
                  <a:ext uri="{0D108BD9-81ED-4DB2-BD59-A6C34878D82A}">
                    <a16:rowId xmlns:a16="http://schemas.microsoft.com/office/drawing/2014/main" val="3663267193"/>
                  </a:ext>
                </a:extLst>
              </a:tr>
              <a:tr h="370840">
                <a:tc>
                  <a:txBody>
                    <a:bodyPr/>
                    <a:lstStyle/>
                    <a:p>
                      <a:r>
                        <a:rPr lang="en-IN" dirty="0"/>
                        <a:t>Load Balancer</a:t>
                      </a:r>
                    </a:p>
                  </a:txBody>
                  <a:tcPr/>
                </a:tc>
                <a:tc>
                  <a:txBody>
                    <a:bodyPr/>
                    <a:lstStyle/>
                    <a:p>
                      <a:r>
                        <a:rPr lang="en-IN" dirty="0"/>
                        <a:t>4</a:t>
                      </a:r>
                    </a:p>
                  </a:txBody>
                  <a:tcPr/>
                </a:tc>
                <a:tc>
                  <a:txBody>
                    <a:bodyPr/>
                    <a:lstStyle/>
                    <a:p>
                      <a:r>
                        <a:rPr lang="en-IN" dirty="0"/>
                        <a:t>Configure and packaging</a:t>
                      </a:r>
                    </a:p>
                  </a:txBody>
                  <a:tcPr/>
                </a:tc>
                <a:extLst>
                  <a:ext uri="{0D108BD9-81ED-4DB2-BD59-A6C34878D82A}">
                    <a16:rowId xmlns:a16="http://schemas.microsoft.com/office/drawing/2014/main" val="3718031433"/>
                  </a:ext>
                </a:extLst>
              </a:tr>
            </a:tbl>
          </a:graphicData>
        </a:graphic>
      </p:graphicFrame>
    </p:spTree>
    <p:extLst>
      <p:ext uri="{BB962C8B-B14F-4D97-AF65-F5344CB8AC3E}">
        <p14:creationId xmlns:p14="http://schemas.microsoft.com/office/powerpoint/2010/main" val="11409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52A8CD-31AB-9834-883E-063D526A1223}"/>
              </a:ext>
            </a:extLst>
          </p:cNvPr>
          <p:cNvSpPr/>
          <p:nvPr/>
        </p:nvSpPr>
        <p:spPr>
          <a:xfrm>
            <a:off x="6866679" y="2372810"/>
            <a:ext cx="4847864" cy="4120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C137913-34A1-47C0-4076-F1F2B0C5D78B}"/>
              </a:ext>
            </a:extLst>
          </p:cNvPr>
          <p:cNvSpPr>
            <a:spLocks noGrp="1"/>
          </p:cNvSpPr>
          <p:nvPr>
            <p:ph type="title"/>
          </p:nvPr>
        </p:nvSpPr>
        <p:spPr/>
        <p:txBody>
          <a:bodyPr/>
          <a:lstStyle/>
          <a:p>
            <a:r>
              <a:rPr lang="en-IN" dirty="0"/>
              <a:t>Final Version – Design for HA and Scale</a:t>
            </a:r>
          </a:p>
        </p:txBody>
      </p:sp>
      <p:grpSp>
        <p:nvGrpSpPr>
          <p:cNvPr id="15" name="Group 14">
            <a:extLst>
              <a:ext uri="{FF2B5EF4-FFF2-40B4-BE49-F238E27FC236}">
                <a16:creationId xmlns:a16="http://schemas.microsoft.com/office/drawing/2014/main" id="{8E7AD6FB-427C-011A-0EA2-CD0F9F7506E6}"/>
              </a:ext>
            </a:extLst>
          </p:cNvPr>
          <p:cNvGrpSpPr/>
          <p:nvPr/>
        </p:nvGrpSpPr>
        <p:grpSpPr>
          <a:xfrm>
            <a:off x="7119876" y="2772336"/>
            <a:ext cx="4341470" cy="3268912"/>
            <a:chOff x="6821345" y="2303763"/>
            <a:chExt cx="4893198" cy="3957510"/>
          </a:xfrm>
        </p:grpSpPr>
        <p:sp>
          <p:nvSpPr>
            <p:cNvPr id="7" name="Rectangle 6">
              <a:extLst>
                <a:ext uri="{FF2B5EF4-FFF2-40B4-BE49-F238E27FC236}">
                  <a16:creationId xmlns:a16="http://schemas.microsoft.com/office/drawing/2014/main" id="{0C94455C-A4F8-6235-9F99-AFCDC326CC6B}"/>
                </a:ext>
              </a:extLst>
            </p:cNvPr>
            <p:cNvSpPr/>
            <p:nvPr/>
          </p:nvSpPr>
          <p:spPr>
            <a:xfrm>
              <a:off x="6866679" y="4846765"/>
              <a:ext cx="4847864"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6F30020-93C1-EBF2-CBC9-706D9F576143}"/>
                </a:ext>
              </a:extLst>
            </p:cNvPr>
            <p:cNvSpPr/>
            <p:nvPr/>
          </p:nvSpPr>
          <p:spPr>
            <a:xfrm>
              <a:off x="7615652" y="5116007"/>
              <a:ext cx="960699" cy="78707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Node1</a:t>
              </a:r>
            </a:p>
          </p:txBody>
        </p:sp>
        <p:sp>
          <p:nvSpPr>
            <p:cNvPr id="5" name="Rectangle 4">
              <a:extLst>
                <a:ext uri="{FF2B5EF4-FFF2-40B4-BE49-F238E27FC236}">
                  <a16:creationId xmlns:a16="http://schemas.microsoft.com/office/drawing/2014/main" id="{A8DD727E-0345-7AD2-B5EB-99393FFE63FF}"/>
                </a:ext>
              </a:extLst>
            </p:cNvPr>
            <p:cNvSpPr/>
            <p:nvPr/>
          </p:nvSpPr>
          <p:spPr>
            <a:xfrm>
              <a:off x="8810262" y="5116008"/>
              <a:ext cx="960699" cy="78707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Node2</a:t>
              </a:r>
            </a:p>
          </p:txBody>
        </p:sp>
        <p:sp>
          <p:nvSpPr>
            <p:cNvPr id="6" name="Rectangle 5">
              <a:extLst>
                <a:ext uri="{FF2B5EF4-FFF2-40B4-BE49-F238E27FC236}">
                  <a16:creationId xmlns:a16="http://schemas.microsoft.com/office/drawing/2014/main" id="{6F26F393-57F9-3F28-CC42-8A88538865B4}"/>
                </a:ext>
              </a:extLst>
            </p:cNvPr>
            <p:cNvSpPr/>
            <p:nvPr/>
          </p:nvSpPr>
          <p:spPr>
            <a:xfrm>
              <a:off x="10096980" y="5116008"/>
              <a:ext cx="960699" cy="78707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Node3</a:t>
              </a:r>
            </a:p>
          </p:txBody>
        </p:sp>
        <p:sp>
          <p:nvSpPr>
            <p:cNvPr id="8" name="TextBox 7">
              <a:extLst>
                <a:ext uri="{FF2B5EF4-FFF2-40B4-BE49-F238E27FC236}">
                  <a16:creationId xmlns:a16="http://schemas.microsoft.com/office/drawing/2014/main" id="{8A793C6A-3C0A-DDCF-D380-2087749456CB}"/>
                </a:ext>
              </a:extLst>
            </p:cNvPr>
            <p:cNvSpPr txBox="1"/>
            <p:nvPr/>
          </p:nvSpPr>
          <p:spPr>
            <a:xfrm>
              <a:off x="6821345" y="5814141"/>
              <a:ext cx="1825908" cy="447132"/>
            </a:xfrm>
            <a:prstGeom prst="rect">
              <a:avLst/>
            </a:prstGeom>
            <a:noFill/>
          </p:spPr>
          <p:txBody>
            <a:bodyPr wrap="square" rtlCol="0">
              <a:spAutoFit/>
            </a:bodyPr>
            <a:lstStyle/>
            <a:p>
              <a:r>
                <a:rPr lang="en-IN" b="1" dirty="0"/>
                <a:t>DB Cluster</a:t>
              </a:r>
            </a:p>
          </p:txBody>
        </p:sp>
        <p:sp>
          <p:nvSpPr>
            <p:cNvPr id="9" name="Rectangle: Rounded Corners 8">
              <a:extLst>
                <a:ext uri="{FF2B5EF4-FFF2-40B4-BE49-F238E27FC236}">
                  <a16:creationId xmlns:a16="http://schemas.microsoft.com/office/drawing/2014/main" id="{C91D0892-9557-6B17-CAF2-57F97C0786DF}"/>
                </a:ext>
              </a:extLst>
            </p:cNvPr>
            <p:cNvSpPr/>
            <p:nvPr/>
          </p:nvSpPr>
          <p:spPr>
            <a:xfrm>
              <a:off x="7026782" y="3553165"/>
              <a:ext cx="1316622" cy="68290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Hello Service 1</a:t>
              </a:r>
            </a:p>
          </p:txBody>
        </p:sp>
        <p:sp>
          <p:nvSpPr>
            <p:cNvPr id="10" name="Rectangle: Rounded Corners 9">
              <a:extLst>
                <a:ext uri="{FF2B5EF4-FFF2-40B4-BE49-F238E27FC236}">
                  <a16:creationId xmlns:a16="http://schemas.microsoft.com/office/drawing/2014/main" id="{AD4FBD9C-CFA1-9E8A-3A66-02AF35084E1E}"/>
                </a:ext>
              </a:extLst>
            </p:cNvPr>
            <p:cNvSpPr/>
            <p:nvPr/>
          </p:nvSpPr>
          <p:spPr>
            <a:xfrm>
              <a:off x="8531980" y="3506065"/>
              <a:ext cx="1316622" cy="68290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Hello Service 2</a:t>
              </a:r>
            </a:p>
            <a:p>
              <a:pPr algn="ctr"/>
              <a:endParaRPr lang="en-IN" dirty="0"/>
            </a:p>
          </p:txBody>
        </p:sp>
        <p:sp>
          <p:nvSpPr>
            <p:cNvPr id="11" name="Rectangle: Rounded Corners 10">
              <a:extLst>
                <a:ext uri="{FF2B5EF4-FFF2-40B4-BE49-F238E27FC236}">
                  <a16:creationId xmlns:a16="http://schemas.microsoft.com/office/drawing/2014/main" id="{63125935-C4BE-94BE-4F8F-BBDA3C5D42B7}"/>
                </a:ext>
              </a:extLst>
            </p:cNvPr>
            <p:cNvSpPr/>
            <p:nvPr/>
          </p:nvSpPr>
          <p:spPr>
            <a:xfrm>
              <a:off x="10037178" y="3506065"/>
              <a:ext cx="1316622" cy="68290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Hello Service 3</a:t>
              </a:r>
            </a:p>
            <a:p>
              <a:pPr algn="ctr"/>
              <a:endParaRPr lang="en-IN" dirty="0"/>
            </a:p>
          </p:txBody>
        </p:sp>
        <p:sp>
          <p:nvSpPr>
            <p:cNvPr id="12" name="Rectangle 11">
              <a:extLst>
                <a:ext uri="{FF2B5EF4-FFF2-40B4-BE49-F238E27FC236}">
                  <a16:creationId xmlns:a16="http://schemas.microsoft.com/office/drawing/2014/main" id="{602FE30A-A69B-8E24-1EA5-69289A5FBAA0}"/>
                </a:ext>
              </a:extLst>
            </p:cNvPr>
            <p:cNvSpPr/>
            <p:nvPr/>
          </p:nvSpPr>
          <p:spPr>
            <a:xfrm>
              <a:off x="6866679" y="3224999"/>
              <a:ext cx="4847864"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50613CE-6177-A231-1CDB-2BB67CA75012}"/>
                </a:ext>
              </a:extLst>
            </p:cNvPr>
            <p:cNvSpPr/>
            <p:nvPr/>
          </p:nvSpPr>
          <p:spPr>
            <a:xfrm>
              <a:off x="6866679" y="2303763"/>
              <a:ext cx="4847864" cy="62503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 Balancer</a:t>
              </a:r>
            </a:p>
          </p:txBody>
        </p:sp>
      </p:grpSp>
      <p:sp>
        <p:nvSpPr>
          <p:cNvPr id="14" name="Rectangle 13">
            <a:extLst>
              <a:ext uri="{FF2B5EF4-FFF2-40B4-BE49-F238E27FC236}">
                <a16:creationId xmlns:a16="http://schemas.microsoft.com/office/drawing/2014/main" id="{E3412B2F-555B-D37C-D80A-45A34CE9383A}"/>
              </a:ext>
            </a:extLst>
          </p:cNvPr>
          <p:cNvSpPr/>
          <p:nvPr/>
        </p:nvSpPr>
        <p:spPr>
          <a:xfrm>
            <a:off x="6866679" y="1446773"/>
            <a:ext cx="4847864" cy="6250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17" name="TextBox 16">
            <a:extLst>
              <a:ext uri="{FF2B5EF4-FFF2-40B4-BE49-F238E27FC236}">
                <a16:creationId xmlns:a16="http://schemas.microsoft.com/office/drawing/2014/main" id="{84E60E22-4B87-19ED-1755-A7E1C611792A}"/>
              </a:ext>
            </a:extLst>
          </p:cNvPr>
          <p:cNvSpPr txBox="1"/>
          <p:nvPr/>
        </p:nvSpPr>
        <p:spPr>
          <a:xfrm>
            <a:off x="7106991" y="2365075"/>
            <a:ext cx="1435261" cy="369332"/>
          </a:xfrm>
          <a:prstGeom prst="rect">
            <a:avLst/>
          </a:prstGeom>
          <a:noFill/>
        </p:spPr>
        <p:txBody>
          <a:bodyPr wrap="square" rtlCol="0">
            <a:spAutoFit/>
          </a:bodyPr>
          <a:lstStyle/>
          <a:p>
            <a:r>
              <a:rPr lang="en-IN" b="1" dirty="0"/>
              <a:t>K8s Cluster</a:t>
            </a:r>
          </a:p>
        </p:txBody>
      </p:sp>
      <p:sp>
        <p:nvSpPr>
          <p:cNvPr id="18" name="Arrow: Down 17">
            <a:extLst>
              <a:ext uri="{FF2B5EF4-FFF2-40B4-BE49-F238E27FC236}">
                <a16:creationId xmlns:a16="http://schemas.microsoft.com/office/drawing/2014/main" id="{6F61BB24-6B3A-A35E-FC17-EE8FA22D07E6}"/>
              </a:ext>
            </a:extLst>
          </p:cNvPr>
          <p:cNvSpPr/>
          <p:nvPr/>
        </p:nvSpPr>
        <p:spPr>
          <a:xfrm>
            <a:off x="9221714" y="2071806"/>
            <a:ext cx="188504" cy="662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082667A9-125C-CF8C-6CD8-070C340E517A}"/>
              </a:ext>
            </a:extLst>
          </p:cNvPr>
          <p:cNvSpPr/>
          <p:nvPr/>
        </p:nvSpPr>
        <p:spPr>
          <a:xfrm>
            <a:off x="9250788" y="4616295"/>
            <a:ext cx="130356" cy="2565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5694EA4F-A671-136D-3DB9-06AD75D5C8A2}"/>
              </a:ext>
            </a:extLst>
          </p:cNvPr>
          <p:cNvSpPr/>
          <p:nvPr/>
        </p:nvSpPr>
        <p:spPr>
          <a:xfrm>
            <a:off x="9239763" y="3276067"/>
            <a:ext cx="130356" cy="2565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85B24CEF-E7D4-7600-A9F7-41F91987B5F5}"/>
              </a:ext>
            </a:extLst>
          </p:cNvPr>
          <p:cNvSpPr txBox="1"/>
          <p:nvPr/>
        </p:nvSpPr>
        <p:spPr>
          <a:xfrm>
            <a:off x="838200" y="1690688"/>
            <a:ext cx="5820942" cy="4339650"/>
          </a:xfrm>
          <a:prstGeom prst="rect">
            <a:avLst/>
          </a:prstGeom>
          <a:noFill/>
        </p:spPr>
        <p:txBody>
          <a:bodyPr wrap="square" rtlCol="0">
            <a:spAutoFit/>
          </a:bodyPr>
          <a:lstStyle/>
          <a:p>
            <a:pPr marL="285750" indent="-285750">
              <a:buFont typeface="Arial" panose="020B0604020202020204" pitchFamily="34" charset="0"/>
              <a:buChar char="•"/>
            </a:pPr>
            <a:r>
              <a:rPr lang="en-IN" sz="2800" dirty="0"/>
              <a:t>Multiple Instances of Hello Service</a:t>
            </a:r>
          </a:p>
          <a:p>
            <a:pPr marL="742950" lvl="1" indent="-285750">
              <a:buFont typeface="Arial" panose="020B0604020202020204" pitchFamily="34" charset="0"/>
              <a:buChar char="•"/>
            </a:pPr>
            <a:r>
              <a:rPr lang="en-IN" sz="2000" dirty="0"/>
              <a:t>Deployment script can run ‘n’ instances of hello service, configurable at deployment time.</a:t>
            </a:r>
          </a:p>
          <a:p>
            <a:pPr marL="742950" lvl="1" indent="-285750">
              <a:buFont typeface="Arial" panose="020B0604020202020204" pitchFamily="34" charset="0"/>
              <a:buChar char="•"/>
            </a:pPr>
            <a:r>
              <a:rPr lang="en-IN" sz="2000" dirty="0"/>
              <a:t>‘n’ can be determined based on expected max. number of concurrent requests coming to the system.</a:t>
            </a:r>
          </a:p>
          <a:p>
            <a:pPr marL="742950" lvl="1" indent="-285750">
              <a:buFont typeface="Arial" panose="020B0604020202020204" pitchFamily="34" charset="0"/>
              <a:buChar char="•"/>
            </a:pPr>
            <a:r>
              <a:rPr lang="en-IN" sz="2000" dirty="0"/>
              <a:t>Use load balancer. This is simple service, round robin scheduling will suffice.</a:t>
            </a:r>
          </a:p>
          <a:p>
            <a:pPr marL="742950" lvl="1"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800" dirty="0"/>
              <a:t>DB cluster – </a:t>
            </a:r>
            <a:r>
              <a:rPr lang="en-IN" sz="2800" dirty="0" err="1"/>
              <a:t>sharding</a:t>
            </a:r>
            <a:endParaRPr lang="en-IN" sz="2800" dirty="0"/>
          </a:p>
          <a:p>
            <a:pPr marL="742950" lvl="1" indent="-285750">
              <a:buFont typeface="Arial" panose="020B0604020202020204" pitchFamily="34" charset="0"/>
              <a:buChar char="•"/>
            </a:pPr>
            <a:r>
              <a:rPr lang="en-IN" sz="2000" dirty="0"/>
              <a:t>To avoid bottleneck in DB, need to determine number of DB servers.</a:t>
            </a:r>
          </a:p>
          <a:p>
            <a:pPr marL="742950" lvl="1" indent="-285750">
              <a:buFont typeface="Arial" panose="020B0604020202020204" pitchFamily="34" charset="0"/>
              <a:buChar char="•"/>
            </a:pPr>
            <a:r>
              <a:rPr lang="en-IN" sz="2000" dirty="0" err="1"/>
              <a:t>Sharding</a:t>
            </a:r>
            <a:r>
              <a:rPr lang="en-IN" sz="2000" dirty="0"/>
              <a:t> can be done by hashing user Ids.</a:t>
            </a:r>
          </a:p>
        </p:txBody>
      </p:sp>
    </p:spTree>
    <p:extLst>
      <p:ext uri="{BB962C8B-B14F-4D97-AF65-F5344CB8AC3E}">
        <p14:creationId xmlns:p14="http://schemas.microsoft.com/office/powerpoint/2010/main" val="70881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7913-34A1-47C0-4076-F1F2B0C5D78B}"/>
              </a:ext>
            </a:extLst>
          </p:cNvPr>
          <p:cNvSpPr>
            <a:spLocks noGrp="1"/>
          </p:cNvSpPr>
          <p:nvPr>
            <p:ph type="title"/>
          </p:nvPr>
        </p:nvSpPr>
        <p:spPr/>
        <p:txBody>
          <a:bodyPr/>
          <a:lstStyle/>
          <a:p>
            <a:r>
              <a:rPr lang="en-IN" dirty="0"/>
              <a:t>Thought for next step</a:t>
            </a:r>
          </a:p>
        </p:txBody>
      </p:sp>
      <p:sp>
        <p:nvSpPr>
          <p:cNvPr id="21" name="TextBox 20">
            <a:extLst>
              <a:ext uri="{FF2B5EF4-FFF2-40B4-BE49-F238E27FC236}">
                <a16:creationId xmlns:a16="http://schemas.microsoft.com/office/drawing/2014/main" id="{85B24CEF-E7D4-7600-A9F7-41F91987B5F5}"/>
              </a:ext>
            </a:extLst>
          </p:cNvPr>
          <p:cNvSpPr txBox="1"/>
          <p:nvPr/>
        </p:nvSpPr>
        <p:spPr>
          <a:xfrm>
            <a:off x="838200" y="1690688"/>
            <a:ext cx="10771208"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a:t>Method 1 - Implement the system as proposed by collecting all the required tools.</a:t>
            </a:r>
          </a:p>
          <a:p>
            <a:pPr marL="285750" indent="-285750">
              <a:buFont typeface="Arial" panose="020B0604020202020204" pitchFamily="34" charset="0"/>
              <a:buChar char="•"/>
            </a:pPr>
            <a:r>
              <a:rPr lang="en-IN" sz="2800" dirty="0"/>
              <a:t>Method 2 – Implement the system using tools in GCP. Need to check if these tools are available for free.</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Both Method 1 and Method 2 are going to take same time for me as there will be learning curve for me to get familiarize with tools in GCP while Method 1 requires more time in implementation.</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Should the scope be limited for the project to reduce the time for implementation ? Your thoughts ?</a:t>
            </a:r>
          </a:p>
        </p:txBody>
      </p:sp>
    </p:spTree>
    <p:extLst>
      <p:ext uri="{BB962C8B-B14F-4D97-AF65-F5344CB8AC3E}">
        <p14:creationId xmlns:p14="http://schemas.microsoft.com/office/powerpoint/2010/main" val="44503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0F98-BDE1-5DEE-5EFB-51A2B2B5260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9A3F393-3FE9-DF04-1040-501A5C8079C5}"/>
              </a:ext>
            </a:extLst>
          </p:cNvPr>
          <p:cNvSpPr>
            <a:spLocks noGrp="1"/>
          </p:cNvSpPr>
          <p:nvPr>
            <p:ph idx="1"/>
          </p:nvPr>
        </p:nvSpPr>
        <p:spPr>
          <a:xfrm>
            <a:off x="838200" y="1376039"/>
            <a:ext cx="10515600" cy="4800924"/>
          </a:xfrm>
        </p:spPr>
        <p:txBody>
          <a:bodyPr>
            <a:normAutofit/>
          </a:bodyPr>
          <a:lstStyle/>
          <a:p>
            <a:r>
              <a:rPr lang="en-US" dirty="0"/>
              <a:t>Background</a:t>
            </a:r>
          </a:p>
          <a:p>
            <a:pPr marL="0" indent="0">
              <a:buNone/>
            </a:pPr>
            <a:r>
              <a:rPr lang="en-US" sz="1000" dirty="0"/>
              <a:t>Assume we have a hello service that has been used by millions users. Each user has a unique id.</a:t>
            </a:r>
          </a:p>
          <a:p>
            <a:pPr marL="0" indent="0">
              <a:buNone/>
            </a:pPr>
            <a:r>
              <a:rPr lang="en-US" sz="1000" dirty="0"/>
              <a:t>It will print "Hello, {name}" when user requests "https://{</a:t>
            </a:r>
            <a:r>
              <a:rPr lang="en-US" sz="1000" dirty="0" err="1"/>
              <a:t>helloServiceUrl</a:t>
            </a:r>
            <a:r>
              <a:rPr lang="en-US" sz="1000" dirty="0"/>
              <a:t>}/{id}", where the backend will load {name} from persistence storage.</a:t>
            </a:r>
          </a:p>
          <a:p>
            <a:pPr marL="0" indent="0">
              <a:buNone/>
            </a:pPr>
            <a:r>
              <a:rPr lang="en-US" sz="1000" dirty="0"/>
              <a:t>If given {id} is invalid / not found, should print "Hello, World!" instead.</a:t>
            </a:r>
          </a:p>
          <a:p>
            <a:pPr marL="0" indent="0">
              <a:buNone/>
            </a:pPr>
            <a:r>
              <a:rPr lang="en-US" sz="1000" dirty="0"/>
              <a:t>Data in persistent storage have the following 2 fields: id: string, name: string</a:t>
            </a:r>
          </a:p>
          <a:p>
            <a:pPr marL="0" indent="0">
              <a:buNone/>
            </a:pPr>
            <a:endParaRPr lang="en-US" sz="1000" dirty="0"/>
          </a:p>
          <a:p>
            <a:r>
              <a:rPr lang="en-US" dirty="0"/>
              <a:t>Question 1</a:t>
            </a:r>
          </a:p>
          <a:p>
            <a:pPr marL="0" indent="0">
              <a:buNone/>
            </a:pPr>
            <a:r>
              <a:rPr lang="en-US" sz="1200" dirty="0"/>
              <a:t>How will you design the above use case? Create a minimal implementation of hello service in above use case. The implementation should be publicly accessible and deployed to GCP.</a:t>
            </a:r>
          </a:p>
          <a:p>
            <a:pPr marL="0" indent="0">
              <a:buNone/>
            </a:pPr>
            <a:endParaRPr lang="en-US" sz="1200" dirty="0"/>
          </a:p>
          <a:p>
            <a:r>
              <a:rPr lang="en-US" dirty="0"/>
              <a:t>Question 2</a:t>
            </a:r>
          </a:p>
          <a:p>
            <a:pPr marL="0" indent="0">
              <a:buNone/>
            </a:pPr>
            <a:r>
              <a:rPr lang="en-US" sz="1000" b="0" i="0" dirty="0">
                <a:solidFill>
                  <a:srgbClr val="222222"/>
                </a:solidFill>
                <a:effectLst/>
                <a:latin typeface="Arial" panose="020B0604020202020204" pitchFamily="34" charset="0"/>
              </a:rPr>
              <a:t>Now your business team tells you that users are now bored with their default name and want to see different name showing up randomly from multiple names they supplied. How will you design and roll out this? Use source commits as your answers. You are not required to consider how user supplies the names.</a:t>
            </a:r>
            <a:endParaRPr lang="en-US" sz="1000" dirty="0"/>
          </a:p>
          <a:p>
            <a:pPr lvl="1"/>
            <a:endParaRPr lang="en-IN" dirty="0"/>
          </a:p>
        </p:txBody>
      </p:sp>
    </p:spTree>
    <p:extLst>
      <p:ext uri="{BB962C8B-B14F-4D97-AF65-F5344CB8AC3E}">
        <p14:creationId xmlns:p14="http://schemas.microsoft.com/office/powerpoint/2010/main" val="358787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5ABE-4120-0ECC-0370-FD49257899F8}"/>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408AF4D6-9DAF-D2EB-0C77-FBC969D0E67F}"/>
              </a:ext>
            </a:extLst>
          </p:cNvPr>
          <p:cNvSpPr>
            <a:spLocks noGrp="1"/>
          </p:cNvSpPr>
          <p:nvPr>
            <p:ph idx="1"/>
          </p:nvPr>
        </p:nvSpPr>
        <p:spPr>
          <a:xfrm>
            <a:off x="838200" y="1541540"/>
            <a:ext cx="10515600" cy="4351338"/>
          </a:xfrm>
        </p:spPr>
        <p:txBody>
          <a:bodyPr>
            <a:normAutofit fontScale="92500" lnSpcReduction="10000"/>
          </a:bodyPr>
          <a:lstStyle/>
          <a:p>
            <a:r>
              <a:rPr lang="en-US" dirty="0"/>
              <a:t>Regarding using GCP, the solution is going to use a Linux based VM only. It will not use any managed service.</a:t>
            </a:r>
          </a:p>
          <a:p>
            <a:r>
              <a:rPr lang="en-US" dirty="0"/>
              <a:t>About scale, though the problem statement says that service is going to be used by millions of users, it does not talk about number of concurrent users. In initial solution, it is being assumed that single instance of service will be sufficient.</a:t>
            </a:r>
          </a:p>
          <a:p>
            <a:r>
              <a:rPr lang="en-US" dirty="0"/>
              <a:t>The initial solution will also assume single instance of DB store, so there will not be any high availability of the working system.</a:t>
            </a:r>
          </a:p>
          <a:p>
            <a:r>
              <a:rPr lang="en-US" dirty="0"/>
              <a:t>Security aspects are not taken care of.</a:t>
            </a:r>
          </a:p>
          <a:p>
            <a:r>
              <a:rPr lang="en-US" dirty="0"/>
              <a:t>In final version (slide towards the end), scale and high availability will be taken care of.</a:t>
            </a:r>
          </a:p>
          <a:p>
            <a:pPr marL="0" indent="0">
              <a:buNone/>
            </a:pPr>
            <a:endParaRPr lang="en-US" dirty="0"/>
          </a:p>
          <a:p>
            <a:endParaRPr lang="en-IN" dirty="0"/>
          </a:p>
        </p:txBody>
      </p:sp>
    </p:spTree>
    <p:extLst>
      <p:ext uri="{BB962C8B-B14F-4D97-AF65-F5344CB8AC3E}">
        <p14:creationId xmlns:p14="http://schemas.microsoft.com/office/powerpoint/2010/main" val="30619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CCF-89BE-089D-01D7-BAEED793A7C8}"/>
              </a:ext>
            </a:extLst>
          </p:cNvPr>
          <p:cNvSpPr>
            <a:spLocks noGrp="1"/>
          </p:cNvSpPr>
          <p:nvPr>
            <p:ph type="title"/>
          </p:nvPr>
        </p:nvSpPr>
        <p:spPr/>
        <p:txBody>
          <a:bodyPr/>
          <a:lstStyle/>
          <a:p>
            <a:r>
              <a:rPr lang="en-US" dirty="0"/>
              <a:t>Problem 1 Phase 1 – version 0.1</a:t>
            </a:r>
            <a:endParaRPr lang="en-IN" dirty="0"/>
          </a:p>
        </p:txBody>
      </p:sp>
      <p:sp>
        <p:nvSpPr>
          <p:cNvPr id="3" name="Content Placeholder 2">
            <a:extLst>
              <a:ext uri="{FF2B5EF4-FFF2-40B4-BE49-F238E27FC236}">
                <a16:creationId xmlns:a16="http://schemas.microsoft.com/office/drawing/2014/main" id="{0846903D-F686-A08E-620C-4ED73140F6FB}"/>
              </a:ext>
            </a:extLst>
          </p:cNvPr>
          <p:cNvSpPr>
            <a:spLocks noGrp="1"/>
          </p:cNvSpPr>
          <p:nvPr>
            <p:ph idx="1"/>
          </p:nvPr>
        </p:nvSpPr>
        <p:spPr>
          <a:xfrm>
            <a:off x="838200" y="1514907"/>
            <a:ext cx="10515600" cy="1246049"/>
          </a:xfrm>
        </p:spPr>
        <p:txBody>
          <a:bodyPr>
            <a:normAutofit fontScale="77500" lnSpcReduction="20000"/>
          </a:bodyPr>
          <a:lstStyle/>
          <a:p>
            <a:r>
              <a:rPr lang="en-US" dirty="0"/>
              <a:t>This phase covers</a:t>
            </a:r>
          </a:p>
          <a:p>
            <a:pPr lvl="1"/>
            <a:r>
              <a:rPr lang="en-US" dirty="0"/>
              <a:t>Setup of tools</a:t>
            </a:r>
          </a:p>
          <a:p>
            <a:pPr lvl="1"/>
            <a:r>
              <a:rPr lang="en-IN" dirty="0"/>
              <a:t>Implementation of web service</a:t>
            </a:r>
          </a:p>
          <a:p>
            <a:r>
              <a:rPr lang="en-IN" dirty="0"/>
              <a:t>Tasks</a:t>
            </a:r>
          </a:p>
        </p:txBody>
      </p:sp>
      <p:graphicFrame>
        <p:nvGraphicFramePr>
          <p:cNvPr id="5" name="Table 5">
            <a:extLst>
              <a:ext uri="{FF2B5EF4-FFF2-40B4-BE49-F238E27FC236}">
                <a16:creationId xmlns:a16="http://schemas.microsoft.com/office/drawing/2014/main" id="{459999AD-6D84-13B8-F3BE-E66F30082F79}"/>
              </a:ext>
            </a:extLst>
          </p:cNvPr>
          <p:cNvGraphicFramePr>
            <a:graphicFrameLocks noGrp="1"/>
          </p:cNvGraphicFramePr>
          <p:nvPr>
            <p:extLst>
              <p:ext uri="{D42A27DB-BD31-4B8C-83A1-F6EECF244321}">
                <p14:modId xmlns:p14="http://schemas.microsoft.com/office/powerpoint/2010/main" val="1654554146"/>
              </p:ext>
            </p:extLst>
          </p:nvPr>
        </p:nvGraphicFramePr>
        <p:xfrm>
          <a:off x="838200" y="2878200"/>
          <a:ext cx="10515600" cy="3505200"/>
        </p:xfrm>
        <a:graphic>
          <a:graphicData uri="http://schemas.openxmlformats.org/drawingml/2006/table">
            <a:tbl>
              <a:tblPr firstRow="1" bandRow="1">
                <a:tableStyleId>{5C22544A-7EE6-4342-B048-85BDC9FD1C3A}</a:tableStyleId>
              </a:tblPr>
              <a:tblGrid>
                <a:gridCol w="4325244">
                  <a:extLst>
                    <a:ext uri="{9D8B030D-6E8A-4147-A177-3AD203B41FA5}">
                      <a16:colId xmlns:a16="http://schemas.microsoft.com/office/drawing/2014/main" val="1180897457"/>
                    </a:ext>
                  </a:extLst>
                </a:gridCol>
                <a:gridCol w="2293799">
                  <a:extLst>
                    <a:ext uri="{9D8B030D-6E8A-4147-A177-3AD203B41FA5}">
                      <a16:colId xmlns:a16="http://schemas.microsoft.com/office/drawing/2014/main" val="1482101584"/>
                    </a:ext>
                  </a:extLst>
                </a:gridCol>
                <a:gridCol w="3896557">
                  <a:extLst>
                    <a:ext uri="{9D8B030D-6E8A-4147-A177-3AD203B41FA5}">
                      <a16:colId xmlns:a16="http://schemas.microsoft.com/office/drawing/2014/main" val="1559256879"/>
                    </a:ext>
                  </a:extLst>
                </a:gridCol>
              </a:tblGrid>
              <a:tr h="370840">
                <a:tc>
                  <a:txBody>
                    <a:bodyPr/>
                    <a:lstStyle/>
                    <a:p>
                      <a:r>
                        <a:rPr lang="en-US" dirty="0"/>
                        <a:t>Task</a:t>
                      </a:r>
                      <a:endParaRPr lang="en-IN" dirty="0"/>
                    </a:p>
                  </a:txBody>
                  <a:tcPr/>
                </a:tc>
                <a:tc>
                  <a:txBody>
                    <a:bodyPr/>
                    <a:lstStyle/>
                    <a:p>
                      <a:r>
                        <a:rPr lang="en-US" dirty="0"/>
                        <a:t>Estimation (In hours)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644916842"/>
                  </a:ext>
                </a:extLst>
              </a:tr>
              <a:tr h="370840">
                <a:tc>
                  <a:txBody>
                    <a:bodyPr/>
                    <a:lstStyle/>
                    <a:p>
                      <a:r>
                        <a:rPr lang="en-US" dirty="0" err="1"/>
                        <a:t>Github</a:t>
                      </a:r>
                      <a:r>
                        <a:rPr lang="en-US" dirty="0"/>
                        <a:t> repo setup</a:t>
                      </a:r>
                      <a:endParaRPr lang="en-IN" dirty="0"/>
                    </a:p>
                  </a:txBody>
                  <a:tcPr/>
                </a:tc>
                <a:tc>
                  <a:txBody>
                    <a:bodyPr/>
                    <a:lstStyle/>
                    <a:p>
                      <a:r>
                        <a:rPr lang="en-US" dirty="0"/>
                        <a:t>1</a:t>
                      </a:r>
                      <a:endParaRPr lang="en-IN" dirty="0"/>
                    </a:p>
                  </a:txBody>
                  <a:tcPr/>
                </a:tc>
                <a:tc>
                  <a:txBody>
                    <a:bodyPr/>
                    <a:lstStyle/>
                    <a:p>
                      <a:endParaRPr lang="en-IN"/>
                    </a:p>
                  </a:txBody>
                  <a:tcPr/>
                </a:tc>
                <a:extLst>
                  <a:ext uri="{0D108BD9-81ED-4DB2-BD59-A6C34878D82A}">
                    <a16:rowId xmlns:a16="http://schemas.microsoft.com/office/drawing/2014/main" val="3312958372"/>
                  </a:ext>
                </a:extLst>
              </a:tr>
              <a:tr h="370840">
                <a:tc>
                  <a:txBody>
                    <a:bodyPr/>
                    <a:lstStyle/>
                    <a:p>
                      <a:r>
                        <a:rPr lang="en-US" dirty="0"/>
                        <a:t>Web service implementation</a:t>
                      </a:r>
                      <a:endParaRPr lang="en-IN" dirty="0"/>
                    </a:p>
                  </a:txBody>
                  <a:tcPr/>
                </a:tc>
                <a:tc>
                  <a:txBody>
                    <a:bodyPr/>
                    <a:lstStyle/>
                    <a:p>
                      <a:r>
                        <a:rPr lang="en-US" dirty="0"/>
                        <a:t>4</a:t>
                      </a:r>
                      <a:endParaRPr lang="en-IN" dirty="0"/>
                    </a:p>
                  </a:txBody>
                  <a:tcPr/>
                </a:tc>
                <a:tc>
                  <a:txBody>
                    <a:bodyPr/>
                    <a:lstStyle/>
                    <a:p>
                      <a:endParaRPr lang="en-IN"/>
                    </a:p>
                  </a:txBody>
                  <a:tcPr/>
                </a:tc>
                <a:extLst>
                  <a:ext uri="{0D108BD9-81ED-4DB2-BD59-A6C34878D82A}">
                    <a16:rowId xmlns:a16="http://schemas.microsoft.com/office/drawing/2014/main" val="1774469962"/>
                  </a:ext>
                </a:extLst>
              </a:tr>
              <a:tr h="370840">
                <a:tc>
                  <a:txBody>
                    <a:bodyPr/>
                    <a:lstStyle/>
                    <a:p>
                      <a:r>
                        <a:rPr lang="en-US" dirty="0"/>
                        <a:t>Unit test</a:t>
                      </a:r>
                      <a:endParaRPr lang="en-IN" dirty="0"/>
                    </a:p>
                  </a:txBody>
                  <a:tcPr/>
                </a:tc>
                <a:tc>
                  <a:txBody>
                    <a:bodyPr/>
                    <a:lstStyle/>
                    <a:p>
                      <a:r>
                        <a:rPr lang="en-US" dirty="0"/>
                        <a:t>2</a:t>
                      </a:r>
                      <a:endParaRPr lang="en-IN" dirty="0"/>
                    </a:p>
                  </a:txBody>
                  <a:tcPr/>
                </a:tc>
                <a:tc>
                  <a:txBody>
                    <a:bodyPr/>
                    <a:lstStyle/>
                    <a:p>
                      <a:endParaRPr lang="en-IN" dirty="0"/>
                    </a:p>
                  </a:txBody>
                  <a:tcPr/>
                </a:tc>
                <a:extLst>
                  <a:ext uri="{0D108BD9-81ED-4DB2-BD59-A6C34878D82A}">
                    <a16:rowId xmlns:a16="http://schemas.microsoft.com/office/drawing/2014/main" val="4020605752"/>
                  </a:ext>
                </a:extLst>
              </a:tr>
              <a:tr h="370840">
                <a:tc>
                  <a:txBody>
                    <a:bodyPr/>
                    <a:lstStyle/>
                    <a:p>
                      <a:r>
                        <a:rPr lang="en-US" dirty="0"/>
                        <a:t>Integration tests</a:t>
                      </a:r>
                      <a:endParaRPr lang="en-IN" dirty="0"/>
                    </a:p>
                  </a:txBody>
                  <a:tcPr/>
                </a:tc>
                <a:tc>
                  <a:txBody>
                    <a:bodyPr/>
                    <a:lstStyle/>
                    <a:p>
                      <a:r>
                        <a:rPr lang="en-US" dirty="0"/>
                        <a:t>2</a:t>
                      </a:r>
                      <a:endParaRPr lang="en-IN" dirty="0"/>
                    </a:p>
                  </a:txBody>
                  <a:tcPr/>
                </a:tc>
                <a:tc>
                  <a:txBody>
                    <a:bodyPr/>
                    <a:lstStyle/>
                    <a:p>
                      <a:r>
                        <a:rPr lang="en-US" dirty="0"/>
                        <a:t>Combined unit and integration test may take less time.</a:t>
                      </a:r>
                      <a:endParaRPr lang="en-IN" dirty="0"/>
                    </a:p>
                  </a:txBody>
                  <a:tcPr/>
                </a:tc>
                <a:extLst>
                  <a:ext uri="{0D108BD9-81ED-4DB2-BD59-A6C34878D82A}">
                    <a16:rowId xmlns:a16="http://schemas.microsoft.com/office/drawing/2014/main" val="1076317566"/>
                  </a:ext>
                </a:extLst>
              </a:tr>
              <a:tr h="370840">
                <a:tc>
                  <a:txBody>
                    <a:bodyPr/>
                    <a:lstStyle/>
                    <a:p>
                      <a:r>
                        <a:rPr lang="en-US" dirty="0"/>
                        <a:t>Build script (RPM creation)</a:t>
                      </a:r>
                      <a:endParaRPr lang="en-IN" dirty="0"/>
                    </a:p>
                  </a:txBody>
                  <a:tcPr/>
                </a:tc>
                <a:tc>
                  <a:txBody>
                    <a:bodyPr/>
                    <a:lstStyle/>
                    <a:p>
                      <a:r>
                        <a:rPr lang="en-US" dirty="0"/>
                        <a:t>2</a:t>
                      </a:r>
                      <a:endParaRPr lang="en-IN" dirty="0"/>
                    </a:p>
                  </a:txBody>
                  <a:tcPr/>
                </a:tc>
                <a:tc>
                  <a:txBody>
                    <a:bodyPr/>
                    <a:lstStyle/>
                    <a:p>
                      <a:endParaRPr lang="en-IN" dirty="0"/>
                    </a:p>
                  </a:txBody>
                  <a:tcPr/>
                </a:tc>
                <a:extLst>
                  <a:ext uri="{0D108BD9-81ED-4DB2-BD59-A6C34878D82A}">
                    <a16:rowId xmlns:a16="http://schemas.microsoft.com/office/drawing/2014/main" val="2926756106"/>
                  </a:ext>
                </a:extLst>
              </a:tr>
              <a:tr h="370840">
                <a:tc>
                  <a:txBody>
                    <a:bodyPr/>
                    <a:lstStyle/>
                    <a:p>
                      <a:r>
                        <a:rPr lang="en-US" dirty="0"/>
                        <a:t>Deployment script</a:t>
                      </a:r>
                      <a:endParaRPr lang="en-IN" dirty="0"/>
                    </a:p>
                  </a:txBody>
                  <a:tcPr/>
                </a:tc>
                <a:tc>
                  <a:txBody>
                    <a:bodyPr/>
                    <a:lstStyle/>
                    <a:p>
                      <a:r>
                        <a:rPr lang="en-US" dirty="0"/>
                        <a:t>2</a:t>
                      </a:r>
                      <a:endParaRPr lang="en-IN" dirty="0"/>
                    </a:p>
                  </a:txBody>
                  <a:tcPr/>
                </a:tc>
                <a:tc>
                  <a:txBody>
                    <a:bodyPr/>
                    <a:lstStyle/>
                    <a:p>
                      <a:r>
                        <a:rPr lang="en-US" dirty="0"/>
                        <a:t>Cover web server and hello service</a:t>
                      </a:r>
                      <a:endParaRPr lang="en-IN" dirty="0"/>
                    </a:p>
                  </a:txBody>
                  <a:tcPr/>
                </a:tc>
                <a:extLst>
                  <a:ext uri="{0D108BD9-81ED-4DB2-BD59-A6C34878D82A}">
                    <a16:rowId xmlns:a16="http://schemas.microsoft.com/office/drawing/2014/main" val="2057765730"/>
                  </a:ext>
                </a:extLst>
              </a:tr>
              <a:tr h="370840">
                <a:tc>
                  <a:txBody>
                    <a:bodyPr/>
                    <a:lstStyle/>
                    <a:p>
                      <a:r>
                        <a:rPr lang="en-US" dirty="0"/>
                        <a:t>Exploration of GCP</a:t>
                      </a:r>
                      <a:endParaRPr lang="en-IN" dirty="0"/>
                    </a:p>
                  </a:txBody>
                  <a:tcPr/>
                </a:tc>
                <a:tc>
                  <a:txBody>
                    <a:bodyPr/>
                    <a:lstStyle/>
                    <a:p>
                      <a:r>
                        <a:rPr lang="en-US" dirty="0"/>
                        <a:t>4</a:t>
                      </a:r>
                      <a:endParaRPr lang="en-IN" dirty="0"/>
                    </a:p>
                  </a:txBody>
                  <a:tcPr/>
                </a:tc>
                <a:tc>
                  <a:txBody>
                    <a:bodyPr/>
                    <a:lstStyle/>
                    <a:p>
                      <a:r>
                        <a:rPr lang="en-US" dirty="0"/>
                        <a:t>Aware of </a:t>
                      </a:r>
                      <a:r>
                        <a:rPr lang="en-US" dirty="0" err="1"/>
                        <a:t>aws</a:t>
                      </a:r>
                      <a:r>
                        <a:rPr lang="en-US" dirty="0"/>
                        <a:t> environment but I will be using GCP first time.</a:t>
                      </a:r>
                      <a:endParaRPr lang="en-IN" dirty="0"/>
                    </a:p>
                  </a:txBody>
                  <a:tcPr/>
                </a:tc>
                <a:extLst>
                  <a:ext uri="{0D108BD9-81ED-4DB2-BD59-A6C34878D82A}">
                    <a16:rowId xmlns:a16="http://schemas.microsoft.com/office/drawing/2014/main" val="3451861515"/>
                  </a:ext>
                </a:extLst>
              </a:tr>
            </a:tbl>
          </a:graphicData>
        </a:graphic>
      </p:graphicFrame>
    </p:spTree>
    <p:extLst>
      <p:ext uri="{BB962C8B-B14F-4D97-AF65-F5344CB8AC3E}">
        <p14:creationId xmlns:p14="http://schemas.microsoft.com/office/powerpoint/2010/main" val="352822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C7C-3EED-E61C-4EDF-25E13DF3B5E7}"/>
              </a:ext>
            </a:extLst>
          </p:cNvPr>
          <p:cNvSpPr>
            <a:spLocks noGrp="1"/>
          </p:cNvSpPr>
          <p:nvPr>
            <p:ph type="title"/>
          </p:nvPr>
        </p:nvSpPr>
        <p:spPr/>
        <p:txBody>
          <a:bodyPr/>
          <a:lstStyle/>
          <a:p>
            <a:r>
              <a:rPr lang="en-US" dirty="0"/>
              <a:t>Problem 1 Phase 1 - Design</a:t>
            </a:r>
            <a:endParaRPr lang="en-IN" dirty="0"/>
          </a:p>
        </p:txBody>
      </p:sp>
      <p:sp>
        <p:nvSpPr>
          <p:cNvPr id="3" name="Content Placeholder 2">
            <a:extLst>
              <a:ext uri="{FF2B5EF4-FFF2-40B4-BE49-F238E27FC236}">
                <a16:creationId xmlns:a16="http://schemas.microsoft.com/office/drawing/2014/main" id="{E032D181-5845-89FD-BECB-8991E8C2F310}"/>
              </a:ext>
            </a:extLst>
          </p:cNvPr>
          <p:cNvSpPr>
            <a:spLocks noGrp="1"/>
          </p:cNvSpPr>
          <p:nvPr>
            <p:ph idx="1"/>
          </p:nvPr>
        </p:nvSpPr>
        <p:spPr>
          <a:xfrm>
            <a:off x="838201" y="1481558"/>
            <a:ext cx="4751640" cy="4906923"/>
          </a:xfrm>
        </p:spPr>
        <p:txBody>
          <a:bodyPr>
            <a:normAutofit/>
          </a:bodyPr>
          <a:lstStyle/>
          <a:p>
            <a:r>
              <a:rPr lang="en-US" dirty="0"/>
              <a:t>Endpoint for POST and GET</a:t>
            </a:r>
          </a:p>
          <a:p>
            <a:pPr lvl="2"/>
            <a:r>
              <a:rPr lang="en-US" dirty="0">
                <a:hlinkClick r:id="rId2"/>
              </a:rPr>
              <a:t>http://app/hello/v1/user/id</a:t>
            </a:r>
            <a:endParaRPr lang="en-US" dirty="0"/>
          </a:p>
          <a:p>
            <a:r>
              <a:rPr lang="en-US" dirty="0"/>
              <a:t>Data Model</a:t>
            </a:r>
          </a:p>
          <a:p>
            <a:pPr lvl="1"/>
            <a:r>
              <a:rPr lang="en-US" dirty="0"/>
              <a:t>Id, name, schema version</a:t>
            </a:r>
          </a:p>
          <a:p>
            <a:pPr lvl="1"/>
            <a:r>
              <a:rPr lang="en-US" dirty="0"/>
              <a:t>Indexing will be done on Id.</a:t>
            </a:r>
          </a:p>
          <a:p>
            <a:r>
              <a:rPr lang="en-US" dirty="0"/>
              <a:t>Can use adapter pattern to facilitate use of any data store. (Not implemented in solution.</a:t>
            </a:r>
          </a:p>
          <a:p>
            <a:r>
              <a:rPr lang="en-US" dirty="0"/>
              <a:t>Cache - LRU</a:t>
            </a:r>
          </a:p>
        </p:txBody>
      </p:sp>
      <p:sp>
        <p:nvSpPr>
          <p:cNvPr id="12" name="Rectangle 11">
            <a:extLst>
              <a:ext uri="{FF2B5EF4-FFF2-40B4-BE49-F238E27FC236}">
                <a16:creationId xmlns:a16="http://schemas.microsoft.com/office/drawing/2014/main" id="{2A39C529-55EC-C155-3BF9-527D35760D69}"/>
              </a:ext>
            </a:extLst>
          </p:cNvPr>
          <p:cNvSpPr/>
          <p:nvPr/>
        </p:nvSpPr>
        <p:spPr>
          <a:xfrm>
            <a:off x="6354501" y="2604304"/>
            <a:ext cx="4849793" cy="3784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45D2FB5-5886-AD16-B187-C6BF74A45B3B}"/>
              </a:ext>
            </a:extLst>
          </p:cNvPr>
          <p:cNvSpPr/>
          <p:nvPr/>
        </p:nvSpPr>
        <p:spPr>
          <a:xfrm>
            <a:off x="7969040" y="5532845"/>
            <a:ext cx="2953453" cy="671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Store</a:t>
            </a:r>
            <a:endParaRPr lang="en-IN" dirty="0"/>
          </a:p>
        </p:txBody>
      </p:sp>
      <p:sp>
        <p:nvSpPr>
          <p:cNvPr id="5" name="Rectangle 4">
            <a:extLst>
              <a:ext uri="{FF2B5EF4-FFF2-40B4-BE49-F238E27FC236}">
                <a16:creationId xmlns:a16="http://schemas.microsoft.com/office/drawing/2014/main" id="{D85E3E52-7B80-611D-3B47-48B05C719BF5}"/>
              </a:ext>
            </a:extLst>
          </p:cNvPr>
          <p:cNvSpPr/>
          <p:nvPr/>
        </p:nvSpPr>
        <p:spPr>
          <a:xfrm>
            <a:off x="7974957" y="4708102"/>
            <a:ext cx="2953453" cy="460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endParaRPr lang="en-IN" dirty="0"/>
          </a:p>
        </p:txBody>
      </p:sp>
      <p:sp>
        <p:nvSpPr>
          <p:cNvPr id="6" name="Rectangle 5">
            <a:extLst>
              <a:ext uri="{FF2B5EF4-FFF2-40B4-BE49-F238E27FC236}">
                <a16:creationId xmlns:a16="http://schemas.microsoft.com/office/drawing/2014/main" id="{DC5BB8AF-5ACD-00AC-E667-146E3D1E681E}"/>
              </a:ext>
            </a:extLst>
          </p:cNvPr>
          <p:cNvSpPr/>
          <p:nvPr/>
        </p:nvSpPr>
        <p:spPr>
          <a:xfrm>
            <a:off x="7974957" y="3927769"/>
            <a:ext cx="2947536" cy="486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Manager</a:t>
            </a:r>
            <a:endParaRPr lang="en-IN" dirty="0"/>
          </a:p>
        </p:txBody>
      </p:sp>
      <p:sp>
        <p:nvSpPr>
          <p:cNvPr id="7" name="Rectangle 6">
            <a:extLst>
              <a:ext uri="{FF2B5EF4-FFF2-40B4-BE49-F238E27FC236}">
                <a16:creationId xmlns:a16="http://schemas.microsoft.com/office/drawing/2014/main" id="{58E12425-2F42-2C51-BA7E-6A4155C6AB71}"/>
              </a:ext>
            </a:extLst>
          </p:cNvPr>
          <p:cNvSpPr/>
          <p:nvPr/>
        </p:nvSpPr>
        <p:spPr>
          <a:xfrm>
            <a:off x="7974957" y="2962511"/>
            <a:ext cx="2947536" cy="67168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Controllers</a:t>
            </a:r>
            <a:endParaRPr lang="en-IN" dirty="0"/>
          </a:p>
        </p:txBody>
      </p:sp>
      <p:sp>
        <p:nvSpPr>
          <p:cNvPr id="9" name="Arrow: Down 8">
            <a:extLst>
              <a:ext uri="{FF2B5EF4-FFF2-40B4-BE49-F238E27FC236}">
                <a16:creationId xmlns:a16="http://schemas.microsoft.com/office/drawing/2014/main" id="{B95CBFFB-DD78-D7DC-1847-101E2E31F3F3}"/>
              </a:ext>
            </a:extLst>
          </p:cNvPr>
          <p:cNvSpPr/>
          <p:nvPr/>
        </p:nvSpPr>
        <p:spPr>
          <a:xfrm>
            <a:off x="9081387" y="3635670"/>
            <a:ext cx="219919" cy="293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6476B2E3-6017-0873-EC66-9D54F788B88C}"/>
              </a:ext>
            </a:extLst>
          </p:cNvPr>
          <p:cNvSpPr/>
          <p:nvPr/>
        </p:nvSpPr>
        <p:spPr>
          <a:xfrm>
            <a:off x="9081387" y="4411956"/>
            <a:ext cx="259383" cy="3263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F3D0A92C-DC95-005D-A067-73A1748C2D52}"/>
              </a:ext>
            </a:extLst>
          </p:cNvPr>
          <p:cNvSpPr/>
          <p:nvPr/>
        </p:nvSpPr>
        <p:spPr>
          <a:xfrm>
            <a:off x="9063144" y="5180089"/>
            <a:ext cx="170644" cy="35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17482AC-F7BB-A65B-D56D-8F3BA2F1C029}"/>
              </a:ext>
            </a:extLst>
          </p:cNvPr>
          <p:cNvSpPr/>
          <p:nvPr/>
        </p:nvSpPr>
        <p:spPr>
          <a:xfrm>
            <a:off x="6354499" y="1481559"/>
            <a:ext cx="4849793" cy="64002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endParaRPr lang="en-IN" dirty="0"/>
          </a:p>
        </p:txBody>
      </p:sp>
      <p:sp>
        <p:nvSpPr>
          <p:cNvPr id="15" name="Arrow: Down 14">
            <a:extLst>
              <a:ext uri="{FF2B5EF4-FFF2-40B4-BE49-F238E27FC236}">
                <a16:creationId xmlns:a16="http://schemas.microsoft.com/office/drawing/2014/main" id="{B4272766-1C24-9F21-D0C6-58066E011330}"/>
              </a:ext>
            </a:extLst>
          </p:cNvPr>
          <p:cNvSpPr/>
          <p:nvPr/>
        </p:nvSpPr>
        <p:spPr>
          <a:xfrm>
            <a:off x="9081387" y="2105664"/>
            <a:ext cx="259383" cy="855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6B00116D-9E03-74C7-A073-1FA70543D675}"/>
              </a:ext>
            </a:extLst>
          </p:cNvPr>
          <p:cNvSpPr/>
          <p:nvPr/>
        </p:nvSpPr>
        <p:spPr>
          <a:xfrm>
            <a:off x="6574420" y="3927769"/>
            <a:ext cx="919327" cy="621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Cache</a:t>
            </a:r>
          </a:p>
        </p:txBody>
      </p:sp>
      <p:sp>
        <p:nvSpPr>
          <p:cNvPr id="17" name="Arrow: Left-Right 16">
            <a:extLst>
              <a:ext uri="{FF2B5EF4-FFF2-40B4-BE49-F238E27FC236}">
                <a16:creationId xmlns:a16="http://schemas.microsoft.com/office/drawing/2014/main" id="{C3892925-CA46-3D56-4965-C4CB916B8DD6}"/>
              </a:ext>
            </a:extLst>
          </p:cNvPr>
          <p:cNvSpPr/>
          <p:nvPr/>
        </p:nvSpPr>
        <p:spPr>
          <a:xfrm>
            <a:off x="7496705" y="4108240"/>
            <a:ext cx="475293" cy="1658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6CA9E48-5885-2207-AC28-C6F4AF0794B6}"/>
              </a:ext>
            </a:extLst>
          </p:cNvPr>
          <p:cNvSpPr txBox="1"/>
          <p:nvPr/>
        </p:nvSpPr>
        <p:spPr>
          <a:xfrm>
            <a:off x="6436242" y="2717040"/>
            <a:ext cx="1689186" cy="369332"/>
          </a:xfrm>
          <a:prstGeom prst="rect">
            <a:avLst/>
          </a:prstGeom>
          <a:noFill/>
        </p:spPr>
        <p:txBody>
          <a:bodyPr wrap="square" rtlCol="0">
            <a:spAutoFit/>
          </a:bodyPr>
          <a:lstStyle/>
          <a:p>
            <a:r>
              <a:rPr lang="en-IN" b="1" dirty="0"/>
              <a:t>Hello Service</a:t>
            </a:r>
          </a:p>
        </p:txBody>
      </p:sp>
    </p:spTree>
    <p:extLst>
      <p:ext uri="{BB962C8B-B14F-4D97-AF65-F5344CB8AC3E}">
        <p14:creationId xmlns:p14="http://schemas.microsoft.com/office/powerpoint/2010/main" val="127684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C7C-3EED-E61C-4EDF-25E13DF3B5E7}"/>
              </a:ext>
            </a:extLst>
          </p:cNvPr>
          <p:cNvSpPr>
            <a:spLocks noGrp="1"/>
          </p:cNvSpPr>
          <p:nvPr>
            <p:ph type="title"/>
          </p:nvPr>
        </p:nvSpPr>
        <p:spPr/>
        <p:txBody>
          <a:bodyPr/>
          <a:lstStyle/>
          <a:p>
            <a:r>
              <a:rPr lang="en-US" dirty="0"/>
              <a:t>Problem 1 Phase 1 - Design</a:t>
            </a:r>
            <a:endParaRPr lang="en-IN" dirty="0"/>
          </a:p>
        </p:txBody>
      </p:sp>
      <p:sp>
        <p:nvSpPr>
          <p:cNvPr id="3" name="Content Placeholder 2">
            <a:extLst>
              <a:ext uri="{FF2B5EF4-FFF2-40B4-BE49-F238E27FC236}">
                <a16:creationId xmlns:a16="http://schemas.microsoft.com/office/drawing/2014/main" id="{E032D181-5845-89FD-BECB-8991E8C2F310}"/>
              </a:ext>
            </a:extLst>
          </p:cNvPr>
          <p:cNvSpPr>
            <a:spLocks noGrp="1"/>
          </p:cNvSpPr>
          <p:nvPr>
            <p:ph idx="1"/>
          </p:nvPr>
        </p:nvSpPr>
        <p:spPr>
          <a:xfrm>
            <a:off x="838200" y="1481558"/>
            <a:ext cx="10515600" cy="4906923"/>
          </a:xfrm>
        </p:spPr>
        <p:txBody>
          <a:bodyPr>
            <a:normAutofit/>
          </a:bodyPr>
          <a:lstStyle/>
          <a:p>
            <a:r>
              <a:rPr lang="en-US" dirty="0"/>
              <a:t>Build.sh</a:t>
            </a:r>
          </a:p>
          <a:p>
            <a:pPr lvl="1"/>
            <a:r>
              <a:rPr lang="en-US" dirty="0"/>
              <a:t>Builds rom for hello service</a:t>
            </a:r>
          </a:p>
          <a:p>
            <a:pPr lvl="2"/>
            <a:endParaRPr lang="en-US" dirty="0"/>
          </a:p>
          <a:p>
            <a:r>
              <a:rPr lang="en-US" dirty="0"/>
              <a:t>Deployment.sh</a:t>
            </a:r>
          </a:p>
          <a:p>
            <a:pPr lvl="1"/>
            <a:r>
              <a:rPr lang="en-US" dirty="0"/>
              <a:t>Install and configures web server</a:t>
            </a:r>
          </a:p>
          <a:p>
            <a:pPr lvl="1"/>
            <a:r>
              <a:rPr lang="en-US" dirty="0"/>
              <a:t>Install and configures hello service</a:t>
            </a:r>
          </a:p>
        </p:txBody>
      </p:sp>
    </p:spTree>
    <p:extLst>
      <p:ext uri="{BB962C8B-B14F-4D97-AF65-F5344CB8AC3E}">
        <p14:creationId xmlns:p14="http://schemas.microsoft.com/office/powerpoint/2010/main" val="244382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CCF-89BE-089D-01D7-BAEED793A7C8}"/>
              </a:ext>
            </a:extLst>
          </p:cNvPr>
          <p:cNvSpPr>
            <a:spLocks noGrp="1"/>
          </p:cNvSpPr>
          <p:nvPr>
            <p:ph type="title"/>
          </p:nvPr>
        </p:nvSpPr>
        <p:spPr/>
        <p:txBody>
          <a:bodyPr/>
          <a:lstStyle/>
          <a:p>
            <a:r>
              <a:rPr lang="en-US" dirty="0"/>
              <a:t>Problem 1 Phase 2 – version 0.2</a:t>
            </a:r>
            <a:endParaRPr lang="en-IN" dirty="0"/>
          </a:p>
        </p:txBody>
      </p:sp>
      <p:sp>
        <p:nvSpPr>
          <p:cNvPr id="3" name="Content Placeholder 2">
            <a:extLst>
              <a:ext uri="{FF2B5EF4-FFF2-40B4-BE49-F238E27FC236}">
                <a16:creationId xmlns:a16="http://schemas.microsoft.com/office/drawing/2014/main" id="{0846903D-F686-A08E-620C-4ED73140F6FB}"/>
              </a:ext>
            </a:extLst>
          </p:cNvPr>
          <p:cNvSpPr>
            <a:spLocks noGrp="1"/>
          </p:cNvSpPr>
          <p:nvPr>
            <p:ph idx="1"/>
          </p:nvPr>
        </p:nvSpPr>
        <p:spPr>
          <a:xfrm>
            <a:off x="838200" y="1514907"/>
            <a:ext cx="10515600" cy="1246049"/>
          </a:xfrm>
        </p:spPr>
        <p:txBody>
          <a:bodyPr>
            <a:normAutofit fontScale="92500" lnSpcReduction="10000"/>
          </a:bodyPr>
          <a:lstStyle/>
          <a:p>
            <a:r>
              <a:rPr lang="en-US" dirty="0"/>
              <a:t>This phase covers</a:t>
            </a:r>
          </a:p>
          <a:p>
            <a:pPr lvl="1"/>
            <a:r>
              <a:rPr lang="en-US" dirty="0"/>
              <a:t>Setting up of CI/CD</a:t>
            </a:r>
            <a:endParaRPr lang="en-IN" dirty="0"/>
          </a:p>
          <a:p>
            <a:r>
              <a:rPr lang="en-IN" dirty="0"/>
              <a:t>Tasks</a:t>
            </a:r>
          </a:p>
        </p:txBody>
      </p:sp>
      <p:graphicFrame>
        <p:nvGraphicFramePr>
          <p:cNvPr id="5" name="Table 5">
            <a:extLst>
              <a:ext uri="{FF2B5EF4-FFF2-40B4-BE49-F238E27FC236}">
                <a16:creationId xmlns:a16="http://schemas.microsoft.com/office/drawing/2014/main" id="{459999AD-6D84-13B8-F3BE-E66F30082F79}"/>
              </a:ext>
            </a:extLst>
          </p:cNvPr>
          <p:cNvGraphicFramePr>
            <a:graphicFrameLocks noGrp="1"/>
          </p:cNvGraphicFramePr>
          <p:nvPr>
            <p:extLst>
              <p:ext uri="{D42A27DB-BD31-4B8C-83A1-F6EECF244321}">
                <p14:modId xmlns:p14="http://schemas.microsoft.com/office/powerpoint/2010/main" val="1014001364"/>
              </p:ext>
            </p:extLst>
          </p:nvPr>
        </p:nvGraphicFramePr>
        <p:xfrm>
          <a:off x="838200" y="2878200"/>
          <a:ext cx="10693893" cy="1752600"/>
        </p:xfrm>
        <a:graphic>
          <a:graphicData uri="http://schemas.openxmlformats.org/drawingml/2006/table">
            <a:tbl>
              <a:tblPr firstRow="1" bandRow="1">
                <a:tableStyleId>{5C22544A-7EE6-4342-B048-85BDC9FD1C3A}</a:tableStyleId>
              </a:tblPr>
              <a:tblGrid>
                <a:gridCol w="4398579">
                  <a:extLst>
                    <a:ext uri="{9D8B030D-6E8A-4147-A177-3AD203B41FA5}">
                      <a16:colId xmlns:a16="http://schemas.microsoft.com/office/drawing/2014/main" val="1180897457"/>
                    </a:ext>
                  </a:extLst>
                </a:gridCol>
                <a:gridCol w="2202708">
                  <a:extLst>
                    <a:ext uri="{9D8B030D-6E8A-4147-A177-3AD203B41FA5}">
                      <a16:colId xmlns:a16="http://schemas.microsoft.com/office/drawing/2014/main" val="1482101584"/>
                    </a:ext>
                  </a:extLst>
                </a:gridCol>
                <a:gridCol w="4092606">
                  <a:extLst>
                    <a:ext uri="{9D8B030D-6E8A-4147-A177-3AD203B41FA5}">
                      <a16:colId xmlns:a16="http://schemas.microsoft.com/office/drawing/2014/main" val="1559256879"/>
                    </a:ext>
                  </a:extLst>
                </a:gridCol>
              </a:tblGrid>
              <a:tr h="370840">
                <a:tc>
                  <a:txBody>
                    <a:bodyPr/>
                    <a:lstStyle/>
                    <a:p>
                      <a:r>
                        <a:rPr lang="en-US" dirty="0"/>
                        <a:t>Task</a:t>
                      </a:r>
                      <a:endParaRPr lang="en-IN" dirty="0"/>
                    </a:p>
                  </a:txBody>
                  <a:tcPr/>
                </a:tc>
                <a:tc>
                  <a:txBody>
                    <a:bodyPr/>
                    <a:lstStyle/>
                    <a:p>
                      <a:r>
                        <a:rPr lang="en-US" dirty="0"/>
                        <a:t>Estimation (In hours)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644916842"/>
                  </a:ext>
                </a:extLst>
              </a:tr>
              <a:tr h="370840">
                <a:tc>
                  <a:txBody>
                    <a:bodyPr/>
                    <a:lstStyle/>
                    <a:p>
                      <a:r>
                        <a:rPr lang="en-US" dirty="0"/>
                        <a:t>Setup of Jenkins server</a:t>
                      </a:r>
                      <a:endParaRPr lang="en-IN" dirty="0"/>
                    </a:p>
                  </a:txBody>
                  <a:tcPr/>
                </a:tc>
                <a:tc>
                  <a:txBody>
                    <a:bodyPr/>
                    <a:lstStyle/>
                    <a:p>
                      <a:r>
                        <a:rPr lang="en-US" dirty="0"/>
                        <a:t>4</a:t>
                      </a:r>
                      <a:endParaRPr lang="en-IN" dirty="0"/>
                    </a:p>
                  </a:txBody>
                  <a:tcPr/>
                </a:tc>
                <a:tc>
                  <a:txBody>
                    <a:bodyPr/>
                    <a:lstStyle/>
                    <a:p>
                      <a:r>
                        <a:rPr lang="en-US" dirty="0"/>
                        <a:t>Going to use same VM where application will be deployed.</a:t>
                      </a:r>
                      <a:endParaRPr lang="en-IN" dirty="0"/>
                    </a:p>
                  </a:txBody>
                  <a:tcPr/>
                </a:tc>
                <a:extLst>
                  <a:ext uri="{0D108BD9-81ED-4DB2-BD59-A6C34878D82A}">
                    <a16:rowId xmlns:a16="http://schemas.microsoft.com/office/drawing/2014/main" val="3312958372"/>
                  </a:ext>
                </a:extLst>
              </a:tr>
              <a:tr h="370840">
                <a:tc>
                  <a:txBody>
                    <a:bodyPr/>
                    <a:lstStyle/>
                    <a:p>
                      <a:r>
                        <a:rPr lang="en-US" dirty="0"/>
                        <a:t>Exploration of </a:t>
                      </a:r>
                      <a:r>
                        <a:rPr lang="en-US" dirty="0" err="1"/>
                        <a:t>github</a:t>
                      </a:r>
                      <a:r>
                        <a:rPr lang="en-US" dirty="0"/>
                        <a:t> action</a:t>
                      </a:r>
                      <a:endParaRPr lang="en-IN" dirty="0"/>
                    </a:p>
                  </a:txBody>
                  <a:tcPr/>
                </a:tc>
                <a:tc>
                  <a:txBody>
                    <a:bodyPr/>
                    <a:lstStyle/>
                    <a:p>
                      <a:r>
                        <a:rPr lang="en-US" dirty="0"/>
                        <a:t>2</a:t>
                      </a:r>
                      <a:endParaRPr lang="en-IN" dirty="0"/>
                    </a:p>
                  </a:txBody>
                  <a:tcPr/>
                </a:tc>
                <a:tc>
                  <a:txBody>
                    <a:bodyPr/>
                    <a:lstStyle/>
                    <a:p>
                      <a:r>
                        <a:rPr lang="en-US" dirty="0"/>
                        <a:t>To trigger Jenkins job</a:t>
                      </a:r>
                      <a:endParaRPr lang="en-IN" dirty="0"/>
                    </a:p>
                  </a:txBody>
                  <a:tcPr/>
                </a:tc>
                <a:extLst>
                  <a:ext uri="{0D108BD9-81ED-4DB2-BD59-A6C34878D82A}">
                    <a16:rowId xmlns:a16="http://schemas.microsoft.com/office/drawing/2014/main" val="1774469962"/>
                  </a:ext>
                </a:extLst>
              </a:tr>
              <a:tr h="370840">
                <a:tc>
                  <a:txBody>
                    <a:bodyPr/>
                    <a:lstStyle/>
                    <a:p>
                      <a:r>
                        <a:rPr lang="en-US" dirty="0"/>
                        <a:t>Implement </a:t>
                      </a:r>
                      <a:r>
                        <a:rPr lang="en-US" dirty="0" err="1"/>
                        <a:t>github</a:t>
                      </a:r>
                      <a:r>
                        <a:rPr lang="en-US" dirty="0"/>
                        <a:t> action and Jenkins job</a:t>
                      </a:r>
                      <a:endParaRPr lang="en-IN" dirty="0"/>
                    </a:p>
                  </a:txBody>
                  <a:tcPr/>
                </a:tc>
                <a:tc>
                  <a:txBody>
                    <a:bodyPr/>
                    <a:lstStyle/>
                    <a:p>
                      <a:r>
                        <a:rPr lang="en-US" dirty="0"/>
                        <a:t>4</a:t>
                      </a:r>
                      <a:endParaRPr lang="en-IN" dirty="0"/>
                    </a:p>
                  </a:txBody>
                  <a:tcPr/>
                </a:tc>
                <a:tc>
                  <a:txBody>
                    <a:bodyPr/>
                    <a:lstStyle/>
                    <a:p>
                      <a:endParaRPr lang="en-IN" dirty="0"/>
                    </a:p>
                  </a:txBody>
                  <a:tcPr/>
                </a:tc>
                <a:extLst>
                  <a:ext uri="{0D108BD9-81ED-4DB2-BD59-A6C34878D82A}">
                    <a16:rowId xmlns:a16="http://schemas.microsoft.com/office/drawing/2014/main" val="4020605752"/>
                  </a:ext>
                </a:extLst>
              </a:tr>
            </a:tbl>
          </a:graphicData>
        </a:graphic>
      </p:graphicFrame>
    </p:spTree>
    <p:extLst>
      <p:ext uri="{BB962C8B-B14F-4D97-AF65-F5344CB8AC3E}">
        <p14:creationId xmlns:p14="http://schemas.microsoft.com/office/powerpoint/2010/main" val="69755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C7C-3EED-E61C-4EDF-25E13DF3B5E7}"/>
              </a:ext>
            </a:extLst>
          </p:cNvPr>
          <p:cNvSpPr>
            <a:spLocks noGrp="1"/>
          </p:cNvSpPr>
          <p:nvPr>
            <p:ph type="title"/>
          </p:nvPr>
        </p:nvSpPr>
        <p:spPr/>
        <p:txBody>
          <a:bodyPr/>
          <a:lstStyle/>
          <a:p>
            <a:r>
              <a:rPr lang="en-US" dirty="0"/>
              <a:t>Problem 1 Phase 2 - Design</a:t>
            </a:r>
            <a:endParaRPr lang="en-IN" dirty="0"/>
          </a:p>
        </p:txBody>
      </p:sp>
      <p:sp>
        <p:nvSpPr>
          <p:cNvPr id="3" name="Content Placeholder 2">
            <a:extLst>
              <a:ext uri="{FF2B5EF4-FFF2-40B4-BE49-F238E27FC236}">
                <a16:creationId xmlns:a16="http://schemas.microsoft.com/office/drawing/2014/main" id="{E032D181-5845-89FD-BECB-8991E8C2F310}"/>
              </a:ext>
            </a:extLst>
          </p:cNvPr>
          <p:cNvSpPr>
            <a:spLocks noGrp="1"/>
          </p:cNvSpPr>
          <p:nvPr>
            <p:ph idx="1"/>
          </p:nvPr>
        </p:nvSpPr>
        <p:spPr>
          <a:xfrm>
            <a:off x="838200" y="1481558"/>
            <a:ext cx="5747795" cy="4906923"/>
          </a:xfrm>
        </p:spPr>
        <p:txBody>
          <a:bodyPr>
            <a:normAutofit lnSpcReduction="10000"/>
          </a:bodyPr>
          <a:lstStyle/>
          <a:p>
            <a:r>
              <a:rPr lang="en-US" dirty="0"/>
              <a:t>Use </a:t>
            </a:r>
            <a:r>
              <a:rPr lang="en-US" dirty="0" err="1"/>
              <a:t>github</a:t>
            </a:r>
            <a:r>
              <a:rPr lang="en-US" dirty="0"/>
              <a:t> action to trigger Jenkins job</a:t>
            </a:r>
          </a:p>
          <a:p>
            <a:pPr lvl="1"/>
            <a:r>
              <a:rPr lang="en-US" dirty="0"/>
              <a:t>Triggers the job when ever there is a new commit in repo.</a:t>
            </a:r>
          </a:p>
          <a:p>
            <a:r>
              <a:rPr lang="en-US" dirty="0"/>
              <a:t>Jenkins job for every commit</a:t>
            </a:r>
          </a:p>
          <a:p>
            <a:pPr lvl="1"/>
            <a:r>
              <a:rPr lang="en-US" dirty="0"/>
              <a:t>Clones and builds the source code, runs unit tests.</a:t>
            </a:r>
          </a:p>
          <a:p>
            <a:pPr lvl="1"/>
            <a:endParaRPr lang="en-US" dirty="0"/>
          </a:p>
          <a:p>
            <a:r>
              <a:rPr lang="en-US" dirty="0"/>
              <a:t>Jenkin job – nightly</a:t>
            </a:r>
          </a:p>
          <a:p>
            <a:pPr lvl="1"/>
            <a:r>
              <a:rPr lang="en-US" dirty="0"/>
              <a:t>Runs the integration</a:t>
            </a:r>
          </a:p>
          <a:p>
            <a:pPr lvl="1"/>
            <a:endParaRPr lang="en-US" dirty="0"/>
          </a:p>
          <a:p>
            <a:r>
              <a:rPr lang="en-US" dirty="0"/>
              <a:t>For this assignment, both will be combined as it’s a tiny project.</a:t>
            </a:r>
          </a:p>
        </p:txBody>
      </p:sp>
      <p:sp>
        <p:nvSpPr>
          <p:cNvPr id="8" name="Flowchart: Magnetic Disk 7">
            <a:extLst>
              <a:ext uri="{FF2B5EF4-FFF2-40B4-BE49-F238E27FC236}">
                <a16:creationId xmlns:a16="http://schemas.microsoft.com/office/drawing/2014/main" id="{316F7539-7E95-0DC4-2329-5642DAEC920E}"/>
              </a:ext>
            </a:extLst>
          </p:cNvPr>
          <p:cNvSpPr/>
          <p:nvPr/>
        </p:nvSpPr>
        <p:spPr>
          <a:xfrm>
            <a:off x="6921178" y="1794076"/>
            <a:ext cx="960698" cy="108802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Github</a:t>
            </a:r>
            <a:r>
              <a:rPr lang="en-US" dirty="0"/>
              <a:t> repo</a:t>
            </a:r>
            <a:endParaRPr lang="en-IN" dirty="0"/>
          </a:p>
        </p:txBody>
      </p:sp>
      <p:sp>
        <p:nvSpPr>
          <p:cNvPr id="16" name="Rectangle 15">
            <a:extLst>
              <a:ext uri="{FF2B5EF4-FFF2-40B4-BE49-F238E27FC236}">
                <a16:creationId xmlns:a16="http://schemas.microsoft.com/office/drawing/2014/main" id="{537B95EB-16BA-38FD-D1E5-95C4B30B723F}"/>
              </a:ext>
            </a:extLst>
          </p:cNvPr>
          <p:cNvSpPr/>
          <p:nvPr/>
        </p:nvSpPr>
        <p:spPr>
          <a:xfrm>
            <a:off x="9572264" y="1794076"/>
            <a:ext cx="1607916" cy="10301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Jenkins server</a:t>
            </a:r>
            <a:endParaRPr lang="en-IN" dirty="0"/>
          </a:p>
        </p:txBody>
      </p:sp>
      <p:sp>
        <p:nvSpPr>
          <p:cNvPr id="17" name="Diamond 16">
            <a:extLst>
              <a:ext uri="{FF2B5EF4-FFF2-40B4-BE49-F238E27FC236}">
                <a16:creationId xmlns:a16="http://schemas.microsoft.com/office/drawing/2014/main" id="{6E486F4F-F118-77A8-22B2-CBC3003830D7}"/>
              </a:ext>
            </a:extLst>
          </p:cNvPr>
          <p:cNvSpPr/>
          <p:nvPr/>
        </p:nvSpPr>
        <p:spPr>
          <a:xfrm>
            <a:off x="9572265" y="3314941"/>
            <a:ext cx="1607916" cy="761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Build + Unit tests</a:t>
            </a:r>
            <a:endParaRPr lang="en-IN" sz="1400" dirty="0"/>
          </a:p>
        </p:txBody>
      </p:sp>
      <p:sp>
        <p:nvSpPr>
          <p:cNvPr id="18" name="Diamond 17">
            <a:extLst>
              <a:ext uri="{FF2B5EF4-FFF2-40B4-BE49-F238E27FC236}">
                <a16:creationId xmlns:a16="http://schemas.microsoft.com/office/drawing/2014/main" id="{3953DE72-BBF1-03D8-C3E3-0A3FB86EEC68}"/>
              </a:ext>
            </a:extLst>
          </p:cNvPr>
          <p:cNvSpPr/>
          <p:nvPr/>
        </p:nvSpPr>
        <p:spPr>
          <a:xfrm>
            <a:off x="9647499" y="4566694"/>
            <a:ext cx="1457446" cy="7610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Integration Test</a:t>
            </a:r>
            <a:endParaRPr lang="en-IN" sz="1400" dirty="0"/>
          </a:p>
        </p:txBody>
      </p:sp>
      <p:sp>
        <p:nvSpPr>
          <p:cNvPr id="19" name="Arrow: Right 18">
            <a:extLst>
              <a:ext uri="{FF2B5EF4-FFF2-40B4-BE49-F238E27FC236}">
                <a16:creationId xmlns:a16="http://schemas.microsoft.com/office/drawing/2014/main" id="{3B65B7C1-D547-32A3-8258-0DBCE9990616}"/>
              </a:ext>
            </a:extLst>
          </p:cNvPr>
          <p:cNvSpPr/>
          <p:nvPr/>
        </p:nvSpPr>
        <p:spPr>
          <a:xfrm>
            <a:off x="7881876" y="2199974"/>
            <a:ext cx="1690388" cy="265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4F7B786-D6BA-0491-E847-02603E207C17}"/>
              </a:ext>
            </a:extLst>
          </p:cNvPr>
          <p:cNvSpPr txBox="1"/>
          <p:nvPr/>
        </p:nvSpPr>
        <p:spPr>
          <a:xfrm>
            <a:off x="8003652" y="1896524"/>
            <a:ext cx="1331087" cy="338554"/>
          </a:xfrm>
          <a:prstGeom prst="rect">
            <a:avLst/>
          </a:prstGeom>
          <a:noFill/>
        </p:spPr>
        <p:txBody>
          <a:bodyPr wrap="square" rtlCol="0">
            <a:spAutoFit/>
          </a:bodyPr>
          <a:lstStyle/>
          <a:p>
            <a:r>
              <a:rPr lang="en-US" sz="1600" dirty="0"/>
              <a:t>New </a:t>
            </a:r>
            <a:r>
              <a:rPr lang="en-US" sz="1600" dirty="0" err="1"/>
              <a:t>checkin</a:t>
            </a:r>
            <a:endParaRPr lang="en-IN" sz="1600" dirty="0"/>
          </a:p>
        </p:txBody>
      </p:sp>
      <p:sp>
        <p:nvSpPr>
          <p:cNvPr id="21" name="Arrow: Down 20">
            <a:extLst>
              <a:ext uri="{FF2B5EF4-FFF2-40B4-BE49-F238E27FC236}">
                <a16:creationId xmlns:a16="http://schemas.microsoft.com/office/drawing/2014/main" id="{2689533A-33E5-88EA-550A-3785239C00CD}"/>
              </a:ext>
            </a:extLst>
          </p:cNvPr>
          <p:cNvSpPr/>
          <p:nvPr/>
        </p:nvSpPr>
        <p:spPr>
          <a:xfrm>
            <a:off x="10260644" y="2824224"/>
            <a:ext cx="214446" cy="4907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C6B40B53-1C00-2C59-B71D-75E894EAA6EC}"/>
              </a:ext>
            </a:extLst>
          </p:cNvPr>
          <p:cNvSpPr/>
          <p:nvPr/>
        </p:nvSpPr>
        <p:spPr>
          <a:xfrm>
            <a:off x="10260644" y="4075976"/>
            <a:ext cx="214446" cy="49071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Terminator 22">
            <a:extLst>
              <a:ext uri="{FF2B5EF4-FFF2-40B4-BE49-F238E27FC236}">
                <a16:creationId xmlns:a16="http://schemas.microsoft.com/office/drawing/2014/main" id="{47249EA5-193D-E6B6-16FF-0885255D9B59}"/>
              </a:ext>
            </a:extLst>
          </p:cNvPr>
          <p:cNvSpPr/>
          <p:nvPr/>
        </p:nvSpPr>
        <p:spPr>
          <a:xfrm>
            <a:off x="7517034" y="4075976"/>
            <a:ext cx="1452863" cy="577047"/>
          </a:xfrm>
          <a:prstGeom prst="flowChartTermina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Failure</a:t>
            </a:r>
            <a:endParaRPr lang="en-IN" dirty="0"/>
          </a:p>
        </p:txBody>
      </p:sp>
      <p:sp>
        <p:nvSpPr>
          <p:cNvPr id="24" name="Flowchart: Terminator 23">
            <a:extLst>
              <a:ext uri="{FF2B5EF4-FFF2-40B4-BE49-F238E27FC236}">
                <a16:creationId xmlns:a16="http://schemas.microsoft.com/office/drawing/2014/main" id="{2336FBCA-06F4-E233-1F1B-761F8686663F}"/>
              </a:ext>
            </a:extLst>
          </p:cNvPr>
          <p:cNvSpPr/>
          <p:nvPr/>
        </p:nvSpPr>
        <p:spPr>
          <a:xfrm>
            <a:off x="9727317" y="5818447"/>
            <a:ext cx="1452863" cy="577047"/>
          </a:xfrm>
          <a:prstGeom prst="flowChartTermina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a:t>
            </a:r>
            <a:endParaRPr lang="en-IN" dirty="0"/>
          </a:p>
        </p:txBody>
      </p:sp>
      <p:cxnSp>
        <p:nvCxnSpPr>
          <p:cNvPr id="26" name="Connector: Curved 25">
            <a:extLst>
              <a:ext uri="{FF2B5EF4-FFF2-40B4-BE49-F238E27FC236}">
                <a16:creationId xmlns:a16="http://schemas.microsoft.com/office/drawing/2014/main" id="{8379DB03-ACE3-46D6-C52E-3197FBA819F1}"/>
              </a:ext>
            </a:extLst>
          </p:cNvPr>
          <p:cNvCxnSpPr>
            <a:stCxn id="17" idx="1"/>
            <a:endCxn id="23" idx="0"/>
          </p:cNvCxnSpPr>
          <p:nvPr/>
        </p:nvCxnSpPr>
        <p:spPr>
          <a:xfrm rot="10800000" flipV="1">
            <a:off x="8243467" y="3695458"/>
            <a:ext cx="1328799" cy="380517"/>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Connector: Curved 27">
            <a:extLst>
              <a:ext uri="{FF2B5EF4-FFF2-40B4-BE49-F238E27FC236}">
                <a16:creationId xmlns:a16="http://schemas.microsoft.com/office/drawing/2014/main" id="{03118A42-FF64-9DBD-3F6D-8CDCA8E5F41E}"/>
              </a:ext>
            </a:extLst>
          </p:cNvPr>
          <p:cNvCxnSpPr>
            <a:stCxn id="18" idx="1"/>
            <a:endCxn id="23" idx="2"/>
          </p:cNvCxnSpPr>
          <p:nvPr/>
        </p:nvCxnSpPr>
        <p:spPr>
          <a:xfrm rot="10800000">
            <a:off x="8243467" y="4653024"/>
            <a:ext cx="1404033" cy="294189"/>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Arrow: Down 28">
            <a:extLst>
              <a:ext uri="{FF2B5EF4-FFF2-40B4-BE49-F238E27FC236}">
                <a16:creationId xmlns:a16="http://schemas.microsoft.com/office/drawing/2014/main" id="{35B1A804-8BE9-30E6-89E2-26B22E1FEB6F}"/>
              </a:ext>
            </a:extLst>
          </p:cNvPr>
          <p:cNvSpPr/>
          <p:nvPr/>
        </p:nvSpPr>
        <p:spPr>
          <a:xfrm>
            <a:off x="10268999" y="5318897"/>
            <a:ext cx="214446" cy="49071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89339F63-D740-1F8F-B1E8-147D24595B56}"/>
              </a:ext>
            </a:extLst>
          </p:cNvPr>
          <p:cNvSpPr txBox="1"/>
          <p:nvPr/>
        </p:nvSpPr>
        <p:spPr>
          <a:xfrm>
            <a:off x="8003652" y="2488681"/>
            <a:ext cx="1331087" cy="338554"/>
          </a:xfrm>
          <a:prstGeom prst="rect">
            <a:avLst/>
          </a:prstGeom>
          <a:noFill/>
        </p:spPr>
        <p:txBody>
          <a:bodyPr wrap="square" rtlCol="0">
            <a:spAutoFit/>
          </a:bodyPr>
          <a:lstStyle/>
          <a:p>
            <a:r>
              <a:rPr lang="en-US" sz="1600" dirty="0" err="1"/>
              <a:t>Github</a:t>
            </a:r>
            <a:r>
              <a:rPr lang="en-US" sz="1600" dirty="0"/>
              <a:t> action</a:t>
            </a:r>
            <a:endParaRPr lang="en-IN" sz="1600" dirty="0"/>
          </a:p>
        </p:txBody>
      </p:sp>
      <p:sp>
        <p:nvSpPr>
          <p:cNvPr id="32" name="TextBox 31">
            <a:extLst>
              <a:ext uri="{FF2B5EF4-FFF2-40B4-BE49-F238E27FC236}">
                <a16:creationId xmlns:a16="http://schemas.microsoft.com/office/drawing/2014/main" id="{4BBADC36-2D09-76A7-3FC5-A6EB2155FC3C}"/>
              </a:ext>
            </a:extLst>
          </p:cNvPr>
          <p:cNvSpPr txBox="1"/>
          <p:nvPr/>
        </p:nvSpPr>
        <p:spPr>
          <a:xfrm>
            <a:off x="8697652" y="3309759"/>
            <a:ext cx="1331087" cy="338554"/>
          </a:xfrm>
          <a:prstGeom prst="rect">
            <a:avLst/>
          </a:prstGeom>
          <a:noFill/>
        </p:spPr>
        <p:txBody>
          <a:bodyPr wrap="square" rtlCol="0">
            <a:spAutoFit/>
          </a:bodyPr>
          <a:lstStyle/>
          <a:p>
            <a:r>
              <a:rPr lang="en-US" sz="1600" dirty="0"/>
              <a:t>Failure</a:t>
            </a:r>
            <a:endParaRPr lang="en-IN" sz="1600" dirty="0"/>
          </a:p>
        </p:txBody>
      </p:sp>
      <p:sp>
        <p:nvSpPr>
          <p:cNvPr id="33" name="TextBox 32">
            <a:extLst>
              <a:ext uri="{FF2B5EF4-FFF2-40B4-BE49-F238E27FC236}">
                <a16:creationId xmlns:a16="http://schemas.microsoft.com/office/drawing/2014/main" id="{CC1C258B-DC3B-3745-78D2-E0D106B14D7F}"/>
              </a:ext>
            </a:extLst>
          </p:cNvPr>
          <p:cNvSpPr txBox="1"/>
          <p:nvPr/>
        </p:nvSpPr>
        <p:spPr>
          <a:xfrm>
            <a:off x="8739610" y="5015138"/>
            <a:ext cx="1331087" cy="338554"/>
          </a:xfrm>
          <a:prstGeom prst="rect">
            <a:avLst/>
          </a:prstGeom>
          <a:noFill/>
        </p:spPr>
        <p:txBody>
          <a:bodyPr wrap="square" rtlCol="0">
            <a:spAutoFit/>
          </a:bodyPr>
          <a:lstStyle/>
          <a:p>
            <a:r>
              <a:rPr lang="en-US" sz="1600" dirty="0"/>
              <a:t>Failure</a:t>
            </a:r>
            <a:endParaRPr lang="en-IN" sz="1600" dirty="0"/>
          </a:p>
        </p:txBody>
      </p:sp>
      <p:sp>
        <p:nvSpPr>
          <p:cNvPr id="34" name="TextBox 33">
            <a:extLst>
              <a:ext uri="{FF2B5EF4-FFF2-40B4-BE49-F238E27FC236}">
                <a16:creationId xmlns:a16="http://schemas.microsoft.com/office/drawing/2014/main" id="{CD499C67-583A-CB11-B06C-D9349696EA40}"/>
              </a:ext>
            </a:extLst>
          </p:cNvPr>
          <p:cNvSpPr txBox="1"/>
          <p:nvPr/>
        </p:nvSpPr>
        <p:spPr>
          <a:xfrm>
            <a:off x="10515358" y="4109922"/>
            <a:ext cx="1331087" cy="338554"/>
          </a:xfrm>
          <a:prstGeom prst="rect">
            <a:avLst/>
          </a:prstGeom>
          <a:noFill/>
        </p:spPr>
        <p:txBody>
          <a:bodyPr wrap="square" rtlCol="0">
            <a:spAutoFit/>
          </a:bodyPr>
          <a:lstStyle/>
          <a:p>
            <a:r>
              <a:rPr lang="en-US" sz="1600" dirty="0"/>
              <a:t>Success</a:t>
            </a:r>
            <a:endParaRPr lang="en-IN" sz="1600" dirty="0"/>
          </a:p>
        </p:txBody>
      </p:sp>
      <p:sp>
        <p:nvSpPr>
          <p:cNvPr id="35" name="TextBox 34">
            <a:extLst>
              <a:ext uri="{FF2B5EF4-FFF2-40B4-BE49-F238E27FC236}">
                <a16:creationId xmlns:a16="http://schemas.microsoft.com/office/drawing/2014/main" id="{39BA7D6F-7B68-1D86-89A6-33F11DF57B1C}"/>
              </a:ext>
            </a:extLst>
          </p:cNvPr>
          <p:cNvSpPr txBox="1"/>
          <p:nvPr/>
        </p:nvSpPr>
        <p:spPr>
          <a:xfrm>
            <a:off x="10515358" y="5327729"/>
            <a:ext cx="1331087" cy="338554"/>
          </a:xfrm>
          <a:prstGeom prst="rect">
            <a:avLst/>
          </a:prstGeom>
          <a:noFill/>
        </p:spPr>
        <p:txBody>
          <a:bodyPr wrap="square" rtlCol="0">
            <a:spAutoFit/>
          </a:bodyPr>
          <a:lstStyle/>
          <a:p>
            <a:r>
              <a:rPr lang="en-US" sz="1600" dirty="0"/>
              <a:t>Success</a:t>
            </a:r>
            <a:endParaRPr lang="en-IN" sz="1600" dirty="0"/>
          </a:p>
        </p:txBody>
      </p:sp>
    </p:spTree>
    <p:extLst>
      <p:ext uri="{BB962C8B-B14F-4D97-AF65-F5344CB8AC3E}">
        <p14:creationId xmlns:p14="http://schemas.microsoft.com/office/powerpoint/2010/main" val="281299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CCF-89BE-089D-01D7-BAEED793A7C8}"/>
              </a:ext>
            </a:extLst>
          </p:cNvPr>
          <p:cNvSpPr>
            <a:spLocks noGrp="1"/>
          </p:cNvSpPr>
          <p:nvPr>
            <p:ph type="title"/>
          </p:nvPr>
        </p:nvSpPr>
        <p:spPr/>
        <p:txBody>
          <a:bodyPr/>
          <a:lstStyle/>
          <a:p>
            <a:r>
              <a:rPr lang="en-US" dirty="0"/>
              <a:t>Problem 2 – version 0.3</a:t>
            </a:r>
            <a:endParaRPr lang="en-IN" dirty="0"/>
          </a:p>
        </p:txBody>
      </p:sp>
      <p:sp>
        <p:nvSpPr>
          <p:cNvPr id="3" name="Content Placeholder 2">
            <a:extLst>
              <a:ext uri="{FF2B5EF4-FFF2-40B4-BE49-F238E27FC236}">
                <a16:creationId xmlns:a16="http://schemas.microsoft.com/office/drawing/2014/main" id="{0846903D-F686-A08E-620C-4ED73140F6FB}"/>
              </a:ext>
            </a:extLst>
          </p:cNvPr>
          <p:cNvSpPr>
            <a:spLocks noGrp="1"/>
          </p:cNvSpPr>
          <p:nvPr>
            <p:ph idx="1"/>
          </p:nvPr>
        </p:nvSpPr>
        <p:spPr>
          <a:xfrm>
            <a:off x="838200" y="1514907"/>
            <a:ext cx="10515600" cy="1246049"/>
          </a:xfrm>
        </p:spPr>
        <p:txBody>
          <a:bodyPr>
            <a:normAutofit fontScale="92500" lnSpcReduction="10000"/>
          </a:bodyPr>
          <a:lstStyle/>
          <a:p>
            <a:r>
              <a:rPr lang="en-US" dirty="0"/>
              <a:t>This phase covers</a:t>
            </a:r>
          </a:p>
          <a:p>
            <a:pPr lvl="1"/>
            <a:r>
              <a:rPr lang="en-US" dirty="0"/>
              <a:t>Implementation of problem 2</a:t>
            </a:r>
            <a:endParaRPr lang="en-IN" dirty="0"/>
          </a:p>
          <a:p>
            <a:r>
              <a:rPr lang="en-IN" dirty="0"/>
              <a:t>Tasks</a:t>
            </a:r>
          </a:p>
        </p:txBody>
      </p:sp>
      <p:graphicFrame>
        <p:nvGraphicFramePr>
          <p:cNvPr id="5" name="Table 5">
            <a:extLst>
              <a:ext uri="{FF2B5EF4-FFF2-40B4-BE49-F238E27FC236}">
                <a16:creationId xmlns:a16="http://schemas.microsoft.com/office/drawing/2014/main" id="{459999AD-6D84-13B8-F3BE-E66F30082F79}"/>
              </a:ext>
            </a:extLst>
          </p:cNvPr>
          <p:cNvGraphicFramePr>
            <a:graphicFrameLocks noGrp="1"/>
          </p:cNvGraphicFramePr>
          <p:nvPr>
            <p:extLst>
              <p:ext uri="{D42A27DB-BD31-4B8C-83A1-F6EECF244321}">
                <p14:modId xmlns:p14="http://schemas.microsoft.com/office/powerpoint/2010/main" val="3264359459"/>
              </p:ext>
            </p:extLst>
          </p:nvPr>
        </p:nvGraphicFramePr>
        <p:xfrm>
          <a:off x="838200" y="2878200"/>
          <a:ext cx="10693893" cy="1752600"/>
        </p:xfrm>
        <a:graphic>
          <a:graphicData uri="http://schemas.openxmlformats.org/drawingml/2006/table">
            <a:tbl>
              <a:tblPr firstRow="1" bandRow="1">
                <a:tableStyleId>{5C22544A-7EE6-4342-B048-85BDC9FD1C3A}</a:tableStyleId>
              </a:tblPr>
              <a:tblGrid>
                <a:gridCol w="4398579">
                  <a:extLst>
                    <a:ext uri="{9D8B030D-6E8A-4147-A177-3AD203B41FA5}">
                      <a16:colId xmlns:a16="http://schemas.microsoft.com/office/drawing/2014/main" val="1180897457"/>
                    </a:ext>
                  </a:extLst>
                </a:gridCol>
                <a:gridCol w="2202708">
                  <a:extLst>
                    <a:ext uri="{9D8B030D-6E8A-4147-A177-3AD203B41FA5}">
                      <a16:colId xmlns:a16="http://schemas.microsoft.com/office/drawing/2014/main" val="1482101584"/>
                    </a:ext>
                  </a:extLst>
                </a:gridCol>
                <a:gridCol w="4092606">
                  <a:extLst>
                    <a:ext uri="{9D8B030D-6E8A-4147-A177-3AD203B41FA5}">
                      <a16:colId xmlns:a16="http://schemas.microsoft.com/office/drawing/2014/main" val="1559256879"/>
                    </a:ext>
                  </a:extLst>
                </a:gridCol>
              </a:tblGrid>
              <a:tr h="370840">
                <a:tc>
                  <a:txBody>
                    <a:bodyPr/>
                    <a:lstStyle/>
                    <a:p>
                      <a:r>
                        <a:rPr lang="en-US" dirty="0"/>
                        <a:t>Task</a:t>
                      </a:r>
                      <a:endParaRPr lang="en-IN" dirty="0"/>
                    </a:p>
                  </a:txBody>
                  <a:tcPr/>
                </a:tc>
                <a:tc>
                  <a:txBody>
                    <a:bodyPr/>
                    <a:lstStyle/>
                    <a:p>
                      <a:r>
                        <a:rPr lang="en-US" dirty="0"/>
                        <a:t>Estimation (In hours)</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2644916842"/>
                  </a:ext>
                </a:extLst>
              </a:tr>
              <a:tr h="370840">
                <a:tc>
                  <a:txBody>
                    <a:bodyPr/>
                    <a:lstStyle/>
                    <a:p>
                      <a:r>
                        <a:rPr lang="en-US" dirty="0"/>
                        <a:t>Schema changes</a:t>
                      </a:r>
                      <a:endParaRPr lang="en-IN" dirty="0"/>
                    </a:p>
                  </a:txBody>
                  <a:tcPr/>
                </a:tc>
                <a:tc>
                  <a:txBody>
                    <a:bodyPr/>
                    <a:lstStyle/>
                    <a:p>
                      <a:r>
                        <a:rPr lang="en-US" dirty="0"/>
                        <a:t>2</a:t>
                      </a:r>
                      <a:endParaRPr lang="en-IN" dirty="0"/>
                    </a:p>
                  </a:txBody>
                  <a:tcPr/>
                </a:tc>
                <a:tc>
                  <a:txBody>
                    <a:bodyPr/>
                    <a:lstStyle/>
                    <a:p>
                      <a:endParaRPr lang="en-IN" dirty="0"/>
                    </a:p>
                  </a:txBody>
                  <a:tcPr/>
                </a:tc>
                <a:extLst>
                  <a:ext uri="{0D108BD9-81ED-4DB2-BD59-A6C34878D82A}">
                    <a16:rowId xmlns:a16="http://schemas.microsoft.com/office/drawing/2014/main" val="3312958372"/>
                  </a:ext>
                </a:extLst>
              </a:tr>
              <a:tr h="370840">
                <a:tc>
                  <a:txBody>
                    <a:bodyPr/>
                    <a:lstStyle/>
                    <a:p>
                      <a:r>
                        <a:rPr lang="en-US" dirty="0"/>
                        <a:t>Business logic changes</a:t>
                      </a:r>
                      <a:endParaRPr lang="en-IN" dirty="0"/>
                    </a:p>
                  </a:txBody>
                  <a:tcPr/>
                </a:tc>
                <a:tc>
                  <a:txBody>
                    <a:bodyPr/>
                    <a:lstStyle/>
                    <a:p>
                      <a:r>
                        <a:rPr lang="en-US" dirty="0"/>
                        <a:t>4</a:t>
                      </a:r>
                      <a:endParaRPr lang="en-IN" dirty="0"/>
                    </a:p>
                  </a:txBody>
                  <a:tcPr/>
                </a:tc>
                <a:tc>
                  <a:txBody>
                    <a:bodyPr/>
                    <a:lstStyle/>
                    <a:p>
                      <a:r>
                        <a:rPr lang="en-US" dirty="0"/>
                        <a:t>Includes testing as well</a:t>
                      </a:r>
                      <a:endParaRPr lang="en-IN" dirty="0"/>
                    </a:p>
                  </a:txBody>
                  <a:tcPr/>
                </a:tc>
                <a:extLst>
                  <a:ext uri="{0D108BD9-81ED-4DB2-BD59-A6C34878D82A}">
                    <a16:rowId xmlns:a16="http://schemas.microsoft.com/office/drawing/2014/main" val="1774469962"/>
                  </a:ext>
                </a:extLst>
              </a:tr>
              <a:tr h="370840">
                <a:tc>
                  <a:txBody>
                    <a:bodyPr/>
                    <a:lstStyle/>
                    <a:p>
                      <a:r>
                        <a:rPr lang="en-US" dirty="0"/>
                        <a:t>Upgrade</a:t>
                      </a:r>
                      <a:endParaRPr lang="en-IN" dirty="0"/>
                    </a:p>
                  </a:txBody>
                  <a:tcPr/>
                </a:tc>
                <a:tc>
                  <a:txBody>
                    <a:bodyPr/>
                    <a:lstStyle/>
                    <a:p>
                      <a:r>
                        <a:rPr lang="en-US" dirty="0"/>
                        <a:t>4</a:t>
                      </a:r>
                      <a:endParaRPr lang="en-IN" dirty="0"/>
                    </a:p>
                  </a:txBody>
                  <a:tcPr/>
                </a:tc>
                <a:tc>
                  <a:txBody>
                    <a:bodyPr/>
                    <a:lstStyle/>
                    <a:p>
                      <a:r>
                        <a:rPr lang="en-US" dirty="0"/>
                        <a:t>Involves upgrading records to new schema.</a:t>
                      </a:r>
                      <a:endParaRPr lang="en-IN" dirty="0"/>
                    </a:p>
                  </a:txBody>
                  <a:tcPr/>
                </a:tc>
                <a:extLst>
                  <a:ext uri="{0D108BD9-81ED-4DB2-BD59-A6C34878D82A}">
                    <a16:rowId xmlns:a16="http://schemas.microsoft.com/office/drawing/2014/main" val="4020605752"/>
                  </a:ext>
                </a:extLst>
              </a:tr>
            </a:tbl>
          </a:graphicData>
        </a:graphic>
      </p:graphicFrame>
    </p:spTree>
    <p:extLst>
      <p:ext uri="{BB962C8B-B14F-4D97-AF65-F5344CB8AC3E}">
        <p14:creationId xmlns:p14="http://schemas.microsoft.com/office/powerpoint/2010/main" val="122980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2948</TotalTime>
  <Words>962</Words>
  <Application>Microsoft Office PowerPoint</Application>
  <PresentationFormat>Widescreen</PresentationFormat>
  <Paragraphs>170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Hello Service</vt:lpstr>
      <vt:lpstr>Problem Statement</vt:lpstr>
      <vt:lpstr>Assumptions</vt:lpstr>
      <vt:lpstr>Problem 1 Phase 1 – version 0.1</vt:lpstr>
      <vt:lpstr>Problem 1 Phase 1 - Design</vt:lpstr>
      <vt:lpstr>Problem 1 Phase 1 - Design</vt:lpstr>
      <vt:lpstr>Problem 1 Phase 2 – version 0.2</vt:lpstr>
      <vt:lpstr>Problem 1 Phase 2 - Design</vt:lpstr>
      <vt:lpstr>Problem 2 – version 0.3</vt:lpstr>
      <vt:lpstr>Final version – v1.0</vt:lpstr>
      <vt:lpstr>Final Version – Design for HA and Scale</vt:lpstr>
      <vt:lpstr>Thought for next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Service</dc:title>
  <dc:creator>Ajay srivastava</dc:creator>
  <cp:lastModifiedBy>Ajay srivastava</cp:lastModifiedBy>
  <cp:revision>3</cp:revision>
  <dcterms:created xsi:type="dcterms:W3CDTF">2022-10-19T03:12:01Z</dcterms:created>
  <dcterms:modified xsi:type="dcterms:W3CDTF">2022-10-22T04:47:29Z</dcterms:modified>
</cp:coreProperties>
</file>