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05" r:id="rId5"/>
    <p:sldId id="296" r:id="rId6"/>
    <p:sldId id="306" r:id="rId7"/>
    <p:sldId id="317" r:id="rId8"/>
    <p:sldId id="321" r:id="rId9"/>
    <p:sldId id="319" r:id="rId10"/>
    <p:sldId id="318" r:id="rId11"/>
    <p:sldId id="320" r:id="rId12"/>
    <p:sldId id="322" r:id="rId13"/>
    <p:sldId id="324" r:id="rId14"/>
    <p:sldId id="323" r:id="rId15"/>
    <p:sldId id="325" r:id="rId16"/>
    <p:sldId id="326" r:id="rId17"/>
    <p:sldId id="31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5/21/2023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5/21/2023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MARKET BASKET ANALYSIS</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B09A-ECA1-1F61-9379-97967BD5024D}"/>
              </a:ext>
            </a:extLst>
          </p:cNvPr>
          <p:cNvSpPr>
            <a:spLocks noGrp="1"/>
          </p:cNvSpPr>
          <p:nvPr>
            <p:ph type="title"/>
          </p:nvPr>
        </p:nvSpPr>
        <p:spPr>
          <a:xfrm>
            <a:off x="1153668" y="4197096"/>
            <a:ext cx="9884664" cy="731520"/>
          </a:xfrm>
        </p:spPr>
        <p:txBody>
          <a:bodyPr/>
          <a:lstStyle/>
          <a:p>
            <a:r>
              <a:rPr lang="en-IN" dirty="0"/>
              <a:t>LITERATURE SURVEY</a:t>
            </a:r>
          </a:p>
        </p:txBody>
      </p:sp>
    </p:spTree>
    <p:extLst>
      <p:ext uri="{BB962C8B-B14F-4D97-AF65-F5344CB8AC3E}">
        <p14:creationId xmlns:p14="http://schemas.microsoft.com/office/powerpoint/2010/main" val="202835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EC66-9871-31C8-4F0E-7F3BA18B66E6}"/>
              </a:ext>
            </a:extLst>
          </p:cNvPr>
          <p:cNvSpPr>
            <a:spLocks noGrp="1"/>
          </p:cNvSpPr>
          <p:nvPr>
            <p:ph type="title"/>
          </p:nvPr>
        </p:nvSpPr>
        <p:spPr/>
        <p:txBody>
          <a:bodyPr>
            <a:normAutofit/>
          </a:bodyPr>
          <a:lstStyle/>
          <a:p>
            <a:pPr algn="just"/>
            <a:r>
              <a:rPr lang="en-US" sz="2500" dirty="0"/>
              <a:t>Market basket analysis using artificial neural network</a:t>
            </a:r>
            <a:endParaRPr lang="en-IN" sz="2500" dirty="0"/>
          </a:p>
        </p:txBody>
      </p:sp>
      <p:sp>
        <p:nvSpPr>
          <p:cNvPr id="3" name="Content Placeholder 2">
            <a:extLst>
              <a:ext uri="{FF2B5EF4-FFF2-40B4-BE49-F238E27FC236}">
                <a16:creationId xmlns:a16="http://schemas.microsoft.com/office/drawing/2014/main" id="{65DE6732-2282-4D78-9CEA-DD5C9449EB9A}"/>
              </a:ext>
            </a:extLst>
          </p:cNvPr>
          <p:cNvSpPr>
            <a:spLocks noGrp="1"/>
          </p:cNvSpPr>
          <p:nvPr>
            <p:ph idx="1"/>
          </p:nvPr>
        </p:nvSpPr>
        <p:spPr/>
        <p:txBody>
          <a:bodyPr>
            <a:normAutofit/>
          </a:bodyPr>
          <a:lstStyle/>
          <a:p>
            <a:pPr algn="just"/>
            <a:endParaRPr lang="en-US" sz="2000" dirty="0"/>
          </a:p>
          <a:p>
            <a:pPr algn="just"/>
            <a:r>
              <a:rPr lang="en-US" sz="2400" dirty="0"/>
              <a:t>Abstract:  </a:t>
            </a:r>
          </a:p>
          <a:p>
            <a:pPr marL="0" indent="0" algn="just">
              <a:buNone/>
            </a:pPr>
            <a:r>
              <a:rPr lang="en-US" sz="2400" dirty="0"/>
              <a:t>     Market basket analysis is based upon the identification and analysis of purchasing patterns of the customers.</a:t>
            </a:r>
          </a:p>
          <a:p>
            <a:pPr marL="0" indent="0" algn="just">
              <a:buNone/>
            </a:pPr>
            <a:r>
              <a:rPr lang="en-US" sz="2400" dirty="0"/>
              <a:t> The problem with market basket analysis is the varying needs of the customers with respect to seasons and time and so we need to perform it time and again. Another problem that arises while doing market basket analysis is with </a:t>
            </a:r>
            <a:r>
              <a:rPr lang="en-US" sz="2400" dirty="0" err="1"/>
              <a:t>Apriori</a:t>
            </a:r>
            <a:r>
              <a:rPr lang="en-US" sz="2400" dirty="0"/>
              <a:t> algorithm in which we need to find candidate sets and frequent item-sets time and again. </a:t>
            </a:r>
          </a:p>
          <a:p>
            <a:pPr marL="0" indent="0" algn="just">
              <a:buNone/>
            </a:pPr>
            <a:r>
              <a:rPr lang="en-US" sz="2400" dirty="0"/>
              <a:t>In this paper, we are suggesting the use of artificial neural network technique to overcome these problems. We have used single layer feed-forward partially connected neural network technique for this purpose.</a:t>
            </a:r>
            <a:endParaRPr lang="en-IN" sz="2400" dirty="0"/>
          </a:p>
        </p:txBody>
      </p:sp>
      <p:sp>
        <p:nvSpPr>
          <p:cNvPr id="5" name="Slide Number Placeholder 4">
            <a:extLst>
              <a:ext uri="{FF2B5EF4-FFF2-40B4-BE49-F238E27FC236}">
                <a16:creationId xmlns:a16="http://schemas.microsoft.com/office/drawing/2014/main" id="{4F7D4FA6-11EC-EC3B-E00C-6CEDF8EC220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7805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483E-210F-2B29-461E-A76645A72D54}"/>
              </a:ext>
            </a:extLst>
          </p:cNvPr>
          <p:cNvSpPr>
            <a:spLocks noGrp="1"/>
          </p:cNvSpPr>
          <p:nvPr>
            <p:ph type="title"/>
          </p:nvPr>
        </p:nvSpPr>
        <p:spPr/>
        <p:txBody>
          <a:bodyPr>
            <a:normAutofit/>
          </a:bodyPr>
          <a:lstStyle/>
          <a:p>
            <a:pPr algn="just"/>
            <a:r>
              <a:rPr lang="en-US" sz="2500" dirty="0"/>
              <a:t>Market Basket Analysis Based on Text Segmentation and Association Rule Mining</a:t>
            </a:r>
            <a:endParaRPr lang="en-IN" sz="2500" dirty="0"/>
          </a:p>
        </p:txBody>
      </p:sp>
      <p:sp>
        <p:nvSpPr>
          <p:cNvPr id="3" name="Content Placeholder 2">
            <a:extLst>
              <a:ext uri="{FF2B5EF4-FFF2-40B4-BE49-F238E27FC236}">
                <a16:creationId xmlns:a16="http://schemas.microsoft.com/office/drawing/2014/main" id="{F12072CC-42C1-02CA-0E5E-EA98320D6F3E}"/>
              </a:ext>
            </a:extLst>
          </p:cNvPr>
          <p:cNvSpPr>
            <a:spLocks noGrp="1"/>
          </p:cNvSpPr>
          <p:nvPr>
            <p:ph idx="1"/>
          </p:nvPr>
        </p:nvSpPr>
        <p:spPr/>
        <p:txBody>
          <a:bodyPr>
            <a:normAutofit/>
          </a:bodyPr>
          <a:lstStyle/>
          <a:p>
            <a:endParaRPr lang="en-US" sz="2000" dirty="0"/>
          </a:p>
          <a:p>
            <a:pPr algn="just"/>
            <a:r>
              <a:rPr lang="en-US" sz="2400" dirty="0"/>
              <a:t>Abstract: </a:t>
            </a:r>
          </a:p>
          <a:p>
            <a:pPr marL="0" indent="0" algn="just">
              <a:buNone/>
            </a:pPr>
            <a:r>
              <a:rPr lang="en-US" sz="2400" dirty="0"/>
              <a:t>     Market basket analysis helps to provide scientific decision support for retail market by mining association rules among items people purchased together.</a:t>
            </a:r>
          </a:p>
          <a:p>
            <a:pPr marL="0" indent="0" algn="just">
              <a:buNone/>
            </a:pPr>
            <a:r>
              <a:rPr lang="en-US" sz="2400" dirty="0"/>
              <a:t> In this paper, we propose an innovative market basket analysis method by mining association rules on the items' internal characteristics which are obtained by using automatic words segmentation technology.</a:t>
            </a:r>
          </a:p>
          <a:p>
            <a:pPr marL="0" indent="0" algn="just">
              <a:buNone/>
            </a:pPr>
            <a:r>
              <a:rPr lang="en-US" sz="2400" dirty="0"/>
              <a:t> The method has been applied to a dynamic dishes recommend system and validated by the experimental results.</a:t>
            </a:r>
            <a:endParaRPr lang="en-IN" sz="2400" dirty="0"/>
          </a:p>
        </p:txBody>
      </p:sp>
      <p:sp>
        <p:nvSpPr>
          <p:cNvPr id="5" name="Slide Number Placeholder 4">
            <a:extLst>
              <a:ext uri="{FF2B5EF4-FFF2-40B4-BE49-F238E27FC236}">
                <a16:creationId xmlns:a16="http://schemas.microsoft.com/office/drawing/2014/main" id="{0987FD6B-F9C4-0CEB-C83C-9B5FBE5C26F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96601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17E4-56B7-AE85-51ED-9F58D6263E83}"/>
              </a:ext>
            </a:extLst>
          </p:cNvPr>
          <p:cNvSpPr>
            <a:spLocks noGrp="1"/>
          </p:cNvSpPr>
          <p:nvPr>
            <p:ph type="title"/>
          </p:nvPr>
        </p:nvSpPr>
        <p:spPr/>
        <p:txBody>
          <a:bodyPr>
            <a:normAutofit/>
          </a:bodyPr>
          <a:lstStyle/>
          <a:p>
            <a:pPr algn="just"/>
            <a:r>
              <a:rPr lang="en-US" sz="2500" dirty="0"/>
              <a:t>K-Means Clustering-Based Market Basket Analysis: U.K. Online E-Commerce Retailer</a:t>
            </a:r>
            <a:endParaRPr lang="en-IN" sz="2500" dirty="0"/>
          </a:p>
        </p:txBody>
      </p:sp>
      <p:sp>
        <p:nvSpPr>
          <p:cNvPr id="3" name="Content Placeholder 2">
            <a:extLst>
              <a:ext uri="{FF2B5EF4-FFF2-40B4-BE49-F238E27FC236}">
                <a16:creationId xmlns:a16="http://schemas.microsoft.com/office/drawing/2014/main" id="{25798BD9-CA0A-F94F-BB5F-3A0572AB2800}"/>
              </a:ext>
            </a:extLst>
          </p:cNvPr>
          <p:cNvSpPr>
            <a:spLocks noGrp="1"/>
          </p:cNvSpPr>
          <p:nvPr>
            <p:ph idx="1"/>
          </p:nvPr>
        </p:nvSpPr>
        <p:spPr/>
        <p:txBody>
          <a:bodyPr>
            <a:normAutofit fontScale="92500"/>
          </a:bodyPr>
          <a:lstStyle/>
          <a:p>
            <a:pPr algn="just"/>
            <a:r>
              <a:rPr lang="en-US" sz="2400" dirty="0"/>
              <a:t>Abstract:</a:t>
            </a:r>
          </a:p>
          <a:p>
            <a:pPr marL="0" indent="0" algn="just">
              <a:buNone/>
            </a:pPr>
            <a:r>
              <a:rPr lang="en-US" sz="2400" dirty="0"/>
              <a:t>     Market basket analysis provides retailers a significant edge when they go to the market. This is especially as traditional marketing costs are increasing each year, while generating lesser return on investment.</a:t>
            </a:r>
          </a:p>
          <a:p>
            <a:pPr marL="0" indent="0" algn="just">
              <a:buNone/>
            </a:pPr>
            <a:r>
              <a:rPr lang="en-US" sz="2400" dirty="0"/>
              <a:t> A UK-domiciled online retailer involved in selling gift products to mainly wholesaler clientele, was looking to create recommendations for bundling sales to promote cross-selling and/or upselling opportunities.</a:t>
            </a:r>
          </a:p>
          <a:p>
            <a:pPr marL="0" indent="0" algn="just">
              <a:buNone/>
            </a:pPr>
            <a:r>
              <a:rPr lang="en-US" sz="2400" dirty="0"/>
              <a:t> Differentiated bundling strategies can have significant effect on product sales, while designed in response to consumer interest. However, segmentation applied to augment MBA is less common in literature, with limited studies applied on online retailers. The key objective of this research is to (</a:t>
            </a:r>
            <a:r>
              <a:rPr lang="en-US" sz="2400" dirty="0" err="1"/>
              <a:t>i</a:t>
            </a:r>
            <a:r>
              <a:rPr lang="en-US" sz="2400" dirty="0"/>
              <a:t>) add to the literature on segmentation-backed MBA analysis on online retailers, and (ii) understand how different products from an online retailer interrelate, and how to exploit these relationships to generate product bundling strategies, from an implementation standpoint.</a:t>
            </a:r>
            <a:endParaRPr lang="en-IN" sz="2400" dirty="0"/>
          </a:p>
        </p:txBody>
      </p:sp>
      <p:sp>
        <p:nvSpPr>
          <p:cNvPr id="5" name="Slide Number Placeholder 4">
            <a:extLst>
              <a:ext uri="{FF2B5EF4-FFF2-40B4-BE49-F238E27FC236}">
                <a16:creationId xmlns:a16="http://schemas.microsoft.com/office/drawing/2014/main" id="{53978FF5-E612-31B8-3D6E-4A0F92CFDAF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012186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743456" y="2916936"/>
            <a:ext cx="8705088" cy="1024128"/>
          </a:xfrm>
        </p:spPr>
        <p:txBody>
          <a:bodyPr/>
          <a:lstStyle/>
          <a:p>
            <a:r>
              <a:rPr lang="en-US" dirty="0"/>
              <a:t>Thank you</a:t>
            </a:r>
          </a:p>
        </p:txBody>
      </p:sp>
      <p:sp>
        <p:nvSpPr>
          <p:cNvPr id="6" name="Text Placeholder 5">
            <a:extLst>
              <a:ext uri="{FF2B5EF4-FFF2-40B4-BE49-F238E27FC236}">
                <a16:creationId xmlns:a16="http://schemas.microsoft.com/office/drawing/2014/main" id="{ED34475C-10D2-782F-D51D-6C9DC6853AE1}"/>
              </a:ext>
            </a:extLst>
          </p:cNvPr>
          <p:cNvSpPr>
            <a:spLocks noGrp="1"/>
          </p:cNvSpPr>
          <p:nvPr>
            <p:ph type="body" sz="quarter" idx="11"/>
          </p:nvPr>
        </p:nvSpPr>
        <p:spPr>
          <a:xfrm>
            <a:off x="11005877" y="3171140"/>
            <a:ext cx="945473" cy="1936750"/>
          </a:xfrm>
        </p:spPr>
        <p:txBody>
          <a:bodyPr/>
          <a:lstStyle/>
          <a:p>
            <a:endParaRPr lang="en-IN"/>
          </a:p>
        </p:txBody>
      </p:sp>
      <p:sp>
        <p:nvSpPr>
          <p:cNvPr id="4" name="Text Placeholder 3">
            <a:extLst>
              <a:ext uri="{FF2B5EF4-FFF2-40B4-BE49-F238E27FC236}">
                <a16:creationId xmlns:a16="http://schemas.microsoft.com/office/drawing/2014/main" id="{1742FFD7-7963-05FC-5DE4-621F3E562BD2}"/>
              </a:ext>
            </a:extLst>
          </p:cNvPr>
          <p:cNvSpPr>
            <a:spLocks noGrp="1"/>
          </p:cNvSpPr>
          <p:nvPr>
            <p:ph type="body" sz="quarter" idx="10"/>
          </p:nvPr>
        </p:nvSpPr>
        <p:spPr>
          <a:xfrm>
            <a:off x="244291" y="2373093"/>
            <a:ext cx="941832" cy="1936750"/>
          </a:xfrm>
        </p:spPr>
        <p:txBody>
          <a:bodyPr/>
          <a:lstStyle/>
          <a:p>
            <a:endParaRPr lang="en-IN"/>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latin typeface="Baskerville Old Face" panose="02020602080505020303" pitchFamily="18" charset="77"/>
                <a:cs typeface="Calibri Light"/>
              </a:rPr>
              <a:t>TEAM MEMBERS</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058374" y="3211158"/>
            <a:ext cx="3749040" cy="2458122"/>
          </a:xfrm>
        </p:spPr>
        <p:txBody>
          <a:bodyPr vert="horz" lIns="91440" tIns="45720" rIns="91440" bIns="45720" rtlCol="0" anchor="t">
            <a:normAutofit/>
          </a:bodyPr>
          <a:lstStyle/>
          <a:p>
            <a:r>
              <a:rPr lang="en-US" dirty="0">
                <a:solidFill>
                  <a:schemeClr val="accent3"/>
                </a:solidFill>
                <a:latin typeface="Gill Sans Nova Light" panose="020B0302020104020203" pitchFamily="34" charset="0"/>
                <a:cs typeface="Calibri"/>
              </a:rPr>
              <a:t>K.B.AJAY KUMAR</a:t>
            </a:r>
          </a:p>
          <a:p>
            <a:r>
              <a:rPr lang="en-US" dirty="0">
                <a:latin typeface="Gill Sans Nova Light" panose="020B0302020104020203" pitchFamily="34" charset="0"/>
                <a:cs typeface="Calibri"/>
              </a:rPr>
              <a:t>D.JAGADEESAN</a:t>
            </a:r>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2156012" y="1703288"/>
            <a:ext cx="3455894" cy="609241"/>
          </a:xfrm>
        </p:spPr>
        <p:txBody>
          <a:bodyPr>
            <a:normAutofit fontScale="90000"/>
          </a:bodyPr>
          <a:lstStyle/>
          <a:p>
            <a:r>
              <a:rPr lang="en-US" sz="3200"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99131" y="2814918"/>
            <a:ext cx="8650940" cy="1927412"/>
          </a:xfrm>
        </p:spPr>
        <p:txBody>
          <a:bodyPr>
            <a:normAutofit fontScale="92500" lnSpcReduction="10000"/>
          </a:bodyPr>
          <a:lstStyle/>
          <a:p>
            <a:pPr algn="l"/>
            <a:r>
              <a:rPr lang="en-US" b="0" i="0" dirty="0">
                <a:solidFill>
                  <a:srgbClr val="34495E"/>
                </a:solidFill>
                <a:effectLst/>
                <a:latin typeface="inherit"/>
              </a:rPr>
              <a:t>     </a:t>
            </a:r>
            <a:r>
              <a:rPr lang="en-US" b="0" i="0" dirty="0">
                <a:solidFill>
                  <a:srgbClr val="34495E"/>
                </a:solidFill>
                <a:effectLst/>
                <a:latin typeface="+mj-lt"/>
              </a:rPr>
              <a:t>Market Basket Analysis is one of the key techniques used by large retailers to uncover associations between items.</a:t>
            </a:r>
          </a:p>
          <a:p>
            <a:pPr algn="l"/>
            <a:r>
              <a:rPr lang="en-US" b="0" i="0" dirty="0">
                <a:solidFill>
                  <a:srgbClr val="34495E"/>
                </a:solidFill>
                <a:effectLst/>
                <a:latin typeface="+mj-lt"/>
              </a:rPr>
              <a:t> It works by looking for combinations of items that occur together frequently in transactions.</a:t>
            </a:r>
          </a:p>
          <a:p>
            <a:pPr algn="l"/>
            <a:r>
              <a:rPr lang="en-US" b="0" i="0" dirty="0">
                <a:solidFill>
                  <a:srgbClr val="34495E"/>
                </a:solidFill>
                <a:effectLst/>
                <a:latin typeface="+mj-lt"/>
              </a:rPr>
              <a:t> To put it another way, it allows retailers to identify relationships between the items that people buy.</a:t>
            </a:r>
            <a:endParaRPr lang="en-US" b="0" i="0" dirty="0">
              <a:solidFill>
                <a:srgbClr val="757575"/>
              </a:solidFill>
              <a:effectLst/>
              <a:latin typeface="+mj-lt"/>
            </a:endParaRP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D649-AF04-8D53-3B1E-46E97B34E88B}"/>
              </a:ext>
            </a:extLst>
          </p:cNvPr>
          <p:cNvSpPr>
            <a:spLocks noGrp="1"/>
          </p:cNvSpPr>
          <p:nvPr>
            <p:ph type="title"/>
          </p:nvPr>
        </p:nvSpPr>
        <p:spPr>
          <a:xfrm>
            <a:off x="434788" y="136525"/>
            <a:ext cx="3097306" cy="587189"/>
          </a:xfrm>
        </p:spPr>
        <p:txBody>
          <a:bodyPr>
            <a:normAutofit fontScale="90000"/>
          </a:bodyPr>
          <a:lstStyle/>
          <a:p>
            <a:r>
              <a:rPr lang="en-IN" sz="4000" dirty="0"/>
              <a:t>ABSTRACT</a:t>
            </a:r>
          </a:p>
        </p:txBody>
      </p:sp>
      <p:sp>
        <p:nvSpPr>
          <p:cNvPr id="3" name="Content Placeholder 2">
            <a:extLst>
              <a:ext uri="{FF2B5EF4-FFF2-40B4-BE49-F238E27FC236}">
                <a16:creationId xmlns:a16="http://schemas.microsoft.com/office/drawing/2014/main" id="{C41C8206-64A5-F4F7-05E0-9EA338F4FF39}"/>
              </a:ext>
            </a:extLst>
          </p:cNvPr>
          <p:cNvSpPr>
            <a:spLocks noGrp="1"/>
          </p:cNvSpPr>
          <p:nvPr>
            <p:ph idx="1"/>
          </p:nvPr>
        </p:nvSpPr>
        <p:spPr>
          <a:xfrm>
            <a:off x="609600" y="1143000"/>
            <a:ext cx="10972800" cy="4572000"/>
          </a:xfrm>
        </p:spPr>
        <p:txBody>
          <a:bodyPr>
            <a:normAutofit lnSpcReduction="10000"/>
          </a:bodyPr>
          <a:lstStyle/>
          <a:p>
            <a:pPr lvl="1" algn="just">
              <a:lnSpc>
                <a:spcPct val="100000"/>
              </a:lnSpc>
            </a:pPr>
            <a:r>
              <a:rPr lang="en-US" b="0" i="0" dirty="0">
                <a:solidFill>
                  <a:srgbClr val="34495E"/>
                </a:solidFill>
                <a:effectLst/>
                <a:latin typeface="inherit"/>
              </a:rPr>
              <a:t>     </a:t>
            </a:r>
            <a:r>
              <a:rPr lang="en-US" b="0" i="0" dirty="0">
                <a:solidFill>
                  <a:srgbClr val="002060"/>
                </a:solidFill>
                <a:effectLst/>
                <a:latin typeface="Baskerville Old Face" panose="02020602080505020303" pitchFamily="18" charset="0"/>
              </a:rPr>
              <a:t>Market Basket Analysis is one of the key techniques used by large retailers to uncover associations between items.</a:t>
            </a:r>
          </a:p>
          <a:p>
            <a:pPr lvl="1" algn="just">
              <a:lnSpc>
                <a:spcPct val="100000"/>
              </a:lnSpc>
            </a:pPr>
            <a:r>
              <a:rPr lang="en-US" b="0" i="0" dirty="0">
                <a:solidFill>
                  <a:srgbClr val="002060"/>
                </a:solidFill>
                <a:effectLst/>
                <a:latin typeface="Baskerville Old Face" panose="02020602080505020303" pitchFamily="18" charset="0"/>
              </a:rPr>
              <a:t>  It works by looking for combinations of items that occur together frequently in transactions.  To put it another way, it allows retailers to identify relationships between the items that people buy. Association Rules are widely used to analyze retail basket or transaction data, and are intended to identify strong rules discovered in transaction data using measures of interestingness, based on the concept of strong rules. </a:t>
            </a:r>
          </a:p>
          <a:p>
            <a:pPr lvl="1" algn="just">
              <a:lnSpc>
                <a:spcPct val="100000"/>
              </a:lnSpc>
            </a:pPr>
            <a:r>
              <a:rPr lang="en-US" b="0" i="0" dirty="0">
                <a:solidFill>
                  <a:srgbClr val="002060"/>
                </a:solidFill>
                <a:effectLst/>
                <a:latin typeface="Baskerville Old Face" panose="02020602080505020303" pitchFamily="18" charset="0"/>
              </a:rPr>
              <a:t> The outcome of this type of technique is, in simple terms, a set of rules that can be understood as “if this, then that”.  Association rule mining finds interesting associations and relationships among large sets of data items.  This rule shows how frequently a itemset occurs in a transaction.  The project is developed by applying and utilizing the Association rules on the data item list</a:t>
            </a:r>
            <a:r>
              <a:rPr lang="en-US" b="0" i="0" dirty="0">
                <a:solidFill>
                  <a:srgbClr val="002060"/>
                </a:solidFill>
                <a:effectLst/>
                <a:latin typeface="Roboto" panose="02000000000000000000" pitchFamily="2" charset="0"/>
              </a:rPr>
              <a:t>.  </a:t>
            </a:r>
            <a:endParaRPr lang="en-IN" dirty="0">
              <a:solidFill>
                <a:srgbClr val="002060"/>
              </a:solidFill>
            </a:endParaRPr>
          </a:p>
        </p:txBody>
      </p:sp>
      <p:sp>
        <p:nvSpPr>
          <p:cNvPr id="5" name="Slide Number Placeholder 4">
            <a:extLst>
              <a:ext uri="{FF2B5EF4-FFF2-40B4-BE49-F238E27FC236}">
                <a16:creationId xmlns:a16="http://schemas.microsoft.com/office/drawing/2014/main" id="{BA8587EA-38A2-ECEB-1FE8-943DDED9F512}"/>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8211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44051-2F2D-E836-2ECA-DB8F2184FC07}"/>
              </a:ext>
            </a:extLst>
          </p:cNvPr>
          <p:cNvSpPr>
            <a:spLocks noGrp="1"/>
          </p:cNvSpPr>
          <p:nvPr>
            <p:ph type="title"/>
          </p:nvPr>
        </p:nvSpPr>
        <p:spPr/>
        <p:txBody>
          <a:bodyPr/>
          <a:lstStyle/>
          <a:p>
            <a:r>
              <a:rPr lang="en-IN" dirty="0"/>
              <a:t>ASSOCIATION RULE</a:t>
            </a:r>
          </a:p>
        </p:txBody>
      </p:sp>
      <p:sp>
        <p:nvSpPr>
          <p:cNvPr id="3" name="Content Placeholder 2">
            <a:extLst>
              <a:ext uri="{FF2B5EF4-FFF2-40B4-BE49-F238E27FC236}">
                <a16:creationId xmlns:a16="http://schemas.microsoft.com/office/drawing/2014/main" id="{AC77F827-229C-D4CF-824D-7DE9A438378A}"/>
              </a:ext>
            </a:extLst>
          </p:cNvPr>
          <p:cNvSpPr>
            <a:spLocks noGrp="1"/>
          </p:cNvSpPr>
          <p:nvPr>
            <p:ph idx="1"/>
          </p:nvPr>
        </p:nvSpPr>
        <p:spPr>
          <a:xfrm>
            <a:off x="1143000" y="3246755"/>
            <a:ext cx="10515600" cy="3474720"/>
          </a:xfrm>
        </p:spPr>
        <p:txBody>
          <a:bodyPr/>
          <a:lstStyle/>
          <a:p>
            <a:pPr marL="0" indent="0">
              <a:buNone/>
            </a:pPr>
            <a:r>
              <a:rPr lang="en-US" b="0" i="0" dirty="0">
                <a:solidFill>
                  <a:srgbClr val="273239"/>
                </a:solidFill>
                <a:effectLst/>
                <a:latin typeface="Roboto" panose="02000000000000000000" pitchFamily="2" charset="0"/>
              </a:rPr>
              <a:t>     </a:t>
            </a:r>
            <a:r>
              <a:rPr lang="en-US" b="0" i="0" dirty="0">
                <a:solidFill>
                  <a:srgbClr val="002060"/>
                </a:solidFill>
                <a:effectLst/>
                <a:latin typeface="Roboto" panose="02000000000000000000" pitchFamily="2" charset="0"/>
              </a:rPr>
              <a:t>An implication expression of the form X -&gt; Y, where X and Y are any 2 item sets.</a:t>
            </a:r>
          </a:p>
          <a:p>
            <a:pPr marL="0" indent="0">
              <a:buNone/>
            </a:pPr>
            <a:endParaRPr lang="en-US" dirty="0">
              <a:solidFill>
                <a:srgbClr val="002060"/>
              </a:solidFill>
              <a:latin typeface="Roboto" panose="02000000000000000000" pitchFamily="2" charset="0"/>
            </a:endParaRPr>
          </a:p>
          <a:p>
            <a:pPr marL="0" indent="0">
              <a:buNone/>
            </a:pPr>
            <a:r>
              <a:rPr lang="en-US" dirty="0">
                <a:solidFill>
                  <a:srgbClr val="002060"/>
                </a:solidFill>
                <a:latin typeface="Roboto" panose="02000000000000000000" pitchFamily="2" charset="0"/>
              </a:rPr>
              <a:t>     Example., </a:t>
            </a:r>
            <a:r>
              <a:rPr lang="en-IN" b="0" i="0" dirty="0">
                <a:solidFill>
                  <a:srgbClr val="002060"/>
                </a:solidFill>
                <a:effectLst/>
                <a:latin typeface="Roboto" panose="02000000000000000000" pitchFamily="2" charset="0"/>
              </a:rPr>
              <a:t>{Milk, Diaper}-&gt;{Bread} </a:t>
            </a:r>
            <a:endParaRPr lang="en-IN" dirty="0">
              <a:solidFill>
                <a:srgbClr val="002060"/>
              </a:solidFill>
            </a:endParaRPr>
          </a:p>
        </p:txBody>
      </p:sp>
      <p:sp>
        <p:nvSpPr>
          <p:cNvPr id="5" name="Slide Number Placeholder 4">
            <a:extLst>
              <a:ext uri="{FF2B5EF4-FFF2-40B4-BE49-F238E27FC236}">
                <a16:creationId xmlns:a16="http://schemas.microsoft.com/office/drawing/2014/main" id="{C31F4724-4F69-A49A-E164-797726223CC8}"/>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5599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E105-8462-6E0D-722D-74A7B52BAC44}"/>
              </a:ext>
            </a:extLst>
          </p:cNvPr>
          <p:cNvSpPr>
            <a:spLocks noGrp="1"/>
          </p:cNvSpPr>
          <p:nvPr>
            <p:ph type="title"/>
          </p:nvPr>
        </p:nvSpPr>
        <p:spPr>
          <a:xfrm>
            <a:off x="1153668" y="4112111"/>
            <a:ext cx="9884664" cy="731520"/>
          </a:xfrm>
        </p:spPr>
        <p:txBody>
          <a:bodyPr>
            <a:normAutofit/>
          </a:bodyPr>
          <a:lstStyle/>
          <a:p>
            <a:r>
              <a:rPr lang="en-IN" dirty="0"/>
              <a:t>RULE EVALUATION METRICS</a:t>
            </a:r>
          </a:p>
        </p:txBody>
      </p:sp>
    </p:spTree>
    <p:extLst>
      <p:ext uri="{BB962C8B-B14F-4D97-AF65-F5344CB8AC3E}">
        <p14:creationId xmlns:p14="http://schemas.microsoft.com/office/powerpoint/2010/main" val="239287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10480-AFE0-77E2-3ADA-FCE57D3F7248}"/>
              </a:ext>
            </a:extLst>
          </p:cNvPr>
          <p:cNvSpPr>
            <a:spLocks noGrp="1"/>
          </p:cNvSpPr>
          <p:nvPr>
            <p:ph idx="1"/>
          </p:nvPr>
        </p:nvSpPr>
        <p:spPr>
          <a:xfrm>
            <a:off x="609600" y="1143000"/>
            <a:ext cx="10972800" cy="4572000"/>
          </a:xfrm>
        </p:spPr>
        <p:txBody>
          <a:bodyPr/>
          <a:lstStyle/>
          <a:p>
            <a:r>
              <a:rPr lang="en-IN" b="1" dirty="0">
                <a:latin typeface="+mj-lt"/>
              </a:rPr>
              <a:t>Support</a:t>
            </a:r>
          </a:p>
          <a:p>
            <a:pPr marL="0" indent="0">
              <a:buNone/>
            </a:pPr>
            <a:r>
              <a:rPr lang="en-IN" dirty="0"/>
              <a:t>        </a:t>
            </a:r>
            <a:r>
              <a:rPr lang="en-US" b="0" i="0" dirty="0">
                <a:solidFill>
                  <a:srgbClr val="002060"/>
                </a:solidFill>
                <a:effectLst/>
                <a:latin typeface="Roboto" panose="02000000000000000000" pitchFamily="2" charset="0"/>
              </a:rPr>
              <a:t>The number of transactions that include items in the {X} and {Y} parts of the rule as a percentage of the total number of transaction.  It is a measure of how frequently the collection of items occur together as a percentage of all transactions.</a:t>
            </a:r>
          </a:p>
          <a:p>
            <a:pPr marL="0" indent="0">
              <a:buNone/>
            </a:pPr>
            <a:endParaRPr lang="en-US" b="0" i="0" dirty="0">
              <a:solidFill>
                <a:srgbClr val="273239"/>
              </a:solidFill>
              <a:effectLst/>
              <a:latin typeface="Roboto" panose="02000000000000000000" pitchFamily="2" charset="0"/>
            </a:endParaRPr>
          </a:p>
          <a:p>
            <a:r>
              <a:rPr lang="en-IN" dirty="0">
                <a:latin typeface="+mj-lt"/>
              </a:rPr>
              <a:t>Confidence</a:t>
            </a:r>
          </a:p>
          <a:p>
            <a:pPr marL="0" indent="0">
              <a:buNone/>
            </a:pPr>
            <a:r>
              <a:rPr lang="en-IN" dirty="0">
                <a:latin typeface="+mj-lt"/>
              </a:rPr>
              <a:t>         </a:t>
            </a:r>
            <a:r>
              <a:rPr lang="en-US" b="0" i="0" dirty="0">
                <a:solidFill>
                  <a:srgbClr val="002060"/>
                </a:solidFill>
                <a:effectLst/>
                <a:latin typeface="Roboto" panose="02000000000000000000" pitchFamily="2" charset="0"/>
              </a:rPr>
              <a:t>It is the ratio of the no of transactions that includes all items in {B} as well as the no of transactions that includes all items in {A} to the no of transactions that includes all items in {A}.</a:t>
            </a:r>
            <a:endParaRPr lang="en-IN" dirty="0">
              <a:solidFill>
                <a:srgbClr val="002060"/>
              </a:solidFill>
              <a:latin typeface="+mj-lt"/>
            </a:endParaRPr>
          </a:p>
        </p:txBody>
      </p:sp>
      <p:sp>
        <p:nvSpPr>
          <p:cNvPr id="5" name="Slide Number Placeholder 4">
            <a:extLst>
              <a:ext uri="{FF2B5EF4-FFF2-40B4-BE49-F238E27FC236}">
                <a16:creationId xmlns:a16="http://schemas.microsoft.com/office/drawing/2014/main" id="{D6F9892A-FDF7-BC27-D978-DE5ED5B2854E}"/>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485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2CA2CF-4875-22D0-5807-A65CD05E8132}"/>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AutoShape 2" descr="\div">
            <a:extLst>
              <a:ext uri="{FF2B5EF4-FFF2-40B4-BE49-F238E27FC236}">
                <a16:creationId xmlns:a16="http://schemas.microsoft.com/office/drawing/2014/main" id="{D3AA73BA-866F-5E59-EF74-49AB5BAA6ECB}"/>
              </a:ext>
            </a:extLst>
          </p:cNvPr>
          <p:cNvSpPr>
            <a:spLocks noChangeAspect="1" noChangeArrowheads="1"/>
          </p:cNvSpPr>
          <p:nvPr/>
        </p:nvSpPr>
        <p:spPr bwMode="auto">
          <a:xfrm>
            <a:off x="1934882" y="44450"/>
            <a:ext cx="171450"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Content Placeholder 9">
            <a:extLst>
              <a:ext uri="{FF2B5EF4-FFF2-40B4-BE49-F238E27FC236}">
                <a16:creationId xmlns:a16="http://schemas.microsoft.com/office/drawing/2014/main" id="{D007EC17-3021-ACE4-E9A3-5234700A85A9}"/>
              </a:ext>
            </a:extLst>
          </p:cNvPr>
          <p:cNvSpPr>
            <a:spLocks noGrp="1"/>
          </p:cNvSpPr>
          <p:nvPr>
            <p:ph idx="1"/>
          </p:nvPr>
        </p:nvSpPr>
        <p:spPr>
          <a:xfrm>
            <a:off x="466165" y="985837"/>
            <a:ext cx="10884049" cy="4572000"/>
          </a:xfrm>
        </p:spPr>
        <p:txBody>
          <a:bodyPr>
            <a:normAutofit fontScale="92500" lnSpcReduction="20000"/>
          </a:bodyPr>
          <a:lstStyle/>
          <a:p>
            <a:pPr>
              <a:lnSpc>
                <a:spcPct val="110000"/>
              </a:lnSpc>
            </a:pPr>
            <a:r>
              <a:rPr lang="en-IN" b="1" dirty="0">
                <a:latin typeface="+mj-lt"/>
              </a:rPr>
              <a:t>Lift(I)</a:t>
            </a:r>
          </a:p>
          <a:p>
            <a:pPr marL="0" indent="0" algn="just">
              <a:lnSpc>
                <a:spcPct val="110000"/>
              </a:lnSpc>
              <a:buNone/>
            </a:pPr>
            <a:r>
              <a:rPr lang="en-IN" dirty="0"/>
              <a:t>        </a:t>
            </a:r>
            <a:r>
              <a:rPr lang="en-US" b="0" i="0" dirty="0">
                <a:solidFill>
                  <a:srgbClr val="002060"/>
                </a:solidFill>
                <a:effectLst/>
                <a:latin typeface="Roboto" panose="02000000000000000000" pitchFamily="2" charset="0"/>
              </a:rPr>
              <a:t>The lift of the rule X=&gt;Y is the confidence of the rule divided by the expected confidence, assuming that the item sets X and Y are independent of each other.  The expected confidence is the confidence divided by the frequency of {Y}.</a:t>
            </a:r>
          </a:p>
          <a:p>
            <a:pPr marL="0" indent="0" algn="just">
              <a:lnSpc>
                <a:spcPct val="110000"/>
              </a:lnSpc>
              <a:buNone/>
            </a:pPr>
            <a:endParaRPr lang="en-US" altLang="en-US" dirty="0">
              <a:solidFill>
                <a:srgbClr val="273239"/>
              </a:solidFill>
              <a:latin typeface="Roboto" panose="02000000000000000000" pitchFamily="2" charset="0"/>
            </a:endParaRPr>
          </a:p>
          <a:p>
            <a:pPr algn="just">
              <a:lnSpc>
                <a:spcPct val="110000"/>
              </a:lnSpc>
            </a:pPr>
            <a:r>
              <a:rPr kumimoji="0" lang="en-US" altLang="en-US" sz="2800" b="1" i="0" u="none" strike="noStrike" cap="none" normalizeH="0" baseline="0" dirty="0">
                <a:ln>
                  <a:noFill/>
                </a:ln>
                <a:effectLst/>
                <a:latin typeface="Baskerville Old Face" panose="02020602080505020303" pitchFamily="18" charset="0"/>
              </a:rPr>
              <a:t>Lift(X=&gt;Y) = Conf(X=&gt;Y)/Supp(Y) </a:t>
            </a:r>
            <a:r>
              <a:rPr kumimoji="0" lang="en-US" altLang="en-US" sz="1400" b="0" i="0" u="none" strike="noStrike" cap="none" normalizeH="0" baseline="0" dirty="0">
                <a:ln>
                  <a:noFill/>
                </a:ln>
                <a:effectLst/>
                <a:latin typeface="Baskerville Old Face" panose="02020602080505020303" pitchFamily="18" charset="0"/>
              </a:rPr>
              <a:t> </a:t>
            </a:r>
          </a:p>
          <a:p>
            <a:pPr marL="0" indent="0" algn="just">
              <a:lnSpc>
                <a:spcPct val="110000"/>
              </a:lnSpc>
              <a:buNone/>
            </a:pPr>
            <a:r>
              <a:rPr lang="en-US" sz="2800" b="0" i="0" dirty="0">
                <a:solidFill>
                  <a:srgbClr val="273239"/>
                </a:solidFill>
                <a:effectLst/>
                <a:latin typeface="Roboto" panose="02000000000000000000" pitchFamily="2" charset="0"/>
              </a:rPr>
              <a:t>         </a:t>
            </a:r>
            <a:r>
              <a:rPr lang="en-US" sz="2800" b="0" i="0" dirty="0">
                <a:solidFill>
                  <a:srgbClr val="002060"/>
                </a:solidFill>
                <a:effectLst/>
                <a:latin typeface="Roboto" panose="02000000000000000000" pitchFamily="2" charset="0"/>
              </a:rPr>
              <a:t>Lift value near 1 indicates X and Y almost often appear together as expected, greater than 1 means they appear together more than expected and less than 1 means they appear less than expected.  Greater lift values indicate stronger association.</a:t>
            </a:r>
            <a:endParaRPr kumimoji="0" lang="en-US" altLang="en-US" sz="4000" b="0" i="0" u="none" strike="noStrike" cap="none" normalizeH="0" baseline="0" dirty="0">
              <a:ln>
                <a:noFill/>
              </a:ln>
              <a:solidFill>
                <a:srgbClr val="002060"/>
              </a:solidFill>
              <a:effectLst/>
              <a:latin typeface="Arial" panose="020B0604020202020204" pitchFamily="34" charset="0"/>
            </a:endParaRPr>
          </a:p>
          <a:p>
            <a:pPr marL="0" indent="0">
              <a:buNone/>
            </a:pPr>
            <a:endParaRPr lang="en-IN" dirty="0"/>
          </a:p>
        </p:txBody>
      </p:sp>
      <p:sp>
        <p:nvSpPr>
          <p:cNvPr id="12" name="AutoShape 6" descr="\div">
            <a:extLst>
              <a:ext uri="{FF2B5EF4-FFF2-40B4-BE49-F238E27FC236}">
                <a16:creationId xmlns:a16="http://schemas.microsoft.com/office/drawing/2014/main" id="{AC5DC5D2-26DA-5472-744C-DC58B49F691A}"/>
              </a:ext>
            </a:extLst>
          </p:cNvPr>
          <p:cNvSpPr>
            <a:spLocks noChangeAspect="1" noChangeArrowheads="1"/>
          </p:cNvSpPr>
          <p:nvPr/>
        </p:nvSpPr>
        <p:spPr bwMode="auto">
          <a:xfrm>
            <a:off x="1760538" y="-133350"/>
            <a:ext cx="170063"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9677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E0AA-C6AB-A27E-0D4A-7C82D71155EC}"/>
              </a:ext>
            </a:extLst>
          </p:cNvPr>
          <p:cNvSpPr>
            <a:spLocks noGrp="1"/>
          </p:cNvSpPr>
          <p:nvPr>
            <p:ph type="title"/>
          </p:nvPr>
        </p:nvSpPr>
        <p:spPr/>
        <p:txBody>
          <a:bodyPr>
            <a:normAutofit/>
          </a:bodyPr>
          <a:lstStyle/>
          <a:p>
            <a:r>
              <a:rPr lang="en-IN" sz="2900" dirty="0"/>
              <a:t>SYSTEM ARCHITECTURE</a:t>
            </a:r>
          </a:p>
        </p:txBody>
      </p:sp>
      <p:pic>
        <p:nvPicPr>
          <p:cNvPr id="7" name="Content Placeholder 6">
            <a:extLst>
              <a:ext uri="{FF2B5EF4-FFF2-40B4-BE49-F238E27FC236}">
                <a16:creationId xmlns:a16="http://schemas.microsoft.com/office/drawing/2014/main" id="{6D0E0924-6DD2-6C31-D3E1-0BA6A656999B}"/>
              </a:ext>
            </a:extLst>
          </p:cNvPr>
          <p:cNvPicPr>
            <a:picLocks noGrp="1" noChangeAspect="1"/>
          </p:cNvPicPr>
          <p:nvPr>
            <p:ph idx="1"/>
          </p:nvPr>
        </p:nvPicPr>
        <p:blipFill>
          <a:blip r:embed="rId2"/>
          <a:stretch>
            <a:fillRect/>
          </a:stretch>
        </p:blipFill>
        <p:spPr>
          <a:xfrm>
            <a:off x="1809401" y="2138127"/>
            <a:ext cx="8314611" cy="3661926"/>
          </a:xfrm>
        </p:spPr>
      </p:pic>
      <p:sp>
        <p:nvSpPr>
          <p:cNvPr id="5" name="Slide Number Placeholder 4">
            <a:extLst>
              <a:ext uri="{FF2B5EF4-FFF2-40B4-BE49-F238E27FC236}">
                <a16:creationId xmlns:a16="http://schemas.microsoft.com/office/drawing/2014/main" id="{2D704B7C-7C7E-75AF-3675-0BAFB96209FB}"/>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04402468"/>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{F862D4A1-F02C-4712-948F-7C25C28B9284}tf56410444_win32</Template>
  <TotalTime>513</TotalTime>
  <Words>890</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Baskerville</vt:lpstr>
      <vt:lpstr>Baskerville Old Face</vt:lpstr>
      <vt:lpstr>Calibri</vt:lpstr>
      <vt:lpstr>Gill Sans Light</vt:lpstr>
      <vt:lpstr>Gill Sans Nova</vt:lpstr>
      <vt:lpstr>Gill Sans Nova Light</vt:lpstr>
      <vt:lpstr>inherit</vt:lpstr>
      <vt:lpstr>Roboto</vt:lpstr>
      <vt:lpstr>Office Theme</vt:lpstr>
      <vt:lpstr>MARKET BASKET ANALYSIS</vt:lpstr>
      <vt:lpstr>TEAM MEMBERS</vt:lpstr>
      <vt:lpstr>INTRODUCTION</vt:lpstr>
      <vt:lpstr>ABSTRACT</vt:lpstr>
      <vt:lpstr>ASSOCIATION RULE</vt:lpstr>
      <vt:lpstr>RULE EVALUATION METRICS</vt:lpstr>
      <vt:lpstr>PowerPoint Presentation</vt:lpstr>
      <vt:lpstr>PowerPoint Presentation</vt:lpstr>
      <vt:lpstr>SYSTEM ARCHITECTURE</vt:lpstr>
      <vt:lpstr>LITERATURE SURVEY</vt:lpstr>
      <vt:lpstr>Market basket analysis using artificial neural network</vt:lpstr>
      <vt:lpstr>Market Basket Analysis Based on Text Segmentation and Association Rule Mining</vt:lpstr>
      <vt:lpstr>K-Means Clustering-Based Market Basket Analysis: U.K. Online E-Commerce Retailer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Raviteja Sangeetham</dc:creator>
  <cp:lastModifiedBy>premkumar mohan</cp:lastModifiedBy>
  <cp:revision>6</cp:revision>
  <dcterms:created xsi:type="dcterms:W3CDTF">2022-10-20T14:59:49Z</dcterms:created>
  <dcterms:modified xsi:type="dcterms:W3CDTF">2023-05-21T03:30:25Z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