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3.jp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4.jpg" ContentType="image/jpeg"/>
  <Override PartName="/ppt/notesSlides/notesSlide3.xml" ContentType="application/vnd.openxmlformats-officedocument.presentationml.notesSlide+xml"/>
  <Override PartName="/ppt/media/image5.jpg" ContentType="image/jpeg"/>
  <Override PartName="/ppt/media/image10.jp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4.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8"/>
  </p:notesMasterIdLst>
  <p:sldIdLst>
    <p:sldId id="256" r:id="rId2"/>
    <p:sldId id="330" r:id="rId3"/>
    <p:sldId id="683" r:id="rId4"/>
    <p:sldId id="684" r:id="rId5"/>
    <p:sldId id="685" r:id="rId6"/>
    <p:sldId id="686" r:id="rId7"/>
    <p:sldId id="687" r:id="rId8"/>
    <p:sldId id="688" r:id="rId9"/>
    <p:sldId id="689" r:id="rId10"/>
    <p:sldId id="676" r:id="rId11"/>
    <p:sldId id="679" r:id="rId12"/>
    <p:sldId id="677" r:id="rId13"/>
    <p:sldId id="680" r:id="rId14"/>
    <p:sldId id="690" r:id="rId15"/>
    <p:sldId id="691" r:id="rId16"/>
    <p:sldId id="681" r:id="rId17"/>
    <p:sldId id="692" r:id="rId18"/>
    <p:sldId id="693" r:id="rId19"/>
    <p:sldId id="694" r:id="rId20"/>
    <p:sldId id="695" r:id="rId21"/>
    <p:sldId id="696" r:id="rId22"/>
    <p:sldId id="697" r:id="rId23"/>
    <p:sldId id="698" r:id="rId24"/>
    <p:sldId id="703" r:id="rId25"/>
    <p:sldId id="699" r:id="rId26"/>
    <p:sldId id="700" r:id="rId27"/>
    <p:sldId id="702" r:id="rId28"/>
    <p:sldId id="704" r:id="rId29"/>
    <p:sldId id="705" r:id="rId30"/>
    <p:sldId id="706" r:id="rId31"/>
    <p:sldId id="707" r:id="rId32"/>
    <p:sldId id="708" r:id="rId33"/>
    <p:sldId id="709" r:id="rId34"/>
    <p:sldId id="710" r:id="rId35"/>
    <p:sldId id="682" r:id="rId36"/>
    <p:sldId id="33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1yaVETCo2nRrplb2DAEJFg==" hashData="PZGqBGQjfiJyPWdPqNpXHT7JRfKXDuj6IOvTgubFLL19QSkbdIEov0wlyu3oIhzsQdY/qiK6PxZrMMEGQBXc/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103"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508B8-715A-4559-B7F0-5A93E183B5EE}" type="datetimeFigureOut">
              <a:rPr lang="en-US" smtClean="0"/>
              <a:t>3/12/2024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DB404-1FE3-4076-94EA-C9204CCFD48A}" type="slidenum">
              <a:rPr lang="en-US" smtClean="0"/>
              <a:t>‹#›</a:t>
            </a:fld>
            <a:endParaRPr lang="en-US"/>
          </a:p>
        </p:txBody>
      </p:sp>
    </p:spTree>
    <p:extLst>
      <p:ext uri="{BB962C8B-B14F-4D97-AF65-F5344CB8AC3E}">
        <p14:creationId xmlns:p14="http://schemas.microsoft.com/office/powerpoint/2010/main" val="612062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Redshift uses Massively Parallel Processing (MPP) technology to process massive volumes of data at lightning speeds</a:t>
            </a:r>
            <a:r>
              <a:rPr lang="en-US" baseline="0" dirty="0" smtClean="0"/>
              <a:t> &amp; </a:t>
            </a:r>
            <a:r>
              <a:rPr lang="en-US" dirty="0" smtClean="0"/>
              <a:t>costs a fraction of the cost of other data platforms.</a:t>
            </a:r>
            <a:endParaRPr lang="en-IN" dirty="0"/>
          </a:p>
        </p:txBody>
      </p:sp>
      <p:sp>
        <p:nvSpPr>
          <p:cNvPr id="4" name="Slide Number Placeholder 3"/>
          <p:cNvSpPr>
            <a:spLocks noGrp="1"/>
          </p:cNvSpPr>
          <p:nvPr>
            <p:ph type="sldNum" sz="quarter" idx="10"/>
          </p:nvPr>
        </p:nvSpPr>
        <p:spPr/>
        <p:txBody>
          <a:bodyPr/>
          <a:lstStyle/>
          <a:p>
            <a:fld id="{2CADB404-1FE3-4076-94EA-C9204CCFD48A}" type="slidenum">
              <a:rPr lang="en-US" smtClean="0"/>
              <a:t>2</a:t>
            </a:fld>
            <a:endParaRPr lang="en-US"/>
          </a:p>
        </p:txBody>
      </p:sp>
    </p:spTree>
    <p:extLst>
      <p:ext uri="{BB962C8B-B14F-4D97-AF65-F5344CB8AC3E}">
        <p14:creationId xmlns:p14="http://schemas.microsoft.com/office/powerpoint/2010/main" val="800203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number of slices per node might change if the cluster is resized using elastic resize. However the total number of slices on all the compute nodes in the cluster remains the same after elastic resize.</a:t>
            </a:r>
          </a:p>
          <a:p>
            <a:r>
              <a:rPr lang="en-US" sz="1200" b="0" i="0" kern="1200" dirty="0" smtClean="0">
                <a:solidFill>
                  <a:schemeClr val="tx1"/>
                </a:solidFill>
                <a:effectLst/>
                <a:latin typeface="+mn-lt"/>
                <a:ea typeface="+mn-ea"/>
                <a:cs typeface="+mn-cs"/>
              </a:rPr>
              <a:t>When you create a cluster with the restore from snapshot operation, the number of slices of the resulting cluster might change from the original cluster if you change the node type.</a:t>
            </a:r>
          </a:p>
          <a:p>
            <a:endParaRPr lang="en-IN" dirty="0"/>
          </a:p>
        </p:txBody>
      </p:sp>
      <p:sp>
        <p:nvSpPr>
          <p:cNvPr id="4" name="Slide Number Placeholder 3"/>
          <p:cNvSpPr>
            <a:spLocks noGrp="1"/>
          </p:cNvSpPr>
          <p:nvPr>
            <p:ph type="sldNum" sz="quarter" idx="10"/>
          </p:nvPr>
        </p:nvSpPr>
        <p:spPr/>
        <p:txBody>
          <a:bodyPr/>
          <a:lstStyle/>
          <a:p>
            <a:fld id="{2CADB404-1FE3-4076-94EA-C9204CCFD48A}" type="slidenum">
              <a:rPr lang="en-US" smtClean="0"/>
              <a:t>23</a:t>
            </a:fld>
            <a:endParaRPr lang="en-US"/>
          </a:p>
        </p:txBody>
      </p:sp>
    </p:spTree>
    <p:extLst>
      <p:ext uri="{BB962C8B-B14F-4D97-AF65-F5344CB8AC3E}">
        <p14:creationId xmlns:p14="http://schemas.microsoft.com/office/powerpoint/2010/main" val="661910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Ra3.xplus &amp; ra3.4xlarge support elastic resize</a:t>
            </a:r>
            <a:r>
              <a:rPr lang="en-US" baseline="0" dirty="0" smtClean="0"/>
              <a:t> to 32 or 64 nodes respectively.</a:t>
            </a:r>
            <a:endParaRPr lang="en-IN" dirty="0"/>
          </a:p>
        </p:txBody>
      </p:sp>
      <p:sp>
        <p:nvSpPr>
          <p:cNvPr id="4" name="Slide Number Placeholder 3"/>
          <p:cNvSpPr>
            <a:spLocks noGrp="1"/>
          </p:cNvSpPr>
          <p:nvPr>
            <p:ph type="sldNum" sz="quarter" idx="10"/>
          </p:nvPr>
        </p:nvSpPr>
        <p:spPr/>
        <p:txBody>
          <a:bodyPr/>
          <a:lstStyle/>
          <a:p>
            <a:fld id="{2CADB404-1FE3-4076-94EA-C9204CCFD48A}" type="slidenum">
              <a:rPr lang="en-US" smtClean="0"/>
              <a:t>25</a:t>
            </a:fld>
            <a:endParaRPr lang="en-US"/>
          </a:p>
        </p:txBody>
      </p:sp>
    </p:spTree>
    <p:extLst>
      <p:ext uri="{BB962C8B-B14F-4D97-AF65-F5344CB8AC3E}">
        <p14:creationId xmlns:p14="http://schemas.microsoft.com/office/powerpoint/2010/main" val="2977927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CADB404-1FE3-4076-94EA-C9204CCFD48A}" type="slidenum">
              <a:rPr lang="en-US" smtClean="0"/>
              <a:t>32</a:t>
            </a:fld>
            <a:endParaRPr lang="en-US"/>
          </a:p>
        </p:txBody>
      </p:sp>
    </p:spTree>
    <p:extLst>
      <p:ext uri="{BB962C8B-B14F-4D97-AF65-F5344CB8AC3E}">
        <p14:creationId xmlns:p14="http://schemas.microsoft.com/office/powerpoint/2010/main" val="392303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Digitally-defined</a:t>
            </a:r>
            <a:r>
              <a:rPr lang="en-US" baseline="0" dirty="0"/>
              <a:t> world is continuing to generate massive amount of data and this growth has been phenomenal in recent past. This growth has challenged enterprises and has asked them a question- Do you Dare to use me ? Along with evolving technologies, storage industries are trying to understand the requirements and how much data needs to be stored and how.</a:t>
            </a:r>
          </a:p>
          <a:p>
            <a:r>
              <a:rPr lang="en-US" baseline="0" dirty="0"/>
              <a:t>As the graph shows, the worldwide installed raw storage capacity has taken a leap from 2,596EB (2012) to 7,235EB (2017).</a:t>
            </a:r>
          </a:p>
          <a:p>
            <a:r>
              <a:rPr lang="en-US" baseline="0" dirty="0"/>
              <a:t>The usefulness of this unprecedented but available massive data depends on the ability of organizations to </a:t>
            </a:r>
            <a:r>
              <a:rPr lang="en-US" baseline="0" dirty="0" err="1"/>
              <a:t>priortize</a:t>
            </a:r>
            <a:r>
              <a:rPr lang="en-US" baseline="0" dirty="0"/>
              <a:t>, capture, store &amp; retrieve data easily as they intend to leverage the value it provides.</a:t>
            </a:r>
          </a:p>
          <a:p>
            <a:r>
              <a:rPr lang="en-US" baseline="0" dirty="0"/>
              <a:t>The desire to do this also brings with it the associated risks. </a:t>
            </a:r>
          </a:p>
        </p:txBody>
      </p:sp>
      <p:sp>
        <p:nvSpPr>
          <p:cNvPr id="4" name="Slide Number Placeholder 3"/>
          <p:cNvSpPr>
            <a:spLocks noGrp="1"/>
          </p:cNvSpPr>
          <p:nvPr>
            <p:ph type="sldNum" sz="quarter" idx="10"/>
          </p:nvPr>
        </p:nvSpPr>
        <p:spPr/>
        <p:txBody>
          <a:bodyPr/>
          <a:lstStyle/>
          <a:p>
            <a:fld id="{390D01E3-B214-44AA-B211-F572F93E3A46}" type="slidenum">
              <a:rPr lang="en-US" smtClean="0"/>
              <a:t>3</a:t>
            </a:fld>
            <a:endParaRPr lang="en-US"/>
          </a:p>
        </p:txBody>
      </p:sp>
    </p:spTree>
    <p:extLst>
      <p:ext uri="{BB962C8B-B14F-4D97-AF65-F5344CB8AC3E}">
        <p14:creationId xmlns:p14="http://schemas.microsoft.com/office/powerpoint/2010/main" val="3515458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 solutions like existing RDBMS, inexpensive tapes and storage solutions for long term archiving are being replaced with solutions that offer capabilities to store more data online, allow streaming , support agility &amp; dynamism</a:t>
            </a:r>
            <a:r>
              <a:rPr lang="en-US" baseline="0" dirty="0"/>
              <a:t> such as big data technologies , </a:t>
            </a:r>
            <a:r>
              <a:rPr lang="en-US" baseline="0" dirty="0" err="1"/>
              <a:t>nosql</a:t>
            </a:r>
            <a:r>
              <a:rPr lang="en-US" baseline="0" dirty="0"/>
              <a:t> data stores.</a:t>
            </a:r>
            <a:endParaRPr lang="en-US" dirty="0"/>
          </a:p>
          <a:p>
            <a:pPr marL="0" indent="0">
              <a:buNone/>
            </a:pPr>
            <a:r>
              <a:rPr lang="en-US" dirty="0"/>
              <a:t>Organizations now seek to glean intelligence from data and translate that into business advantage. Increasing Digitization of business activities, newer sources of information and probable usage of cheaper </a:t>
            </a:r>
            <a:r>
              <a:rPr lang="en-US" dirty="0" err="1"/>
              <a:t>equipments</a:t>
            </a:r>
            <a:r>
              <a:rPr lang="en-US" dirty="0"/>
              <a:t> bring us into a new era – </a:t>
            </a:r>
            <a:r>
              <a:rPr lang="en-US" b="1" dirty="0"/>
              <a:t>Replace or Be Replaced.</a:t>
            </a:r>
          </a:p>
          <a:p>
            <a:pPr marL="0" indent="0">
              <a:buNone/>
            </a:pPr>
            <a:r>
              <a:rPr lang="en-US" dirty="0"/>
              <a:t>Mobile devices, online sources, electronic communication , instrumented machineries &amp; </a:t>
            </a:r>
            <a:r>
              <a:rPr lang="en-US" dirty="0" err="1"/>
              <a:t>ofcourse</a:t>
            </a:r>
            <a:r>
              <a:rPr lang="en-US" dirty="0"/>
              <a:t> ‘we the individuals’ are all walking data generators.</a:t>
            </a:r>
          </a:p>
          <a:p>
            <a:pPr marL="0" indent="0">
              <a:buNone/>
            </a:pPr>
            <a:r>
              <a:rPr lang="en-US" dirty="0"/>
              <a:t>Data consumers have become more of data generators.</a:t>
            </a:r>
          </a:p>
          <a:p>
            <a:pPr marL="0" indent="0">
              <a:buNone/>
            </a:pPr>
            <a:r>
              <a:rPr lang="en-US" dirty="0"/>
              <a:t>Well! Data was being generated earlier also, however now businesses are</a:t>
            </a:r>
            <a:r>
              <a:rPr lang="en-US" baseline="0" dirty="0"/>
              <a:t> interested in any/every data being generated and would like to work on all of it to uncover any hidden treasure in the form of insights and make better decisions to benefit the businesses.</a:t>
            </a:r>
            <a:endParaRPr lang="en-US" dirty="0"/>
          </a:p>
          <a:p>
            <a:pPr marL="0" indent="0">
              <a:buNone/>
            </a:pPr>
            <a:r>
              <a:rPr lang="en-US" dirty="0"/>
              <a:t>Google’s director of research</a:t>
            </a:r>
            <a:r>
              <a:rPr lang="en-US" baseline="0" dirty="0"/>
              <a:t> Peter Norvig has well said – “</a:t>
            </a:r>
            <a:r>
              <a:rPr lang="en-US" i="1" dirty="0"/>
              <a:t>We don’t have better algorithms, we just have more data”</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90D01E3-B214-44AA-B211-F572F93E3A46}" type="slidenum">
              <a:rPr lang="en-US" smtClean="0"/>
              <a:t>4</a:t>
            </a:fld>
            <a:endParaRPr lang="en-US"/>
          </a:p>
        </p:txBody>
      </p:sp>
    </p:spTree>
    <p:extLst>
      <p:ext uri="{BB962C8B-B14F-4D97-AF65-F5344CB8AC3E}">
        <p14:creationId xmlns:p14="http://schemas.microsoft.com/office/powerpoint/2010/main" val="2944671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ru-RU">
              <a:latin typeface="Calibri" charset="0"/>
              <a:ea typeface="MS PGothic"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Myriad Pro" charset="0"/>
                <a:ea typeface="MS PGothic" charset="0"/>
                <a:cs typeface="MS PGothic" charset="0"/>
              </a:defRPr>
            </a:lvl1pPr>
            <a:lvl2pPr marL="729057" indent="-280406" eaLnBrk="0" hangingPunct="0">
              <a:defRPr sz="2400">
                <a:solidFill>
                  <a:schemeClr val="tx1"/>
                </a:solidFill>
                <a:latin typeface="Myriad Pro" charset="0"/>
                <a:ea typeface="MS PGothic" charset="0"/>
                <a:cs typeface="MS PGothic" charset="0"/>
              </a:defRPr>
            </a:lvl2pPr>
            <a:lvl3pPr marL="1121626" indent="-224325" eaLnBrk="0" hangingPunct="0">
              <a:defRPr sz="2400">
                <a:solidFill>
                  <a:schemeClr val="tx1"/>
                </a:solidFill>
                <a:latin typeface="Myriad Pro" charset="0"/>
                <a:ea typeface="MS PGothic" charset="0"/>
                <a:cs typeface="MS PGothic" charset="0"/>
              </a:defRPr>
            </a:lvl3pPr>
            <a:lvl4pPr marL="1570276" indent="-224325" eaLnBrk="0" hangingPunct="0">
              <a:defRPr sz="2400">
                <a:solidFill>
                  <a:schemeClr val="tx1"/>
                </a:solidFill>
                <a:latin typeface="Myriad Pro" charset="0"/>
                <a:ea typeface="MS PGothic" charset="0"/>
                <a:cs typeface="MS PGothic" charset="0"/>
              </a:defRPr>
            </a:lvl4pPr>
            <a:lvl5pPr marL="2018927" indent="-224325" eaLnBrk="0" hangingPunct="0">
              <a:defRPr sz="2400">
                <a:solidFill>
                  <a:schemeClr val="tx1"/>
                </a:solidFill>
                <a:latin typeface="Myriad Pro" charset="0"/>
                <a:ea typeface="MS PGothic" charset="0"/>
                <a:cs typeface="MS PGothic" charset="0"/>
              </a:defRPr>
            </a:lvl5pPr>
            <a:lvl6pPr marL="2467577" indent="-224325" eaLnBrk="0" fontAlgn="base" hangingPunct="0">
              <a:spcBef>
                <a:spcPct val="0"/>
              </a:spcBef>
              <a:spcAft>
                <a:spcPct val="0"/>
              </a:spcAft>
              <a:defRPr sz="2400">
                <a:solidFill>
                  <a:schemeClr val="tx1"/>
                </a:solidFill>
                <a:latin typeface="Myriad Pro" charset="0"/>
                <a:ea typeface="MS PGothic" charset="0"/>
                <a:cs typeface="MS PGothic" charset="0"/>
              </a:defRPr>
            </a:lvl6pPr>
            <a:lvl7pPr marL="2916227" indent="-224325" eaLnBrk="0" fontAlgn="base" hangingPunct="0">
              <a:spcBef>
                <a:spcPct val="0"/>
              </a:spcBef>
              <a:spcAft>
                <a:spcPct val="0"/>
              </a:spcAft>
              <a:defRPr sz="2400">
                <a:solidFill>
                  <a:schemeClr val="tx1"/>
                </a:solidFill>
                <a:latin typeface="Myriad Pro" charset="0"/>
                <a:ea typeface="MS PGothic" charset="0"/>
                <a:cs typeface="MS PGothic" charset="0"/>
              </a:defRPr>
            </a:lvl7pPr>
            <a:lvl8pPr marL="3364878" indent="-224325" eaLnBrk="0" fontAlgn="base" hangingPunct="0">
              <a:spcBef>
                <a:spcPct val="0"/>
              </a:spcBef>
              <a:spcAft>
                <a:spcPct val="0"/>
              </a:spcAft>
              <a:defRPr sz="2400">
                <a:solidFill>
                  <a:schemeClr val="tx1"/>
                </a:solidFill>
                <a:latin typeface="Myriad Pro" charset="0"/>
                <a:ea typeface="MS PGothic" charset="0"/>
                <a:cs typeface="MS PGothic" charset="0"/>
              </a:defRPr>
            </a:lvl8pPr>
            <a:lvl9pPr marL="3813528" indent="-224325" eaLnBrk="0" fontAlgn="base" hangingPunct="0">
              <a:spcBef>
                <a:spcPct val="0"/>
              </a:spcBef>
              <a:spcAft>
                <a:spcPct val="0"/>
              </a:spcAft>
              <a:defRPr sz="2400">
                <a:solidFill>
                  <a:schemeClr val="tx1"/>
                </a:solidFill>
                <a:latin typeface="Myriad Pro" charset="0"/>
                <a:ea typeface="MS PGothic" charset="0"/>
                <a:cs typeface="MS PGothic" charset="0"/>
              </a:defRPr>
            </a:lvl9pPr>
          </a:lstStyle>
          <a:p>
            <a:pPr eaLnBrk="1" hangingPunct="1"/>
            <a:fld id="{219F0DEE-73BB-FB45-B156-7518F642E932}" type="slidenum">
              <a:rPr lang="ru-RU" sz="1200"/>
              <a:pPr eaLnBrk="1" hangingPunct="1"/>
              <a:t>7</a:t>
            </a:fld>
            <a:endParaRPr lang="ru-RU" sz="1200"/>
          </a:p>
        </p:txBody>
      </p:sp>
    </p:spTree>
    <p:extLst>
      <p:ext uri="{BB962C8B-B14F-4D97-AF65-F5344CB8AC3E}">
        <p14:creationId xmlns:p14="http://schemas.microsoft.com/office/powerpoint/2010/main" val="2425580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have learnt on importance of BIG DATA and learnt from the statistics that Big Data is not just a fad, let’s learn about the solution, the framework which allows us to work on Big Data.- Apache Hadoop.</a:t>
            </a:r>
          </a:p>
          <a:p>
            <a:r>
              <a:rPr lang="en-US" baseline="0" dirty="0"/>
              <a:t>Apache Hadoop is an open-source software framework from open source community “apache.org” . Various vendor specific distributions also exist in market such as Cloudera Distribution of Hadoop, Hortonworks data platform, IBM </a:t>
            </a:r>
            <a:r>
              <a:rPr lang="en-US" baseline="0" dirty="0" err="1"/>
              <a:t>Biginsight</a:t>
            </a:r>
            <a:r>
              <a:rPr lang="en-US" baseline="0" dirty="0"/>
              <a:t>, </a:t>
            </a:r>
            <a:r>
              <a:rPr lang="en-US" baseline="0" dirty="0" err="1"/>
              <a:t>MapR</a:t>
            </a:r>
            <a:r>
              <a:rPr lang="en-US" baseline="0" dirty="0"/>
              <a:t> etc.</a:t>
            </a:r>
          </a:p>
          <a:p>
            <a:r>
              <a:rPr lang="en-US" baseline="0" dirty="0"/>
              <a:t>Apache hadoop or well known as “hadoop” allows distributed storage, horizontal scalability, distributed &amp; parallel processing of large datasets on commodity machines which form a cluster. As an ecosystem Hadoop comprises of other open source components/packages that change the way enterprise store, process and analyze data. These packages can be installed on top of hadoop to leverage benefits from distributed file system and distributed processing.</a:t>
            </a:r>
          </a:p>
          <a:p>
            <a:r>
              <a:rPr lang="en-US" baseline="0" dirty="0"/>
              <a:t>Apache Hadoop consists of storage layer: hadoop distributed file system (HDFS) and processing layer: MapReduce.</a:t>
            </a:r>
          </a:p>
        </p:txBody>
      </p:sp>
      <p:sp>
        <p:nvSpPr>
          <p:cNvPr id="4" name="Slide Number Placeholder 3"/>
          <p:cNvSpPr>
            <a:spLocks noGrp="1"/>
          </p:cNvSpPr>
          <p:nvPr>
            <p:ph type="sldNum" sz="quarter" idx="10"/>
          </p:nvPr>
        </p:nvSpPr>
        <p:spPr/>
        <p:txBody>
          <a:bodyPr/>
          <a:lstStyle/>
          <a:p>
            <a:fld id="{390D01E3-B214-44AA-B211-F572F93E3A46}" type="slidenum">
              <a:rPr lang="en-US" smtClean="0"/>
              <a:t>9</a:t>
            </a:fld>
            <a:endParaRPr lang="en-US"/>
          </a:p>
        </p:txBody>
      </p:sp>
    </p:spTree>
    <p:extLst>
      <p:ext uri="{BB962C8B-B14F-4D97-AF65-F5344CB8AC3E}">
        <p14:creationId xmlns:p14="http://schemas.microsoft.com/office/powerpoint/2010/main" val="2263789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Hadoop also took commodity approach but had its native query mechanism based on MapReduce code.</a:t>
            </a:r>
          </a:p>
          <a:p>
            <a:r>
              <a:rPr lang="en-US" dirty="0" smtClean="0"/>
              <a:t>But question was - why hybridize SQL with Hadoop, when MPP data warehouses that can handle Petabyte-scale big data workloads </a:t>
            </a:r>
          </a:p>
          <a:p>
            <a:r>
              <a:rPr lang="en-US" dirty="0" smtClean="0"/>
              <a:t>use SQL natively?</a:t>
            </a:r>
            <a:endParaRPr lang="en-IN" dirty="0"/>
          </a:p>
        </p:txBody>
      </p:sp>
      <p:sp>
        <p:nvSpPr>
          <p:cNvPr id="4" name="Slide Number Placeholder 3"/>
          <p:cNvSpPr>
            <a:spLocks noGrp="1"/>
          </p:cNvSpPr>
          <p:nvPr>
            <p:ph type="sldNum" sz="quarter" idx="10"/>
          </p:nvPr>
        </p:nvSpPr>
        <p:spPr/>
        <p:txBody>
          <a:bodyPr/>
          <a:lstStyle/>
          <a:p>
            <a:fld id="{2CADB404-1FE3-4076-94EA-C9204CCFD48A}" type="slidenum">
              <a:rPr lang="en-US" smtClean="0"/>
              <a:t>11</a:t>
            </a:fld>
            <a:endParaRPr lang="en-US"/>
          </a:p>
        </p:txBody>
      </p:sp>
    </p:spTree>
    <p:extLst>
      <p:ext uri="{BB962C8B-B14F-4D97-AF65-F5344CB8AC3E}">
        <p14:creationId xmlns:p14="http://schemas.microsoft.com/office/powerpoint/2010/main" val="2608834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discussed, MPP is the coordinated processing of a program by multiple processors that work on different parts of the program, with each processor </a:t>
            </a:r>
          </a:p>
          <a:p>
            <a:r>
              <a:rPr lang="en-US" dirty="0" smtClean="0"/>
              <a:t>using its own operating system and memory . Typically, MPP processors communicate using some messaging interface. </a:t>
            </a:r>
          </a:p>
          <a:p>
            <a:r>
              <a:rPr lang="en-US" dirty="0" smtClean="0"/>
              <a:t>In some implementations, up to 200 or more processors can work on the same application. </a:t>
            </a:r>
          </a:p>
          <a:p>
            <a:r>
              <a:rPr lang="en-US" dirty="0" smtClean="0"/>
              <a:t>An "interconnect" arrangement of data paths allows messages to be sent between processors. </a:t>
            </a:r>
          </a:p>
          <a:p>
            <a:r>
              <a:rPr lang="en-US" dirty="0" smtClean="0"/>
              <a:t>An MPP system is considered better than a symmetrically parallel system ( SMP ) for applications that allow a number of databases to be searched in parallel. </a:t>
            </a:r>
          </a:p>
          <a:p>
            <a:r>
              <a:rPr lang="en-US" dirty="0" smtClean="0"/>
              <a:t>SMP - </a:t>
            </a:r>
          </a:p>
          <a:p>
            <a:r>
              <a:rPr lang="en-US" dirty="0" smtClean="0"/>
              <a:t>SMP is a multi processor system where multiple processors share resources i.e. instances of memory, I/O devices (Storage) and Operating System. These resource are connected using a common bus. The processing happens within the processor cores in parallel, however, the other system resources are shared. In an SMP system - it is a single physical machine having multiple CPU cores and support vertical</a:t>
            </a:r>
            <a:r>
              <a:rPr lang="en-US" baseline="0" dirty="0" smtClean="0"/>
              <a:t> scalability.</a:t>
            </a:r>
            <a:endParaRPr lang="en-IN" dirty="0"/>
          </a:p>
        </p:txBody>
      </p:sp>
      <p:sp>
        <p:nvSpPr>
          <p:cNvPr id="4" name="Slide Number Placeholder 3"/>
          <p:cNvSpPr>
            <a:spLocks noGrp="1"/>
          </p:cNvSpPr>
          <p:nvPr>
            <p:ph type="sldNum" sz="quarter" idx="10"/>
          </p:nvPr>
        </p:nvSpPr>
        <p:spPr/>
        <p:txBody>
          <a:bodyPr/>
          <a:lstStyle/>
          <a:p>
            <a:fld id="{2CADB404-1FE3-4076-94EA-C9204CCFD48A}" type="slidenum">
              <a:rPr lang="en-US" smtClean="0"/>
              <a:t>12</a:t>
            </a:fld>
            <a:endParaRPr lang="en-US"/>
          </a:p>
        </p:txBody>
      </p:sp>
    </p:spTree>
    <p:extLst>
      <p:ext uri="{BB962C8B-B14F-4D97-AF65-F5344CB8AC3E}">
        <p14:creationId xmlns:p14="http://schemas.microsoft.com/office/powerpoint/2010/main" val="4261822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MPP Systems:</a:t>
            </a:r>
          </a:p>
          <a:p>
            <a:r>
              <a:rPr lang="en-IN" dirty="0" smtClean="0"/>
              <a:t>Consists of a master node and multiple compute nodes.</a:t>
            </a:r>
          </a:p>
          <a:p>
            <a:r>
              <a:rPr lang="en-IN" dirty="0" smtClean="0"/>
              <a:t>Master node is responsible for co-ordinating the processes among compute nodes &amp; communicates using a high speed messaging interface. </a:t>
            </a:r>
          </a:p>
          <a:p>
            <a:r>
              <a:rPr lang="en-IN" dirty="0" smtClean="0"/>
              <a:t>Storage can be shared or not, and based on this it is called shared storage (disk) or shared nothing MPP architecture.</a:t>
            </a:r>
          </a:p>
          <a:p>
            <a:r>
              <a:rPr lang="en-IN" dirty="0" smtClean="0"/>
              <a:t>Shared Nothing MPP - This is the most popular MPP architecture used by most commercially available MPP systems. </a:t>
            </a:r>
          </a:p>
          <a:p>
            <a:r>
              <a:rPr lang="en-IN" dirty="0" smtClean="0"/>
              <a:t>In this, there is no single point of contention across the system. Each node has its separate memory and disk storage. </a:t>
            </a:r>
          </a:p>
          <a:p>
            <a:r>
              <a:rPr lang="en-IN" dirty="0" smtClean="0"/>
              <a:t>Data is partitioned across the nodes i.e. data from one table can span over multiple nodes based on the distribution methodology used. </a:t>
            </a:r>
          </a:p>
          <a:p>
            <a:r>
              <a:rPr lang="en-IN" dirty="0" smtClean="0"/>
              <a:t>For processing, each node only processes the data rows on its corresponding disks. For scalability we can add more nodes as needed.</a:t>
            </a:r>
          </a:p>
          <a:p>
            <a:endParaRPr lang="en-IN" dirty="0"/>
          </a:p>
        </p:txBody>
      </p:sp>
      <p:sp>
        <p:nvSpPr>
          <p:cNvPr id="4" name="Slide Number Placeholder 3"/>
          <p:cNvSpPr>
            <a:spLocks noGrp="1"/>
          </p:cNvSpPr>
          <p:nvPr>
            <p:ph type="sldNum" sz="quarter" idx="10"/>
          </p:nvPr>
        </p:nvSpPr>
        <p:spPr/>
        <p:txBody>
          <a:bodyPr/>
          <a:lstStyle/>
          <a:p>
            <a:fld id="{2CADB404-1FE3-4076-94EA-C9204CCFD48A}" type="slidenum">
              <a:rPr lang="en-US" smtClean="0"/>
              <a:t>13</a:t>
            </a:fld>
            <a:endParaRPr lang="en-US"/>
          </a:p>
        </p:txBody>
      </p:sp>
    </p:spTree>
    <p:extLst>
      <p:ext uri="{BB962C8B-B14F-4D97-AF65-F5344CB8AC3E}">
        <p14:creationId xmlns:p14="http://schemas.microsoft.com/office/powerpoint/2010/main" val="1407932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Amazon's claim : the cost of Redshift is under $1000/Terabyte/year.</a:t>
            </a:r>
          </a:p>
          <a:p>
            <a:r>
              <a:rPr lang="en-US" dirty="0" smtClean="0"/>
              <a:t>Thus we can spin up a MPP data warehouse and let querying happen via existing BI tools.</a:t>
            </a:r>
          </a:p>
          <a:p>
            <a:endParaRPr lang="en-US" dirty="0" smtClean="0"/>
          </a:p>
          <a:p>
            <a:r>
              <a:rPr lang="en-US" dirty="0" smtClean="0"/>
              <a:t>$1000/TB/year means we’ll be paying at least $1 million/year for a Petabyte data warehouse.  </a:t>
            </a:r>
          </a:p>
          <a:p>
            <a:r>
              <a:rPr lang="en-US" dirty="0" smtClean="0"/>
              <a:t>But when you factor in the hardware, storage, personnel/management, power and other costs of running such a large warehouse </a:t>
            </a:r>
          </a:p>
          <a:p>
            <a:r>
              <a:rPr lang="en-US" dirty="0" smtClean="0"/>
              <a:t>on premise, that isn't bad.  </a:t>
            </a:r>
          </a:p>
          <a:p>
            <a:r>
              <a:rPr lang="en-US" dirty="0" smtClean="0"/>
              <a:t>On-premise setup would still depend on other factors such as bandwidth requirements, integration with other services etc.</a:t>
            </a:r>
            <a:endParaRPr lang="en-IN" dirty="0"/>
          </a:p>
        </p:txBody>
      </p:sp>
      <p:sp>
        <p:nvSpPr>
          <p:cNvPr id="4" name="Slide Number Placeholder 3"/>
          <p:cNvSpPr>
            <a:spLocks noGrp="1"/>
          </p:cNvSpPr>
          <p:nvPr>
            <p:ph type="sldNum" sz="quarter" idx="10"/>
          </p:nvPr>
        </p:nvSpPr>
        <p:spPr/>
        <p:txBody>
          <a:bodyPr/>
          <a:lstStyle/>
          <a:p>
            <a:fld id="{2CADB404-1FE3-4076-94EA-C9204CCFD48A}" type="slidenum">
              <a:rPr lang="en-US" smtClean="0"/>
              <a:t>14</a:t>
            </a:fld>
            <a:endParaRPr lang="en-US"/>
          </a:p>
        </p:txBody>
      </p:sp>
    </p:spTree>
    <p:extLst>
      <p:ext uri="{BB962C8B-B14F-4D97-AF65-F5344CB8AC3E}">
        <p14:creationId xmlns:p14="http://schemas.microsoft.com/office/powerpoint/2010/main" val="110787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3/12/2024</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503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3/12/2024</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386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3/12/2024</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0034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Image and text">
    <p:spTree>
      <p:nvGrpSpPr>
        <p:cNvPr id="1" name=""/>
        <p:cNvGrpSpPr/>
        <p:nvPr/>
      </p:nvGrpSpPr>
      <p:grpSpPr>
        <a:xfrm>
          <a:off x="0" y="0"/>
          <a:ext cx="0" cy="0"/>
          <a:chOff x="0" y="0"/>
          <a:chExt cx="0" cy="0"/>
        </a:xfrm>
      </p:grpSpPr>
      <p:sp>
        <p:nvSpPr>
          <p:cNvPr id="5" name="Symbol zastępczy obrazu 4"/>
          <p:cNvSpPr>
            <a:spLocks noGrp="1"/>
          </p:cNvSpPr>
          <p:nvPr>
            <p:ph type="pic" sz="quarter" idx="22"/>
          </p:nvPr>
        </p:nvSpPr>
        <p:spPr>
          <a:xfrm>
            <a:off x="380960" y="1047749"/>
            <a:ext cx="6290733" cy="5505451"/>
          </a:xfrm>
          <a:prstGeom prst="rect">
            <a:avLst/>
          </a:prstGeom>
        </p:spPr>
        <p:txBody>
          <a:bodyPr rtlCol="0">
            <a:normAutofit/>
          </a:bodyPr>
          <a:lstStyle>
            <a:lvl1pPr>
              <a:defRPr>
                <a:latin typeface="Arial" pitchFamily="34" charset="0"/>
                <a:cs typeface="Arial" pitchFamily="34" charset="0"/>
              </a:defRPr>
            </a:lvl1pPr>
          </a:lstStyle>
          <a:p>
            <a:pPr lvl="0"/>
            <a:r>
              <a:rPr lang="en-US" noProof="0" dirty="0"/>
              <a:t>Drag picture to placeholder or click icon to add</a:t>
            </a:r>
            <a:endParaRPr lang="pl-PL" noProof="0" dirty="0"/>
          </a:p>
        </p:txBody>
      </p:sp>
      <p:sp>
        <p:nvSpPr>
          <p:cNvPr id="16" name="Text Placeholder 15"/>
          <p:cNvSpPr>
            <a:spLocks noGrp="1"/>
          </p:cNvSpPr>
          <p:nvPr>
            <p:ph type="body" sz="quarter" idx="42"/>
          </p:nvPr>
        </p:nvSpPr>
        <p:spPr>
          <a:xfrm>
            <a:off x="6896100" y="1047750"/>
            <a:ext cx="5080000" cy="5495927"/>
          </a:xfrm>
          <a:prstGeom prst="rect">
            <a:avLst/>
          </a:prstGeom>
        </p:spPr>
        <p:txBody>
          <a:bodyPr>
            <a:noAutofit/>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p:txBody>
          <a:bodyPr/>
          <a:lstStyle>
            <a:lvl1pPr>
              <a:defRPr sz="3733"/>
            </a:lvl1pPr>
          </a:lstStyle>
          <a:p>
            <a:r>
              <a:rPr lang="en-US" dirty="0"/>
              <a:t>Click to edit Master title style</a:t>
            </a:r>
          </a:p>
        </p:txBody>
      </p:sp>
    </p:spTree>
    <p:extLst>
      <p:ext uri="{BB962C8B-B14F-4D97-AF65-F5344CB8AC3E}">
        <p14:creationId xmlns:p14="http://schemas.microsoft.com/office/powerpoint/2010/main" val="72440740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3/12/2024</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3508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3/12/2024</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27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3/12/2024</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8487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3/12/2024</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38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3/12/2024</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7827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3/12/2024</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2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5214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1849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56199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7" r:id="rId5"/>
    <p:sldLayoutId id="2147483731" r:id="rId6"/>
    <p:sldLayoutId id="2147483732" r:id="rId7"/>
    <p:sldLayoutId id="2147483733" r:id="rId8"/>
    <p:sldLayoutId id="2147483736" r:id="rId9"/>
    <p:sldLayoutId id="2147483734" r:id="rId10"/>
    <p:sldLayoutId id="2147483735" r:id="rId11"/>
    <p:sldLayoutId id="2147483741" r:id="rId12"/>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webp"/><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webp"/><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web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www.informationweek.com/data-management/actian-acquires-paraccel-fuel-behind-amazon-redshift#close-modal" TargetMode="External"/><Relationship Id="rId2" Type="http://schemas.openxmlformats.org/officeDocument/2006/relationships/hyperlink" Target="https://www.sciencedirect.com/topics/computer-science/massively-parallel-processing#:~:text=Massively%20parallel%20processing%20is%20a,in%20separate%2C%20distantly%20located%20computers" TargetMode="External"/><Relationship Id="rId1" Type="http://schemas.openxmlformats.org/officeDocument/2006/relationships/slideLayout" Target="../slideLayouts/slideLayout7.xml"/><Relationship Id="rId4" Type="http://schemas.openxmlformats.org/officeDocument/2006/relationships/hyperlink" Target="https://press.aboutamazon.com/2019/12/aws-announces-new-analytics-capabilities-to-help-customers-embrace-data-at-scal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techmagie.wordpress.com/category/big-data/data-format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3">
            <a:extLst>
              <a:ext uri="{FF2B5EF4-FFF2-40B4-BE49-F238E27FC236}">
                <a16:creationId xmlns:a16="http://schemas.microsoft.com/office/drawing/2014/main" xmlns="" id="{ACCA59DE-FAD3-46F2-9518-89829B2AD56E}"/>
              </a:ext>
            </a:extLst>
          </p:cNvPr>
          <p:cNvPicPr>
            <a:picLocks noChangeAspect="1"/>
          </p:cNvPicPr>
          <p:nvPr/>
        </p:nvPicPr>
        <p:blipFill rotWithShape="1">
          <a:blip r:embed="rId2"/>
          <a:srcRect t="23093" b="13169"/>
          <a:stretch/>
        </p:blipFill>
        <p:spPr>
          <a:xfrm>
            <a:off x="-32" y="10"/>
            <a:ext cx="12192031" cy="4915066"/>
          </a:xfrm>
          <a:prstGeom prst="rect">
            <a:avLst/>
          </a:prstGeom>
        </p:spPr>
      </p:pic>
      <p:sp>
        <p:nvSpPr>
          <p:cNvPr id="24" name="Rectangle 8">
            <a:extLst>
              <a:ext uri="{FF2B5EF4-FFF2-40B4-BE49-F238E27FC236}">
                <a16:creationId xmlns:a16="http://schemas.microsoft.com/office/drawing/2014/main" xmlns="" id="{0B4FB531-34DA-4777-9BD5-5B885DC381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55730A94-A234-4D60-8710-447EA3CF2B66}"/>
              </a:ext>
            </a:extLst>
          </p:cNvPr>
          <p:cNvSpPr>
            <a:spLocks noGrp="1"/>
          </p:cNvSpPr>
          <p:nvPr>
            <p:ph type="ctrTitle"/>
          </p:nvPr>
        </p:nvSpPr>
        <p:spPr>
          <a:xfrm>
            <a:off x="828675" y="5120639"/>
            <a:ext cx="7137263" cy="1280161"/>
          </a:xfrm>
        </p:spPr>
        <p:txBody>
          <a:bodyPr anchor="ctr">
            <a:normAutofit/>
          </a:bodyPr>
          <a:lstStyle/>
          <a:p>
            <a:pPr algn="r"/>
            <a:r>
              <a:rPr lang="en-US" sz="4800" dirty="0" smtClean="0">
                <a:solidFill>
                  <a:srgbClr val="FFFFFF"/>
                </a:solidFill>
              </a:rPr>
              <a:t>AWS Redshift</a:t>
            </a:r>
            <a:endParaRPr lang="en-US" sz="4800" dirty="0">
              <a:solidFill>
                <a:srgbClr val="FFFFFF"/>
              </a:solidFill>
            </a:endParaRPr>
          </a:p>
        </p:txBody>
      </p:sp>
      <p:sp>
        <p:nvSpPr>
          <p:cNvPr id="3" name="Subtitle 2">
            <a:extLst>
              <a:ext uri="{FF2B5EF4-FFF2-40B4-BE49-F238E27FC236}">
                <a16:creationId xmlns:a16="http://schemas.microsoft.com/office/drawing/2014/main" xmlns="" id="{4832C7A0-1235-4589-9C6E-CA59AC2E0A65}"/>
              </a:ext>
            </a:extLst>
          </p:cNvPr>
          <p:cNvSpPr>
            <a:spLocks noGrp="1"/>
          </p:cNvSpPr>
          <p:nvPr>
            <p:ph type="subTitle" idx="1"/>
          </p:nvPr>
        </p:nvSpPr>
        <p:spPr>
          <a:xfrm>
            <a:off x="8289580" y="5120639"/>
            <a:ext cx="3073745" cy="1280160"/>
          </a:xfrm>
        </p:spPr>
        <p:txBody>
          <a:bodyPr anchor="ctr">
            <a:normAutofit/>
          </a:bodyPr>
          <a:lstStyle/>
          <a:p>
            <a:r>
              <a:rPr lang="en-US" sz="1500" dirty="0">
                <a:solidFill>
                  <a:srgbClr val="FFFFFF"/>
                </a:solidFill>
              </a:rPr>
              <a:t>Welcome</a:t>
            </a:r>
          </a:p>
        </p:txBody>
      </p:sp>
      <p:cxnSp>
        <p:nvCxnSpPr>
          <p:cNvPr id="25" name="Straight Connector 10">
            <a:extLst>
              <a:ext uri="{FF2B5EF4-FFF2-40B4-BE49-F238E27FC236}">
                <a16:creationId xmlns:a16="http://schemas.microsoft.com/office/drawing/2014/main" xmlns="" id="{D5B557D3-D7B4-404B-84A1-9BD182BE5B0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object 5">
            <a:extLst>
              <a:ext uri="{FF2B5EF4-FFF2-40B4-BE49-F238E27FC236}">
                <a16:creationId xmlns:a16="http://schemas.microsoft.com/office/drawing/2014/main" xmlns="" id="{47AB282D-2293-4A4F-9737-6E2D4735AFB7}"/>
              </a:ext>
            </a:extLst>
          </p:cNvPr>
          <p:cNvSpPr/>
          <p:nvPr/>
        </p:nvSpPr>
        <p:spPr>
          <a:xfrm>
            <a:off x="666269" y="5479668"/>
            <a:ext cx="2474705" cy="562102"/>
          </a:xfrm>
          <a:prstGeom prst="rect">
            <a:avLst/>
          </a:prstGeom>
          <a:blipFill>
            <a:blip r:embed="rId3" cstate="print"/>
            <a:stretch>
              <a:fillRect/>
            </a:stretch>
          </a:blipFill>
        </p:spPr>
        <p:txBody>
          <a:bodyPr wrap="square" lIns="0" tIns="0" rIns="0" bIns="0" rtlCol="0"/>
          <a:lstStyle/>
          <a:p>
            <a:endParaRPr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5518" t="7517" r="34778" b="35917"/>
          <a:stretch/>
        </p:blipFill>
        <p:spPr>
          <a:xfrm>
            <a:off x="9826452" y="4961505"/>
            <a:ext cx="1727137" cy="1850065"/>
          </a:xfrm>
          <a:prstGeom prst="rect">
            <a:avLst/>
          </a:prstGeom>
        </p:spPr>
      </p:pic>
    </p:spTree>
    <p:extLst>
      <p:ext uri="{BB962C8B-B14F-4D97-AF65-F5344CB8AC3E}">
        <p14:creationId xmlns:p14="http://schemas.microsoft.com/office/powerpoint/2010/main" val="42498843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tretch>
            <a:fillRect/>
          </a:stretch>
        </p:blipFill>
        <p:spPr>
          <a:xfrm>
            <a:off x="1370463" y="1869645"/>
            <a:ext cx="3093107" cy="3402418"/>
          </a:xfrm>
          <a:prstGeom prst="rect">
            <a:avLst/>
          </a:prstGeom>
          <a:effectLst>
            <a:outerShdw blurRad="76200" dir="13500000" sy="23000" kx="1200000" algn="br" rotWithShape="0">
              <a:prstClr val="black">
                <a:alpha val="20000"/>
              </a:prstClr>
            </a:outerShdw>
          </a:effectLst>
        </p:spPr>
      </p:pic>
      <p:sp>
        <p:nvSpPr>
          <p:cNvPr id="3" name="TextBox 2"/>
          <p:cNvSpPr txBox="1"/>
          <p:nvPr/>
        </p:nvSpPr>
        <p:spPr>
          <a:xfrm>
            <a:off x="5189908" y="432849"/>
            <a:ext cx="6060558" cy="5078313"/>
          </a:xfrm>
          <a:prstGeom prst="rect">
            <a:avLst/>
          </a:prstGeom>
          <a:noFill/>
        </p:spPr>
        <p:txBody>
          <a:bodyPr wrap="square" rtlCol="0">
            <a:spAutoFit/>
          </a:bodyPr>
          <a:lstStyle/>
          <a:p>
            <a:r>
              <a:rPr lang="en-US" b="1" dirty="0" smtClean="0"/>
              <a:t>AWS Redshift</a:t>
            </a:r>
          </a:p>
          <a:p>
            <a:endParaRPr lang="en-US" dirty="0"/>
          </a:p>
          <a:p>
            <a:pPr marL="285750" indent="-285750">
              <a:buFont typeface="Arial" panose="020B0604020202020204" pitchFamily="34" charset="0"/>
              <a:buChar char="•"/>
            </a:pPr>
            <a:r>
              <a:rPr lang="en-US" dirty="0" smtClean="0"/>
              <a:t>An approach to move away from “Big Red”.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Initially built by ‘ParAccel’ – later acquired by ‘Actian’.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Capable of processing structured and unstructured data in the range of PBs/EBs.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 service that can be used for large scale migrations.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Can handle analytic workloads on big data sets stored by a column-oriented principle.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Based on older version of PostgreSQL 8.0.2</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Uses </a:t>
            </a:r>
            <a:r>
              <a:rPr lang="en-US" dirty="0"/>
              <a:t>parallel-processing and compression to decrease command execution </a:t>
            </a:r>
            <a:r>
              <a:rPr lang="en-US" dirty="0" smtClean="0"/>
              <a:t>time.</a:t>
            </a:r>
            <a:endParaRPr lang="en-IN" dirty="0"/>
          </a:p>
        </p:txBody>
      </p:sp>
    </p:spTree>
    <p:extLst>
      <p:ext uri="{BB962C8B-B14F-4D97-AF65-F5344CB8AC3E}">
        <p14:creationId xmlns:p14="http://schemas.microsoft.com/office/powerpoint/2010/main" val="2762340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2224" y="462224"/>
            <a:ext cx="11435024" cy="369332"/>
          </a:xfrm>
          <a:prstGeom prst="rect">
            <a:avLst/>
          </a:prstGeom>
          <a:noFill/>
        </p:spPr>
        <p:txBody>
          <a:bodyPr wrap="square" rtlCol="0">
            <a:spAutoFit/>
          </a:bodyPr>
          <a:lstStyle/>
          <a:p>
            <a:r>
              <a:rPr lang="en-US" b="1" dirty="0" smtClean="0"/>
              <a:t>History &amp; Present</a:t>
            </a:r>
            <a:endParaRPr lang="en-IN" b="1" dirty="0"/>
          </a:p>
        </p:txBody>
      </p:sp>
      <p:sp>
        <p:nvSpPr>
          <p:cNvPr id="3" name="Rectangle 2"/>
          <p:cNvSpPr/>
          <p:nvPr/>
        </p:nvSpPr>
        <p:spPr>
          <a:xfrm>
            <a:off x="462224" y="979085"/>
            <a:ext cx="10952365" cy="4524315"/>
          </a:xfrm>
          <a:prstGeom prst="rect">
            <a:avLst/>
          </a:prstGeom>
        </p:spPr>
        <p:txBody>
          <a:bodyPr wrap="square">
            <a:spAutoFit/>
          </a:bodyPr>
          <a:lstStyle/>
          <a:p>
            <a:r>
              <a:rPr lang="en-US" b="1" dirty="0" smtClean="0"/>
              <a:t>About ParAccel </a:t>
            </a:r>
          </a:p>
          <a:p>
            <a:endParaRPr lang="en-US" b="1" dirty="0"/>
          </a:p>
          <a:p>
            <a:pPr marL="285750" indent="-285750">
              <a:buFont typeface="Arial" panose="020B0604020202020204" pitchFamily="34" charset="0"/>
              <a:buChar char="•"/>
            </a:pPr>
            <a:r>
              <a:rPr lang="en-US" dirty="0"/>
              <a:t>Took a radical approach compared to other vendors in the Massively Parallel Processing (MPP) Data Warehouse </a:t>
            </a:r>
            <a:r>
              <a:rPr lang="en-US" dirty="0" smtClean="0"/>
              <a:t>category i.e. the </a:t>
            </a:r>
            <a:r>
              <a:rPr lang="en-US" dirty="0"/>
              <a:t>company designed its software to run on commodity hardware.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MPP vendors (including Teradata, HP</a:t>
            </a:r>
            <a:r>
              <a:rPr lang="en-US" dirty="0" smtClean="0"/>
              <a:t>/ Vertica</a:t>
            </a:r>
            <a:r>
              <a:rPr lang="en-US" dirty="0"/>
              <a:t>, IBM</a:t>
            </a:r>
            <a:r>
              <a:rPr lang="en-US" dirty="0" smtClean="0"/>
              <a:t>/ Netezza</a:t>
            </a:r>
            <a:r>
              <a:rPr lang="en-US" dirty="0"/>
              <a:t>, EMC</a:t>
            </a:r>
            <a:r>
              <a:rPr lang="en-US" dirty="0" smtClean="0"/>
              <a:t>/ Greenplum </a:t>
            </a:r>
            <a:r>
              <a:rPr lang="en-US" dirty="0"/>
              <a:t>and Microsoft) either sold their MPP products or </a:t>
            </a:r>
            <a:r>
              <a:rPr lang="en-US" dirty="0" smtClean="0"/>
              <a:t>storage </a:t>
            </a:r>
            <a:r>
              <a:rPr lang="en-US" dirty="0"/>
              <a:t>only in the form of appliances, or were owned by hardware or storage companies that </a:t>
            </a:r>
            <a:r>
              <a:rPr lang="en-US" dirty="0" smtClean="0"/>
              <a:t>preferred </a:t>
            </a:r>
            <a:r>
              <a:rPr lang="en-US" dirty="0"/>
              <a:t>to sell it that way.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Inside those MPP appliance </a:t>
            </a:r>
            <a:r>
              <a:rPr lang="en-US" dirty="0" smtClean="0"/>
              <a:t>cabinets ,lies </a:t>
            </a:r>
            <a:r>
              <a:rPr lang="en-US" dirty="0"/>
              <a:t>a cluster of finely tuned server, storage and networking hardware.  </a:t>
            </a:r>
          </a:p>
          <a:p>
            <a:r>
              <a:rPr lang="en-US" dirty="0" smtClean="0"/>
              <a:t>	It’s </a:t>
            </a:r>
            <a:r>
              <a:rPr lang="en-US" dirty="0"/>
              <a:t>an optimized, high-performance approach to data warehousing.  </a:t>
            </a:r>
            <a:r>
              <a:rPr lang="en-US" dirty="0" smtClean="0"/>
              <a:t>It’s </a:t>
            </a:r>
            <a:r>
              <a:rPr lang="en-US" dirty="0"/>
              <a:t>also expensive, and it keeps </a:t>
            </a:r>
            <a:r>
              <a:rPr lang="en-US" dirty="0" smtClean="0"/>
              <a:t>   	certain </a:t>
            </a:r>
            <a:r>
              <a:rPr lang="en-US" dirty="0"/>
              <a:t>customers out.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ParAccel decoupled MPP technology from expensive appliance hardware. </a:t>
            </a:r>
            <a:endParaRPr lang="en-US" dirty="0" smtClean="0"/>
          </a:p>
          <a:p>
            <a:endParaRPr lang="en-US" dirty="0"/>
          </a:p>
          <a:p>
            <a:endParaRPr lang="en-IN"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3440" t="56366" r="9191" b="14556"/>
          <a:stretch/>
        </p:blipFill>
        <p:spPr>
          <a:xfrm>
            <a:off x="9125894" y="525075"/>
            <a:ext cx="2697932" cy="760492"/>
          </a:xfrm>
          <a:prstGeom prst="rect">
            <a:avLst/>
          </a:prstGeom>
        </p:spPr>
      </p:pic>
    </p:spTree>
    <p:extLst>
      <p:ext uri="{BB962C8B-B14F-4D97-AF65-F5344CB8AC3E}">
        <p14:creationId xmlns:p14="http://schemas.microsoft.com/office/powerpoint/2010/main" val="4290525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243" y="531958"/>
            <a:ext cx="8272114" cy="5355312"/>
          </a:xfrm>
          <a:prstGeom prst="rect">
            <a:avLst/>
          </a:prstGeom>
        </p:spPr>
        <p:txBody>
          <a:bodyPr wrap="square">
            <a:spAutoFit/>
          </a:bodyPr>
          <a:lstStyle/>
          <a:p>
            <a:r>
              <a:rPr lang="en-US" b="1" dirty="0" smtClean="0"/>
              <a:t>Quick Note on MPP System</a:t>
            </a:r>
            <a:endParaRPr lang="en-US" b="1" dirty="0"/>
          </a:p>
          <a:p>
            <a:endParaRPr lang="en-US" dirty="0"/>
          </a:p>
          <a:p>
            <a:pPr marL="285750" indent="-285750">
              <a:buFont typeface="Arial" panose="020B0604020202020204" pitchFamily="34" charset="0"/>
              <a:buChar char="•"/>
            </a:pPr>
            <a:r>
              <a:rPr lang="en-US" dirty="0"/>
              <a:t>An MPP system is also known as a "loosely coupled" or "shared nothing" system</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 </a:t>
            </a:r>
            <a:r>
              <a:rPr lang="en-US" dirty="0"/>
              <a:t>massively parallel processing (MPP) system consists of a large number of small homogeneous processing nodes interconnected via a high-speed network.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These </a:t>
            </a:r>
            <a:r>
              <a:rPr lang="en-US" dirty="0"/>
              <a:t>processing nodes </a:t>
            </a:r>
            <a:r>
              <a:rPr lang="en-US" dirty="0" smtClean="0"/>
              <a:t>are independent &amp; typically </a:t>
            </a:r>
            <a:r>
              <a:rPr lang="en-US" dirty="0"/>
              <a:t>do not share memory, </a:t>
            </a:r>
            <a:r>
              <a:rPr lang="en-US" dirty="0" smtClean="0"/>
              <a:t>each </a:t>
            </a:r>
            <a:r>
              <a:rPr lang="en-US" dirty="0"/>
              <a:t>processor may run its own instance of an operating </a:t>
            </a:r>
            <a:r>
              <a:rPr lang="en-US" dirty="0" smtClean="0"/>
              <a:t>system &amp; are connected </a:t>
            </a:r>
            <a:r>
              <a:rPr lang="en-US" dirty="0"/>
              <a:t>directly to their own I/O </a:t>
            </a:r>
            <a:r>
              <a:rPr lang="en-US" dirty="0" smtClean="0"/>
              <a:t>devices.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Communication </a:t>
            </a:r>
            <a:r>
              <a:rPr lang="en-US" dirty="0"/>
              <a:t>between nodes </a:t>
            </a:r>
            <a:r>
              <a:rPr lang="en-US" dirty="0" smtClean="0"/>
              <a:t>occurs </a:t>
            </a:r>
            <a:r>
              <a:rPr lang="en-US" dirty="0"/>
              <a:t>in a coordinated fashion, where all nodes stop processing and participate in an exchange of data across the network, or in an uncoordinated fashion, with messages targeted for specific recipients being injected into the network independently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Data </a:t>
            </a:r>
            <a:r>
              <a:rPr lang="en-US" dirty="0"/>
              <a:t>can be streamed through the network and targeted for specific </a:t>
            </a:r>
            <a:r>
              <a:rPr lang="en-US" dirty="0" smtClean="0"/>
              <a:t>nodes thus it is nicely </a:t>
            </a:r>
            <a:r>
              <a:rPr lang="en-US" dirty="0"/>
              <a:t>suited for data parallel </a:t>
            </a:r>
            <a:r>
              <a:rPr lang="en-US" dirty="0" smtClean="0"/>
              <a:t>applications where all </a:t>
            </a:r>
            <a:r>
              <a:rPr lang="en-US" dirty="0"/>
              <a:t>processors execute the same program on different data </a:t>
            </a:r>
            <a:r>
              <a:rPr lang="en-US" dirty="0" smtClean="0"/>
              <a:t>streams.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8929" y="2030158"/>
            <a:ext cx="3686774" cy="2563380"/>
          </a:xfrm>
          <a:prstGeom prst="rect">
            <a:avLst/>
          </a:prstGeom>
        </p:spPr>
      </p:pic>
    </p:spTree>
    <p:extLst>
      <p:ext uri="{BB962C8B-B14F-4D97-AF65-F5344CB8AC3E}">
        <p14:creationId xmlns:p14="http://schemas.microsoft.com/office/powerpoint/2010/main" val="2315801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2224" y="462224"/>
            <a:ext cx="11435024" cy="369332"/>
          </a:xfrm>
          <a:prstGeom prst="rect">
            <a:avLst/>
          </a:prstGeom>
          <a:noFill/>
        </p:spPr>
        <p:txBody>
          <a:bodyPr wrap="square" rtlCol="0">
            <a:spAutoFit/>
          </a:bodyPr>
          <a:lstStyle/>
          <a:p>
            <a:r>
              <a:rPr lang="en-US" b="1" dirty="0" smtClean="0"/>
              <a:t>History &amp; Present</a:t>
            </a:r>
            <a:endParaRPr lang="en-IN" b="1" dirty="0"/>
          </a:p>
        </p:txBody>
      </p:sp>
      <p:sp>
        <p:nvSpPr>
          <p:cNvPr id="3" name="Rectangle 2"/>
          <p:cNvSpPr/>
          <p:nvPr/>
        </p:nvSpPr>
        <p:spPr>
          <a:xfrm>
            <a:off x="317368" y="2642249"/>
            <a:ext cx="10952365" cy="2862322"/>
          </a:xfrm>
          <a:prstGeom prst="rect">
            <a:avLst/>
          </a:prstGeom>
        </p:spPr>
        <p:txBody>
          <a:bodyPr wrap="square">
            <a:spAutoFit/>
          </a:bodyPr>
          <a:lstStyle/>
          <a:p>
            <a:endParaRPr lang="en-US" dirty="0"/>
          </a:p>
          <a:p>
            <a:pPr marL="285750" indent="-285750">
              <a:buFont typeface="Arial" panose="020B0604020202020204" pitchFamily="34" charset="0"/>
              <a:buChar char="•"/>
            </a:pPr>
            <a:r>
              <a:rPr lang="en-IN" dirty="0"/>
              <a:t>Internal discussion </a:t>
            </a:r>
            <a:r>
              <a:rPr lang="en-IN" dirty="0" smtClean="0"/>
              <a:t>was held in </a:t>
            </a:r>
            <a:r>
              <a:rPr lang="en-IN" dirty="0"/>
              <a:t>Amazon to build their own MPP SQL database from scratch or to take an existing solution and make it cloud ready.</a:t>
            </a:r>
          </a:p>
          <a:p>
            <a:pPr marL="285750" indent="-285750">
              <a:buFont typeface="Arial" panose="020B0604020202020204" pitchFamily="34" charset="0"/>
              <a:buChar char="•"/>
            </a:pPr>
            <a:r>
              <a:rPr lang="en-US" dirty="0"/>
              <a:t>Amazon invested in ParAccel(mid-2011)and decided to build an OLAP-as-a-Service offering on top of it.</a:t>
            </a:r>
          </a:p>
          <a:p>
            <a:pPr marL="285750" indent="-285750">
              <a:buFont typeface="Arial" panose="020B0604020202020204" pitchFamily="34" charset="0"/>
              <a:buChar char="•"/>
            </a:pPr>
            <a:r>
              <a:rPr lang="en-US" dirty="0"/>
              <a:t>Amazon purchased the license for ParAccel’s source code in one lump </a:t>
            </a:r>
            <a:r>
              <a:rPr lang="en-US" dirty="0" smtClean="0"/>
              <a:t>sum.</a:t>
            </a:r>
            <a:endParaRPr lang="en-US" dirty="0"/>
          </a:p>
          <a:p>
            <a:pPr marL="285750" indent="-285750">
              <a:buFont typeface="Arial" panose="020B0604020202020204" pitchFamily="34" charset="0"/>
              <a:buChar char="•"/>
            </a:pPr>
            <a:r>
              <a:rPr lang="en-US" dirty="0"/>
              <a:t>Earlier MPP carried the appliance barrier-to-entry.</a:t>
            </a:r>
          </a:p>
          <a:p>
            <a:pPr marL="285750" indent="-285750">
              <a:buFont typeface="Arial" panose="020B0604020202020204" pitchFamily="34" charset="0"/>
              <a:buChar char="•"/>
            </a:pPr>
            <a:r>
              <a:rPr lang="en-US" dirty="0"/>
              <a:t>Later Amazon made ParAccel's MPP technology elastic by making it available on cloud &amp; on-demand</a:t>
            </a:r>
            <a:r>
              <a:rPr lang="en-US" dirty="0" smtClean="0"/>
              <a:t>.</a:t>
            </a:r>
          </a:p>
          <a:p>
            <a:pPr marL="285750" indent="-285750">
              <a:buFont typeface="Arial" panose="020B0604020202020204" pitchFamily="34" charset="0"/>
              <a:buChar char="•"/>
            </a:pPr>
            <a:r>
              <a:rPr lang="en-US" dirty="0" smtClean="0"/>
              <a:t>Although Redshift leveraged </a:t>
            </a:r>
            <a:r>
              <a:rPr lang="en-US" dirty="0"/>
              <a:t>a lot of ParAccel </a:t>
            </a:r>
            <a:r>
              <a:rPr lang="en-US" dirty="0" smtClean="0"/>
              <a:t>code, a </a:t>
            </a:r>
            <a:r>
              <a:rPr lang="en-US" dirty="0"/>
              <a:t>significant amount of work </a:t>
            </a:r>
            <a:r>
              <a:rPr lang="en-US" dirty="0" smtClean="0"/>
              <a:t>has </a:t>
            </a:r>
            <a:r>
              <a:rPr lang="en-US" dirty="0"/>
              <a:t>gone into operationalizing it within </a:t>
            </a:r>
            <a:r>
              <a:rPr lang="en-US" dirty="0" smtClean="0"/>
              <a:t>AWS such as the </a:t>
            </a:r>
            <a:r>
              <a:rPr lang="en-US" dirty="0"/>
              <a:t>process for loading data from S3, the CloudWatch integration, the auto failure recovery, and the creation of new box types for hosting</a:t>
            </a:r>
            <a:r>
              <a:rPr lang="en-US" dirty="0" smtClean="0"/>
              <a:t>.</a:t>
            </a:r>
            <a:endParaRPr lang="en-IN"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6690" t="4460" r="5296" b="9966"/>
          <a:stretch/>
        </p:blipFill>
        <p:spPr>
          <a:xfrm>
            <a:off x="3802456" y="462224"/>
            <a:ext cx="3069126" cy="2238056"/>
          </a:xfrm>
          <a:prstGeom prst="rect">
            <a:avLst/>
          </a:prstGeom>
        </p:spPr>
      </p:pic>
    </p:spTree>
    <p:extLst>
      <p:ext uri="{BB962C8B-B14F-4D97-AF65-F5344CB8AC3E}">
        <p14:creationId xmlns:p14="http://schemas.microsoft.com/office/powerpoint/2010/main" val="100021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7515" y="1303694"/>
            <a:ext cx="10972800" cy="369332"/>
          </a:xfrm>
          <a:prstGeom prst="rect">
            <a:avLst/>
          </a:prstGeom>
          <a:noFill/>
        </p:spPr>
        <p:txBody>
          <a:bodyPr wrap="square" rtlCol="0">
            <a:spAutoFit/>
          </a:bodyPr>
          <a:lstStyle/>
          <a:p>
            <a:r>
              <a:rPr lang="en-US" b="1" dirty="0" smtClean="0"/>
              <a:t>Some optimizations which make Redshift as preferred choice for BI or OLAP</a:t>
            </a:r>
            <a:endParaRPr lang="en-IN" b="1" dirty="0"/>
          </a:p>
        </p:txBody>
      </p:sp>
      <p:sp>
        <p:nvSpPr>
          <p:cNvPr id="5" name="Rectangle 4"/>
          <p:cNvSpPr/>
          <p:nvPr/>
        </p:nvSpPr>
        <p:spPr>
          <a:xfrm>
            <a:off x="577515" y="1931960"/>
            <a:ext cx="10713783" cy="1200329"/>
          </a:xfrm>
          <a:prstGeom prst="rect">
            <a:avLst/>
          </a:prstGeom>
        </p:spPr>
        <p:txBody>
          <a:bodyPr wrap="square">
            <a:spAutoFit/>
          </a:bodyPr>
          <a:lstStyle/>
          <a:p>
            <a:r>
              <a:rPr lang="en-IN" b="1" dirty="0"/>
              <a:t>Data storage</a:t>
            </a:r>
            <a:r>
              <a:rPr lang="en-IN" dirty="0"/>
              <a:t>: </a:t>
            </a:r>
            <a:endParaRPr lang="en-IN" dirty="0" smtClean="0"/>
          </a:p>
          <a:p>
            <a:r>
              <a:rPr lang="en-IN" dirty="0" smtClean="0"/>
              <a:t>Redshift </a:t>
            </a:r>
            <a:r>
              <a:rPr lang="en-IN" dirty="0"/>
              <a:t>Database uses Columnar storage for database </a:t>
            </a:r>
            <a:r>
              <a:rPr lang="en-IN" dirty="0" smtClean="0"/>
              <a:t>tables.</a:t>
            </a:r>
          </a:p>
          <a:p>
            <a:r>
              <a:rPr lang="en-IN" dirty="0" smtClean="0"/>
              <a:t>Because </a:t>
            </a:r>
            <a:r>
              <a:rPr lang="en-IN" dirty="0"/>
              <a:t>SQL queries for analytics are normally limited to certain columns and never </a:t>
            </a:r>
            <a:endParaRPr lang="en-IN" dirty="0" smtClean="0"/>
          </a:p>
          <a:p>
            <a:r>
              <a:rPr lang="en-IN" dirty="0" smtClean="0"/>
              <a:t>the </a:t>
            </a:r>
            <a:r>
              <a:rPr lang="en-IN" dirty="0"/>
              <a:t>entire row. With the data for the entire column stored in a single block, </a:t>
            </a:r>
            <a:r>
              <a:rPr lang="en-IN" dirty="0" smtClean="0"/>
              <a:t>we </a:t>
            </a:r>
            <a:r>
              <a:rPr lang="en-IN" dirty="0"/>
              <a:t>have fewer blocks to read/write.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5662" y="870572"/>
            <a:ext cx="2875486" cy="1818117"/>
          </a:xfrm>
          <a:prstGeom prst="rect">
            <a:avLst/>
          </a:prstGeom>
        </p:spPr>
      </p:pic>
      <p:sp>
        <p:nvSpPr>
          <p:cNvPr id="7" name="Rectangle 6"/>
          <p:cNvSpPr/>
          <p:nvPr/>
        </p:nvSpPr>
        <p:spPr>
          <a:xfrm>
            <a:off x="577515" y="3403175"/>
            <a:ext cx="11294724" cy="2031325"/>
          </a:xfrm>
          <a:prstGeom prst="rect">
            <a:avLst/>
          </a:prstGeom>
        </p:spPr>
        <p:txBody>
          <a:bodyPr wrap="square">
            <a:spAutoFit/>
          </a:bodyPr>
          <a:lstStyle/>
          <a:p>
            <a:r>
              <a:rPr lang="en-IN" b="1" dirty="0"/>
              <a:t>Data Compression: </a:t>
            </a:r>
            <a:r>
              <a:rPr lang="en-IN" dirty="0"/>
              <a:t>Compressing data saves storage space. Redshift by default compresses the columns in the table using RAW, AZ64 or LZO encoding. The encoding type is chosen based on the data type of the columns</a:t>
            </a:r>
            <a:r>
              <a:rPr lang="en-IN" dirty="0" smtClean="0"/>
              <a:t>.</a:t>
            </a:r>
          </a:p>
          <a:p>
            <a:endParaRPr lang="en-IN" dirty="0"/>
          </a:p>
          <a:p>
            <a:endParaRPr lang="en-IN" dirty="0"/>
          </a:p>
          <a:p>
            <a:r>
              <a:rPr lang="en-IN" b="1" dirty="0" smtClean="0"/>
              <a:t>Query </a:t>
            </a:r>
            <a:r>
              <a:rPr lang="en-IN" b="1" dirty="0"/>
              <a:t>engine: </a:t>
            </a:r>
            <a:r>
              <a:rPr lang="en-IN" dirty="0"/>
              <a:t>The query execution engine leverages Redshift specific Massive Parallel Processing (MPP), </a:t>
            </a:r>
            <a:r>
              <a:rPr lang="en-IN" dirty="0" smtClean="0"/>
              <a:t>results </a:t>
            </a:r>
            <a:r>
              <a:rPr lang="en-IN" dirty="0"/>
              <a:t>caching and </a:t>
            </a:r>
            <a:r>
              <a:rPr lang="en-IN" dirty="0" smtClean="0"/>
              <a:t>compiled </a:t>
            </a:r>
            <a:r>
              <a:rPr lang="en-IN" dirty="0"/>
              <a:t>code distribution feature in addition to the columnar storage to increase execution speed, reduce execution time and improve system performance. </a:t>
            </a:r>
          </a:p>
        </p:txBody>
      </p:sp>
    </p:spTree>
    <p:extLst>
      <p:ext uri="{BB962C8B-B14F-4D97-AF65-F5344CB8AC3E}">
        <p14:creationId xmlns:p14="http://schemas.microsoft.com/office/powerpoint/2010/main" val="4164444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3331" y="724277"/>
            <a:ext cx="9596673" cy="369332"/>
          </a:xfrm>
          <a:prstGeom prst="rect">
            <a:avLst/>
          </a:prstGeom>
          <a:noFill/>
        </p:spPr>
        <p:txBody>
          <a:bodyPr wrap="square" rtlCol="0">
            <a:spAutoFit/>
          </a:bodyPr>
          <a:lstStyle/>
          <a:p>
            <a:r>
              <a:rPr lang="en-US" b="1" dirty="0" smtClean="0"/>
              <a:t>Redshift Deployments &amp; Options</a:t>
            </a:r>
            <a:endParaRPr lang="en-IN" b="1" dirty="0"/>
          </a:p>
        </p:txBody>
      </p:sp>
      <p:sp>
        <p:nvSpPr>
          <p:cNvPr id="4" name="TextBox 3"/>
          <p:cNvSpPr txBox="1"/>
          <p:nvPr/>
        </p:nvSpPr>
        <p:spPr>
          <a:xfrm>
            <a:off x="733331" y="1855960"/>
            <a:ext cx="9261695"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Redshift</a:t>
            </a:r>
          </a:p>
          <a:p>
            <a:r>
              <a:rPr lang="en-US" dirty="0" smtClean="0"/>
              <a:t>Provisioned Option (Predictable workloads)</a:t>
            </a:r>
          </a:p>
          <a:p>
            <a:r>
              <a:rPr lang="en-US" dirty="0" smtClean="0"/>
              <a:t>Serverless Option (for unpredictable workloads) : an endpoint without all configurations of DWH.</a:t>
            </a:r>
          </a:p>
          <a:p>
            <a:pPr marL="742950" lvl="1" indent="-285750">
              <a:buFont typeface="Wingdings" panose="05000000000000000000" pitchFamily="2" charset="2"/>
              <a:buChar char="Ø"/>
            </a:pPr>
            <a:r>
              <a:rPr lang="en-US" b="1" dirty="0" smtClean="0"/>
              <a:t>Redshift Spectrum</a:t>
            </a:r>
          </a:p>
          <a:p>
            <a:r>
              <a:rPr lang="en-US" dirty="0" smtClean="0"/>
              <a:t>	Additional inbuilt feature/service provided with Redshift which allows running SQL 	queries on data stored in S3. (more on this later..)</a:t>
            </a:r>
          </a:p>
          <a:p>
            <a:pPr marL="285750" indent="-285750">
              <a:buFont typeface="Arial" panose="020B0604020202020204" pitchFamily="34" charset="0"/>
              <a:buChar char="•"/>
            </a:pPr>
            <a:r>
              <a:rPr lang="en-US" b="1" dirty="0" smtClean="0"/>
              <a:t>Redshift with RA3 instances </a:t>
            </a:r>
            <a:r>
              <a:rPr lang="en-US" dirty="0" smtClean="0"/>
              <a:t>with managed storage.(scaling compute &amp; storage separately).</a:t>
            </a:r>
          </a:p>
          <a:p>
            <a:r>
              <a:rPr lang="en-US" dirty="0" smtClean="0"/>
              <a:t>	Other options would be based on DC2(local SSDs) or DS2 (HDD based)</a:t>
            </a:r>
          </a:p>
          <a:p>
            <a:pPr marL="285750" indent="-285750">
              <a:buFont typeface="Arial" panose="020B0604020202020204" pitchFamily="34" charset="0"/>
              <a:buChar char="•"/>
            </a:pPr>
            <a:r>
              <a:rPr lang="en-US" b="1" dirty="0" smtClean="0"/>
              <a:t>Redshift ML </a:t>
            </a:r>
            <a:r>
              <a:rPr lang="en-US" dirty="0" smtClean="0"/>
              <a:t>with SageMaker (create models based on patterns and generate predictions)</a:t>
            </a:r>
          </a:p>
          <a:p>
            <a:endParaRPr lang="en-US" dirty="0" smtClean="0"/>
          </a:p>
          <a:p>
            <a:endParaRPr lang="en-US" dirty="0" smtClean="0"/>
          </a:p>
          <a:p>
            <a:endParaRPr lang="en-IN" dirty="0"/>
          </a:p>
        </p:txBody>
      </p:sp>
      <p:sp>
        <p:nvSpPr>
          <p:cNvPr id="6" name="Rectangle 5"/>
          <p:cNvSpPr/>
          <p:nvPr/>
        </p:nvSpPr>
        <p:spPr>
          <a:xfrm>
            <a:off x="2731129" y="4922883"/>
            <a:ext cx="6096000" cy="923330"/>
          </a:xfrm>
          <a:prstGeom prst="rect">
            <a:avLst/>
          </a:prstGeom>
        </p:spPr>
        <p:txBody>
          <a:bodyPr>
            <a:spAutoFit/>
          </a:bodyPr>
          <a:lstStyle/>
          <a:p>
            <a:r>
              <a:rPr lang="en-IN" i="1" dirty="0"/>
              <a:t>AWS Redshift can integrate with Amazon S3, AWS Glue, Amazon Kinesis Data Firehose, Amazon Quicksight, and over 170 other AWS services. </a:t>
            </a:r>
          </a:p>
        </p:txBody>
      </p:sp>
    </p:spTree>
    <p:extLst>
      <p:ext uri="{BB962C8B-B14F-4D97-AF65-F5344CB8AC3E}">
        <p14:creationId xmlns:p14="http://schemas.microsoft.com/office/powerpoint/2010/main" val="4087620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643" y="244443"/>
            <a:ext cx="5042779" cy="5909310"/>
          </a:xfrm>
          <a:prstGeom prst="rect">
            <a:avLst/>
          </a:prstGeom>
          <a:noFill/>
        </p:spPr>
        <p:txBody>
          <a:bodyPr wrap="square" rtlCol="0">
            <a:spAutoFit/>
          </a:bodyPr>
          <a:lstStyle/>
          <a:p>
            <a:r>
              <a:rPr lang="en-US" b="1" dirty="0" smtClean="0"/>
              <a:t>Need &gt; Features</a:t>
            </a:r>
          </a:p>
          <a:p>
            <a:endParaRPr lang="en-US" dirty="0"/>
          </a:p>
          <a:p>
            <a:pPr marL="285750" indent="-285750">
              <a:buFont typeface="Arial" panose="020B0604020202020204" pitchFamily="34" charset="0"/>
              <a:buChar char="•"/>
            </a:pPr>
            <a:r>
              <a:rPr lang="en-US" dirty="0" smtClean="0"/>
              <a:t>Real-time analytics &amp; Cost benefits.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Combining data sources or integration with different services/applications/platforms.</a:t>
            </a:r>
          </a:p>
          <a:p>
            <a:r>
              <a:rPr lang="en-US" dirty="0" smtClean="0"/>
              <a:t>	-   Business intelligence needs. (Redshift, 	    S3 &amp; Amazon Quicksight combination).</a:t>
            </a:r>
          </a:p>
          <a:p>
            <a:r>
              <a:rPr lang="en-US" dirty="0" smtClean="0"/>
              <a:t>	-   Log analysis. (Redshift &amp; S3 in 	   	    combination).</a:t>
            </a:r>
          </a:p>
          <a:p>
            <a:r>
              <a:rPr lang="en-US" dirty="0"/>
              <a:t>	</a:t>
            </a:r>
            <a:r>
              <a:rPr lang="en-US" dirty="0" smtClean="0"/>
              <a:t>-   SQL / unstructured data analysis.</a:t>
            </a:r>
          </a:p>
          <a:p>
            <a:endParaRPr lang="en-US" dirty="0" smtClean="0"/>
          </a:p>
          <a:p>
            <a:pPr marL="285750" indent="-285750">
              <a:buFont typeface="Arial" panose="020B0604020202020204" pitchFamily="34" charset="0"/>
              <a:buChar char="•"/>
            </a:pPr>
            <a:r>
              <a:rPr lang="en-US" dirty="0" smtClean="0"/>
              <a:t>Speed (benefits of underlying MPP technology &amp; ML to predict and analyze queries).</a:t>
            </a:r>
          </a:p>
          <a:p>
            <a:pPr marL="285750" indent="-285750">
              <a:buFont typeface="Arial" panose="020B0604020202020204" pitchFamily="34" charset="0"/>
              <a:buChar char="•"/>
            </a:pPr>
            <a:r>
              <a:rPr lang="en-US" dirty="0" smtClean="0"/>
              <a:t>Data encryption at any level and for any operation within Redshift.</a:t>
            </a:r>
          </a:p>
          <a:p>
            <a:pPr marL="285750" indent="-285750">
              <a:buFont typeface="Arial" panose="020B0604020202020204" pitchFamily="34" charset="0"/>
              <a:buChar char="•"/>
            </a:pPr>
            <a:r>
              <a:rPr lang="en-US" dirty="0" smtClean="0"/>
              <a:t>Automation of repetitive tasks ( via Workload Management)</a:t>
            </a:r>
          </a:p>
          <a:p>
            <a:pPr marL="285750" indent="-285750">
              <a:buFont typeface="Arial" panose="020B0604020202020204" pitchFamily="34" charset="0"/>
              <a:buChar char="•"/>
            </a:pPr>
            <a:r>
              <a:rPr lang="en-US" dirty="0" smtClean="0"/>
              <a:t>Concurrent scaling to handle increasing concurrent workloads or dynamic query volumes.</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363" t="2377" r="3031" b="2310"/>
          <a:stretch/>
        </p:blipFill>
        <p:spPr>
          <a:xfrm>
            <a:off x="5515275" y="1012768"/>
            <a:ext cx="6109088" cy="4682337"/>
          </a:xfrm>
          <a:prstGeom prst="rect">
            <a:avLst/>
          </a:prstGeom>
        </p:spPr>
      </p:pic>
    </p:spTree>
    <p:extLst>
      <p:ext uri="{BB962C8B-B14F-4D97-AF65-F5344CB8AC3E}">
        <p14:creationId xmlns:p14="http://schemas.microsoft.com/office/powerpoint/2010/main" val="1557571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673" y="479834"/>
            <a:ext cx="11171977" cy="369332"/>
          </a:xfrm>
          <a:prstGeom prst="rect">
            <a:avLst/>
          </a:prstGeom>
          <a:noFill/>
        </p:spPr>
        <p:txBody>
          <a:bodyPr wrap="square" rtlCol="0">
            <a:spAutoFit/>
          </a:bodyPr>
          <a:lstStyle/>
          <a:p>
            <a:r>
              <a:rPr lang="en-US" b="1" dirty="0" smtClean="0"/>
              <a:t>Limitations/ Drawbacks</a:t>
            </a:r>
            <a:endParaRPr lang="en-IN" b="1" dirty="0"/>
          </a:p>
        </p:txBody>
      </p:sp>
      <p:sp>
        <p:nvSpPr>
          <p:cNvPr id="3" name="Rectangle 2"/>
          <p:cNvSpPr/>
          <p:nvPr/>
        </p:nvSpPr>
        <p:spPr>
          <a:xfrm>
            <a:off x="452672" y="1027752"/>
            <a:ext cx="11398313" cy="4247317"/>
          </a:xfrm>
          <a:prstGeom prst="rect">
            <a:avLst/>
          </a:prstGeom>
        </p:spPr>
        <p:txBody>
          <a:bodyPr wrap="square">
            <a:spAutoFit/>
          </a:bodyPr>
          <a:lstStyle/>
          <a:p>
            <a:pPr marL="285750" indent="-285750">
              <a:buFont typeface="Arial" panose="020B0604020202020204" pitchFamily="34" charset="0"/>
              <a:buChar char="•"/>
            </a:pPr>
            <a:r>
              <a:rPr lang="en-IN" b="1" dirty="0"/>
              <a:t>Parallel </a:t>
            </a:r>
            <a:r>
              <a:rPr lang="en-IN" b="1" dirty="0" smtClean="0"/>
              <a:t>Uploads -  </a:t>
            </a:r>
            <a:r>
              <a:rPr lang="en-IN" dirty="0"/>
              <a:t>Redshift does not support all databases for parallel upload. Amazon S3, EMR, and DynamoDB are supported </a:t>
            </a:r>
            <a:r>
              <a:rPr lang="en-IN" dirty="0" smtClean="0"/>
              <a:t>for </a:t>
            </a:r>
            <a:r>
              <a:rPr lang="en-IN" dirty="0"/>
              <a:t>parallel uploads using ultra-fast MPP. For other sources, </a:t>
            </a:r>
            <a:r>
              <a:rPr lang="en-IN" dirty="0" smtClean="0"/>
              <a:t>use separate scripts.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smtClean="0"/>
              <a:t>Uniqueness - </a:t>
            </a:r>
            <a:r>
              <a:rPr lang="en-IN" dirty="0" smtClean="0"/>
              <a:t>AWS </a:t>
            </a:r>
            <a:r>
              <a:rPr lang="en-IN" dirty="0"/>
              <a:t>Redshift does not provide any tool or means to ensure the uniqueness of data. If you are migrating overlapping data from different sources to Redshift, there </a:t>
            </a:r>
            <a:r>
              <a:rPr lang="en-IN" dirty="0" smtClean="0"/>
              <a:t>may/will </a:t>
            </a:r>
            <a:r>
              <a:rPr lang="en-IN" dirty="0"/>
              <a:t>be redundant data points.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smtClean="0"/>
              <a:t>Indexing</a:t>
            </a:r>
            <a:r>
              <a:rPr lang="en-IN" dirty="0" smtClean="0"/>
              <a:t> - This </a:t>
            </a:r>
            <a:r>
              <a:rPr lang="en-IN" dirty="0"/>
              <a:t>becomes a problem when Redshift is used for data warehousing needs. Redshift uses distribution and sorts keys to index and store </a:t>
            </a:r>
            <a:r>
              <a:rPr lang="en-IN" dirty="0" smtClean="0"/>
              <a:t>data instead of regular indexes. </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OLAP Limitations</a:t>
            </a:r>
            <a:r>
              <a:rPr lang="en-IN" dirty="0" smtClean="0"/>
              <a:t> -It </a:t>
            </a:r>
            <a:r>
              <a:rPr lang="en-IN" dirty="0"/>
              <a:t>is often easier to recreate a table with changes than to insert/update tables in Redshift. While OLAP works well with static data, OLTP databases perform better for data modification operations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Migration </a:t>
            </a:r>
            <a:r>
              <a:rPr lang="en-IN" b="1" dirty="0" smtClean="0"/>
              <a:t>cost</a:t>
            </a:r>
            <a:r>
              <a:rPr lang="en-IN" dirty="0"/>
              <a:t> </a:t>
            </a:r>
            <a:r>
              <a:rPr lang="en-IN" dirty="0" smtClean="0"/>
              <a:t>- At large scale bandwidth </a:t>
            </a:r>
            <a:r>
              <a:rPr lang="en-IN" dirty="0"/>
              <a:t>becomes a problem. You will need to transfer this data to AWS locations before you can begin the project. This could be a potential problem for businesses that have network caps for bandwidth. </a:t>
            </a:r>
          </a:p>
        </p:txBody>
      </p:sp>
    </p:spTree>
    <p:extLst>
      <p:ext uri="{BB962C8B-B14F-4D97-AF65-F5344CB8AC3E}">
        <p14:creationId xmlns:p14="http://schemas.microsoft.com/office/powerpoint/2010/main" val="1808020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8475" y="488887"/>
            <a:ext cx="4418091" cy="369332"/>
          </a:xfrm>
          <a:prstGeom prst="rect">
            <a:avLst/>
          </a:prstGeom>
          <a:noFill/>
        </p:spPr>
        <p:txBody>
          <a:bodyPr wrap="square" rtlCol="0">
            <a:spAutoFit/>
          </a:bodyPr>
          <a:lstStyle/>
          <a:p>
            <a:r>
              <a:rPr lang="en-US" b="1" dirty="0" smtClean="0"/>
              <a:t>Architecture</a:t>
            </a:r>
            <a:endParaRPr lang="en-IN" b="1" dirty="0"/>
          </a:p>
        </p:txBody>
      </p:sp>
      <p:sp>
        <p:nvSpPr>
          <p:cNvPr id="3" name="Rectangle 2"/>
          <p:cNvSpPr/>
          <p:nvPr/>
        </p:nvSpPr>
        <p:spPr>
          <a:xfrm>
            <a:off x="2797520" y="1254495"/>
            <a:ext cx="6096000" cy="2246769"/>
          </a:xfrm>
          <a:prstGeom prst="rect">
            <a:avLst/>
          </a:prstGeom>
        </p:spPr>
        <p:txBody>
          <a:bodyPr>
            <a:spAutoFit/>
          </a:bodyPr>
          <a:lstStyle/>
          <a:p>
            <a:r>
              <a:rPr lang="en-IN" sz="2000" i="1" dirty="0"/>
              <a:t>At its core, Amazon Redshift is </a:t>
            </a:r>
            <a:r>
              <a:rPr lang="en-IN" sz="2000" i="1" dirty="0" smtClean="0"/>
              <a:t>a </a:t>
            </a:r>
            <a:r>
              <a:rPr lang="en-IN" sz="2000" i="1" dirty="0"/>
              <a:t>cluster in turn </a:t>
            </a:r>
            <a:r>
              <a:rPr lang="en-IN" sz="2000" i="1" dirty="0" smtClean="0"/>
              <a:t>made </a:t>
            </a:r>
            <a:r>
              <a:rPr lang="en-IN" sz="2000" i="1" dirty="0"/>
              <a:t>up of one or more nodes. These nodes can be categorized into leader nodes and compute nodes.</a:t>
            </a:r>
          </a:p>
          <a:p>
            <a:endParaRPr lang="en-IN" sz="2000" i="1" dirty="0"/>
          </a:p>
          <a:p>
            <a:r>
              <a:rPr lang="en-IN" sz="2000" i="1" dirty="0"/>
              <a:t>The leader node does the job of coordination and communication(engine), while the compute node does the heavy lifting (database).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720" y="4077312"/>
            <a:ext cx="9753600" cy="1057275"/>
          </a:xfrm>
          <a:prstGeom prst="rect">
            <a:avLst/>
          </a:prstGeom>
        </p:spPr>
      </p:pic>
    </p:spTree>
    <p:extLst>
      <p:ext uri="{BB962C8B-B14F-4D97-AF65-F5344CB8AC3E}">
        <p14:creationId xmlns:p14="http://schemas.microsoft.com/office/powerpoint/2010/main" val="2701740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8475" y="488887"/>
            <a:ext cx="1720159" cy="369332"/>
          </a:xfrm>
          <a:prstGeom prst="rect">
            <a:avLst/>
          </a:prstGeom>
          <a:noFill/>
        </p:spPr>
        <p:txBody>
          <a:bodyPr wrap="square" rtlCol="0">
            <a:spAutoFit/>
          </a:bodyPr>
          <a:lstStyle/>
          <a:p>
            <a:r>
              <a:rPr lang="en-US" b="1" dirty="0" smtClean="0"/>
              <a:t>Architecture</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2646" y="681576"/>
            <a:ext cx="7299733" cy="5109813"/>
          </a:xfrm>
          <a:prstGeom prst="rect">
            <a:avLst/>
          </a:prstGeom>
        </p:spPr>
      </p:pic>
      <p:sp>
        <p:nvSpPr>
          <p:cNvPr id="4" name="Rectangle 3"/>
          <p:cNvSpPr/>
          <p:nvPr/>
        </p:nvSpPr>
        <p:spPr>
          <a:xfrm>
            <a:off x="573386" y="2329159"/>
            <a:ext cx="3470496" cy="2031325"/>
          </a:xfrm>
          <a:prstGeom prst="rect">
            <a:avLst/>
          </a:prstGeom>
        </p:spPr>
        <p:txBody>
          <a:bodyPr wrap="square">
            <a:spAutoFit/>
          </a:bodyPr>
          <a:lstStyle/>
          <a:p>
            <a:r>
              <a:rPr lang="en-IN" b="1" dirty="0"/>
              <a:t>Client applications</a:t>
            </a:r>
          </a:p>
          <a:p>
            <a:endParaRPr lang="en-IN" dirty="0"/>
          </a:p>
          <a:p>
            <a:r>
              <a:rPr lang="en-IN" dirty="0"/>
              <a:t>Amazon Redshift integrates with various data </a:t>
            </a:r>
            <a:r>
              <a:rPr lang="en-IN" dirty="0" smtClean="0"/>
              <a:t>loading, ETL &amp; BI tools &amp; thus multiple existing </a:t>
            </a:r>
            <a:r>
              <a:rPr lang="en-IN" dirty="0"/>
              <a:t>SQL client applications will work with </a:t>
            </a:r>
            <a:r>
              <a:rPr lang="en-IN" dirty="0" smtClean="0"/>
              <a:t>minimal or no </a:t>
            </a:r>
            <a:r>
              <a:rPr lang="en-IN" dirty="0"/>
              <a:t>changes.</a:t>
            </a:r>
          </a:p>
        </p:txBody>
      </p:sp>
    </p:spTree>
    <p:extLst>
      <p:ext uri="{BB962C8B-B14F-4D97-AF65-F5344CB8AC3E}">
        <p14:creationId xmlns:p14="http://schemas.microsoft.com/office/powerpoint/2010/main" val="2630532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097EA-2787-4F34-92C6-8AA80D4CE415}"/>
              </a:ext>
            </a:extLst>
          </p:cNvPr>
          <p:cNvSpPr txBox="1">
            <a:spLocks/>
          </p:cNvSpPr>
          <p:nvPr/>
        </p:nvSpPr>
        <p:spPr>
          <a:xfrm>
            <a:off x="2362759" y="4223181"/>
            <a:ext cx="8378456" cy="572103"/>
          </a:xfrm>
          <a:prstGeom prst="rect">
            <a:avLst/>
          </a:prstGeom>
        </p:spPr>
        <p:txBody>
          <a:bodyPr/>
          <a:lst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i="1" dirty="0" smtClean="0"/>
              <a:t>AWS Redshift – Not just a Data warehousing Solution </a:t>
            </a:r>
            <a:endParaRPr lang="en-US" sz="3200" b="1" i="1"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5518" t="7517" r="34778" b="35917"/>
          <a:stretch/>
        </p:blipFill>
        <p:spPr>
          <a:xfrm>
            <a:off x="4824850" y="2256157"/>
            <a:ext cx="1727137" cy="1850065"/>
          </a:xfrm>
          <a:prstGeom prst="rect">
            <a:avLst/>
          </a:prstGeom>
        </p:spPr>
      </p:pic>
    </p:spTree>
    <p:extLst>
      <p:ext uri="{BB962C8B-B14F-4D97-AF65-F5344CB8AC3E}">
        <p14:creationId xmlns:p14="http://schemas.microsoft.com/office/powerpoint/2010/main" val="470755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75" y="767685"/>
            <a:ext cx="8366806" cy="3842947"/>
          </a:xfrm>
          <a:prstGeom prst="rect">
            <a:avLst/>
          </a:prstGeom>
        </p:spPr>
      </p:pic>
      <p:sp>
        <p:nvSpPr>
          <p:cNvPr id="3" name="TextBox 2"/>
          <p:cNvSpPr txBox="1"/>
          <p:nvPr/>
        </p:nvSpPr>
        <p:spPr>
          <a:xfrm>
            <a:off x="588475" y="488887"/>
            <a:ext cx="1720159" cy="369332"/>
          </a:xfrm>
          <a:prstGeom prst="rect">
            <a:avLst/>
          </a:prstGeom>
          <a:noFill/>
        </p:spPr>
        <p:txBody>
          <a:bodyPr wrap="square" rtlCol="0">
            <a:spAutoFit/>
          </a:bodyPr>
          <a:lstStyle/>
          <a:p>
            <a:r>
              <a:rPr lang="en-US" b="1" dirty="0" smtClean="0"/>
              <a:t>Architecture</a:t>
            </a:r>
            <a:endParaRPr lang="en-IN" b="1" dirty="0"/>
          </a:p>
        </p:txBody>
      </p:sp>
      <p:sp>
        <p:nvSpPr>
          <p:cNvPr id="4" name="Rectangle 3"/>
          <p:cNvSpPr/>
          <p:nvPr/>
        </p:nvSpPr>
        <p:spPr>
          <a:xfrm>
            <a:off x="588475" y="4973732"/>
            <a:ext cx="10948658" cy="923330"/>
          </a:xfrm>
          <a:prstGeom prst="rect">
            <a:avLst/>
          </a:prstGeom>
        </p:spPr>
        <p:txBody>
          <a:bodyPr wrap="square">
            <a:spAutoFit/>
          </a:bodyPr>
          <a:lstStyle/>
          <a:p>
            <a:r>
              <a:rPr lang="en-IN" i="1" dirty="0" smtClean="0"/>
              <a:t>If </a:t>
            </a:r>
            <a:r>
              <a:rPr lang="en-IN" i="1" dirty="0"/>
              <a:t>a cluster is provisioned with two or more compute nodes, an additional leader node coordinates the compute nodes and handles external communication. Your client application interacts directly only with the leader node. The compute nodes are transparent to external applications.</a:t>
            </a:r>
          </a:p>
        </p:txBody>
      </p:sp>
    </p:spTree>
    <p:extLst>
      <p:ext uri="{BB962C8B-B14F-4D97-AF65-F5344CB8AC3E}">
        <p14:creationId xmlns:p14="http://schemas.microsoft.com/office/powerpoint/2010/main" val="2281014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653" y="419064"/>
            <a:ext cx="11337957" cy="5078313"/>
          </a:xfrm>
          <a:prstGeom prst="rect">
            <a:avLst/>
          </a:prstGeom>
        </p:spPr>
        <p:txBody>
          <a:bodyPr wrap="square">
            <a:spAutoFit/>
          </a:bodyPr>
          <a:lstStyle/>
          <a:p>
            <a:r>
              <a:rPr lang="en-IN" b="1" dirty="0"/>
              <a:t>Leader node</a:t>
            </a:r>
          </a:p>
          <a:p>
            <a:endParaRPr lang="en-IN" dirty="0"/>
          </a:p>
          <a:p>
            <a:r>
              <a:rPr lang="en-US" dirty="0" smtClean="0"/>
              <a:t>The </a:t>
            </a:r>
            <a:r>
              <a:rPr lang="en-US" dirty="0"/>
              <a:t>entry point for all queries and manages the overall coordination of the cluster</a:t>
            </a:r>
            <a:r>
              <a:rPr lang="en-US" dirty="0" smtClean="0"/>
              <a:t>.</a:t>
            </a:r>
          </a:p>
          <a:p>
            <a:endParaRPr lang="en-US" dirty="0"/>
          </a:p>
          <a:p>
            <a:r>
              <a:rPr lang="en-US" b="1" dirty="0" smtClean="0"/>
              <a:t> </a:t>
            </a:r>
            <a:r>
              <a:rPr lang="en-US" b="1" dirty="0"/>
              <a:t>It performs three major functions:</a:t>
            </a:r>
          </a:p>
          <a:p>
            <a:endParaRPr lang="en-US" dirty="0"/>
          </a:p>
          <a:p>
            <a:pPr marL="285750" indent="-285750">
              <a:buFont typeface="Arial" panose="020B0604020202020204" pitchFamily="34" charset="0"/>
              <a:buChar char="•"/>
            </a:pPr>
            <a:r>
              <a:rPr lang="en-US" b="1" dirty="0"/>
              <a:t>Communication</a:t>
            </a:r>
            <a:r>
              <a:rPr lang="en-US" dirty="0"/>
              <a:t> with Client </a:t>
            </a:r>
            <a:r>
              <a:rPr lang="en-US" dirty="0" smtClean="0"/>
              <a:t>Applications &amp; compute nodes.</a:t>
            </a:r>
          </a:p>
          <a:p>
            <a:pPr marL="285750" indent="-285750">
              <a:buFont typeface="Arial" panose="020B0604020202020204" pitchFamily="34" charset="0"/>
              <a:buChar char="•"/>
            </a:pPr>
            <a:r>
              <a:rPr lang="en-US" dirty="0" smtClean="0"/>
              <a:t>‍</a:t>
            </a:r>
          </a:p>
          <a:p>
            <a:pPr marL="285750" indent="-285750">
              <a:buFont typeface="Arial" panose="020B0604020202020204" pitchFamily="34" charset="0"/>
              <a:buChar char="•"/>
            </a:pPr>
            <a:r>
              <a:rPr lang="en-US" b="1" dirty="0" smtClean="0"/>
              <a:t>Distribution </a:t>
            </a:r>
            <a:r>
              <a:rPr lang="en-US" b="1" dirty="0"/>
              <a:t>of </a:t>
            </a:r>
            <a:r>
              <a:rPr lang="en-US" b="1" dirty="0" smtClean="0"/>
              <a:t>workloads </a:t>
            </a:r>
            <a:r>
              <a:rPr lang="en-US" dirty="0" smtClean="0"/>
              <a:t>- The </a:t>
            </a:r>
            <a:r>
              <a:rPr lang="en-US" dirty="0"/>
              <a:t>leader node is responsible for parsing queries, developing execution plans, and compiling SQL into C++ code. Finally, it distributes the compiled code to the compute </a:t>
            </a:r>
            <a:r>
              <a:rPr lang="en-US" dirty="0" smtClean="0"/>
              <a:t>nodes only when query references the data stored on compute node .</a:t>
            </a:r>
            <a:endParaRPr lang="en-I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‍Caching of query </a:t>
            </a:r>
            <a:r>
              <a:rPr lang="en-US" b="1" dirty="0" smtClean="0"/>
              <a:t>results </a:t>
            </a:r>
            <a:r>
              <a:rPr lang="en-US" dirty="0" smtClean="0"/>
              <a:t>- Upon </a:t>
            </a:r>
            <a:r>
              <a:rPr lang="en-US" dirty="0"/>
              <a:t>query execution, the leader node stores the query and its results in its memory cache. If a query or underlying data remains unchanged, the leader node doesn't distribute it to compute nodes and returns the cached result instantly for a faster response</a:t>
            </a:r>
            <a:r>
              <a:rPr lang="en-US" dirty="0" smtClean="0"/>
              <a:t>.</a:t>
            </a:r>
          </a:p>
          <a:p>
            <a:endParaRPr lang="en-US" dirty="0"/>
          </a:p>
          <a:p>
            <a:r>
              <a:rPr lang="en-IN" dirty="0" smtClean="0"/>
              <a:t>Note** It is </a:t>
            </a:r>
            <a:r>
              <a:rPr lang="en-IN" dirty="0"/>
              <a:t>designed to implement certain SQL functions only on the leader node. A query that uses any of these functions will return an error if it references tables that reside on the compute nodes.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4148" t="32196" r="35590" b="46720"/>
          <a:stretch/>
        </p:blipFill>
        <p:spPr>
          <a:xfrm>
            <a:off x="8576218" y="941561"/>
            <a:ext cx="2840203" cy="1385180"/>
          </a:xfrm>
          <a:prstGeom prst="rect">
            <a:avLst/>
          </a:prstGeom>
        </p:spPr>
      </p:pic>
    </p:spTree>
    <p:extLst>
      <p:ext uri="{BB962C8B-B14F-4D97-AF65-F5344CB8AC3E}">
        <p14:creationId xmlns:p14="http://schemas.microsoft.com/office/powerpoint/2010/main" val="25369090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532" y="1368770"/>
            <a:ext cx="11654828" cy="4524315"/>
          </a:xfrm>
          <a:prstGeom prst="rect">
            <a:avLst/>
          </a:prstGeom>
        </p:spPr>
        <p:txBody>
          <a:bodyPr wrap="square">
            <a:spAutoFit/>
          </a:bodyPr>
          <a:lstStyle/>
          <a:p>
            <a:r>
              <a:rPr lang="en-IN" b="1" dirty="0"/>
              <a:t>‍Compute Node</a:t>
            </a:r>
            <a:r>
              <a:rPr lang="en-IN" dirty="0"/>
              <a:t>: </a:t>
            </a:r>
            <a:endParaRPr lang="en-IN" dirty="0" smtClean="0"/>
          </a:p>
          <a:p>
            <a:endParaRPr lang="en-IN" dirty="0"/>
          </a:p>
          <a:p>
            <a:endParaRPr lang="en-IN" dirty="0" smtClean="0"/>
          </a:p>
          <a:p>
            <a:endParaRPr lang="en-IN" dirty="0"/>
          </a:p>
          <a:p>
            <a:pPr marL="285750" indent="-285750">
              <a:buFont typeface="Arial" panose="020B0604020202020204" pitchFamily="34" charset="0"/>
              <a:buChar char="•"/>
            </a:pPr>
            <a:r>
              <a:rPr lang="en-IN" dirty="0" smtClean="0"/>
              <a:t>These </a:t>
            </a:r>
            <a:r>
              <a:rPr lang="en-IN" dirty="0"/>
              <a:t>nodes handle all query processing in parallel execution. </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They </a:t>
            </a:r>
            <a:r>
              <a:rPr lang="en-IN" dirty="0"/>
              <a:t>run the compiled code and return the interim results to the leader node for final aggregation. </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Each </a:t>
            </a:r>
            <a:r>
              <a:rPr lang="en-IN" dirty="0"/>
              <a:t>compute node has its CPU, memory, and storage. </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The </a:t>
            </a:r>
            <a:r>
              <a:rPr lang="en-IN" dirty="0"/>
              <a:t>leader node compiles code for individual elements of the execution plan and assigns the code to individual compute nodes. </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As </a:t>
            </a:r>
            <a:r>
              <a:rPr lang="en-IN" dirty="0"/>
              <a:t>your workload grows, you can increase the compute capacity of a cluster by increasing the number of nodes, upgrading the node type, or both.</a:t>
            </a:r>
          </a:p>
          <a:p>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947" t="53990" r="12645" b="5614"/>
          <a:stretch/>
        </p:blipFill>
        <p:spPr>
          <a:xfrm>
            <a:off x="5404916" y="284052"/>
            <a:ext cx="5785167" cy="2169437"/>
          </a:xfrm>
          <a:prstGeom prst="rect">
            <a:avLst/>
          </a:prstGeom>
        </p:spPr>
      </p:pic>
    </p:spTree>
    <p:extLst>
      <p:ext uri="{BB962C8B-B14F-4D97-AF65-F5344CB8AC3E}">
        <p14:creationId xmlns:p14="http://schemas.microsoft.com/office/powerpoint/2010/main" val="3133313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60799" y="365760"/>
            <a:ext cx="5468293" cy="5355312"/>
          </a:xfrm>
          <a:prstGeom prst="rect">
            <a:avLst/>
          </a:prstGeom>
        </p:spPr>
        <p:txBody>
          <a:bodyPr wrap="square">
            <a:spAutoFit/>
          </a:bodyPr>
          <a:lstStyle/>
          <a:p>
            <a:r>
              <a:rPr lang="en-IN" b="1" dirty="0"/>
              <a:t>Node slices</a:t>
            </a:r>
          </a:p>
          <a:p>
            <a:endParaRPr lang="en-IN" dirty="0"/>
          </a:p>
          <a:p>
            <a:pPr marL="285750" indent="-285750">
              <a:buFont typeface="Arial" panose="020B0604020202020204" pitchFamily="34" charset="0"/>
              <a:buChar char="•"/>
            </a:pPr>
            <a:r>
              <a:rPr lang="en-IN" dirty="0" smtClean="0"/>
              <a:t>Every Compute </a:t>
            </a:r>
            <a:r>
              <a:rPr lang="en-IN" dirty="0"/>
              <a:t>node is partitioned into slices. </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Each </a:t>
            </a:r>
            <a:r>
              <a:rPr lang="en-IN" dirty="0"/>
              <a:t>slice is allocated a portion of the node's memory and disk space, where it processes a portion of the workload assigned to the node. </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The </a:t>
            </a:r>
            <a:r>
              <a:rPr lang="en-IN" dirty="0"/>
              <a:t>leader node manages distributing data to the slices and apportions the workload for any queries or other database operations to the slices. The slices then work in parallel to complete the operation</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number of slices per node is determined by the node size of the cluster.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When </a:t>
            </a:r>
            <a:r>
              <a:rPr lang="en-IN" dirty="0"/>
              <a:t>the table is loaded with data, the rows are distributed to the node slices according to the distribution key </a:t>
            </a:r>
            <a:r>
              <a:rPr lang="en-IN" dirty="0" smtClean="0"/>
              <a:t>(column specified during creation) . </a:t>
            </a:r>
            <a:endParaRPr lang="en-IN"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600" t="23630" r="4763" b="9703"/>
          <a:stretch/>
        </p:blipFill>
        <p:spPr>
          <a:xfrm>
            <a:off x="313734" y="1183524"/>
            <a:ext cx="5507645" cy="4096260"/>
          </a:xfrm>
          <a:prstGeom prst="rect">
            <a:avLst/>
          </a:prstGeom>
        </p:spPr>
      </p:pic>
    </p:spTree>
    <p:extLst>
      <p:ext uri="{BB962C8B-B14F-4D97-AF65-F5344CB8AC3E}">
        <p14:creationId xmlns:p14="http://schemas.microsoft.com/office/powerpoint/2010/main" val="2397823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177" y="1648628"/>
            <a:ext cx="11197389" cy="3416320"/>
          </a:xfrm>
          <a:prstGeom prst="rect">
            <a:avLst/>
          </a:prstGeom>
        </p:spPr>
        <p:txBody>
          <a:bodyPr wrap="square">
            <a:spAutoFit/>
          </a:bodyPr>
          <a:lstStyle/>
          <a:p>
            <a:r>
              <a:rPr lang="en-IN" dirty="0"/>
              <a:t>Data is stored on the slices from the bottom of the slice up. </a:t>
            </a:r>
            <a:endParaRPr lang="en-IN" dirty="0" smtClean="0"/>
          </a:p>
          <a:p>
            <a:r>
              <a:rPr lang="en-IN" dirty="0" smtClean="0"/>
              <a:t>So </a:t>
            </a:r>
            <a:r>
              <a:rPr lang="en-IN" dirty="0"/>
              <a:t>if you build a table with at least one sort key, it will also store that data on the slice in that sorted order. </a:t>
            </a:r>
          </a:p>
          <a:p>
            <a:endParaRPr lang="en-IN" dirty="0"/>
          </a:p>
          <a:p>
            <a:r>
              <a:rPr lang="en-IN" b="1" dirty="0"/>
              <a:t>Blocks</a:t>
            </a:r>
          </a:p>
          <a:p>
            <a:r>
              <a:rPr lang="en-IN" dirty="0"/>
              <a:t>Slices are broken down into blocks. </a:t>
            </a:r>
            <a:endParaRPr lang="en-IN" dirty="0" smtClean="0"/>
          </a:p>
          <a:p>
            <a:r>
              <a:rPr lang="en-IN" dirty="0" smtClean="0"/>
              <a:t>Each </a:t>
            </a:r>
            <a:r>
              <a:rPr lang="en-IN" dirty="0"/>
              <a:t>block is 1MB in size. </a:t>
            </a:r>
            <a:endParaRPr lang="en-IN" dirty="0" smtClean="0"/>
          </a:p>
          <a:p>
            <a:r>
              <a:rPr lang="en-IN" dirty="0" smtClean="0"/>
              <a:t>You </a:t>
            </a:r>
            <a:r>
              <a:rPr lang="en-IN" dirty="0"/>
              <a:t>could imagine that one cell in a table is a Block, however most data that you would find in a cell would only make up a few bytes in size and so Redshift will attempt to fit as much data as it can inside a 1 MB Block.</a:t>
            </a:r>
          </a:p>
          <a:p>
            <a:endParaRPr lang="en-IN" dirty="0"/>
          </a:p>
          <a:p>
            <a:r>
              <a:rPr lang="en-IN" b="1" dirty="0"/>
              <a:t>This is also one of the things that can make Redshift so quick. </a:t>
            </a:r>
            <a:r>
              <a:rPr lang="en-IN" dirty="0"/>
              <a:t>Redshift stores, in a meta-data store, the minimum and maximum value of the information inside a Block, which allows the Compute Node to skip blocks of data that it doesn't need without actually looking at the underlying data</a:t>
            </a:r>
            <a:r>
              <a:rPr lang="en-IN" dirty="0" smtClean="0"/>
              <a:t>. (pruning). Compression adds to benefits.</a:t>
            </a:r>
            <a:endParaRPr lang="en-IN" dirty="0"/>
          </a:p>
        </p:txBody>
      </p:sp>
    </p:spTree>
    <p:extLst>
      <p:ext uri="{BB962C8B-B14F-4D97-AF65-F5344CB8AC3E}">
        <p14:creationId xmlns:p14="http://schemas.microsoft.com/office/powerpoint/2010/main" val="3770214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00327181"/>
              </p:ext>
            </p:extLst>
          </p:nvPr>
        </p:nvGraphicFramePr>
        <p:xfrm>
          <a:off x="654202" y="1639495"/>
          <a:ext cx="10058398" cy="3037840"/>
        </p:xfrm>
        <a:graphic>
          <a:graphicData uri="http://schemas.openxmlformats.org/drawingml/2006/table">
            <a:tbl>
              <a:tblPr/>
              <a:tblGrid>
                <a:gridCol w="1578859"/>
                <a:gridCol w="1294969"/>
                <a:gridCol w="1436914"/>
                <a:gridCol w="1436914"/>
                <a:gridCol w="1436914"/>
                <a:gridCol w="1436914"/>
                <a:gridCol w="1436914"/>
              </a:tblGrid>
              <a:tr h="0">
                <a:tc>
                  <a:txBody>
                    <a:bodyPr/>
                    <a:lstStyle/>
                    <a:p>
                      <a:pPr algn="l" fontAlgn="t" latinLnBrk="0"/>
                      <a:r>
                        <a:rPr lang="en-IN" b="1" dirty="0">
                          <a:effectLst/>
                        </a:rPr>
                        <a:t>Node type</a:t>
                      </a:r>
                    </a:p>
                  </a:txBody>
                  <a:tcPr marL="127000" marR="127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IN" b="1" dirty="0">
                          <a:effectLst/>
                        </a:rPr>
                        <a:t>vCPU</a:t>
                      </a:r>
                    </a:p>
                  </a:txBody>
                  <a:tcPr marL="127000" marR="127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IN" b="1">
                          <a:effectLst/>
                        </a:rPr>
                        <a:t>RAM (GiB)</a:t>
                      </a:r>
                    </a:p>
                  </a:txBody>
                  <a:tcPr marL="127000" marR="127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IN" b="1">
                          <a:effectLst/>
                        </a:rPr>
                        <a:t>Default slices per node</a:t>
                      </a:r>
                    </a:p>
                  </a:txBody>
                  <a:tcPr marL="127000" marR="127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IN" b="1" dirty="0">
                          <a:effectLst/>
                        </a:rPr>
                        <a:t>Managed storage limit per </a:t>
                      </a:r>
                      <a:r>
                        <a:rPr lang="en-IN" b="1" dirty="0" smtClean="0">
                          <a:effectLst/>
                        </a:rPr>
                        <a:t>node</a:t>
                      </a:r>
                    </a:p>
                    <a:p>
                      <a:pPr algn="l" fontAlgn="t" latinLnBrk="0"/>
                      <a:r>
                        <a:rPr lang="en-IN" sz="1200" b="1" dirty="0" smtClean="0">
                          <a:effectLst/>
                        </a:rPr>
                        <a:t>(hard</a:t>
                      </a:r>
                      <a:r>
                        <a:rPr lang="en-IN" sz="1200" b="1" baseline="0" dirty="0" smtClean="0">
                          <a:effectLst/>
                        </a:rPr>
                        <a:t> limit)</a:t>
                      </a:r>
                      <a:endParaRPr lang="en-IN" sz="1200" b="1" dirty="0">
                        <a:effectLst/>
                      </a:endParaRPr>
                    </a:p>
                  </a:txBody>
                  <a:tcPr marL="127000" marR="127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US" b="1">
                          <a:effectLst/>
                        </a:rPr>
                        <a:t>Node range with create cluster</a:t>
                      </a:r>
                    </a:p>
                  </a:txBody>
                  <a:tcPr marL="127000" marR="127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US" b="1" dirty="0">
                          <a:effectLst/>
                        </a:rPr>
                        <a:t>Total managed storage capacity </a:t>
                      </a:r>
                    </a:p>
                  </a:txBody>
                  <a:tcPr marL="127000" marR="127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latinLnBrk="0"/>
                      <a:r>
                        <a:rPr lang="en-IN" b="0">
                          <a:effectLst/>
                        </a:rPr>
                        <a:t>ra3.xlplus (single-node)</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4</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dirty="0">
                          <a:effectLst/>
                        </a:rPr>
                        <a:t>32</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2</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4 TB</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1</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dirty="0">
                          <a:effectLst/>
                        </a:rPr>
                        <a:t>4 </a:t>
                      </a:r>
                      <a:r>
                        <a:rPr lang="en-IN" b="0" dirty="0" smtClean="0">
                          <a:effectLst/>
                        </a:rPr>
                        <a:t>TB</a:t>
                      </a:r>
                      <a:endParaRPr lang="en-IN" b="0" dirty="0">
                        <a:effectLst/>
                      </a:endParaRP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latinLnBrk="0"/>
                      <a:r>
                        <a:rPr lang="en-IN" b="0">
                          <a:effectLst/>
                        </a:rPr>
                        <a:t>ra3.xlplus (multi-node)</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4</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32</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2</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32 TB</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dirty="0" smtClean="0">
                          <a:effectLst/>
                        </a:rPr>
                        <a:t>2–16</a:t>
                      </a:r>
                      <a:endParaRPr lang="en-IN" b="0" dirty="0">
                        <a:effectLst/>
                      </a:endParaRP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dirty="0">
                          <a:effectLst/>
                        </a:rPr>
                        <a:t>1024 </a:t>
                      </a:r>
                      <a:r>
                        <a:rPr lang="en-IN" b="0" dirty="0" smtClean="0">
                          <a:effectLst/>
                        </a:rPr>
                        <a:t>TB</a:t>
                      </a:r>
                      <a:endParaRPr lang="en-IN" b="0" dirty="0">
                        <a:effectLst/>
                      </a:endParaRP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latinLnBrk="0"/>
                      <a:r>
                        <a:rPr lang="en-IN" b="0">
                          <a:effectLst/>
                        </a:rPr>
                        <a:t>ra3.4xlarge</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12</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96</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4</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128 TB</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dirty="0" smtClean="0">
                          <a:effectLst/>
                        </a:rPr>
                        <a:t>2–32</a:t>
                      </a:r>
                      <a:endParaRPr lang="en-IN" b="0" dirty="0">
                        <a:effectLst/>
                      </a:endParaRP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dirty="0">
                          <a:effectLst/>
                        </a:rPr>
                        <a:t>8192 </a:t>
                      </a:r>
                      <a:r>
                        <a:rPr lang="en-IN" b="0" dirty="0" smtClean="0">
                          <a:effectLst/>
                        </a:rPr>
                        <a:t>TB</a:t>
                      </a:r>
                      <a:endParaRPr lang="en-IN" b="0" dirty="0">
                        <a:effectLst/>
                      </a:endParaRP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latinLnBrk="0"/>
                      <a:r>
                        <a:rPr lang="en-IN" b="0">
                          <a:effectLst/>
                        </a:rPr>
                        <a:t>ra3.16xlarge</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48</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384</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16</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128 TB</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2–128</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dirty="0">
                          <a:effectLst/>
                        </a:rPr>
                        <a:t>16,384 TB</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Rectangle 2"/>
          <p:cNvSpPr/>
          <p:nvPr/>
        </p:nvSpPr>
        <p:spPr>
          <a:xfrm>
            <a:off x="569258" y="780266"/>
            <a:ext cx="2864887" cy="369332"/>
          </a:xfrm>
          <a:prstGeom prst="rect">
            <a:avLst/>
          </a:prstGeom>
        </p:spPr>
        <p:txBody>
          <a:bodyPr wrap="none">
            <a:spAutoFit/>
          </a:bodyPr>
          <a:lstStyle/>
          <a:p>
            <a:r>
              <a:rPr lang="en-IN" b="1" dirty="0">
                <a:solidFill>
                  <a:srgbClr val="16191F"/>
                </a:solidFill>
                <a:latin typeface="Amazon Ember"/>
              </a:rPr>
              <a:t>RA3 node </a:t>
            </a:r>
            <a:r>
              <a:rPr lang="en-IN" b="1" dirty="0" smtClean="0">
                <a:solidFill>
                  <a:srgbClr val="16191F"/>
                </a:solidFill>
                <a:latin typeface="Amazon Ember"/>
              </a:rPr>
              <a:t>types &amp; slices</a:t>
            </a:r>
            <a:endParaRPr lang="en-IN" dirty="0"/>
          </a:p>
        </p:txBody>
      </p:sp>
    </p:spTree>
    <p:extLst>
      <p:ext uri="{BB962C8B-B14F-4D97-AF65-F5344CB8AC3E}">
        <p14:creationId xmlns:p14="http://schemas.microsoft.com/office/powerpoint/2010/main" val="12591410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01344855"/>
              </p:ext>
            </p:extLst>
          </p:nvPr>
        </p:nvGraphicFramePr>
        <p:xfrm>
          <a:off x="509822" y="799959"/>
          <a:ext cx="10058398" cy="1564640"/>
        </p:xfrm>
        <a:graphic>
          <a:graphicData uri="http://schemas.openxmlformats.org/drawingml/2006/table">
            <a:tbl>
              <a:tblPr/>
              <a:tblGrid>
                <a:gridCol w="1436914"/>
                <a:gridCol w="1436914"/>
                <a:gridCol w="1436914"/>
                <a:gridCol w="1436914"/>
                <a:gridCol w="1436914"/>
                <a:gridCol w="1436914"/>
                <a:gridCol w="1436914"/>
              </a:tblGrid>
              <a:tr h="0">
                <a:tc>
                  <a:txBody>
                    <a:bodyPr/>
                    <a:lstStyle/>
                    <a:p>
                      <a:pPr algn="l" fontAlgn="t" latinLnBrk="0"/>
                      <a:r>
                        <a:rPr lang="en-IN" b="1" dirty="0">
                          <a:effectLst/>
                        </a:rPr>
                        <a:t>Node type</a:t>
                      </a:r>
                    </a:p>
                  </a:txBody>
                  <a:tcPr marL="127000" marR="127000">
                    <a:lnL w="12700" cap="flat" cmpd="sng" algn="ctr">
                      <a:solidFill>
                        <a:srgbClr val="B0BFD5"/>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0BFD5"/>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IN" b="1" dirty="0">
                          <a:effectLst/>
                        </a:rPr>
                        <a:t>vCPU</a:t>
                      </a:r>
                    </a:p>
                  </a:txBody>
                  <a:tcPr marL="127000" marR="127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IN" b="1">
                          <a:effectLst/>
                        </a:rPr>
                        <a:t>RAM (GiB)</a:t>
                      </a:r>
                    </a:p>
                  </a:txBody>
                  <a:tcPr marL="127000" marR="127000">
                    <a:lnL w="12700" cap="flat" cmpd="sng" algn="ctr">
                      <a:solidFill>
                        <a:schemeClr val="tx1"/>
                      </a:solidFill>
                      <a:prstDash val="solid"/>
                      <a:round/>
                      <a:headEnd type="none" w="med" len="med"/>
                      <a:tailEnd type="none" w="med" len="med"/>
                    </a:lnL>
                    <a:lnR w="12700" cap="flat" cmpd="sng" algn="ctr">
                      <a:solidFill>
                        <a:srgbClr val="30A2D5"/>
                      </a:solidFill>
                      <a:prstDash val="solid"/>
                      <a:round/>
                      <a:headEnd type="none" w="med" len="med"/>
                      <a:tailEnd type="none" w="med" len="med"/>
                    </a:lnR>
                    <a:lnT w="12700" cap="flat" cmpd="sng" algn="ctr">
                      <a:solidFill>
                        <a:srgbClr val="B0B2D5"/>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IN" b="1">
                          <a:effectLst/>
                        </a:rPr>
                        <a:t>Default slices per node</a:t>
                      </a:r>
                    </a:p>
                  </a:txBody>
                  <a:tcPr marL="127000" marR="127000">
                    <a:lnL w="12700" cap="flat" cmpd="sng" algn="ctr">
                      <a:solidFill>
                        <a:srgbClr val="30A2D5"/>
                      </a:solidFill>
                      <a:prstDash val="solid"/>
                      <a:round/>
                      <a:headEnd type="none" w="med" len="med"/>
                      <a:tailEnd type="none" w="med" len="med"/>
                    </a:lnL>
                    <a:lnR w="12700" cap="flat" cmpd="sng" algn="ctr">
                      <a:solidFill>
                        <a:srgbClr val="B0B2D5"/>
                      </a:solidFill>
                      <a:prstDash val="solid"/>
                      <a:round/>
                      <a:headEnd type="none" w="med" len="med"/>
                      <a:tailEnd type="none" w="med" len="med"/>
                    </a:lnR>
                    <a:lnT w="12700" cap="flat" cmpd="sng" algn="ctr">
                      <a:solidFill>
                        <a:srgbClr val="30A2D5"/>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IN" b="1" dirty="0">
                          <a:effectLst/>
                        </a:rPr>
                        <a:t>Storage per node</a:t>
                      </a:r>
                    </a:p>
                  </a:txBody>
                  <a:tcPr marL="127000" marR="127000">
                    <a:lnL w="12700" cap="flat" cmpd="sng" algn="ctr">
                      <a:solidFill>
                        <a:srgbClr val="B0B2D5"/>
                      </a:solidFill>
                      <a:prstDash val="solid"/>
                      <a:round/>
                      <a:headEnd type="none" w="med" len="med"/>
                      <a:tailEnd type="none" w="med" len="med"/>
                    </a:lnL>
                    <a:lnR w="12700" cap="flat" cmpd="sng" algn="ctr">
                      <a:solidFill>
                        <a:srgbClr val="B0BDD5"/>
                      </a:solidFill>
                      <a:prstDash val="solid"/>
                      <a:round/>
                      <a:headEnd type="none" w="med" len="med"/>
                      <a:tailEnd type="none" w="med" len="med"/>
                    </a:lnR>
                    <a:lnT w="12700" cap="flat" cmpd="sng" algn="ctr">
                      <a:solidFill>
                        <a:srgbClr val="B0B2D5"/>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IN" b="1">
                          <a:effectLst/>
                        </a:rPr>
                        <a:t>Node range</a:t>
                      </a:r>
                    </a:p>
                  </a:txBody>
                  <a:tcPr marL="127000" marR="127000">
                    <a:lnL w="12700" cap="flat" cmpd="sng" algn="ctr">
                      <a:solidFill>
                        <a:srgbClr val="B0BDD5"/>
                      </a:solidFill>
                      <a:prstDash val="solid"/>
                      <a:round/>
                      <a:headEnd type="none" w="med" len="med"/>
                      <a:tailEnd type="none" w="med" len="med"/>
                    </a:lnL>
                    <a:lnR w="12700" cap="flat" cmpd="sng" algn="ctr">
                      <a:solidFill>
                        <a:srgbClr val="B0BFD5"/>
                      </a:solidFill>
                      <a:prstDash val="solid"/>
                      <a:round/>
                      <a:headEnd type="none" w="med" len="med"/>
                      <a:tailEnd type="none" w="med" len="med"/>
                    </a:lnR>
                    <a:lnT w="12700" cap="flat" cmpd="sng" algn="ctr">
                      <a:solidFill>
                        <a:srgbClr val="B0BDD5"/>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IN" b="1">
                          <a:effectLst/>
                        </a:rPr>
                        <a:t>Total capacity</a:t>
                      </a:r>
                    </a:p>
                  </a:txBody>
                  <a:tcPr marL="127000" marR="127000">
                    <a:lnL w="12700" cap="flat" cmpd="sng" algn="ctr">
                      <a:solidFill>
                        <a:srgbClr val="B0BFD5"/>
                      </a:solidFill>
                      <a:prstDash val="solid"/>
                      <a:round/>
                      <a:headEnd type="none" w="med" len="med"/>
                      <a:tailEnd type="none" w="med" len="med"/>
                    </a:lnL>
                    <a:lnR w="6350" cap="flat" cmpd="sng" algn="ctr">
                      <a:solidFill>
                        <a:srgbClr val="B0BFD5"/>
                      </a:solidFill>
                      <a:prstDash val="solid"/>
                      <a:round/>
                      <a:headEnd type="none" w="med" len="med"/>
                      <a:tailEnd type="none" w="med" len="med"/>
                    </a:lnR>
                    <a:lnT w="12700" cap="flat" cmpd="sng" algn="ctr">
                      <a:solidFill>
                        <a:srgbClr val="B0BFD5"/>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latinLnBrk="0"/>
                      <a:r>
                        <a:rPr lang="en-IN" b="0" dirty="0">
                          <a:effectLst/>
                        </a:rPr>
                        <a:t>ds2.xlarge</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4</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31</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2</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2 TB HDD</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1–32</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64 TB</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latinLnBrk="0"/>
                      <a:r>
                        <a:rPr lang="en-IN" b="0" dirty="0">
                          <a:effectLst/>
                        </a:rPr>
                        <a:t>ds2.8xlarge</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dirty="0">
                          <a:effectLst/>
                        </a:rPr>
                        <a:t>36</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dirty="0">
                          <a:effectLst/>
                        </a:rPr>
                        <a:t>244</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dirty="0">
                          <a:effectLst/>
                        </a:rPr>
                        <a:t>16</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dirty="0">
                          <a:effectLst/>
                        </a:rPr>
                        <a:t>16 TB HDD</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dirty="0">
                          <a:effectLst/>
                        </a:rPr>
                        <a:t>2–128</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dirty="0">
                          <a:effectLst/>
                        </a:rPr>
                        <a:t>2 PB</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Rectangle 2"/>
          <p:cNvSpPr/>
          <p:nvPr/>
        </p:nvSpPr>
        <p:spPr>
          <a:xfrm>
            <a:off x="428512" y="299003"/>
            <a:ext cx="3993401" cy="369332"/>
          </a:xfrm>
          <a:prstGeom prst="rect">
            <a:avLst/>
          </a:prstGeom>
        </p:spPr>
        <p:txBody>
          <a:bodyPr wrap="none">
            <a:spAutoFit/>
          </a:bodyPr>
          <a:lstStyle/>
          <a:p>
            <a:r>
              <a:rPr lang="en-IN" b="1" dirty="0">
                <a:solidFill>
                  <a:srgbClr val="16191F"/>
                </a:solidFill>
                <a:latin typeface="Amazon Ember"/>
              </a:rPr>
              <a:t>Dense storage node </a:t>
            </a:r>
            <a:r>
              <a:rPr lang="en-IN" b="1" dirty="0" smtClean="0">
                <a:solidFill>
                  <a:srgbClr val="16191F"/>
                </a:solidFill>
                <a:latin typeface="Amazon Ember"/>
              </a:rPr>
              <a:t>types &amp; slices</a:t>
            </a:r>
            <a:endParaRPr lang="en-IN" dirty="0"/>
          </a:p>
        </p:txBody>
      </p:sp>
      <p:sp>
        <p:nvSpPr>
          <p:cNvPr id="4" name="Rectangle 3"/>
          <p:cNvSpPr/>
          <p:nvPr/>
        </p:nvSpPr>
        <p:spPr>
          <a:xfrm>
            <a:off x="428512" y="2657193"/>
            <a:ext cx="4121641" cy="369332"/>
          </a:xfrm>
          <a:prstGeom prst="rect">
            <a:avLst/>
          </a:prstGeom>
        </p:spPr>
        <p:txBody>
          <a:bodyPr wrap="none">
            <a:spAutoFit/>
          </a:bodyPr>
          <a:lstStyle/>
          <a:p>
            <a:r>
              <a:rPr lang="en-IN" b="1" dirty="0">
                <a:solidFill>
                  <a:srgbClr val="16191F"/>
                </a:solidFill>
                <a:latin typeface="Amazon Ember"/>
              </a:rPr>
              <a:t>Dense compute node </a:t>
            </a:r>
            <a:r>
              <a:rPr lang="en-IN" b="1" dirty="0" smtClean="0">
                <a:solidFill>
                  <a:srgbClr val="16191F"/>
                </a:solidFill>
                <a:latin typeface="Amazon Ember"/>
              </a:rPr>
              <a:t>types &amp; slices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0147599"/>
              </p:ext>
            </p:extLst>
          </p:nvPr>
        </p:nvGraphicFramePr>
        <p:xfrm>
          <a:off x="529073" y="3396105"/>
          <a:ext cx="10058398" cy="2763520"/>
        </p:xfrm>
        <a:graphic>
          <a:graphicData uri="http://schemas.openxmlformats.org/drawingml/2006/table">
            <a:tbl>
              <a:tblPr/>
              <a:tblGrid>
                <a:gridCol w="1436914"/>
                <a:gridCol w="1436914"/>
                <a:gridCol w="1436914"/>
                <a:gridCol w="1436914"/>
                <a:gridCol w="1436914"/>
                <a:gridCol w="1436914"/>
                <a:gridCol w="1436914"/>
              </a:tblGrid>
              <a:tr h="0">
                <a:tc>
                  <a:txBody>
                    <a:bodyPr/>
                    <a:lstStyle/>
                    <a:p>
                      <a:pPr algn="l" fontAlgn="t" latinLnBrk="0"/>
                      <a:r>
                        <a:rPr lang="en-IN" b="1" dirty="0">
                          <a:effectLst/>
                        </a:rPr>
                        <a:t>Node type</a:t>
                      </a:r>
                    </a:p>
                  </a:txBody>
                  <a:tcPr marL="127000" marR="127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IN" b="1">
                          <a:effectLst/>
                        </a:rPr>
                        <a:t>vCPU</a:t>
                      </a:r>
                    </a:p>
                  </a:txBody>
                  <a:tcPr marL="127000" marR="127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IN" b="1">
                          <a:effectLst/>
                        </a:rPr>
                        <a:t>RAM (GiB)</a:t>
                      </a:r>
                    </a:p>
                  </a:txBody>
                  <a:tcPr marL="127000" marR="127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IN" b="1">
                          <a:effectLst/>
                        </a:rPr>
                        <a:t>Default slices per node</a:t>
                      </a:r>
                    </a:p>
                  </a:txBody>
                  <a:tcPr marL="127000" marR="127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IN" b="1">
                          <a:effectLst/>
                        </a:rPr>
                        <a:t>Storage per node</a:t>
                      </a:r>
                    </a:p>
                  </a:txBody>
                  <a:tcPr marL="127000" marR="127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IN" b="1">
                          <a:effectLst/>
                        </a:rPr>
                        <a:t>Node range</a:t>
                      </a:r>
                    </a:p>
                  </a:txBody>
                  <a:tcPr marL="127000" marR="127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0"/>
                      <a:r>
                        <a:rPr lang="en-IN" b="1" dirty="0">
                          <a:effectLst/>
                        </a:rPr>
                        <a:t>Total capacity</a:t>
                      </a:r>
                    </a:p>
                  </a:txBody>
                  <a:tcPr marL="127000" marR="127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latinLnBrk="0"/>
                      <a:r>
                        <a:rPr lang="en-IN" b="0">
                          <a:effectLst/>
                        </a:rPr>
                        <a:t>dc2.large</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2</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15</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2</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160 GB NVMe-SSD</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1–32</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dirty="0">
                          <a:effectLst/>
                        </a:rPr>
                        <a:t>5.12 TB</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latinLnBrk="0"/>
                      <a:r>
                        <a:rPr lang="en-IN" b="0">
                          <a:effectLst/>
                        </a:rPr>
                        <a:t>dc2.8xlarge</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32</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244</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16</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2.56 TB NVMe-SSD</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2–128</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dirty="0">
                          <a:effectLst/>
                        </a:rPr>
                        <a:t>326 TB</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latinLnBrk="0"/>
                      <a:r>
                        <a:rPr lang="en-IN" b="0">
                          <a:effectLst/>
                        </a:rPr>
                        <a:t>dc1.large</a:t>
                      </a:r>
                      <a:r>
                        <a:rPr lang="en-IN" b="0" baseline="30000">
                          <a:effectLst/>
                        </a:rPr>
                        <a:t>1</a:t>
                      </a:r>
                      <a:endParaRPr lang="en-IN" b="0">
                        <a:effectLst/>
                      </a:endParaRP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2</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15</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2</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160 GB SSD</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1–32</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dirty="0">
                          <a:effectLst/>
                        </a:rPr>
                        <a:t>5.12 TB</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latinLnBrk="0"/>
                      <a:r>
                        <a:rPr lang="en-IN" b="0">
                          <a:effectLst/>
                        </a:rPr>
                        <a:t>dc1.8xlarge</a:t>
                      </a:r>
                      <a:r>
                        <a:rPr lang="en-IN" b="0" baseline="30000">
                          <a:effectLst/>
                        </a:rPr>
                        <a:t>1</a:t>
                      </a:r>
                      <a:endParaRPr lang="en-IN" b="0">
                        <a:effectLst/>
                      </a:endParaRP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32</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244</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32</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2.56 TB SSD</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a:effectLst/>
                        </a:rPr>
                        <a:t>2–128</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IN" b="0" dirty="0">
                          <a:effectLst/>
                        </a:rPr>
                        <a:t>326 TB</a:t>
                      </a:r>
                    </a:p>
                  </a:txBody>
                  <a:tcPr marL="127000" marR="1270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47480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551" y="1534737"/>
            <a:ext cx="11264766" cy="2862322"/>
          </a:xfrm>
          <a:prstGeom prst="rect">
            <a:avLst/>
          </a:prstGeom>
        </p:spPr>
        <p:txBody>
          <a:bodyPr wrap="square">
            <a:spAutoFit/>
          </a:bodyPr>
          <a:lstStyle/>
          <a:p>
            <a:r>
              <a:rPr lang="en-IN" b="1" dirty="0" smtClean="0"/>
              <a:t>Caching</a:t>
            </a:r>
          </a:p>
          <a:p>
            <a:r>
              <a:rPr lang="en-US" b="1" dirty="0" smtClean="0"/>
              <a:t>2 Types : </a:t>
            </a:r>
            <a:r>
              <a:rPr lang="en-IN" dirty="0" smtClean="0"/>
              <a:t>Execution </a:t>
            </a:r>
            <a:r>
              <a:rPr lang="en-IN" dirty="0"/>
              <a:t>and Results.</a:t>
            </a:r>
          </a:p>
          <a:p>
            <a:endParaRPr lang="en-IN" dirty="0"/>
          </a:p>
          <a:p>
            <a:r>
              <a:rPr lang="en-US" b="1" dirty="0" smtClean="0"/>
              <a:t>Execution</a:t>
            </a:r>
            <a:endParaRPr lang="en-IN" b="1" dirty="0" smtClean="0"/>
          </a:p>
          <a:p>
            <a:r>
              <a:rPr lang="en-IN" dirty="0" smtClean="0"/>
              <a:t>When </a:t>
            </a:r>
            <a:r>
              <a:rPr lang="en-IN" dirty="0"/>
              <a:t>you first run a query the Leader Node will construct an execution plan, which is it's best guess of how to run this query efficiently </a:t>
            </a:r>
            <a:r>
              <a:rPr lang="en-IN" dirty="0" smtClean="0"/>
              <a:t>.It </a:t>
            </a:r>
            <a:r>
              <a:rPr lang="en-IN" dirty="0"/>
              <a:t>will then store that execution plan </a:t>
            </a:r>
            <a:r>
              <a:rPr lang="en-IN" dirty="0" smtClean="0"/>
              <a:t>(to avoid re-work when same query is re-run).</a:t>
            </a:r>
            <a:endParaRPr lang="en-IN" dirty="0"/>
          </a:p>
          <a:p>
            <a:endParaRPr lang="en-IN" dirty="0"/>
          </a:p>
          <a:p>
            <a:r>
              <a:rPr lang="en-US" b="1" dirty="0" smtClean="0"/>
              <a:t>Results</a:t>
            </a:r>
            <a:endParaRPr lang="en-IN" b="1" dirty="0" smtClean="0"/>
          </a:p>
          <a:p>
            <a:r>
              <a:rPr lang="en-IN" dirty="0" smtClean="0"/>
              <a:t>Redshift </a:t>
            </a:r>
            <a:r>
              <a:rPr lang="en-IN" dirty="0"/>
              <a:t>will also store the results of a query in short term memory, so if </a:t>
            </a:r>
            <a:r>
              <a:rPr lang="en-IN" dirty="0" smtClean="0"/>
              <a:t>the </a:t>
            </a:r>
            <a:r>
              <a:rPr lang="en-IN" dirty="0"/>
              <a:t>same query </a:t>
            </a:r>
            <a:r>
              <a:rPr lang="en-IN" dirty="0" smtClean="0"/>
              <a:t>is re-run ,it </a:t>
            </a:r>
            <a:r>
              <a:rPr lang="en-IN" dirty="0"/>
              <a:t>will provide the results stored in the cache rather than running the query. </a:t>
            </a:r>
          </a:p>
        </p:txBody>
      </p:sp>
    </p:spTree>
    <p:extLst>
      <p:ext uri="{BB962C8B-B14F-4D97-AF65-F5344CB8AC3E}">
        <p14:creationId xmlns:p14="http://schemas.microsoft.com/office/powerpoint/2010/main" val="1652477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300" y="1982809"/>
            <a:ext cx="11543899" cy="2862322"/>
          </a:xfrm>
          <a:prstGeom prst="rect">
            <a:avLst/>
          </a:prstGeom>
        </p:spPr>
        <p:txBody>
          <a:bodyPr wrap="square">
            <a:spAutoFit/>
          </a:bodyPr>
          <a:lstStyle/>
          <a:p>
            <a:r>
              <a:rPr lang="en-IN" b="1" dirty="0"/>
              <a:t>Workload Management or WLM </a:t>
            </a:r>
            <a:r>
              <a:rPr lang="en-IN" b="1" dirty="0" smtClean="0"/>
              <a:t>- How </a:t>
            </a:r>
            <a:r>
              <a:rPr lang="en-IN" b="1" dirty="0"/>
              <a:t>Redshift manages it's resources.</a:t>
            </a:r>
          </a:p>
          <a:p>
            <a:endParaRPr lang="en-IN" dirty="0"/>
          </a:p>
          <a:p>
            <a:r>
              <a:rPr lang="en-IN" dirty="0" smtClean="0"/>
              <a:t>How </a:t>
            </a:r>
            <a:r>
              <a:rPr lang="en-IN" dirty="0"/>
              <a:t>many people can run a query at the same </a:t>
            </a:r>
            <a:r>
              <a:rPr lang="en-IN" dirty="0" smtClean="0"/>
              <a:t>time?</a:t>
            </a:r>
          </a:p>
          <a:p>
            <a:r>
              <a:rPr lang="en-IN" dirty="0" smtClean="0"/>
              <a:t>How </a:t>
            </a:r>
            <a:r>
              <a:rPr lang="en-IN" dirty="0"/>
              <a:t>much CPU or RAM </a:t>
            </a:r>
            <a:r>
              <a:rPr lang="en-IN" dirty="0" smtClean="0"/>
              <a:t>we can </a:t>
            </a:r>
            <a:r>
              <a:rPr lang="en-IN" dirty="0"/>
              <a:t>use up in </a:t>
            </a:r>
            <a:r>
              <a:rPr lang="en-IN" dirty="0" smtClean="0"/>
              <a:t>our query?</a:t>
            </a:r>
            <a:endParaRPr lang="en-IN" dirty="0"/>
          </a:p>
          <a:p>
            <a:endParaRPr lang="en-IN" dirty="0"/>
          </a:p>
          <a:p>
            <a:r>
              <a:rPr lang="en-IN" dirty="0"/>
              <a:t>This is all managed through user groups and queues.</a:t>
            </a:r>
          </a:p>
          <a:p>
            <a:endParaRPr lang="en-IN" dirty="0"/>
          </a:p>
          <a:p>
            <a:r>
              <a:rPr lang="en-IN" dirty="0" smtClean="0"/>
              <a:t>Redshift </a:t>
            </a:r>
            <a:r>
              <a:rPr lang="en-IN" dirty="0"/>
              <a:t>can also be configured to manage workload on the fly, not needing DBA's to set any hard rules, instead relying on Redshifts own Machine Learning to predict incoming query run times, and assigns them to the optimal queue for the faster processing</a:t>
            </a:r>
            <a:r>
              <a:rPr lang="en-IN" dirty="0" smtClean="0"/>
              <a:t>. (more later..)</a:t>
            </a:r>
            <a:endParaRPr lang="en-IN" dirty="0"/>
          </a:p>
        </p:txBody>
      </p:sp>
    </p:spTree>
    <p:extLst>
      <p:ext uri="{BB962C8B-B14F-4D97-AF65-F5344CB8AC3E}">
        <p14:creationId xmlns:p14="http://schemas.microsoft.com/office/powerpoint/2010/main" val="3729614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021" y="519764"/>
            <a:ext cx="4581625" cy="369332"/>
          </a:xfrm>
          <a:prstGeom prst="rect">
            <a:avLst/>
          </a:prstGeom>
          <a:noFill/>
        </p:spPr>
        <p:txBody>
          <a:bodyPr wrap="square" rtlCol="0">
            <a:spAutoFit/>
          </a:bodyPr>
          <a:lstStyle/>
          <a:p>
            <a:r>
              <a:rPr lang="en-US" b="1" dirty="0" smtClean="0"/>
              <a:t>Redshift Spectrum</a:t>
            </a:r>
            <a:endParaRPr lang="en-IN" b="1" dirty="0"/>
          </a:p>
        </p:txBody>
      </p:sp>
      <p:sp>
        <p:nvSpPr>
          <p:cNvPr id="3" name="Rectangle 2"/>
          <p:cNvSpPr/>
          <p:nvPr/>
        </p:nvSpPr>
        <p:spPr>
          <a:xfrm>
            <a:off x="770021" y="1071791"/>
            <a:ext cx="10645541" cy="1754326"/>
          </a:xfrm>
          <a:prstGeom prst="rect">
            <a:avLst/>
          </a:prstGeom>
        </p:spPr>
        <p:txBody>
          <a:bodyPr wrap="square">
            <a:spAutoFit/>
          </a:bodyPr>
          <a:lstStyle/>
          <a:p>
            <a:r>
              <a:rPr lang="en-IN" dirty="0"/>
              <a:t>Redshift Spectrum is a feature of the Amazon </a:t>
            </a:r>
            <a:r>
              <a:rPr lang="en-IN" dirty="0" smtClean="0"/>
              <a:t>Redshift. </a:t>
            </a:r>
          </a:p>
          <a:p>
            <a:pPr marL="285750" indent="-285750">
              <a:buFontTx/>
              <a:buChar char="-"/>
            </a:pPr>
            <a:r>
              <a:rPr lang="en-IN" dirty="0" smtClean="0"/>
              <a:t>allows </a:t>
            </a:r>
            <a:r>
              <a:rPr lang="en-IN" dirty="0"/>
              <a:t>for fast, complex, and efficient analysis of objects stored in the AWS </a:t>
            </a:r>
            <a:r>
              <a:rPr lang="en-IN" dirty="0" smtClean="0"/>
              <a:t>cloud (S3). </a:t>
            </a:r>
          </a:p>
          <a:p>
            <a:pPr marL="285750" indent="-285750">
              <a:buFontTx/>
              <a:buChar char="-"/>
            </a:pPr>
            <a:r>
              <a:rPr lang="en-IN" dirty="0" smtClean="0"/>
              <a:t>allows </a:t>
            </a:r>
            <a:r>
              <a:rPr lang="en-IN" dirty="0"/>
              <a:t>for a seamless analysis since it is directly embedded into the Amazons framework</a:t>
            </a:r>
            <a:r>
              <a:rPr lang="en-IN" dirty="0" smtClean="0"/>
              <a:t>.</a:t>
            </a:r>
          </a:p>
          <a:p>
            <a:pPr marL="285750" indent="-285750">
              <a:buFontTx/>
              <a:buChar char="-"/>
            </a:pPr>
            <a:r>
              <a:rPr lang="en-IN" dirty="0" smtClean="0"/>
              <a:t>Redshift </a:t>
            </a:r>
            <a:r>
              <a:rPr lang="en-IN" dirty="0"/>
              <a:t>Spectrum reduces the time and effort required to perform analysis on data as it eliminates the requirement to move the stored data from the storage service to a </a:t>
            </a:r>
            <a:r>
              <a:rPr lang="en-IN" dirty="0" smtClean="0"/>
              <a:t>database</a:t>
            </a:r>
          </a:p>
          <a:p>
            <a:pPr marL="285750" indent="-285750">
              <a:buFontTx/>
              <a:buChar char="-"/>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064" y="2512722"/>
            <a:ext cx="6485371" cy="3747659"/>
          </a:xfrm>
          <a:prstGeom prst="rect">
            <a:avLst/>
          </a:prstGeom>
        </p:spPr>
      </p:pic>
    </p:spTree>
    <p:extLst>
      <p:ext uri="{BB962C8B-B14F-4D97-AF65-F5344CB8AC3E}">
        <p14:creationId xmlns:p14="http://schemas.microsoft.com/office/powerpoint/2010/main" val="4108182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4965" y="228794"/>
            <a:ext cx="11403013" cy="514350"/>
          </a:xfrm>
        </p:spPr>
        <p:txBody>
          <a:bodyPr>
            <a:noAutofit/>
          </a:bodyPr>
          <a:lstStyle/>
          <a:p>
            <a:r>
              <a:rPr lang="en-US" sz="3200" b="1" dirty="0"/>
              <a:t>Big Opportunities : Bigger Challenges </a:t>
            </a:r>
          </a:p>
        </p:txBody>
      </p:sp>
      <p:sp>
        <p:nvSpPr>
          <p:cNvPr id="8" name="TextBox 7"/>
          <p:cNvSpPr txBox="1"/>
          <p:nvPr/>
        </p:nvSpPr>
        <p:spPr>
          <a:xfrm>
            <a:off x="4508307" y="1744725"/>
            <a:ext cx="6648772" cy="3477875"/>
          </a:xfrm>
          <a:prstGeom prst="rect">
            <a:avLst/>
          </a:prstGeom>
          <a:noFill/>
        </p:spPr>
        <p:txBody>
          <a:bodyPr wrap="square" rtlCol="0">
            <a:spAutoFit/>
          </a:bodyPr>
          <a:lstStyle/>
          <a:p>
            <a:r>
              <a:rPr lang="en-US" sz="2000" b="1" dirty="0"/>
              <a:t>Truth or Dare : Organizations choose Dare.</a:t>
            </a:r>
          </a:p>
          <a:p>
            <a:pPr marL="257168" indent="-257168">
              <a:buClr>
                <a:srgbClr val="00B050"/>
              </a:buClr>
              <a:buFont typeface="Wingdings" panose="05000000000000000000" pitchFamily="2" charset="2"/>
              <a:buChar char="ü"/>
            </a:pPr>
            <a:r>
              <a:rPr lang="en-US" sz="2000" dirty="0"/>
              <a:t>The blend of unprecedented exponential data growth with rapid development of new technologies capable of storing and processing this information is transforming the way enterprises run their businesses.</a:t>
            </a:r>
          </a:p>
          <a:p>
            <a:pPr marL="257168" indent="-257168">
              <a:buClr>
                <a:srgbClr val="00B050"/>
              </a:buClr>
              <a:buFont typeface="Wingdings" panose="05000000000000000000" pitchFamily="2" charset="2"/>
              <a:buChar char="ü"/>
            </a:pPr>
            <a:r>
              <a:rPr lang="en-US" sz="2000" dirty="0"/>
              <a:t>Realizing the value of data has increased over years and so has the associated risk in managing this data.</a:t>
            </a:r>
          </a:p>
          <a:p>
            <a:r>
              <a:rPr lang="en-US" sz="2000" b="1" dirty="0"/>
              <a:t>Exploiting data is the need .</a:t>
            </a:r>
          </a:p>
          <a:p>
            <a:endParaRPr lang="en-US" sz="2000" dirty="0"/>
          </a:p>
          <a:p>
            <a:r>
              <a:rPr lang="en-US" sz="2000" b="1" dirty="0"/>
              <a:t> </a:t>
            </a:r>
          </a:p>
          <a:p>
            <a:endParaRPr lang="en-US" sz="2000" dirty="0"/>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b="22424"/>
          <a:stretch/>
        </p:blipFill>
        <p:spPr>
          <a:xfrm>
            <a:off x="375740" y="1744725"/>
            <a:ext cx="2812943" cy="2273648"/>
          </a:xfrm>
          <a:prstGeom prst="rect">
            <a:avLst/>
          </a:prstGeom>
        </p:spPr>
      </p:pic>
    </p:spTree>
    <p:extLst>
      <p:ext uri="{BB962C8B-B14F-4D97-AF65-F5344CB8AC3E}">
        <p14:creationId xmlns:p14="http://schemas.microsoft.com/office/powerpoint/2010/main" val="221059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5962" y="577173"/>
            <a:ext cx="8813533" cy="5509829"/>
          </a:xfrm>
          <a:prstGeom prst="rect">
            <a:avLst/>
          </a:prstGeom>
        </p:spPr>
      </p:pic>
      <p:sp>
        <p:nvSpPr>
          <p:cNvPr id="3" name="TextBox 2"/>
          <p:cNvSpPr txBox="1"/>
          <p:nvPr/>
        </p:nvSpPr>
        <p:spPr>
          <a:xfrm>
            <a:off x="308008" y="413886"/>
            <a:ext cx="4841617" cy="646331"/>
          </a:xfrm>
          <a:prstGeom prst="rect">
            <a:avLst/>
          </a:prstGeom>
          <a:noFill/>
        </p:spPr>
        <p:txBody>
          <a:bodyPr wrap="square" rtlCol="0">
            <a:spAutoFit/>
          </a:bodyPr>
          <a:lstStyle/>
          <a:p>
            <a:r>
              <a:rPr lang="en-US" b="1" dirty="0" smtClean="0"/>
              <a:t>Spectrum</a:t>
            </a:r>
          </a:p>
          <a:p>
            <a:endParaRPr lang="en-IN" dirty="0"/>
          </a:p>
        </p:txBody>
      </p:sp>
      <p:sp>
        <p:nvSpPr>
          <p:cNvPr id="4" name="Rectangle 3"/>
          <p:cNvSpPr/>
          <p:nvPr/>
        </p:nvSpPr>
        <p:spPr>
          <a:xfrm>
            <a:off x="468430" y="2532642"/>
            <a:ext cx="2996666" cy="1323439"/>
          </a:xfrm>
          <a:prstGeom prst="rect">
            <a:avLst/>
          </a:prstGeom>
        </p:spPr>
        <p:txBody>
          <a:bodyPr wrap="square">
            <a:spAutoFit/>
          </a:bodyPr>
          <a:lstStyle/>
          <a:p>
            <a:r>
              <a:rPr lang="en-IN" sz="2000" b="1" dirty="0"/>
              <a:t>Redshift spectrum works on top of redshift architecture. It is added after the storage Phase.</a:t>
            </a:r>
          </a:p>
        </p:txBody>
      </p:sp>
    </p:spTree>
    <p:extLst>
      <p:ext uri="{BB962C8B-B14F-4D97-AF65-F5344CB8AC3E}">
        <p14:creationId xmlns:p14="http://schemas.microsoft.com/office/powerpoint/2010/main" val="2361238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22" y="657225"/>
            <a:ext cx="11380269" cy="5078313"/>
          </a:xfrm>
          <a:prstGeom prst="rect">
            <a:avLst/>
          </a:prstGeom>
        </p:spPr>
        <p:txBody>
          <a:bodyPr wrap="square">
            <a:spAutoFit/>
          </a:bodyPr>
          <a:lstStyle/>
          <a:p>
            <a:r>
              <a:rPr lang="en-US" b="1" dirty="0" smtClean="0"/>
              <a:t>With  Redshift Spectrum</a:t>
            </a:r>
          </a:p>
          <a:p>
            <a:endParaRPr lang="en-IN" b="1" dirty="0" smtClean="0"/>
          </a:p>
          <a:p>
            <a:pPr marL="285750" indent="-285750">
              <a:buFont typeface="Arial" panose="020B0604020202020204" pitchFamily="34" charset="0"/>
              <a:buChar char="•"/>
            </a:pPr>
            <a:r>
              <a:rPr lang="en-IN" dirty="0" smtClean="0"/>
              <a:t>Internally the </a:t>
            </a:r>
            <a:r>
              <a:rPr lang="en-IN" dirty="0"/>
              <a:t>process begins with submitting ​Redshift Spectrum queries to the leader </a:t>
            </a:r>
            <a:r>
              <a:rPr lang="en-IN" dirty="0" smtClean="0"/>
              <a:t>node</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US" dirty="0" smtClean="0"/>
              <a:t>Leader node then </a:t>
            </a:r>
            <a:r>
              <a:rPr lang="en-IN" dirty="0" smtClean="0"/>
              <a:t>optimizes</a:t>
            </a:r>
            <a:r>
              <a:rPr lang="en-IN" dirty="0"/>
              <a:t>, compiles, and delegates the query execution to the compute nodes in your cluster.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These </a:t>
            </a:r>
            <a:r>
              <a:rPr lang="en-IN" dirty="0"/>
              <a:t>compute nodes refer to your data catalog to obtain information about the external tables and dynamically prune non-relevant partitions based on the filters and joins your queries. </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In </a:t>
            </a:r>
            <a:r>
              <a:rPr lang="en-IN" dirty="0"/>
              <a:t>addition, they </a:t>
            </a:r>
            <a:r>
              <a:rPr lang="en-IN" dirty="0" err="1"/>
              <a:t>analyze</a:t>
            </a:r>
            <a:r>
              <a:rPr lang="en-IN" dirty="0"/>
              <a:t> the locally available data and push down predicates to scan only the relevant objects in ​Amazon S3. </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Compute </a:t>
            </a:r>
            <a:r>
              <a:rPr lang="en-IN" dirty="0"/>
              <a:t>nodes generate multiple requests based on the number of objects that need processing and concurrently submit them to Spectrum, which collects thousands of ​Amazon EC2 instances per ​AWS Region.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Redshift Spectrum worker nodes then scan, filter, and aggregate data from Amazon S3, streaming the required data back to your cluster for processing. Finally, join and merge operations are subsequently performed locally in the cluster, and the results are returned to your client.</a:t>
            </a:r>
          </a:p>
        </p:txBody>
      </p:sp>
    </p:spTree>
    <p:extLst>
      <p:ext uri="{BB962C8B-B14F-4D97-AF65-F5344CB8AC3E}">
        <p14:creationId xmlns:p14="http://schemas.microsoft.com/office/powerpoint/2010/main" val="1929191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27971" t="41498" r="12084" b="36280"/>
          <a:stretch/>
        </p:blipFill>
        <p:spPr>
          <a:xfrm>
            <a:off x="662051" y="2101969"/>
            <a:ext cx="10962862" cy="2286001"/>
          </a:xfrm>
          <a:prstGeom prst="rect">
            <a:avLst/>
          </a:prstGeom>
        </p:spPr>
      </p:pic>
    </p:spTree>
    <p:extLst>
      <p:ext uri="{BB962C8B-B14F-4D97-AF65-F5344CB8AC3E}">
        <p14:creationId xmlns:p14="http://schemas.microsoft.com/office/powerpoint/2010/main" val="1883410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522" y="731520"/>
            <a:ext cx="10558914" cy="1477328"/>
          </a:xfrm>
          <a:prstGeom prst="rect">
            <a:avLst/>
          </a:prstGeom>
          <a:noFill/>
        </p:spPr>
        <p:txBody>
          <a:bodyPr wrap="square" rtlCol="0">
            <a:spAutoFit/>
          </a:bodyPr>
          <a:lstStyle/>
          <a:p>
            <a:r>
              <a:rPr lang="en-US" b="1" dirty="0" smtClean="0"/>
              <a:t>AWS S3 </a:t>
            </a:r>
          </a:p>
          <a:p>
            <a:endParaRPr lang="en-US" dirty="0"/>
          </a:p>
          <a:p>
            <a:pPr marL="285750" indent="-285750">
              <a:buFont typeface="Arial" panose="020B0604020202020204" pitchFamily="34" charset="0"/>
              <a:buChar char="•"/>
            </a:pPr>
            <a:r>
              <a:rPr lang="en-US" dirty="0" smtClean="0"/>
              <a:t>An important service that acts as main source of/for loading data into Redshift. (copy, load commands)</a:t>
            </a:r>
          </a:p>
          <a:p>
            <a:pPr marL="285750" indent="-285750">
              <a:buFont typeface="Arial" panose="020B0604020202020204" pitchFamily="34" charset="0"/>
              <a:buChar char="•"/>
            </a:pPr>
            <a:r>
              <a:rPr lang="en-US" dirty="0" smtClean="0"/>
              <a:t>Data can directly be queried from S3 too using Redshift spectrum.</a:t>
            </a:r>
          </a:p>
          <a:p>
            <a:pPr marL="285750" indent="-285750">
              <a:buFont typeface="Arial" panose="020B0604020202020204" pitchFamily="34" charset="0"/>
              <a:buChar char="•"/>
            </a:pPr>
            <a:r>
              <a:rPr lang="en-US" dirty="0" smtClean="0"/>
              <a:t>Relevant roles need to be established to ensure connectivity.</a:t>
            </a:r>
            <a:endParaRPr lang="en-IN" dirty="0"/>
          </a:p>
        </p:txBody>
      </p:sp>
      <p:sp>
        <p:nvSpPr>
          <p:cNvPr id="3" name="TextBox 2"/>
          <p:cNvSpPr txBox="1"/>
          <p:nvPr/>
        </p:nvSpPr>
        <p:spPr>
          <a:xfrm>
            <a:off x="808522" y="2366210"/>
            <a:ext cx="10558914" cy="1200329"/>
          </a:xfrm>
          <a:prstGeom prst="rect">
            <a:avLst/>
          </a:prstGeom>
          <a:noFill/>
        </p:spPr>
        <p:txBody>
          <a:bodyPr wrap="square" rtlCol="0">
            <a:spAutoFit/>
          </a:bodyPr>
          <a:lstStyle/>
          <a:p>
            <a:r>
              <a:rPr lang="en-US" b="1" dirty="0" smtClean="0"/>
              <a:t>AWS EMR</a:t>
            </a:r>
          </a:p>
          <a:p>
            <a:endParaRPr lang="en-US" dirty="0"/>
          </a:p>
          <a:p>
            <a:pPr marL="285750" indent="-285750">
              <a:buFont typeface="Arial" panose="020B0604020202020204" pitchFamily="34" charset="0"/>
              <a:buChar char="•"/>
            </a:pPr>
            <a:r>
              <a:rPr lang="en-US" dirty="0" smtClean="0"/>
              <a:t>Data can be loaded into Redshift from Amazon EMR using copy command through SSH.</a:t>
            </a:r>
          </a:p>
          <a:p>
            <a:r>
              <a:rPr lang="en-US" dirty="0" smtClean="0"/>
              <a:t>Data can be loaded from EC2 instances (with/ without EMR), local instances using copy command through SSH</a:t>
            </a:r>
            <a:endParaRPr lang="en-IN" dirty="0"/>
          </a:p>
        </p:txBody>
      </p:sp>
      <p:sp>
        <p:nvSpPr>
          <p:cNvPr id="4" name="TextBox 3"/>
          <p:cNvSpPr txBox="1"/>
          <p:nvPr/>
        </p:nvSpPr>
        <p:spPr>
          <a:xfrm>
            <a:off x="808522" y="3723901"/>
            <a:ext cx="10558914" cy="923330"/>
          </a:xfrm>
          <a:prstGeom prst="rect">
            <a:avLst/>
          </a:prstGeom>
          <a:noFill/>
        </p:spPr>
        <p:txBody>
          <a:bodyPr wrap="square" rtlCol="0">
            <a:spAutoFit/>
          </a:bodyPr>
          <a:lstStyle/>
          <a:p>
            <a:r>
              <a:rPr lang="en-US" b="1" dirty="0" smtClean="0"/>
              <a:t>AWS Data Pipeline</a:t>
            </a:r>
          </a:p>
          <a:p>
            <a:endParaRPr lang="en-US" dirty="0"/>
          </a:p>
          <a:p>
            <a:pPr marL="285750" indent="-285750">
              <a:buFont typeface="Arial" panose="020B0604020202020204" pitchFamily="34" charset="0"/>
              <a:buChar char="•"/>
            </a:pPr>
            <a:r>
              <a:rPr lang="en-US" dirty="0" smtClean="0"/>
              <a:t>Data can be moved in and out of Redshift using data pipelines.</a:t>
            </a:r>
            <a:endParaRPr lang="en-IN" dirty="0"/>
          </a:p>
        </p:txBody>
      </p:sp>
      <p:sp>
        <p:nvSpPr>
          <p:cNvPr id="5" name="TextBox 4"/>
          <p:cNvSpPr txBox="1"/>
          <p:nvPr/>
        </p:nvSpPr>
        <p:spPr>
          <a:xfrm>
            <a:off x="808522" y="4965032"/>
            <a:ext cx="10558914" cy="923330"/>
          </a:xfrm>
          <a:prstGeom prst="rect">
            <a:avLst/>
          </a:prstGeom>
          <a:noFill/>
        </p:spPr>
        <p:txBody>
          <a:bodyPr wrap="square" rtlCol="0">
            <a:spAutoFit/>
          </a:bodyPr>
          <a:lstStyle/>
          <a:p>
            <a:r>
              <a:rPr lang="en-US" b="1" dirty="0" smtClean="0"/>
              <a:t>AWS Quicksight</a:t>
            </a:r>
          </a:p>
          <a:p>
            <a:endParaRPr lang="en-US" dirty="0"/>
          </a:p>
          <a:p>
            <a:pPr marL="285750" indent="-285750">
              <a:buFont typeface="Arial" panose="020B0604020202020204" pitchFamily="34" charset="0"/>
              <a:buChar char="•"/>
            </a:pPr>
            <a:r>
              <a:rPr lang="en-US" dirty="0" smtClean="0"/>
              <a:t>We can directly connect to Redshift as datasource from Quicksight for Business Intelligence needs. </a:t>
            </a:r>
            <a:endParaRPr lang="en-IN" dirty="0"/>
          </a:p>
        </p:txBody>
      </p:sp>
    </p:spTree>
    <p:extLst>
      <p:ext uri="{BB962C8B-B14F-4D97-AF65-F5344CB8AC3E}">
        <p14:creationId xmlns:p14="http://schemas.microsoft.com/office/powerpoint/2010/main" val="2115599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4206" y="2839453"/>
            <a:ext cx="6968691" cy="923330"/>
          </a:xfrm>
          <a:prstGeom prst="rect">
            <a:avLst/>
          </a:prstGeom>
          <a:noFill/>
        </p:spPr>
        <p:txBody>
          <a:bodyPr wrap="square" rtlCol="0">
            <a:spAutoFit/>
          </a:bodyPr>
          <a:lstStyle/>
          <a:p>
            <a:r>
              <a:rPr lang="en-US" dirty="0" smtClean="0"/>
              <a:t>Setup CLI and connect to S3</a:t>
            </a:r>
          </a:p>
          <a:p>
            <a:r>
              <a:rPr lang="en-US" dirty="0" smtClean="0"/>
              <a:t>Setup Redshift cluster on specific nodes.</a:t>
            </a:r>
          </a:p>
          <a:p>
            <a:r>
              <a:rPr lang="en-US" dirty="0" smtClean="0"/>
              <a:t>Explore query editor.</a:t>
            </a:r>
            <a:endParaRPr lang="en-IN" dirty="0"/>
          </a:p>
        </p:txBody>
      </p:sp>
    </p:spTree>
    <p:extLst>
      <p:ext uri="{BB962C8B-B14F-4D97-AF65-F5344CB8AC3E}">
        <p14:creationId xmlns:p14="http://schemas.microsoft.com/office/powerpoint/2010/main" val="3433305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381" y="377039"/>
            <a:ext cx="11552254" cy="923330"/>
          </a:xfrm>
          <a:prstGeom prst="rect">
            <a:avLst/>
          </a:prstGeom>
        </p:spPr>
        <p:txBody>
          <a:bodyPr wrap="square">
            <a:spAutoFit/>
          </a:bodyPr>
          <a:lstStyle/>
          <a:p>
            <a:endParaRPr lang="en-IN" dirty="0" smtClean="0">
              <a:hlinkClick r:id="rId2"/>
            </a:endParaRPr>
          </a:p>
          <a:p>
            <a:r>
              <a:rPr lang="en-US" dirty="0" smtClean="0"/>
              <a:t>References/Good to read:</a:t>
            </a:r>
          </a:p>
          <a:p>
            <a:endParaRPr lang="en-IN" dirty="0"/>
          </a:p>
        </p:txBody>
      </p:sp>
      <p:sp>
        <p:nvSpPr>
          <p:cNvPr id="3" name="Rectangle 2"/>
          <p:cNvSpPr/>
          <p:nvPr/>
        </p:nvSpPr>
        <p:spPr>
          <a:xfrm>
            <a:off x="425380" y="1180907"/>
            <a:ext cx="11059885" cy="1200329"/>
          </a:xfrm>
          <a:prstGeom prst="rect">
            <a:avLst/>
          </a:prstGeom>
        </p:spPr>
        <p:txBody>
          <a:bodyPr wrap="square">
            <a:spAutoFit/>
          </a:bodyPr>
          <a:lstStyle/>
          <a:p>
            <a:r>
              <a:rPr lang="en-IN" dirty="0">
                <a:hlinkClick r:id="rId2"/>
              </a:rPr>
              <a:t>https://www.sciencedirect.com/topics/computer-science/massively-parallel-processing#:~:text=Massively%20parallel%20processing%20is%20a,in%20separate%2C%20distantly%20located%20computers</a:t>
            </a:r>
            <a:r>
              <a:rPr lang="en-IN" dirty="0" smtClean="0"/>
              <a:t>.</a:t>
            </a:r>
          </a:p>
          <a:p>
            <a:endParaRPr lang="en-IN" dirty="0"/>
          </a:p>
        </p:txBody>
      </p:sp>
      <p:sp>
        <p:nvSpPr>
          <p:cNvPr id="4" name="Rectangle 3"/>
          <p:cNvSpPr/>
          <p:nvPr/>
        </p:nvSpPr>
        <p:spPr>
          <a:xfrm>
            <a:off x="425379" y="2104237"/>
            <a:ext cx="11059886" cy="1754326"/>
          </a:xfrm>
          <a:prstGeom prst="rect">
            <a:avLst/>
          </a:prstGeom>
        </p:spPr>
        <p:txBody>
          <a:bodyPr wrap="square">
            <a:spAutoFit/>
          </a:bodyPr>
          <a:lstStyle/>
          <a:p>
            <a:r>
              <a:rPr lang="en-IN" dirty="0">
                <a:hlinkClick r:id="rId3"/>
              </a:rPr>
              <a:t>https://</a:t>
            </a:r>
            <a:r>
              <a:rPr lang="en-IN" dirty="0" smtClean="0">
                <a:hlinkClick r:id="rId3"/>
              </a:rPr>
              <a:t>www.informationweek.com/data-management/actian-acquires-paraccel-fuel-behind-amazon-redshift#close-modal</a:t>
            </a:r>
            <a:endParaRPr lang="en-IN" dirty="0" smtClean="0"/>
          </a:p>
          <a:p>
            <a:r>
              <a:rPr lang="en-IN" dirty="0">
                <a:hlinkClick r:id="rId4"/>
              </a:rPr>
              <a:t>https://</a:t>
            </a:r>
            <a:r>
              <a:rPr lang="en-IN" dirty="0" smtClean="0">
                <a:hlinkClick r:id="rId4"/>
              </a:rPr>
              <a:t>press.aboutamazon.com/2019/12/aws-announces-new-analytics-capabilities-to-help-customers-embrace-data-at-scale</a:t>
            </a:r>
            <a:endParaRPr lang="en-IN" dirty="0" smtClean="0"/>
          </a:p>
          <a:p>
            <a:endParaRPr lang="en-IN" dirty="0" smtClean="0"/>
          </a:p>
          <a:p>
            <a:endParaRPr lang="en-IN" dirty="0"/>
          </a:p>
        </p:txBody>
      </p:sp>
    </p:spTree>
    <p:extLst>
      <p:ext uri="{BB962C8B-B14F-4D97-AF65-F5344CB8AC3E}">
        <p14:creationId xmlns:p14="http://schemas.microsoft.com/office/powerpoint/2010/main" val="15806411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8B8469D-BF4E-4110-8CD9-619C5B9C65B4}"/>
              </a:ext>
            </a:extLst>
          </p:cNvPr>
          <p:cNvSpPr txBox="1"/>
          <p:nvPr/>
        </p:nvSpPr>
        <p:spPr>
          <a:xfrm>
            <a:off x="4080386" y="2905780"/>
            <a:ext cx="5860026" cy="523220"/>
          </a:xfrm>
          <a:prstGeom prst="rect">
            <a:avLst/>
          </a:prstGeom>
          <a:noFill/>
        </p:spPr>
        <p:txBody>
          <a:bodyPr wrap="square" rtlCol="0">
            <a:spAutoFit/>
          </a:bodyPr>
          <a:lstStyle/>
          <a:p>
            <a:r>
              <a:rPr lang="en-US" sz="2800" i="1" dirty="0">
                <a:latin typeface="Bradley Hand ITC" panose="03070402050302030203" pitchFamily="66" charset="0"/>
              </a:rPr>
              <a:t>Continued in Part -2</a:t>
            </a:r>
          </a:p>
        </p:txBody>
      </p:sp>
    </p:spTree>
    <p:extLst>
      <p:ext uri="{BB962C8B-B14F-4D97-AF65-F5344CB8AC3E}">
        <p14:creationId xmlns:p14="http://schemas.microsoft.com/office/powerpoint/2010/main" val="380924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41325" y="647700"/>
            <a:ext cx="11750675" cy="341313"/>
          </a:xfrm>
        </p:spPr>
        <p:txBody>
          <a:bodyPr>
            <a:normAutofit lnSpcReduction="10000"/>
          </a:bodyPr>
          <a:lstStyle/>
          <a:p>
            <a:pPr algn="l"/>
            <a:r>
              <a:rPr lang="en-US" sz="1800" b="1" dirty="0"/>
              <a:t>Replace or Be Replaced</a:t>
            </a:r>
          </a:p>
        </p:txBody>
      </p:sp>
      <p:sp>
        <p:nvSpPr>
          <p:cNvPr id="4" name="Text Placeholder 3"/>
          <p:cNvSpPr>
            <a:spLocks noGrp="1"/>
          </p:cNvSpPr>
          <p:nvPr>
            <p:ph type="body" sz="quarter" idx="4294967295"/>
          </p:nvPr>
        </p:nvSpPr>
        <p:spPr>
          <a:xfrm>
            <a:off x="345688" y="1494263"/>
            <a:ext cx="6267837" cy="4027062"/>
          </a:xfrm>
        </p:spPr>
        <p:txBody>
          <a:bodyPr>
            <a:normAutofit fontScale="77500" lnSpcReduction="20000"/>
          </a:bodyPr>
          <a:lstStyle/>
          <a:p>
            <a:pPr marL="0" indent="0">
              <a:buNone/>
            </a:pPr>
            <a:r>
              <a:rPr lang="en-US" dirty="0"/>
              <a:t>Tradition solutions : Existing RDBMS, inexpensive tapes and storage solutions for long term archiving of data.</a:t>
            </a:r>
          </a:p>
          <a:p>
            <a:pPr marL="0" indent="0">
              <a:buNone/>
            </a:pPr>
            <a:r>
              <a:rPr lang="en-US" dirty="0"/>
              <a:t>Newer solutions /replacements : Solutions that offer capabilities to store more data online, parallelism, allow streaming , support agility &amp; dynamism : Big data Technologies, </a:t>
            </a:r>
            <a:r>
              <a:rPr lang="en-US" dirty="0" err="1"/>
              <a:t>NoSql</a:t>
            </a:r>
            <a:r>
              <a:rPr lang="en-US" dirty="0"/>
              <a:t> Data stores.</a:t>
            </a:r>
          </a:p>
          <a:p>
            <a:pPr marL="0" indent="0">
              <a:buNone/>
            </a:pPr>
            <a:endParaRPr lang="en-US" dirty="0"/>
          </a:p>
          <a:p>
            <a:pPr marL="0" indent="0">
              <a:buNone/>
            </a:pPr>
            <a:r>
              <a:rPr lang="en-US" dirty="0"/>
              <a:t>Organizations </a:t>
            </a:r>
            <a:r>
              <a:rPr lang="en-US" dirty="0" smtClean="0"/>
              <a:t>seek </a:t>
            </a:r>
            <a:r>
              <a:rPr lang="en-US" dirty="0"/>
              <a:t>to glean intelligence from data and translate that into business advantage. Increasing Digitization of business activities, newer sources of information and probable usage of cheaper equipment bring us into a new era – </a:t>
            </a:r>
            <a:r>
              <a:rPr lang="en-US" b="1" dirty="0"/>
              <a:t>Replace or Be Replaced.</a:t>
            </a:r>
          </a:p>
          <a:p>
            <a:pPr marL="0" indent="0">
              <a:buNone/>
            </a:pPr>
            <a:endParaRPr lang="en-US" dirty="0"/>
          </a:p>
          <a:p>
            <a:pPr marL="0" indent="0">
              <a:buNone/>
            </a:pPr>
            <a:r>
              <a:rPr lang="en-US" i="1" dirty="0"/>
              <a:t>“We don’t have better algorithms, we just have more data” – Peter Norvig </a:t>
            </a:r>
          </a:p>
          <a:p>
            <a:pPr marL="0" indent="0">
              <a:buNone/>
            </a:pPr>
            <a:r>
              <a:rPr lang="en-US" i="1" dirty="0" smtClean="0"/>
              <a:t>(Google's </a:t>
            </a:r>
            <a:r>
              <a:rPr lang="en-US" i="1" dirty="0"/>
              <a:t>director of research)</a:t>
            </a:r>
          </a:p>
          <a:p>
            <a:pPr marL="0" indent="0">
              <a:buNone/>
            </a:pPr>
            <a:endParaRPr lang="en-US" i="1" dirty="0"/>
          </a:p>
          <a:p>
            <a:pPr marL="0" indent="0">
              <a:buNone/>
            </a:pP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25020" b="24418"/>
          <a:stretch/>
        </p:blipFill>
        <p:spPr>
          <a:xfrm>
            <a:off x="7066157" y="2859438"/>
            <a:ext cx="4661115" cy="158082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722" y="1007268"/>
            <a:ext cx="2093119" cy="161448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8722" y="4856661"/>
            <a:ext cx="2314575" cy="957263"/>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64113" y="967497"/>
            <a:ext cx="1055721" cy="847016"/>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96713" y="1814514"/>
            <a:ext cx="1992467" cy="902836"/>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93532" y="4579750"/>
            <a:ext cx="2116619" cy="1584217"/>
          </a:xfrm>
          <a:prstGeom prst="rect">
            <a:avLst/>
          </a:prstGeom>
        </p:spPr>
      </p:pic>
      <p:cxnSp>
        <p:nvCxnSpPr>
          <p:cNvPr id="12" name="Straight Arrow Connector 11"/>
          <p:cNvCxnSpPr/>
          <p:nvPr/>
        </p:nvCxnSpPr>
        <p:spPr>
          <a:xfrm>
            <a:off x="11925947" y="1391005"/>
            <a:ext cx="34871" cy="3769931"/>
          </a:xfrm>
          <a:prstGeom prst="straightConnector1">
            <a:avLst/>
          </a:prstGeom>
          <a:ln>
            <a:solidFill>
              <a:schemeClr val="tx1"/>
            </a:solidFill>
            <a:tailEnd type="arrow"/>
          </a:ln>
          <a:scene3d>
            <a:camera prst="orthographicFront"/>
            <a:lightRig rig="threePt" dir="t"/>
          </a:scene3d>
          <a:sp3d extrusionH="76200">
            <a:bevelT prst="relaxedInset"/>
            <a:extrusionClr>
              <a:schemeClr val="tx1"/>
            </a:extrusion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170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F7A4EFF-F8C0-4935-B49D-84FF50298FD6}"/>
              </a:ext>
            </a:extLst>
          </p:cNvPr>
          <p:cNvPicPr>
            <a:picLocks noChangeAspect="1"/>
          </p:cNvPicPr>
          <p:nvPr/>
        </p:nvPicPr>
        <p:blipFill rotWithShape="1">
          <a:blip r:embed="rId2"/>
          <a:srcRect l="3889" t="3293" r="3981" b="7489"/>
          <a:stretch/>
        </p:blipFill>
        <p:spPr>
          <a:xfrm>
            <a:off x="474133" y="225778"/>
            <a:ext cx="11232446" cy="6118578"/>
          </a:xfrm>
          <a:prstGeom prst="rect">
            <a:avLst/>
          </a:prstGeom>
        </p:spPr>
      </p:pic>
    </p:spTree>
    <p:extLst>
      <p:ext uri="{BB962C8B-B14F-4D97-AF65-F5344CB8AC3E}">
        <p14:creationId xmlns:p14="http://schemas.microsoft.com/office/powerpoint/2010/main" val="3572454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BD5B49F-421C-48B3-AB3E-32DEEC2B64EF}"/>
              </a:ext>
            </a:extLst>
          </p:cNvPr>
          <p:cNvSpPr txBox="1"/>
          <p:nvPr/>
        </p:nvSpPr>
        <p:spPr>
          <a:xfrm>
            <a:off x="692636" y="1101255"/>
            <a:ext cx="10595728" cy="1754326"/>
          </a:xfrm>
          <a:prstGeom prst="rect">
            <a:avLst/>
          </a:prstGeom>
          <a:noFill/>
        </p:spPr>
        <p:txBody>
          <a:bodyPr wrap="square" rtlCol="0">
            <a:spAutoFit/>
          </a:bodyPr>
          <a:lstStyle/>
          <a:p>
            <a:r>
              <a:rPr lang="en-US" b="1" dirty="0"/>
              <a:t>Data at Rest</a:t>
            </a:r>
          </a:p>
          <a:p>
            <a:r>
              <a:rPr lang="en-US" dirty="0"/>
              <a:t>Data collected from various sources and analyzed after the event.</a:t>
            </a:r>
          </a:p>
          <a:p>
            <a:r>
              <a:rPr lang="en-US" dirty="0"/>
              <a:t>Data collection and Data analysis happens at different location and times.</a:t>
            </a:r>
          </a:p>
          <a:p>
            <a:r>
              <a:rPr lang="en-US" dirty="0"/>
              <a:t>Batch Processing methodology.</a:t>
            </a:r>
          </a:p>
          <a:p>
            <a:r>
              <a:rPr lang="en-US" dirty="0"/>
              <a:t>No need for “always on” infrastructure.	</a:t>
            </a:r>
          </a:p>
          <a:p>
            <a:endParaRPr lang="en-US" dirty="0"/>
          </a:p>
        </p:txBody>
      </p:sp>
      <p:sp>
        <p:nvSpPr>
          <p:cNvPr id="5" name="TextBox 4">
            <a:extLst>
              <a:ext uri="{FF2B5EF4-FFF2-40B4-BE49-F238E27FC236}">
                <a16:creationId xmlns:a16="http://schemas.microsoft.com/office/drawing/2014/main" xmlns="" id="{E27C0ACD-F35F-4C68-9F04-CD7B877A81D8}"/>
              </a:ext>
            </a:extLst>
          </p:cNvPr>
          <p:cNvSpPr txBox="1"/>
          <p:nvPr/>
        </p:nvSpPr>
        <p:spPr>
          <a:xfrm>
            <a:off x="692636" y="2855581"/>
            <a:ext cx="10595728" cy="1754326"/>
          </a:xfrm>
          <a:prstGeom prst="rect">
            <a:avLst/>
          </a:prstGeom>
          <a:noFill/>
        </p:spPr>
        <p:txBody>
          <a:bodyPr wrap="square" rtlCol="0">
            <a:spAutoFit/>
          </a:bodyPr>
          <a:lstStyle/>
          <a:p>
            <a:r>
              <a:rPr lang="en-US" b="1" dirty="0"/>
              <a:t>Data in Motion</a:t>
            </a:r>
          </a:p>
          <a:p>
            <a:r>
              <a:rPr lang="en-US" dirty="0"/>
              <a:t>Data collected from various sources and analyzed in real time as event happens.</a:t>
            </a:r>
          </a:p>
          <a:p>
            <a:r>
              <a:rPr lang="en-US" dirty="0"/>
              <a:t>Data collection and Data analysis may happen at different locations, but at  same times.</a:t>
            </a:r>
          </a:p>
          <a:p>
            <a:r>
              <a:rPr lang="en-US" dirty="0"/>
              <a:t>Near real time/ Stream processing methodology with emphasis on reduced latency.</a:t>
            </a:r>
          </a:p>
          <a:p>
            <a:r>
              <a:rPr lang="en-US" dirty="0"/>
              <a:t>A need for “always on” infrastructure/ scalable services.</a:t>
            </a:r>
          </a:p>
          <a:p>
            <a:endParaRPr lang="en-US" dirty="0"/>
          </a:p>
        </p:txBody>
      </p:sp>
      <p:sp>
        <p:nvSpPr>
          <p:cNvPr id="2" name="Rectangle 1"/>
          <p:cNvSpPr/>
          <p:nvPr/>
        </p:nvSpPr>
        <p:spPr>
          <a:xfrm>
            <a:off x="692635" y="4934635"/>
            <a:ext cx="9404265" cy="369332"/>
          </a:xfrm>
          <a:prstGeom prst="rect">
            <a:avLst/>
          </a:prstGeom>
        </p:spPr>
        <p:txBody>
          <a:bodyPr wrap="square">
            <a:spAutoFit/>
          </a:bodyPr>
          <a:lstStyle/>
          <a:p>
            <a:r>
              <a:rPr lang="en-US" dirty="0">
                <a:solidFill>
                  <a:srgbClr val="0070C0"/>
                </a:solidFill>
                <a:hlinkClick r:id="rId2"/>
              </a:rPr>
              <a:t>https://techmagie.wordpress.com/category/big-data/data-formats/</a:t>
            </a:r>
            <a:endParaRPr lang="en-US" dirty="0">
              <a:solidFill>
                <a:srgbClr val="0070C0"/>
              </a:solidFill>
            </a:endParaRPr>
          </a:p>
        </p:txBody>
      </p:sp>
    </p:spTree>
    <p:extLst>
      <p:ext uri="{BB962C8B-B14F-4D97-AF65-F5344CB8AC3E}">
        <p14:creationId xmlns:p14="http://schemas.microsoft.com/office/powerpoint/2010/main" val="18425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Placeholder 1"/>
          <p:cNvSpPr>
            <a:spLocks noGrp="1"/>
          </p:cNvSpPr>
          <p:nvPr>
            <p:ph type="body" sz="quarter" idx="4294967295"/>
          </p:nvPr>
        </p:nvSpPr>
        <p:spPr>
          <a:xfrm>
            <a:off x="345688" y="1158875"/>
            <a:ext cx="10909687" cy="5100638"/>
          </a:xfrm>
        </p:spPr>
        <p:txBody>
          <a:bodyPr>
            <a:normAutofit/>
          </a:bodyPr>
          <a:lstStyle/>
          <a:p>
            <a:endParaRPr lang="en-US" dirty="0">
              <a:latin typeface="Arial" charset="0"/>
              <a:ea typeface="MS PGothic" charset="0"/>
            </a:endParaRPr>
          </a:p>
          <a:p>
            <a:pPr>
              <a:spcBef>
                <a:spcPct val="0"/>
              </a:spcBef>
            </a:pP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Treat whole cluster as single file system</a:t>
            </a:r>
          </a:p>
          <a:p>
            <a:pPr marL="0" indent="0">
              <a:spcBef>
                <a:spcPct val="0"/>
              </a:spcBef>
              <a:buNone/>
            </a:pPr>
            <a:endPar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spcBef>
                <a:spcPct val="0"/>
              </a:spcBef>
            </a:pP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Minimal set of features needed</a:t>
            </a:r>
          </a:p>
          <a:p>
            <a:pPr lvl="1">
              <a:spcBef>
                <a:spcPct val="0"/>
              </a:spcBef>
            </a:pP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Large blocks</a:t>
            </a:r>
          </a:p>
          <a:p>
            <a:pPr lvl="1">
              <a:spcBef>
                <a:spcPct val="0"/>
              </a:spcBef>
            </a:pP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Append-only</a:t>
            </a:r>
          </a:p>
          <a:p>
            <a:pPr lvl="1">
              <a:spcBef>
                <a:spcPct val="0"/>
              </a:spcBef>
            </a:pP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Replication built-in</a:t>
            </a:r>
          </a:p>
          <a:p>
            <a:pPr lvl="1">
              <a:spcBef>
                <a:spcPct val="0"/>
              </a:spcBef>
            </a:pP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 POSIX compliance</a:t>
            </a:r>
          </a:p>
          <a:p>
            <a:pPr lvl="1">
              <a:spcBef>
                <a:spcPct val="0"/>
              </a:spcBef>
            </a:pP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Data is distributed, metadata is centralized</a:t>
            </a:r>
          </a:p>
          <a:p>
            <a:pPr marL="457200" lvl="1" indent="0">
              <a:spcBef>
                <a:spcPct val="0"/>
              </a:spcBef>
              <a:buNone/>
            </a:pP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spcBef>
                <a:spcPct val="0"/>
              </a:spcBef>
            </a:pP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Lesson: don’t solve everything at once</a:t>
            </a:r>
          </a:p>
        </p:txBody>
      </p:sp>
      <p:sp>
        <p:nvSpPr>
          <p:cNvPr id="17410" name="Title 2"/>
          <p:cNvSpPr>
            <a:spLocks noGrp="1"/>
          </p:cNvSpPr>
          <p:nvPr>
            <p:ph type="title" idx="4294967295"/>
          </p:nvPr>
        </p:nvSpPr>
        <p:spPr>
          <a:xfrm>
            <a:off x="345688" y="925551"/>
            <a:ext cx="10169912" cy="714337"/>
          </a:xfrm>
        </p:spPr>
        <p:txBody>
          <a:bodyPr>
            <a:normAutofit/>
          </a:bodyPr>
          <a:lstStyle/>
          <a:p>
            <a:r>
              <a: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Google File System: Motivation and Lessons</a:t>
            </a:r>
          </a:p>
        </p:txBody>
      </p:sp>
    </p:spTree>
    <p:extLst>
      <p:ext uri="{BB962C8B-B14F-4D97-AF65-F5344CB8AC3E}">
        <p14:creationId xmlns:p14="http://schemas.microsoft.com/office/powerpoint/2010/main" val="2536356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a:cxnSpLocks/>
            <a:stCxn id="5" idx="2"/>
          </p:cNvCxnSpPr>
          <p:nvPr/>
        </p:nvCxnSpPr>
        <p:spPr>
          <a:xfrm>
            <a:off x="1955803" y="2116139"/>
            <a:ext cx="1323482" cy="2841021"/>
          </a:xfrm>
          <a:prstGeom prst="line">
            <a:avLst/>
          </a:prstGeom>
        </p:spPr>
        <p:style>
          <a:lnRef idx="2">
            <a:schemeClr val="accent1"/>
          </a:lnRef>
          <a:fillRef idx="0">
            <a:schemeClr val="accent1"/>
          </a:fillRef>
          <a:effectRef idx="1">
            <a:schemeClr val="accent1"/>
          </a:effectRef>
          <a:fontRef idx="minor">
            <a:schemeClr val="tx1"/>
          </a:fontRef>
        </p:style>
      </p:cxnSp>
      <p:sp>
        <p:nvSpPr>
          <p:cNvPr id="16386" name="Text Placeholder 2"/>
          <p:cNvSpPr>
            <a:spLocks noGrp="1"/>
          </p:cNvSpPr>
          <p:nvPr>
            <p:ph type="body" sz="quarter" idx="4294967295"/>
          </p:nvPr>
        </p:nvSpPr>
        <p:spPr>
          <a:xfrm>
            <a:off x="6948493" y="1269477"/>
            <a:ext cx="3860641" cy="4425069"/>
          </a:xfrm>
        </p:spPr>
        <p:txBody>
          <a:bodyPr/>
          <a:lstStyle/>
          <a:p>
            <a:pPr marL="0" indent="0">
              <a:lnSpc>
                <a:spcPct val="120000"/>
              </a:lnSpc>
              <a:buNone/>
              <a:defRPr/>
            </a:pPr>
            <a:endParaRPr lang="en-US" sz="2133"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20000"/>
              </a:lnSpc>
              <a:buNone/>
              <a:defRPr/>
            </a:pPr>
            <a:endParaRPr lang="en-US" sz="2133"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20000"/>
              </a:lnSpc>
              <a:buNone/>
              <a:defRPr/>
            </a:pPr>
            <a:r>
              <a:rPr lang="en-US" sz="1800" dirty="0">
                <a:solidFill>
                  <a:schemeClr val="tx1"/>
                </a:solidFill>
              </a:rPr>
              <a:t>Master manages metadata (directory structure, file names, file placement).</a:t>
            </a:r>
          </a:p>
          <a:p>
            <a:pPr marL="0" indent="0">
              <a:lnSpc>
                <a:spcPct val="120000"/>
              </a:lnSpc>
              <a:buNone/>
              <a:defRPr/>
            </a:pPr>
            <a:r>
              <a:rPr lang="en-US" sz="1800" dirty="0">
                <a:solidFill>
                  <a:schemeClr val="tx1"/>
                </a:solidFill>
              </a:rPr>
              <a:t>Chunkservers hold  files parts of 64M (chunks); replicated across 3 machines. </a:t>
            </a:r>
          </a:p>
          <a:p>
            <a:pPr marL="0" indent="0">
              <a:lnSpc>
                <a:spcPct val="120000"/>
              </a:lnSpc>
              <a:buNone/>
              <a:defRPr/>
            </a:pPr>
            <a:r>
              <a:rPr lang="en-US" sz="1800" dirty="0">
                <a:solidFill>
                  <a:schemeClr val="tx1"/>
                </a:solidFill>
              </a:rPr>
              <a:t>Direct file contents transfers between clients and Chunkservers.</a:t>
            </a:r>
          </a:p>
        </p:txBody>
      </p:sp>
      <p:sp>
        <p:nvSpPr>
          <p:cNvPr id="16387" name="Title 3"/>
          <p:cNvSpPr>
            <a:spLocks noGrp="1"/>
          </p:cNvSpPr>
          <p:nvPr>
            <p:ph type="title" idx="4294967295"/>
          </p:nvPr>
        </p:nvSpPr>
        <p:spPr>
          <a:xfrm>
            <a:off x="903134" y="443358"/>
            <a:ext cx="9906000" cy="682710"/>
          </a:xfrm>
        </p:spPr>
        <p:txBody>
          <a:bodyPr>
            <a:normAutofit fontScale="90000"/>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Google</a:t>
            </a:r>
            <a:r>
              <a:rPr lang="en-US" dirty="0">
                <a:latin typeface="Arial" charset="0"/>
                <a:ea typeface="MS PGothic" charset="0"/>
              </a:rPr>
              <a:t> </a:t>
            </a:r>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File System Design</a:t>
            </a:r>
          </a:p>
        </p:txBody>
      </p:sp>
      <p:sp>
        <p:nvSpPr>
          <p:cNvPr id="5" name="Rectangle 4"/>
          <p:cNvSpPr/>
          <p:nvPr/>
        </p:nvSpPr>
        <p:spPr>
          <a:xfrm>
            <a:off x="1132420" y="1628078"/>
            <a:ext cx="1646766" cy="48806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t>GFS Master</a:t>
            </a:r>
          </a:p>
        </p:txBody>
      </p:sp>
      <p:sp>
        <p:nvSpPr>
          <p:cNvPr id="7" name="Rectangle 6"/>
          <p:cNvSpPr/>
          <p:nvPr/>
        </p:nvSpPr>
        <p:spPr>
          <a:xfrm>
            <a:off x="3346452" y="1628078"/>
            <a:ext cx="1777999" cy="48806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t>GFS Master</a:t>
            </a:r>
          </a:p>
        </p:txBody>
      </p:sp>
      <p:sp>
        <p:nvSpPr>
          <p:cNvPr id="9" name="Rectangle 8"/>
          <p:cNvSpPr/>
          <p:nvPr/>
        </p:nvSpPr>
        <p:spPr>
          <a:xfrm>
            <a:off x="903134" y="1404876"/>
            <a:ext cx="4717391" cy="1249426"/>
          </a:xfrm>
          <a:prstGeom prst="rect">
            <a:avLst/>
          </a:prstGeom>
          <a:noFill/>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2000" dirty="0">
                <a:solidFill>
                  <a:schemeClr val="tx1"/>
                </a:solidFill>
              </a:rPr>
              <a:t>Replicas</a:t>
            </a:r>
          </a:p>
        </p:txBody>
      </p:sp>
      <p:cxnSp>
        <p:nvCxnSpPr>
          <p:cNvPr id="12" name="Straight Connector 11"/>
          <p:cNvCxnSpPr>
            <a:cxnSpLocks/>
            <a:stCxn id="5" idx="3"/>
            <a:endCxn id="7" idx="1"/>
          </p:cNvCxnSpPr>
          <p:nvPr/>
        </p:nvCxnSpPr>
        <p:spPr>
          <a:xfrm>
            <a:off x="2779186" y="1872109"/>
            <a:ext cx="567266"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6392" name="Group 19"/>
          <p:cNvGrpSpPr>
            <a:grpSpLocks/>
          </p:cNvGrpSpPr>
          <p:nvPr/>
        </p:nvGrpSpPr>
        <p:grpSpPr bwMode="auto">
          <a:xfrm>
            <a:off x="611210" y="4957160"/>
            <a:ext cx="2942853" cy="1218506"/>
            <a:chOff x="291725" y="3219501"/>
            <a:chExt cx="2358355" cy="1325068"/>
          </a:xfrm>
        </p:grpSpPr>
        <p:sp>
          <p:nvSpPr>
            <p:cNvPr id="21" name="Rectangle 20"/>
            <p:cNvSpPr/>
            <p:nvPr/>
          </p:nvSpPr>
          <p:spPr>
            <a:xfrm>
              <a:off x="291725" y="3219501"/>
              <a:ext cx="2358355" cy="1325068"/>
            </a:xfrm>
            <a:prstGeom prst="rect">
              <a:avLst/>
            </a:prstGeom>
            <a:noFill/>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2000" dirty="0">
                  <a:solidFill>
                    <a:schemeClr val="tx1"/>
                  </a:solidFill>
                </a:rPr>
                <a:t>Chunkserver N</a:t>
              </a:r>
            </a:p>
          </p:txBody>
        </p:sp>
        <p:sp>
          <p:nvSpPr>
            <p:cNvPr id="22" name="Rectangle 21"/>
            <p:cNvSpPr/>
            <p:nvPr/>
          </p:nvSpPr>
          <p:spPr>
            <a:xfrm>
              <a:off x="576211" y="3590677"/>
              <a:ext cx="476165" cy="477803"/>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t>C0</a:t>
              </a:r>
            </a:p>
          </p:txBody>
        </p:sp>
        <p:sp>
          <p:nvSpPr>
            <p:cNvPr id="23" name="Rectangle 22"/>
            <p:cNvSpPr/>
            <p:nvPr/>
          </p:nvSpPr>
          <p:spPr>
            <a:xfrm>
              <a:off x="1061899" y="3590677"/>
              <a:ext cx="476165" cy="477803"/>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t>C2</a:t>
              </a:r>
            </a:p>
          </p:txBody>
        </p:sp>
        <p:sp>
          <p:nvSpPr>
            <p:cNvPr id="24" name="Rectangle 23"/>
            <p:cNvSpPr/>
            <p:nvPr/>
          </p:nvSpPr>
          <p:spPr>
            <a:xfrm>
              <a:off x="1547587" y="3590677"/>
              <a:ext cx="476165" cy="477803"/>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t>C5</a:t>
              </a:r>
            </a:p>
          </p:txBody>
        </p:sp>
      </p:grpSp>
      <p:sp>
        <p:nvSpPr>
          <p:cNvPr id="25" name="Rectangle 24"/>
          <p:cNvSpPr/>
          <p:nvPr/>
        </p:nvSpPr>
        <p:spPr>
          <a:xfrm>
            <a:off x="4252384" y="4554539"/>
            <a:ext cx="2292349" cy="823912"/>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tx1"/>
                </a:solidFill>
              </a:rPr>
              <a:t>Client</a:t>
            </a:r>
          </a:p>
        </p:txBody>
      </p:sp>
      <p:cxnSp>
        <p:nvCxnSpPr>
          <p:cNvPr id="27" name="Straight Connector 26"/>
          <p:cNvCxnSpPr>
            <a:cxnSpLocks/>
            <a:stCxn id="5" idx="2"/>
          </p:cNvCxnSpPr>
          <p:nvPr/>
        </p:nvCxnSpPr>
        <p:spPr>
          <a:xfrm flipH="1">
            <a:off x="1403351" y="2116139"/>
            <a:ext cx="552452" cy="1171575"/>
          </a:xfrm>
          <a:prstGeom prst="line">
            <a:avLst/>
          </a:prstGeom>
        </p:spPr>
        <p:style>
          <a:lnRef idx="2">
            <a:schemeClr val="accent1"/>
          </a:lnRef>
          <a:fillRef idx="0">
            <a:schemeClr val="accent1"/>
          </a:fillRef>
          <a:effectRef idx="1">
            <a:schemeClr val="accent1"/>
          </a:effectRef>
          <a:fontRef idx="minor">
            <a:schemeClr val="tx1"/>
          </a:fontRef>
        </p:style>
      </p:cxnSp>
      <p:grpSp>
        <p:nvGrpSpPr>
          <p:cNvPr id="16395" name="Group 18"/>
          <p:cNvGrpSpPr>
            <a:grpSpLocks/>
          </p:cNvGrpSpPr>
          <p:nvPr/>
        </p:nvGrpSpPr>
        <p:grpSpPr bwMode="auto">
          <a:xfrm>
            <a:off x="695017" y="3287714"/>
            <a:ext cx="2942852" cy="1287539"/>
            <a:chOff x="282575" y="3287486"/>
            <a:chExt cx="2601448" cy="1428647"/>
          </a:xfrm>
        </p:grpSpPr>
        <p:sp>
          <p:nvSpPr>
            <p:cNvPr id="14" name="Rectangle 13"/>
            <p:cNvSpPr/>
            <p:nvPr/>
          </p:nvSpPr>
          <p:spPr>
            <a:xfrm>
              <a:off x="576211" y="3590676"/>
              <a:ext cx="476165" cy="477804"/>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t>C0</a:t>
              </a:r>
            </a:p>
          </p:txBody>
        </p:sp>
        <p:sp>
          <p:nvSpPr>
            <p:cNvPr id="17" name="Rectangle 16"/>
            <p:cNvSpPr/>
            <p:nvPr/>
          </p:nvSpPr>
          <p:spPr>
            <a:xfrm>
              <a:off x="1061899" y="3590676"/>
              <a:ext cx="476165" cy="477804"/>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t>C1</a:t>
              </a:r>
            </a:p>
          </p:txBody>
        </p:sp>
        <p:sp>
          <p:nvSpPr>
            <p:cNvPr id="18" name="Rectangle 17"/>
            <p:cNvSpPr/>
            <p:nvPr/>
          </p:nvSpPr>
          <p:spPr>
            <a:xfrm>
              <a:off x="1547587" y="3590676"/>
              <a:ext cx="476165" cy="477804"/>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t>C2</a:t>
              </a:r>
            </a:p>
          </p:txBody>
        </p:sp>
        <p:sp>
          <p:nvSpPr>
            <p:cNvPr id="13" name="Rectangle 12"/>
            <p:cNvSpPr/>
            <p:nvPr/>
          </p:nvSpPr>
          <p:spPr>
            <a:xfrm>
              <a:off x="282575" y="3287486"/>
              <a:ext cx="2601448" cy="1428647"/>
            </a:xfrm>
            <a:prstGeom prst="rect">
              <a:avLst/>
            </a:prstGeom>
            <a:noFill/>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2000" dirty="0">
                  <a:solidFill>
                    <a:schemeClr val="tx1"/>
                  </a:solidFill>
                </a:rPr>
                <a:t>Chunkserver 1</a:t>
              </a:r>
            </a:p>
          </p:txBody>
        </p:sp>
      </p:grpSp>
      <p:cxnSp>
        <p:nvCxnSpPr>
          <p:cNvPr id="32" name="Straight Connector 31"/>
          <p:cNvCxnSpPr>
            <a:stCxn id="25" idx="0"/>
          </p:cNvCxnSpPr>
          <p:nvPr/>
        </p:nvCxnSpPr>
        <p:spPr>
          <a:xfrm flipH="1" flipV="1">
            <a:off x="4252386" y="2116139"/>
            <a:ext cx="1145116" cy="2438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5" idx="0"/>
            <a:endCxn id="13" idx="3"/>
          </p:cNvCxnSpPr>
          <p:nvPr/>
        </p:nvCxnSpPr>
        <p:spPr>
          <a:xfrm flipH="1" flipV="1">
            <a:off x="3637869" y="3931484"/>
            <a:ext cx="1760690" cy="62305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7511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3930" y="635050"/>
            <a:ext cx="11177239" cy="514350"/>
          </a:xfrm>
        </p:spPr>
        <p:txBody>
          <a:bodyPr>
            <a:noAutofit/>
          </a:bodyPr>
          <a:lstStyle/>
          <a:p>
            <a:r>
              <a:rPr lang="en-US" sz="3600" b="1" dirty="0"/>
              <a:t>Apache Hadoop</a:t>
            </a:r>
          </a:p>
        </p:txBody>
      </p:sp>
      <p:sp>
        <p:nvSpPr>
          <p:cNvPr id="4" name="Text Placeholder 3"/>
          <p:cNvSpPr>
            <a:spLocks noGrp="1"/>
          </p:cNvSpPr>
          <p:nvPr>
            <p:ph type="body" sz="quarter" idx="4294967295"/>
          </p:nvPr>
        </p:nvSpPr>
        <p:spPr>
          <a:xfrm>
            <a:off x="528684" y="1219802"/>
            <a:ext cx="10401300" cy="4481512"/>
          </a:xfrm>
        </p:spPr>
        <p:txBody>
          <a:bodyPr>
            <a:normAutofit/>
          </a:bodyPr>
          <a:lstStyle/>
          <a:p>
            <a:r>
              <a:rPr lang="en-US" sz="2000" dirty="0" smtClean="0">
                <a:solidFill>
                  <a:schemeClr val="tx1"/>
                </a:solidFill>
              </a:rPr>
              <a:t>an </a:t>
            </a:r>
            <a:r>
              <a:rPr lang="en-US" sz="2000" dirty="0">
                <a:solidFill>
                  <a:schemeClr val="tx1"/>
                </a:solidFill>
              </a:rPr>
              <a:t>open-source software framework for distributed storage ,distributed &amp; parallel processing of very large datasets on commodity machines forming a cluster.</a:t>
            </a:r>
          </a:p>
          <a:p>
            <a:r>
              <a:rPr lang="en-US" sz="2000" dirty="0" smtClean="0">
                <a:solidFill>
                  <a:schemeClr val="tx1"/>
                </a:solidFill>
              </a:rPr>
              <a:t>an </a:t>
            </a:r>
            <a:r>
              <a:rPr lang="en-US" sz="2000" dirty="0">
                <a:solidFill>
                  <a:schemeClr val="tx1"/>
                </a:solidFill>
              </a:rPr>
              <a:t>ecosystem comprising of open source components that change the way enterprises store, process and analyze </a:t>
            </a:r>
            <a:r>
              <a:rPr lang="en-US" sz="2000" dirty="0" smtClean="0">
                <a:solidFill>
                  <a:schemeClr val="tx1"/>
                </a:solidFill>
              </a:rPr>
              <a:t>data</a:t>
            </a:r>
          </a:p>
          <a:p>
            <a:r>
              <a:rPr lang="en-US" sz="2000" dirty="0" smtClean="0">
                <a:solidFill>
                  <a:schemeClr val="tx1"/>
                </a:solidFill>
              </a:rPr>
              <a:t>The </a:t>
            </a:r>
            <a:r>
              <a:rPr lang="en-US" sz="2000" dirty="0">
                <a:solidFill>
                  <a:schemeClr val="tx1"/>
                </a:solidFill>
              </a:rPr>
              <a:t>core of Apache Hadoop consists of </a:t>
            </a:r>
            <a:r>
              <a:rPr lang="en-US" sz="2000" b="1" dirty="0">
                <a:solidFill>
                  <a:schemeClr val="tx1"/>
                </a:solidFill>
              </a:rPr>
              <a:t>Storage layer </a:t>
            </a:r>
            <a:r>
              <a:rPr lang="en-US" sz="2000" dirty="0">
                <a:solidFill>
                  <a:schemeClr val="tx1"/>
                </a:solidFill>
              </a:rPr>
              <a:t>: Hadoop Distributed File System &amp; </a:t>
            </a:r>
            <a:r>
              <a:rPr lang="en-US" sz="2000" b="1" dirty="0">
                <a:solidFill>
                  <a:schemeClr val="tx1"/>
                </a:solidFill>
              </a:rPr>
              <a:t>Processing layer </a:t>
            </a:r>
            <a:r>
              <a:rPr lang="en-US" sz="2000" dirty="0">
                <a:solidFill>
                  <a:schemeClr val="tx1"/>
                </a:solidFill>
              </a:rPr>
              <a:t>: MapReduce</a:t>
            </a:r>
            <a:r>
              <a:rPr lang="en-US" sz="2000" dirty="0" smtClean="0">
                <a:solidFill>
                  <a:schemeClr val="tx1"/>
                </a:solidFill>
              </a:rPr>
              <a:t>.</a:t>
            </a:r>
            <a:endParaRPr lang="en-US" sz="2000" dirty="0">
              <a:solidFill>
                <a:schemeClr val="tx1"/>
              </a:solidFill>
            </a:endParaRPr>
          </a:p>
          <a:p>
            <a:r>
              <a:rPr lang="en-US" sz="2000" dirty="0">
                <a:solidFill>
                  <a:schemeClr val="tx1"/>
                </a:solidFill>
              </a:rPr>
              <a:t>As an ecosystem it is a collection of other open source components/software packages that can be installed on top of Hadoop and which can leverage the benefits of distributed file system &amp; distributed processing.</a:t>
            </a:r>
          </a:p>
          <a:p>
            <a:r>
              <a:rPr lang="en-US" sz="2000" dirty="0">
                <a:solidFill>
                  <a:schemeClr val="tx1"/>
                </a:solidFill>
              </a:rPr>
              <a:t>Some of the packages are  : Apache Hive, </a:t>
            </a:r>
            <a:r>
              <a:rPr lang="en-US" sz="2000" dirty="0" smtClean="0">
                <a:solidFill>
                  <a:schemeClr val="tx1"/>
                </a:solidFill>
              </a:rPr>
              <a:t>HBase</a:t>
            </a:r>
            <a:r>
              <a:rPr lang="en-US" sz="2000" dirty="0">
                <a:solidFill>
                  <a:schemeClr val="tx1"/>
                </a:solidFill>
              </a:rPr>
              <a:t>, Flume, Pig, spark, zookeeper, </a:t>
            </a:r>
            <a:r>
              <a:rPr lang="en-US" sz="2000" dirty="0" smtClean="0">
                <a:solidFill>
                  <a:schemeClr val="tx1"/>
                </a:solidFill>
              </a:rPr>
              <a:t>Sqoop, Kafka, </a:t>
            </a:r>
            <a:r>
              <a:rPr lang="en-US" sz="2000" dirty="0">
                <a:solidFill>
                  <a:schemeClr val="tx1"/>
                </a:solidFill>
              </a:rPr>
              <a:t>storm etc..</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997271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3974</Words>
  <Application>Microsoft Office PowerPoint</Application>
  <PresentationFormat>Widescreen</PresentationFormat>
  <Paragraphs>420</Paragraphs>
  <Slides>36</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MS PGothic</vt:lpstr>
      <vt:lpstr>Amazon Ember</vt:lpstr>
      <vt:lpstr>Arial</vt:lpstr>
      <vt:lpstr>Bradley Hand ITC</vt:lpstr>
      <vt:lpstr>Calibri</vt:lpstr>
      <vt:lpstr>Calibri Light</vt:lpstr>
      <vt:lpstr>Myriad Pro</vt:lpstr>
      <vt:lpstr>Open Sans</vt:lpstr>
      <vt:lpstr>Wingdings</vt:lpstr>
      <vt:lpstr>RetrospectVTI</vt:lpstr>
      <vt:lpstr>AWS Redshift</vt:lpstr>
      <vt:lpstr>PowerPoint Presentation</vt:lpstr>
      <vt:lpstr>Big Opportunities : Bigger Challenges </vt:lpstr>
      <vt:lpstr>PowerPoint Presentation</vt:lpstr>
      <vt:lpstr>PowerPoint Presentation</vt:lpstr>
      <vt:lpstr>PowerPoint Presentation</vt:lpstr>
      <vt:lpstr>Google File System: Motivation and Lessons</vt:lpstr>
      <vt:lpstr>Google File System Design</vt:lpstr>
      <vt:lpstr>Apache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Nifi</dc:title>
  <dc:creator>ajay singhal</dc:creator>
  <cp:lastModifiedBy>Ajay</cp:lastModifiedBy>
  <cp:revision>256</cp:revision>
  <dcterms:created xsi:type="dcterms:W3CDTF">2019-07-29T19:20:09Z</dcterms:created>
  <dcterms:modified xsi:type="dcterms:W3CDTF">2024-03-12T20:21:13Z</dcterms:modified>
</cp:coreProperties>
</file>