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59"/>
  </p:notesMasterIdLst>
  <p:sldIdLst>
    <p:sldId id="256" r:id="rId2"/>
    <p:sldId id="599" r:id="rId3"/>
    <p:sldId id="600" r:id="rId4"/>
    <p:sldId id="601" r:id="rId5"/>
    <p:sldId id="602" r:id="rId6"/>
    <p:sldId id="603" r:id="rId7"/>
    <p:sldId id="604" r:id="rId8"/>
    <p:sldId id="605" r:id="rId9"/>
    <p:sldId id="606" r:id="rId10"/>
    <p:sldId id="607" r:id="rId11"/>
    <p:sldId id="608" r:id="rId12"/>
    <p:sldId id="609" r:id="rId13"/>
    <p:sldId id="610" r:id="rId14"/>
    <p:sldId id="611" r:id="rId15"/>
    <p:sldId id="612" r:id="rId16"/>
    <p:sldId id="640" r:id="rId17"/>
    <p:sldId id="613" r:id="rId18"/>
    <p:sldId id="641" r:id="rId19"/>
    <p:sldId id="618" r:id="rId20"/>
    <p:sldId id="620" r:id="rId21"/>
    <p:sldId id="621" r:id="rId22"/>
    <p:sldId id="622" r:id="rId23"/>
    <p:sldId id="623" r:id="rId24"/>
    <p:sldId id="619" r:id="rId25"/>
    <p:sldId id="636" r:id="rId26"/>
    <p:sldId id="578" r:id="rId27"/>
    <p:sldId id="579" r:id="rId28"/>
    <p:sldId id="580" r:id="rId29"/>
    <p:sldId id="586" r:id="rId30"/>
    <p:sldId id="581" r:id="rId31"/>
    <p:sldId id="582" r:id="rId32"/>
    <p:sldId id="583" r:id="rId33"/>
    <p:sldId id="584" r:id="rId34"/>
    <p:sldId id="585" r:id="rId35"/>
    <p:sldId id="587" r:id="rId36"/>
    <p:sldId id="588" r:id="rId37"/>
    <p:sldId id="590" r:id="rId38"/>
    <p:sldId id="591" r:id="rId39"/>
    <p:sldId id="592" r:id="rId40"/>
    <p:sldId id="593" r:id="rId41"/>
    <p:sldId id="594" r:id="rId42"/>
    <p:sldId id="596" r:id="rId43"/>
    <p:sldId id="617" r:id="rId44"/>
    <p:sldId id="624" r:id="rId45"/>
    <p:sldId id="625" r:id="rId46"/>
    <p:sldId id="626" r:id="rId47"/>
    <p:sldId id="627" r:id="rId48"/>
    <p:sldId id="628" r:id="rId49"/>
    <p:sldId id="629" r:id="rId50"/>
    <p:sldId id="630" r:id="rId51"/>
    <p:sldId id="631" r:id="rId52"/>
    <p:sldId id="632" r:id="rId53"/>
    <p:sldId id="633" r:id="rId54"/>
    <p:sldId id="616" r:id="rId55"/>
    <p:sldId id="637" r:id="rId56"/>
    <p:sldId id="638" r:id="rId57"/>
    <p:sldId id="63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huOExIwkvHrqNL5LQ1LBRg==" hashData="c9xW5S6zyyIGW6NtwdxCm3Ny6Dw5GhsKjoKAdt52ofwdT9BBdswvo4DcX5BWU9mModWLtMqzbRU9VS7XORjnd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538" autoAdjust="0"/>
  </p:normalViewPr>
  <p:slideViewPr>
    <p:cSldViewPr snapToGrid="0">
      <p:cViewPr varScale="1">
        <p:scale>
          <a:sx n="61" d="100"/>
          <a:sy n="61" d="100"/>
        </p:scale>
        <p:origin x="85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C1E028-C8FC-41A7-8D5F-62920D2A0D28}" type="doc">
      <dgm:prSet loTypeId="urn:microsoft.com/office/officeart/2005/8/layout/process1" loCatId="process" qsTypeId="urn:microsoft.com/office/officeart/2005/8/quickstyle/simple1" qsCatId="simple" csTypeId="urn:microsoft.com/office/officeart/2005/8/colors/accent1_2" csCatId="accent1" phldr="1"/>
      <dgm:spPr/>
    </dgm:pt>
    <dgm:pt modelId="{A5F2EF62-BA3E-473D-8D59-8D4BF4A392F2}">
      <dgm:prSet phldrT="[Text]" custT="1"/>
      <dgm:spPr/>
      <dgm:t>
        <a:bodyPr/>
        <a:lstStyle/>
        <a:p>
          <a:r>
            <a:rPr lang="en-US" sz="1800" dirty="0" smtClean="0"/>
            <a:t>Collect</a:t>
          </a:r>
          <a:endParaRPr lang="en-IN" sz="1800" dirty="0"/>
        </a:p>
      </dgm:t>
    </dgm:pt>
    <dgm:pt modelId="{0D3F22D4-7FAA-4D0C-A418-32FC1B8D3885}" type="parTrans" cxnId="{D4E6574B-0C98-4F7A-B88E-F8464693F612}">
      <dgm:prSet/>
      <dgm:spPr/>
      <dgm:t>
        <a:bodyPr/>
        <a:lstStyle/>
        <a:p>
          <a:endParaRPr lang="en-IN"/>
        </a:p>
      </dgm:t>
    </dgm:pt>
    <dgm:pt modelId="{53D46907-3B02-4DA2-8B42-46B58014FCDB}" type="sibTrans" cxnId="{D4E6574B-0C98-4F7A-B88E-F8464693F612}">
      <dgm:prSet/>
      <dgm:spPr/>
      <dgm:t>
        <a:bodyPr/>
        <a:lstStyle/>
        <a:p>
          <a:endParaRPr lang="en-IN"/>
        </a:p>
      </dgm:t>
    </dgm:pt>
    <dgm:pt modelId="{C8E4FCA1-5BCC-4AF9-86AD-74CEC5D7FD1C}">
      <dgm:prSet phldrT="[Text]" custT="1"/>
      <dgm:spPr/>
      <dgm:t>
        <a:bodyPr/>
        <a:lstStyle/>
        <a:p>
          <a:r>
            <a:rPr lang="en-US" sz="1800" dirty="0" smtClean="0"/>
            <a:t>Store</a:t>
          </a:r>
          <a:endParaRPr lang="en-IN" sz="1800" dirty="0"/>
        </a:p>
      </dgm:t>
    </dgm:pt>
    <dgm:pt modelId="{540F1596-5646-4B3B-B5EF-AC35BAE78231}" type="parTrans" cxnId="{03BB3288-0254-4E1D-8C33-0B64316019DB}">
      <dgm:prSet/>
      <dgm:spPr/>
      <dgm:t>
        <a:bodyPr/>
        <a:lstStyle/>
        <a:p>
          <a:endParaRPr lang="en-IN"/>
        </a:p>
      </dgm:t>
    </dgm:pt>
    <dgm:pt modelId="{2A90396B-E964-4298-9E4C-B3FE72019965}" type="sibTrans" cxnId="{03BB3288-0254-4E1D-8C33-0B64316019DB}">
      <dgm:prSet/>
      <dgm:spPr/>
      <dgm:t>
        <a:bodyPr/>
        <a:lstStyle/>
        <a:p>
          <a:endParaRPr lang="en-IN"/>
        </a:p>
      </dgm:t>
    </dgm:pt>
    <dgm:pt modelId="{B08BCDBF-3ACB-4B0B-9721-33825BB96032}">
      <dgm:prSet phldrT="[Text]" custT="1"/>
      <dgm:spPr/>
      <dgm:t>
        <a:bodyPr/>
        <a:lstStyle/>
        <a:p>
          <a:r>
            <a:rPr lang="en-US" sz="1800" dirty="0" smtClean="0"/>
            <a:t>Analyze</a:t>
          </a:r>
          <a:endParaRPr lang="en-IN" sz="1800" dirty="0"/>
        </a:p>
      </dgm:t>
    </dgm:pt>
    <dgm:pt modelId="{9DB70DF2-36D5-460B-866C-69BF660C63BD}" type="parTrans" cxnId="{3383108E-28E6-47A7-81E1-C115375E8013}">
      <dgm:prSet/>
      <dgm:spPr/>
      <dgm:t>
        <a:bodyPr/>
        <a:lstStyle/>
        <a:p>
          <a:endParaRPr lang="en-IN"/>
        </a:p>
      </dgm:t>
    </dgm:pt>
    <dgm:pt modelId="{F8C0C76B-DB92-4A04-AD67-21704EB70CD3}" type="sibTrans" cxnId="{3383108E-28E6-47A7-81E1-C115375E8013}">
      <dgm:prSet/>
      <dgm:spPr/>
      <dgm:t>
        <a:bodyPr/>
        <a:lstStyle/>
        <a:p>
          <a:endParaRPr lang="en-IN"/>
        </a:p>
      </dgm:t>
    </dgm:pt>
    <dgm:pt modelId="{7940BD97-6E26-4304-8FBF-F37B4C1BE914}">
      <dgm:prSet phldrT="[Text]" custT="1"/>
      <dgm:spPr/>
      <dgm:t>
        <a:bodyPr/>
        <a:lstStyle/>
        <a:p>
          <a:r>
            <a:rPr lang="en-US" sz="1800" dirty="0" smtClean="0"/>
            <a:t>Consume	</a:t>
          </a:r>
          <a:endParaRPr lang="en-IN" sz="1800" dirty="0"/>
        </a:p>
      </dgm:t>
    </dgm:pt>
    <dgm:pt modelId="{37E31EE7-8412-47D3-A209-B257492E57A0}" type="parTrans" cxnId="{4C8BCD67-BE61-4E8B-B52F-FCCBD1C3578A}">
      <dgm:prSet/>
      <dgm:spPr/>
      <dgm:t>
        <a:bodyPr/>
        <a:lstStyle/>
        <a:p>
          <a:endParaRPr lang="en-IN"/>
        </a:p>
      </dgm:t>
    </dgm:pt>
    <dgm:pt modelId="{3E8A0BFB-DC3A-4BE5-AD83-507B411A41D6}" type="sibTrans" cxnId="{4C8BCD67-BE61-4E8B-B52F-FCCBD1C3578A}">
      <dgm:prSet/>
      <dgm:spPr/>
      <dgm:t>
        <a:bodyPr/>
        <a:lstStyle/>
        <a:p>
          <a:endParaRPr lang="en-IN"/>
        </a:p>
      </dgm:t>
    </dgm:pt>
    <dgm:pt modelId="{D5E35C98-7C36-45B9-9B8A-018806434952}" type="pres">
      <dgm:prSet presAssocID="{1EC1E028-C8FC-41A7-8D5F-62920D2A0D28}" presName="Name0" presStyleCnt="0">
        <dgm:presLayoutVars>
          <dgm:dir/>
          <dgm:resizeHandles val="exact"/>
        </dgm:presLayoutVars>
      </dgm:prSet>
      <dgm:spPr/>
    </dgm:pt>
    <dgm:pt modelId="{3C44C908-62E0-46C6-9D41-472D3E3302B4}" type="pres">
      <dgm:prSet presAssocID="{A5F2EF62-BA3E-473D-8D59-8D4BF4A392F2}" presName="node" presStyleLbl="node1" presStyleIdx="0" presStyleCnt="4" custScaleX="91169" custScaleY="98860" custLinFactY="100000" custLinFactNeighborX="365" custLinFactNeighborY="180044">
        <dgm:presLayoutVars>
          <dgm:bulletEnabled val="1"/>
        </dgm:presLayoutVars>
      </dgm:prSet>
      <dgm:spPr/>
      <dgm:t>
        <a:bodyPr/>
        <a:lstStyle/>
        <a:p>
          <a:endParaRPr lang="en-IN"/>
        </a:p>
      </dgm:t>
    </dgm:pt>
    <dgm:pt modelId="{95039973-F086-471C-AA00-AFCE95E00CA2}" type="pres">
      <dgm:prSet presAssocID="{53D46907-3B02-4DA2-8B42-46B58014FCDB}" presName="sibTrans" presStyleLbl="sibTrans2D1" presStyleIdx="0" presStyleCnt="3"/>
      <dgm:spPr/>
      <dgm:t>
        <a:bodyPr/>
        <a:lstStyle/>
        <a:p>
          <a:endParaRPr lang="en-IN"/>
        </a:p>
      </dgm:t>
    </dgm:pt>
    <dgm:pt modelId="{F773CF24-5FD5-4BAA-AD3C-ED444EB26C35}" type="pres">
      <dgm:prSet presAssocID="{53D46907-3B02-4DA2-8B42-46B58014FCDB}" presName="connectorText" presStyleLbl="sibTrans2D1" presStyleIdx="0" presStyleCnt="3"/>
      <dgm:spPr/>
      <dgm:t>
        <a:bodyPr/>
        <a:lstStyle/>
        <a:p>
          <a:endParaRPr lang="en-IN"/>
        </a:p>
      </dgm:t>
    </dgm:pt>
    <dgm:pt modelId="{8831F51A-6F79-41D4-9BB6-4956D6095DA7}" type="pres">
      <dgm:prSet presAssocID="{C8E4FCA1-5BCC-4AF9-86AD-74CEC5D7FD1C}" presName="node" presStyleLbl="node1" presStyleIdx="1" presStyleCnt="4" custScaleX="159922" custScaleY="105144" custLinFactY="100000" custLinFactNeighborX="-6126" custLinFactNeighborY="170896">
        <dgm:presLayoutVars>
          <dgm:bulletEnabled val="1"/>
        </dgm:presLayoutVars>
      </dgm:prSet>
      <dgm:spPr/>
      <dgm:t>
        <a:bodyPr/>
        <a:lstStyle/>
        <a:p>
          <a:endParaRPr lang="en-IN"/>
        </a:p>
      </dgm:t>
    </dgm:pt>
    <dgm:pt modelId="{2D15C4A7-CBB1-4E03-86DE-F02A6C92D89E}" type="pres">
      <dgm:prSet presAssocID="{2A90396B-E964-4298-9E4C-B3FE72019965}" presName="sibTrans" presStyleLbl="sibTrans2D1" presStyleIdx="1" presStyleCnt="3"/>
      <dgm:spPr/>
      <dgm:t>
        <a:bodyPr/>
        <a:lstStyle/>
        <a:p>
          <a:endParaRPr lang="en-IN"/>
        </a:p>
      </dgm:t>
    </dgm:pt>
    <dgm:pt modelId="{FE4C672C-E53C-4350-B055-07DC3B869C23}" type="pres">
      <dgm:prSet presAssocID="{2A90396B-E964-4298-9E4C-B3FE72019965}" presName="connectorText" presStyleLbl="sibTrans2D1" presStyleIdx="1" presStyleCnt="3"/>
      <dgm:spPr/>
      <dgm:t>
        <a:bodyPr/>
        <a:lstStyle/>
        <a:p>
          <a:endParaRPr lang="en-IN"/>
        </a:p>
      </dgm:t>
    </dgm:pt>
    <dgm:pt modelId="{7DE6C165-8975-411C-8317-E70D14ED8216}" type="pres">
      <dgm:prSet presAssocID="{B08BCDBF-3ACB-4B0B-9721-33825BB96032}" presName="node" presStyleLbl="node1" presStyleIdx="2" presStyleCnt="4" custScaleY="105144" custLinFactY="100000" custLinFactNeighborX="-25115" custLinFactNeighborY="176908">
        <dgm:presLayoutVars>
          <dgm:bulletEnabled val="1"/>
        </dgm:presLayoutVars>
      </dgm:prSet>
      <dgm:spPr/>
      <dgm:t>
        <a:bodyPr/>
        <a:lstStyle/>
        <a:p>
          <a:endParaRPr lang="en-IN"/>
        </a:p>
      </dgm:t>
    </dgm:pt>
    <dgm:pt modelId="{F36DDDA4-02BA-4930-869B-0840C4D40BF7}" type="pres">
      <dgm:prSet presAssocID="{F8C0C76B-DB92-4A04-AD67-21704EB70CD3}" presName="sibTrans" presStyleLbl="sibTrans2D1" presStyleIdx="2" presStyleCnt="3"/>
      <dgm:spPr/>
      <dgm:t>
        <a:bodyPr/>
        <a:lstStyle/>
        <a:p>
          <a:endParaRPr lang="en-IN"/>
        </a:p>
      </dgm:t>
    </dgm:pt>
    <dgm:pt modelId="{036F9B8E-7A96-40D5-A3CB-57C74BAA8C42}" type="pres">
      <dgm:prSet presAssocID="{F8C0C76B-DB92-4A04-AD67-21704EB70CD3}" presName="connectorText" presStyleLbl="sibTrans2D1" presStyleIdx="2" presStyleCnt="3"/>
      <dgm:spPr/>
      <dgm:t>
        <a:bodyPr/>
        <a:lstStyle/>
        <a:p>
          <a:endParaRPr lang="en-IN"/>
        </a:p>
      </dgm:t>
    </dgm:pt>
    <dgm:pt modelId="{1EB4360B-9971-4254-935C-F4FDA3ADDFB8}" type="pres">
      <dgm:prSet presAssocID="{7940BD97-6E26-4304-8FBF-F37B4C1BE914}" presName="node" presStyleLbl="node1" presStyleIdx="3" presStyleCnt="4" custScaleX="140153" custScaleY="105144" custLinFactNeighborX="871" custLinFactNeighborY="-3085">
        <dgm:presLayoutVars>
          <dgm:bulletEnabled val="1"/>
        </dgm:presLayoutVars>
      </dgm:prSet>
      <dgm:spPr/>
      <dgm:t>
        <a:bodyPr/>
        <a:lstStyle/>
        <a:p>
          <a:endParaRPr lang="en-IN"/>
        </a:p>
      </dgm:t>
    </dgm:pt>
  </dgm:ptLst>
  <dgm:cxnLst>
    <dgm:cxn modelId="{8CE52A75-540C-41D7-A076-F76DB8C64DAB}" type="presOf" srcId="{2A90396B-E964-4298-9E4C-B3FE72019965}" destId="{2D15C4A7-CBB1-4E03-86DE-F02A6C92D89E}" srcOrd="0" destOrd="0" presId="urn:microsoft.com/office/officeart/2005/8/layout/process1"/>
    <dgm:cxn modelId="{AAB81773-7600-4051-BA18-559BA8EF5E5E}" type="presOf" srcId="{53D46907-3B02-4DA2-8B42-46B58014FCDB}" destId="{95039973-F086-471C-AA00-AFCE95E00CA2}" srcOrd="0" destOrd="0" presId="urn:microsoft.com/office/officeart/2005/8/layout/process1"/>
    <dgm:cxn modelId="{3383108E-28E6-47A7-81E1-C115375E8013}" srcId="{1EC1E028-C8FC-41A7-8D5F-62920D2A0D28}" destId="{B08BCDBF-3ACB-4B0B-9721-33825BB96032}" srcOrd="2" destOrd="0" parTransId="{9DB70DF2-36D5-460B-866C-69BF660C63BD}" sibTransId="{F8C0C76B-DB92-4A04-AD67-21704EB70CD3}"/>
    <dgm:cxn modelId="{C1D0C932-9282-4324-8400-32BACC47BEEE}" type="presOf" srcId="{2A90396B-E964-4298-9E4C-B3FE72019965}" destId="{FE4C672C-E53C-4350-B055-07DC3B869C23}" srcOrd="1" destOrd="0" presId="urn:microsoft.com/office/officeart/2005/8/layout/process1"/>
    <dgm:cxn modelId="{E37DBD1E-69D2-4FDA-80D6-B2C2BE1BB087}" type="presOf" srcId="{F8C0C76B-DB92-4A04-AD67-21704EB70CD3}" destId="{036F9B8E-7A96-40D5-A3CB-57C74BAA8C42}" srcOrd="1" destOrd="0" presId="urn:microsoft.com/office/officeart/2005/8/layout/process1"/>
    <dgm:cxn modelId="{A1D9A372-F975-45AF-9FA9-0E0F1FFA9C30}" type="presOf" srcId="{1EC1E028-C8FC-41A7-8D5F-62920D2A0D28}" destId="{D5E35C98-7C36-45B9-9B8A-018806434952}" srcOrd="0" destOrd="0" presId="urn:microsoft.com/office/officeart/2005/8/layout/process1"/>
    <dgm:cxn modelId="{CFA6B6B0-B1F1-40EF-99D9-D2D0DE313F71}" type="presOf" srcId="{7940BD97-6E26-4304-8FBF-F37B4C1BE914}" destId="{1EB4360B-9971-4254-935C-F4FDA3ADDFB8}" srcOrd="0" destOrd="0" presId="urn:microsoft.com/office/officeart/2005/8/layout/process1"/>
    <dgm:cxn modelId="{975D80D6-8E8F-43C2-89BF-79C6281797EC}" type="presOf" srcId="{F8C0C76B-DB92-4A04-AD67-21704EB70CD3}" destId="{F36DDDA4-02BA-4930-869B-0840C4D40BF7}" srcOrd="0" destOrd="0" presId="urn:microsoft.com/office/officeart/2005/8/layout/process1"/>
    <dgm:cxn modelId="{D4E6574B-0C98-4F7A-B88E-F8464693F612}" srcId="{1EC1E028-C8FC-41A7-8D5F-62920D2A0D28}" destId="{A5F2EF62-BA3E-473D-8D59-8D4BF4A392F2}" srcOrd="0" destOrd="0" parTransId="{0D3F22D4-7FAA-4D0C-A418-32FC1B8D3885}" sibTransId="{53D46907-3B02-4DA2-8B42-46B58014FCDB}"/>
    <dgm:cxn modelId="{4C8BCD67-BE61-4E8B-B52F-FCCBD1C3578A}" srcId="{1EC1E028-C8FC-41A7-8D5F-62920D2A0D28}" destId="{7940BD97-6E26-4304-8FBF-F37B4C1BE914}" srcOrd="3" destOrd="0" parTransId="{37E31EE7-8412-47D3-A209-B257492E57A0}" sibTransId="{3E8A0BFB-DC3A-4BE5-AD83-507B411A41D6}"/>
    <dgm:cxn modelId="{03BB3288-0254-4E1D-8C33-0B64316019DB}" srcId="{1EC1E028-C8FC-41A7-8D5F-62920D2A0D28}" destId="{C8E4FCA1-5BCC-4AF9-86AD-74CEC5D7FD1C}" srcOrd="1" destOrd="0" parTransId="{540F1596-5646-4B3B-B5EF-AC35BAE78231}" sibTransId="{2A90396B-E964-4298-9E4C-B3FE72019965}"/>
    <dgm:cxn modelId="{A120D5CA-3BED-425A-9426-6B7491391258}" type="presOf" srcId="{A5F2EF62-BA3E-473D-8D59-8D4BF4A392F2}" destId="{3C44C908-62E0-46C6-9D41-472D3E3302B4}" srcOrd="0" destOrd="0" presId="urn:microsoft.com/office/officeart/2005/8/layout/process1"/>
    <dgm:cxn modelId="{E115062D-540F-4B88-A4E2-6BE765757AEE}" type="presOf" srcId="{C8E4FCA1-5BCC-4AF9-86AD-74CEC5D7FD1C}" destId="{8831F51A-6F79-41D4-9BB6-4956D6095DA7}" srcOrd="0" destOrd="0" presId="urn:microsoft.com/office/officeart/2005/8/layout/process1"/>
    <dgm:cxn modelId="{51B528AC-92FD-4157-9935-BAB29B4B1235}" type="presOf" srcId="{B08BCDBF-3ACB-4B0B-9721-33825BB96032}" destId="{7DE6C165-8975-411C-8317-E70D14ED8216}" srcOrd="0" destOrd="0" presId="urn:microsoft.com/office/officeart/2005/8/layout/process1"/>
    <dgm:cxn modelId="{3330320C-4B37-4DDE-8FD8-7E3F7E824EA8}" type="presOf" srcId="{53D46907-3B02-4DA2-8B42-46B58014FCDB}" destId="{F773CF24-5FD5-4BAA-AD3C-ED444EB26C35}" srcOrd="1" destOrd="0" presId="urn:microsoft.com/office/officeart/2005/8/layout/process1"/>
    <dgm:cxn modelId="{F9B117F8-5F4F-4578-89E3-0C1D01C4D12A}" type="presParOf" srcId="{D5E35C98-7C36-45B9-9B8A-018806434952}" destId="{3C44C908-62E0-46C6-9D41-472D3E3302B4}" srcOrd="0" destOrd="0" presId="urn:microsoft.com/office/officeart/2005/8/layout/process1"/>
    <dgm:cxn modelId="{042ED646-A674-4A5E-B358-E0722D39B7C7}" type="presParOf" srcId="{D5E35C98-7C36-45B9-9B8A-018806434952}" destId="{95039973-F086-471C-AA00-AFCE95E00CA2}" srcOrd="1" destOrd="0" presId="urn:microsoft.com/office/officeart/2005/8/layout/process1"/>
    <dgm:cxn modelId="{90E01576-90FC-44B8-A019-999F32DFBCF0}" type="presParOf" srcId="{95039973-F086-471C-AA00-AFCE95E00CA2}" destId="{F773CF24-5FD5-4BAA-AD3C-ED444EB26C35}" srcOrd="0" destOrd="0" presId="urn:microsoft.com/office/officeart/2005/8/layout/process1"/>
    <dgm:cxn modelId="{AF35E920-1E30-4290-9ABC-24A610799FD1}" type="presParOf" srcId="{D5E35C98-7C36-45B9-9B8A-018806434952}" destId="{8831F51A-6F79-41D4-9BB6-4956D6095DA7}" srcOrd="2" destOrd="0" presId="urn:microsoft.com/office/officeart/2005/8/layout/process1"/>
    <dgm:cxn modelId="{F62C345E-EC7B-4943-9640-1536FFC79AA0}" type="presParOf" srcId="{D5E35C98-7C36-45B9-9B8A-018806434952}" destId="{2D15C4A7-CBB1-4E03-86DE-F02A6C92D89E}" srcOrd="3" destOrd="0" presId="urn:microsoft.com/office/officeart/2005/8/layout/process1"/>
    <dgm:cxn modelId="{7B2A7AEA-43E5-48EE-A4C9-4478F4FF5A31}" type="presParOf" srcId="{2D15C4A7-CBB1-4E03-86DE-F02A6C92D89E}" destId="{FE4C672C-E53C-4350-B055-07DC3B869C23}" srcOrd="0" destOrd="0" presId="urn:microsoft.com/office/officeart/2005/8/layout/process1"/>
    <dgm:cxn modelId="{149E85BA-594A-489B-8B6D-066F5FC7C09F}" type="presParOf" srcId="{D5E35C98-7C36-45B9-9B8A-018806434952}" destId="{7DE6C165-8975-411C-8317-E70D14ED8216}" srcOrd="4" destOrd="0" presId="urn:microsoft.com/office/officeart/2005/8/layout/process1"/>
    <dgm:cxn modelId="{FD80BA17-7141-4066-BBDB-BF2D80FDCDFE}" type="presParOf" srcId="{D5E35C98-7C36-45B9-9B8A-018806434952}" destId="{F36DDDA4-02BA-4930-869B-0840C4D40BF7}" srcOrd="5" destOrd="0" presId="urn:microsoft.com/office/officeart/2005/8/layout/process1"/>
    <dgm:cxn modelId="{4913B5D4-4AE0-4FC0-88B8-949543E500A4}" type="presParOf" srcId="{F36DDDA4-02BA-4930-869B-0840C4D40BF7}" destId="{036F9B8E-7A96-40D5-A3CB-57C74BAA8C42}" srcOrd="0" destOrd="0" presId="urn:microsoft.com/office/officeart/2005/8/layout/process1"/>
    <dgm:cxn modelId="{A8D542F5-BE7F-458E-BC52-1C225A437B34}" type="presParOf" srcId="{D5E35C98-7C36-45B9-9B8A-018806434952}" destId="{1EB4360B-9971-4254-935C-F4FDA3ADDFB8}"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02B37-F6F9-4DDF-AE9B-977E8C4B4946}" type="datetimeFigureOut">
              <a:rPr lang="en-US" smtClean="0"/>
              <a:t>3/12/2024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5944F-C9DB-4F25-9538-93ED2E212134}" type="slidenum">
              <a:rPr lang="en-US" smtClean="0"/>
              <a:t>‹#›</a:t>
            </a:fld>
            <a:endParaRPr lang="en-US"/>
          </a:p>
        </p:txBody>
      </p:sp>
    </p:spTree>
    <p:extLst>
      <p:ext uri="{BB962C8B-B14F-4D97-AF65-F5344CB8AC3E}">
        <p14:creationId xmlns:p14="http://schemas.microsoft.com/office/powerpoint/2010/main" val="737523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a:t>
            </a:r>
            <a:r>
              <a:rPr lang="en-US" baseline="0" dirty="0" smtClean="0"/>
              <a:t> </a:t>
            </a:r>
            <a:r>
              <a:rPr lang="en-US" dirty="0" smtClean="0"/>
              <a:t>warehouse is a database designed to enable business intelligence activities.</a:t>
            </a:r>
          </a:p>
          <a:p>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2</a:t>
            </a:fld>
            <a:endParaRPr lang="en-US"/>
          </a:p>
        </p:txBody>
      </p:sp>
    </p:spTree>
    <p:extLst>
      <p:ext uri="{BB962C8B-B14F-4D97-AF65-F5344CB8AC3E}">
        <p14:creationId xmlns:p14="http://schemas.microsoft.com/office/powerpoint/2010/main" val="590802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15</a:t>
            </a:fld>
            <a:endParaRPr lang="en-US"/>
          </a:p>
        </p:txBody>
      </p:sp>
    </p:spTree>
    <p:extLst>
      <p:ext uri="{BB962C8B-B14F-4D97-AF65-F5344CB8AC3E}">
        <p14:creationId xmlns:p14="http://schemas.microsoft.com/office/powerpoint/2010/main" val="4010994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Raw Data: actual data that</a:t>
            </a:r>
            <a:r>
              <a:rPr lang="en-US" baseline="0" dirty="0" smtClean="0"/>
              <a:t> is being transferred.</a:t>
            </a:r>
          </a:p>
          <a:p>
            <a:r>
              <a:rPr lang="en-US" baseline="0" dirty="0" smtClean="0"/>
              <a:t>Metadata is something which differentiates between database and data warehouse. It is data about your data (raw data).[attributes, schema </a:t>
            </a:r>
            <a:r>
              <a:rPr lang="en-US" baseline="0" dirty="0" err="1" smtClean="0"/>
              <a:t>etc</a:t>
            </a:r>
            <a:r>
              <a:rPr lang="en-US" baseline="0" dirty="0" smtClean="0"/>
              <a:t>]</a:t>
            </a:r>
          </a:p>
          <a:p>
            <a:r>
              <a:rPr lang="en-US" baseline="0" dirty="0" smtClean="0"/>
              <a:t>Act of performing queries against data warehouse is called OLAP.</a:t>
            </a:r>
          </a:p>
          <a:p>
            <a:r>
              <a:rPr lang="en-US" baseline="0" dirty="0" smtClean="0"/>
              <a:t>Queries could be against data warehouse or against data marts (created from data warehouse and permitting restricted access to data of particular domain).</a:t>
            </a:r>
          </a:p>
          <a:p>
            <a:endParaRPr lang="en-US" baseline="0" dirty="0" smtClean="0"/>
          </a:p>
          <a:p>
            <a:endParaRPr lang="en-IN" dirty="0" smtClean="0"/>
          </a:p>
          <a:p>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16</a:t>
            </a:fld>
            <a:endParaRPr lang="en-US"/>
          </a:p>
        </p:txBody>
      </p:sp>
    </p:spTree>
    <p:extLst>
      <p:ext uri="{BB962C8B-B14F-4D97-AF65-F5344CB8AC3E}">
        <p14:creationId xmlns:p14="http://schemas.microsoft.com/office/powerpoint/2010/main" val="737255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17</a:t>
            </a:fld>
            <a:endParaRPr lang="en-US"/>
          </a:p>
        </p:txBody>
      </p:sp>
    </p:spTree>
    <p:extLst>
      <p:ext uri="{BB962C8B-B14F-4D97-AF65-F5344CB8AC3E}">
        <p14:creationId xmlns:p14="http://schemas.microsoft.com/office/powerpoint/2010/main" val="2444728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 mart serves the same role as a data warehouse, but it is intentionally limited in scope. </a:t>
            </a:r>
          </a:p>
          <a:p>
            <a:r>
              <a:rPr lang="en-US" dirty="0" smtClean="0"/>
              <a:t>It can particularly for a specific department or line of business. </a:t>
            </a:r>
          </a:p>
          <a:p>
            <a:r>
              <a:rPr lang="en-US" dirty="0" smtClean="0"/>
              <a:t>Data mart’s advantage is that it can be created much faster due to its limited coverage. However, data marts also create problems with inconsistency. It takes tight discipline to keep data and calculation definitions consistent across data marts. This problem has been widely recognized, so data marts exist in two styles. </a:t>
            </a:r>
          </a:p>
          <a:p>
            <a:r>
              <a:rPr lang="en-US" dirty="0" smtClean="0"/>
              <a:t>Independent data marts are those which are fed directly from source data. They can turn into islands of inconsistent information. </a:t>
            </a:r>
          </a:p>
          <a:p>
            <a:r>
              <a:rPr lang="en-US" dirty="0" smtClean="0"/>
              <a:t>Dependent data marts are fed from an existing data warehouse. Dependent data marts can avoid the problems of inconsistency, but they require that an enterprise-level data warehouse already exist.</a:t>
            </a:r>
          </a:p>
          <a:p>
            <a:endParaRPr lang="en-US" dirty="0" smtClean="0"/>
          </a:p>
          <a:p>
            <a:r>
              <a:rPr lang="en-US" dirty="0" smtClean="0"/>
              <a:t>Operational data stores exist to support daily operations. The ODS data is cleaned and validated, but it is not historically deep: it may be just the data for the current day. Rather than support the historically rich queries that a data warehouse can handle, the ODS gives data warehouses a place to get access to the most current data, which has not yet been loaded into the data warehouse. The ODS may also be used as a source to load the data warehouse. As data warehousing loading techniques have become more advanced, data warehouses may have less need for ODS as a source for loading data. </a:t>
            </a:r>
            <a:endParaRPr lang="en-IN" dirty="0" smtClean="0"/>
          </a:p>
          <a:p>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18</a:t>
            </a:fld>
            <a:endParaRPr lang="en-US"/>
          </a:p>
        </p:txBody>
      </p:sp>
    </p:spTree>
    <p:extLst>
      <p:ext uri="{BB962C8B-B14F-4D97-AF65-F5344CB8AC3E}">
        <p14:creationId xmlns:p14="http://schemas.microsoft.com/office/powerpoint/2010/main" val="1122860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example, a typical data warehouse query is to retrieve something such as Yearly/monthly sales. A summary is called a materialized view.</a:t>
            </a:r>
          </a:p>
          <a:p>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22</a:t>
            </a:fld>
            <a:endParaRPr lang="en-US"/>
          </a:p>
        </p:txBody>
      </p:sp>
    </p:spTree>
    <p:extLst>
      <p:ext uri="{BB962C8B-B14F-4D97-AF65-F5344CB8AC3E}">
        <p14:creationId xmlns:p14="http://schemas.microsoft.com/office/powerpoint/2010/main" val="3598687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 staging area simplifies data cleansing and consolidation for operational data coming from multiple source systems, especially for enterprise data warehouses where all relevant information of an enterprise is consolidated. </a:t>
            </a:r>
          </a:p>
          <a:p>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23</a:t>
            </a:fld>
            <a:endParaRPr lang="en-US"/>
          </a:p>
        </p:txBody>
      </p:sp>
    </p:spTree>
    <p:extLst>
      <p:ext uri="{BB962C8B-B14F-4D97-AF65-F5344CB8AC3E}">
        <p14:creationId xmlns:p14="http://schemas.microsoft.com/office/powerpoint/2010/main" val="2783164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Here purchasing, sales, and inventories are separated. </a:t>
            </a:r>
          </a:p>
          <a:p>
            <a:r>
              <a:rPr lang="en-IN" dirty="0" smtClean="0"/>
              <a:t>A financial analyst might want to analyse historical data for purchases and sales or mine historical data to make predictions about customer behaviour.</a:t>
            </a:r>
          </a:p>
          <a:p>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24</a:t>
            </a:fld>
            <a:endParaRPr lang="en-US"/>
          </a:p>
        </p:txBody>
      </p:sp>
    </p:spTree>
    <p:extLst>
      <p:ext uri="{BB962C8B-B14F-4D97-AF65-F5344CB8AC3E}">
        <p14:creationId xmlns:p14="http://schemas.microsoft.com/office/powerpoint/2010/main" val="284732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33333"/>
                </a:solidFill>
                <a:latin typeface="AmazonEmber"/>
              </a:rPr>
              <a:t>These organizations were able to do new types of analytics like machine learning over new sources like log files, data from click-streams, social media, and internet connected devices stored in the data lake. This helped them to identify, and act upon opportunities for business growth faster by attracting and retaining customers, boosting productivity, proactively maintaining devices, and making informed decisions.</a:t>
            </a:r>
            <a:endParaRPr lang="en-US" b="0" i="0" dirty="0">
              <a:solidFill>
                <a:srgbClr val="333333"/>
              </a:solidFill>
              <a:effectLst/>
              <a:latin typeface="AmazonEmber"/>
            </a:endParaRPr>
          </a:p>
          <a:p>
            <a:endParaRPr lang="en-US" dirty="0"/>
          </a:p>
        </p:txBody>
      </p:sp>
      <p:sp>
        <p:nvSpPr>
          <p:cNvPr id="4" name="Slide Number Placeholder 3"/>
          <p:cNvSpPr>
            <a:spLocks noGrp="1"/>
          </p:cNvSpPr>
          <p:nvPr>
            <p:ph type="sldNum" sz="quarter" idx="5"/>
          </p:nvPr>
        </p:nvSpPr>
        <p:spPr/>
        <p:txBody>
          <a:bodyPr/>
          <a:lstStyle/>
          <a:p>
            <a:fld id="{4AD5944F-C9DB-4F25-9538-93ED2E212134}" type="slidenum">
              <a:rPr lang="en-US" smtClean="0"/>
              <a:t>34</a:t>
            </a:fld>
            <a:endParaRPr lang="en-US"/>
          </a:p>
        </p:txBody>
      </p:sp>
    </p:spTree>
    <p:extLst>
      <p:ext uri="{BB962C8B-B14F-4D97-AF65-F5344CB8AC3E}">
        <p14:creationId xmlns:p14="http://schemas.microsoft.com/office/powerpoint/2010/main" val="1005534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383F4F"/>
                </a:solidFill>
                <a:latin typeface="proxima-nova"/>
              </a:rPr>
              <a:t>The Data Lake is very much a disconnected storage concept at various levels of data preparedness. Data is stored in a raw state initially, and some use cases will use raw data as is. </a:t>
            </a:r>
          </a:p>
          <a:p>
            <a:r>
              <a:rPr lang="en-US" dirty="0">
                <a:solidFill>
                  <a:srgbClr val="383F4F"/>
                </a:solidFill>
                <a:latin typeface="proxima-nova"/>
              </a:rPr>
              <a:t>More often, solutions required varying degrees of data preparedness based on a collection of query usage profiles which correlate to our use cases. </a:t>
            </a:r>
          </a:p>
          <a:p>
            <a:r>
              <a:rPr lang="en-US" dirty="0">
                <a:solidFill>
                  <a:srgbClr val="383F4F"/>
                </a:solidFill>
                <a:latin typeface="proxima-nova"/>
              </a:rPr>
              <a:t>Based on the solution, data may be refined and staged with the intent to promote modularity and reuse .</a:t>
            </a:r>
          </a:p>
          <a:p>
            <a:r>
              <a:rPr lang="en-US" dirty="0">
                <a:solidFill>
                  <a:srgbClr val="383F4F"/>
                </a:solidFill>
                <a:latin typeface="proxima-nova"/>
              </a:rPr>
              <a:t>AWS RedShift for relational analytics, </a:t>
            </a:r>
          </a:p>
          <a:p>
            <a:r>
              <a:rPr lang="en-US" dirty="0">
                <a:solidFill>
                  <a:srgbClr val="383F4F"/>
                </a:solidFill>
                <a:latin typeface="proxima-nova"/>
              </a:rPr>
              <a:t>AWS Elasticsearch for text search, </a:t>
            </a:r>
          </a:p>
          <a:p>
            <a:r>
              <a:rPr lang="en-US" dirty="0">
                <a:solidFill>
                  <a:srgbClr val="383F4F"/>
                </a:solidFill>
                <a:latin typeface="proxima-nova"/>
              </a:rPr>
              <a:t>or an optimized distributed file system for low cost active archive storage which can be queried with an MPP SQL engine</a:t>
            </a:r>
            <a:endParaRPr lang="en-US" dirty="0"/>
          </a:p>
          <a:p>
            <a:endParaRPr lang="en-US" dirty="0"/>
          </a:p>
        </p:txBody>
      </p:sp>
      <p:sp>
        <p:nvSpPr>
          <p:cNvPr id="4" name="Slide Number Placeholder 3"/>
          <p:cNvSpPr>
            <a:spLocks noGrp="1"/>
          </p:cNvSpPr>
          <p:nvPr>
            <p:ph type="sldNum" sz="quarter" idx="5"/>
          </p:nvPr>
        </p:nvSpPr>
        <p:spPr/>
        <p:txBody>
          <a:bodyPr/>
          <a:lstStyle/>
          <a:p>
            <a:fld id="{4AD5944F-C9DB-4F25-9538-93ED2E212134}" type="slidenum">
              <a:rPr lang="en-US" smtClean="0"/>
              <a:t>35</a:t>
            </a:fld>
            <a:endParaRPr lang="en-US"/>
          </a:p>
        </p:txBody>
      </p:sp>
    </p:spTree>
    <p:extLst>
      <p:ext uri="{BB962C8B-B14F-4D97-AF65-F5344CB8AC3E}">
        <p14:creationId xmlns:p14="http://schemas.microsoft.com/office/powerpoint/2010/main" val="2903005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Metadata</a:t>
            </a:r>
            <a:r>
              <a:rPr lang="en-US" dirty="0"/>
              <a:t> : </a:t>
            </a:r>
            <a:r>
              <a:rPr lang="en-US" sz="1200" b="0" i="0" kern="1200" dirty="0">
                <a:solidFill>
                  <a:schemeClr val="tx1"/>
                </a:solidFill>
                <a:effectLst/>
                <a:latin typeface="+mn-lt"/>
                <a:ea typeface="+mn-ea"/>
                <a:cs typeface="+mn-cs"/>
              </a:rPr>
              <a:t>When appropriately used within a data lake, it acts as a tagging system that enables people to search for different kinds of data. </a:t>
            </a:r>
          </a:p>
          <a:p>
            <a:r>
              <a:rPr lang="en-US" sz="1200" b="0" i="0" kern="1200" dirty="0">
                <a:solidFill>
                  <a:schemeClr val="tx1"/>
                </a:solidFill>
                <a:effectLst/>
                <a:latin typeface="+mn-lt"/>
                <a:ea typeface="+mn-ea"/>
                <a:cs typeface="+mn-cs"/>
              </a:rPr>
              <a:t>Metadata can also create a tiered storage structure that stops a data lake from turning into a data swamp.</a:t>
            </a:r>
          </a:p>
          <a:p>
            <a:r>
              <a:rPr lang="en-US" sz="1200" b="0" i="0" kern="1200" dirty="0">
                <a:solidFill>
                  <a:schemeClr val="tx1"/>
                </a:solidFill>
                <a:effectLst/>
                <a:latin typeface="+mn-lt"/>
                <a:ea typeface="+mn-ea"/>
                <a:cs typeface="+mn-cs"/>
              </a:rPr>
              <a:t>It’s also worthwhile to depend on metadata to help describe time frames or the age of the data.</a:t>
            </a:r>
          </a:p>
          <a:p>
            <a:r>
              <a:rPr lang="en-US" sz="1200" b="1" i="0" kern="1200" dirty="0">
                <a:solidFill>
                  <a:schemeClr val="tx1"/>
                </a:solidFill>
                <a:effectLst/>
                <a:latin typeface="+mn-lt"/>
                <a:ea typeface="+mn-ea"/>
                <a:cs typeface="+mn-cs"/>
              </a:rPr>
              <a:t>Irrelevant Data: </a:t>
            </a:r>
          </a:p>
          <a:p>
            <a:r>
              <a:rPr lang="en-US" sz="1200" b="0" i="0" kern="1200" dirty="0">
                <a:solidFill>
                  <a:schemeClr val="tx1"/>
                </a:solidFill>
                <a:effectLst/>
                <a:latin typeface="+mn-lt"/>
                <a:ea typeface="+mn-ea"/>
                <a:cs typeface="+mn-cs"/>
              </a:rPr>
              <a:t>A data lake can transform into a data swamp when companies don’t set parameters about the kinds of data they want to gather and why.</a:t>
            </a:r>
          </a:p>
          <a:p>
            <a:r>
              <a:rPr lang="en-US" sz="1200" b="0" i="0" kern="1200" dirty="0">
                <a:solidFill>
                  <a:schemeClr val="tx1"/>
                </a:solidFill>
                <a:effectLst/>
                <a:latin typeface="+mn-lt"/>
                <a:ea typeface="+mn-ea"/>
                <a:cs typeface="+mn-cs"/>
              </a:rPr>
              <a:t>When enterprises can’t or won’t set limits on data amounts, they could find that what was once a well-</a:t>
            </a:r>
            <a:r>
              <a:rPr lang="en-US" sz="1200" b="0" i="0" kern="1200" dirty="0" err="1">
                <a:solidFill>
                  <a:schemeClr val="tx1"/>
                </a:solidFill>
                <a:effectLst/>
                <a:latin typeface="+mn-lt"/>
                <a:ea typeface="+mn-ea"/>
                <a:cs typeface="+mn-cs"/>
              </a:rPr>
              <a:t>organised</a:t>
            </a:r>
            <a:r>
              <a:rPr lang="en-US" sz="1200" b="0" i="0" kern="1200" dirty="0">
                <a:solidFill>
                  <a:schemeClr val="tx1"/>
                </a:solidFill>
                <a:effectLst/>
                <a:latin typeface="+mn-lt"/>
                <a:ea typeface="+mn-ea"/>
                <a:cs typeface="+mn-cs"/>
              </a:rPr>
              <a:t> data lake is now a data swamp flooded with information they may never need.</a:t>
            </a:r>
          </a:p>
          <a:p>
            <a:r>
              <a:rPr lang="en-US" sz="1200" b="1" i="0" kern="1200" dirty="0">
                <a:solidFill>
                  <a:schemeClr val="tx1"/>
                </a:solidFill>
                <a:effectLst/>
                <a:latin typeface="+mn-lt"/>
                <a:ea typeface="+mn-ea"/>
                <a:cs typeface="+mn-cs"/>
              </a:rPr>
              <a:t>Governance:</a:t>
            </a:r>
          </a:p>
          <a:p>
            <a:r>
              <a:rPr lang="en-US" sz="1200" b="0" i="0" kern="1200" dirty="0">
                <a:solidFill>
                  <a:schemeClr val="tx1"/>
                </a:solidFill>
                <a:effectLst/>
                <a:latin typeface="+mn-lt"/>
                <a:ea typeface="+mn-ea"/>
                <a:cs typeface="+mn-cs"/>
              </a:rPr>
              <a:t>The absence of rules stipulating how to handle the data means that everything gets dumped in one place with no thought of how that practice negatively affects the future use of the data. Failing to implement data governance also puts </a:t>
            </a:r>
            <a:r>
              <a:rPr lang="en-US" sz="1200" b="0" i="0" kern="1200" dirty="0" err="1">
                <a:solidFill>
                  <a:schemeClr val="tx1"/>
                </a:solidFill>
                <a:effectLst/>
                <a:latin typeface="+mn-lt"/>
                <a:ea typeface="+mn-ea"/>
                <a:cs typeface="+mn-cs"/>
              </a:rPr>
              <a:t>organisations</a:t>
            </a:r>
            <a:r>
              <a:rPr lang="en-US" sz="1200" b="0" i="0" kern="1200" dirty="0">
                <a:solidFill>
                  <a:schemeClr val="tx1"/>
                </a:solidFill>
                <a:effectLst/>
                <a:latin typeface="+mn-lt"/>
                <a:ea typeface="+mn-ea"/>
                <a:cs typeface="+mn-cs"/>
              </a:rPr>
              <a:t> at risk for landing in regulatory hot water</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AD5944F-C9DB-4F25-9538-93ED2E212134}" type="slidenum">
              <a:rPr lang="en-US" smtClean="0"/>
              <a:t>41</a:t>
            </a:fld>
            <a:endParaRPr lang="en-US"/>
          </a:p>
        </p:txBody>
      </p:sp>
    </p:spTree>
    <p:extLst>
      <p:ext uri="{BB962C8B-B14F-4D97-AF65-F5344CB8AC3E}">
        <p14:creationId xmlns:p14="http://schemas.microsoft.com/office/powerpoint/2010/main" val="1741096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achieve the goal of enhanced business intelligence, the data warehouse works with data collected from multiple sources. The source data may come from internally developed systems, purchased applications, third-party data syndicators and other sources. It may involve transactions, production, marketing, human resources and more. In today's world of big data, the data may be many billions of individual clicks on web sites or the massive data streams from sensors built into complex machinery.</a:t>
            </a:r>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3</a:t>
            </a:fld>
            <a:endParaRPr lang="en-US"/>
          </a:p>
        </p:txBody>
      </p:sp>
    </p:spTree>
    <p:extLst>
      <p:ext uri="{BB962C8B-B14F-4D97-AF65-F5344CB8AC3E}">
        <p14:creationId xmlns:p14="http://schemas.microsoft.com/office/powerpoint/2010/main" val="2889235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 data flow architecture is one of the first things you need to decide when building a data warehouse system because the data flow architecture determines what components need to be built and therefore affects the project plan and costs. </a:t>
            </a:r>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48</a:t>
            </a:fld>
            <a:endParaRPr lang="en-US"/>
          </a:p>
        </p:txBody>
      </p:sp>
    </p:spTree>
    <p:extLst>
      <p:ext uri="{BB962C8B-B14F-4D97-AF65-F5344CB8AC3E}">
        <p14:creationId xmlns:p14="http://schemas.microsoft.com/office/powerpoint/2010/main" val="4197629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a:t>
            </a:r>
          </a:p>
          <a:p>
            <a:r>
              <a:rPr lang="en-US" b="1" dirty="0" smtClean="0"/>
              <a:t>NDS + DDS</a:t>
            </a:r>
          </a:p>
          <a:p>
            <a:r>
              <a:rPr lang="en-US" dirty="0" smtClean="0"/>
              <a:t>In NDS + DDS data flow architecture, there are three data stores: stage, NDS, and DDS. This architecture is similar to the single DDS architecture, but it has a normalized data store in front of the DDS. The NDS is in third normal relational form or higher. The purpose of having NDS is twofold. First, it integrates data from several source systems. Second, it is able to load data into several DDSs.</a:t>
            </a:r>
          </a:p>
          <a:p>
            <a:endParaRPr lang="en-US" dirty="0" smtClean="0"/>
          </a:p>
          <a:p>
            <a:r>
              <a:rPr lang="en-US" b="1" dirty="0" smtClean="0"/>
              <a:t>ODS + DDS</a:t>
            </a:r>
            <a:endParaRPr lang="en-US" dirty="0" smtClean="0"/>
          </a:p>
          <a:p>
            <a:r>
              <a:rPr lang="en-US" dirty="0" smtClean="0"/>
              <a:t>In the ODS + DDS architecture, the DDS is the master data store. Unlike an NDS + DDS architecture, in an ODS + DDS architecture you have only one DDS. The DDS contains a complete set of fact tables and the dimension tables. The DDS contains both the current version and all historical versions of master data.</a:t>
            </a:r>
          </a:p>
          <a:p>
            <a:endParaRPr lang="en-US" dirty="0" smtClean="0"/>
          </a:p>
          <a:p>
            <a:r>
              <a:rPr lang="en-US" dirty="0" smtClean="0"/>
              <a:t>In the ODS + DDS architecture, applications can access the data warehouse in three places in three different formats: those that need the data in normalized form can access the ODS, those that need the data in relational dimensional format can access the DDS, and those that need the data in multidimensional format can access the MDBs. </a:t>
            </a:r>
          </a:p>
          <a:p>
            <a:endParaRPr lang="en-US" dirty="0" smtClean="0"/>
          </a:p>
          <a:p>
            <a:r>
              <a:rPr lang="en-US" dirty="0" smtClean="0"/>
              <a:t>This architecture has these advantages:</a:t>
            </a:r>
          </a:p>
          <a:p>
            <a:r>
              <a:rPr lang="en-US" dirty="0" smtClean="0"/>
              <a:t>The third normal form is slimmer than the NDS because it contains only current values. This makes the performance of both ODS ETL and DDS ETL better than the ones in the NDS + DDS architecture.</a:t>
            </a:r>
          </a:p>
          <a:p>
            <a:r>
              <a:rPr lang="en-US" dirty="0" smtClean="0"/>
              <a:t>Like the NDS + DDS architecture, in the ODS + DDS architecture you have a central place to integrate, maintain, and publish master data.</a:t>
            </a:r>
          </a:p>
          <a:p>
            <a:r>
              <a:rPr lang="en-US" dirty="0" smtClean="0"/>
              <a:t>The normalized relational store is updatable by the end-user application, making it capable of supporting operational applications at the transaction level.</a:t>
            </a:r>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50</a:t>
            </a:fld>
            <a:endParaRPr lang="en-US"/>
          </a:p>
        </p:txBody>
      </p:sp>
    </p:spTree>
    <p:extLst>
      <p:ext uri="{BB962C8B-B14F-4D97-AF65-F5344CB8AC3E}">
        <p14:creationId xmlns:p14="http://schemas.microsoft.com/office/powerpoint/2010/main" val="1996704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federated data warehouse is </a:t>
            </a:r>
            <a:r>
              <a:rPr lang="en-US" sz="1200" b="1" i="0" kern="1200" dirty="0" smtClean="0">
                <a:solidFill>
                  <a:schemeClr val="tx1"/>
                </a:solidFill>
                <a:effectLst/>
                <a:latin typeface="+mn-lt"/>
                <a:ea typeface="+mn-ea"/>
                <a:cs typeface="+mn-cs"/>
              </a:rPr>
              <a:t>a tool that provides an end-user a unified perspective on a finite set of independent data warehouses</a:t>
            </a:r>
            <a:r>
              <a:rPr lang="en-US" sz="1200" b="0" i="0" kern="1200" dirty="0" smtClean="0">
                <a:solidFill>
                  <a:schemeClr val="tx1"/>
                </a:solidFill>
                <a:effectLst/>
                <a:latin typeface="+mn-lt"/>
                <a:ea typeface="+mn-ea"/>
                <a:cs typeface="+mn-cs"/>
              </a:rPr>
              <a:t>. This requires creating a global schema from partial schemas, which remains purely virtual. This is a result of iterative integration of participating data warehouses.</a:t>
            </a:r>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51</a:t>
            </a:fld>
            <a:endParaRPr lang="en-US"/>
          </a:p>
        </p:txBody>
      </p:sp>
    </p:spTree>
    <p:extLst>
      <p:ext uri="{BB962C8B-B14F-4D97-AF65-F5344CB8AC3E}">
        <p14:creationId xmlns:p14="http://schemas.microsoft.com/office/powerpoint/2010/main" val="2776973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system architecture consists of three servers: one ETL server, one database server, and one reporting server. The source system is an electronic point-of-sale system that records retail sales in the stores running on Oracle 9.2 on Sun Solaris.</a:t>
            </a:r>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52</a:t>
            </a:fld>
            <a:endParaRPr lang="en-US"/>
          </a:p>
        </p:txBody>
      </p:sp>
    </p:spTree>
    <p:extLst>
      <p:ext uri="{BB962C8B-B14F-4D97-AF65-F5344CB8AC3E}">
        <p14:creationId xmlns:p14="http://schemas.microsoft.com/office/powerpoint/2010/main" val="190188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data warehouse you separate analysis workload from transaction workload. Thus data warehouses are very much read-oriented systems. They have a far higher amount of data reading versus writing and updating. This enables far better analytical performance and avoids impacting your transaction systems.</a:t>
            </a:r>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4</a:t>
            </a:fld>
            <a:endParaRPr lang="en-US"/>
          </a:p>
        </p:txBody>
      </p:sp>
    </p:spTree>
    <p:extLst>
      <p:ext uri="{BB962C8B-B14F-4D97-AF65-F5344CB8AC3E}">
        <p14:creationId xmlns:p14="http://schemas.microsoft.com/office/powerpoint/2010/main" val="590709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Subject-oriented means that the information in a data warehouse revolves around some subject.</a:t>
            </a:r>
          </a:p>
          <a:p>
            <a:r>
              <a:rPr lang="en-US" sz="1200" b="0" i="0" kern="1200" dirty="0" smtClean="0">
                <a:solidFill>
                  <a:schemeClr val="tx1"/>
                </a:solidFill>
                <a:effectLst/>
                <a:latin typeface="+mn-lt"/>
                <a:ea typeface="+mn-ea"/>
                <a:cs typeface="+mn-cs"/>
              </a:rPr>
              <a:t>Therefore, it does not contain all company data ever, but only the subject matters of interest. </a:t>
            </a:r>
          </a:p>
          <a:p>
            <a:r>
              <a:rPr lang="en-US" sz="1200" b="0" i="0" kern="1200" dirty="0" smtClean="0">
                <a:solidFill>
                  <a:schemeClr val="tx1"/>
                </a:solidFill>
                <a:effectLst/>
                <a:latin typeface="+mn-lt"/>
                <a:ea typeface="+mn-ea"/>
                <a:cs typeface="+mn-cs"/>
              </a:rPr>
              <a:t>For instance, data on your competitors need not appear in a data warehouse, however, your own sales data will most certainly be there.</a:t>
            </a:r>
          </a:p>
          <a:p>
            <a:r>
              <a:rPr lang="en-US" sz="1200" b="0" i="0" kern="1200" dirty="0" smtClean="0">
                <a:solidFill>
                  <a:schemeClr val="tx1"/>
                </a:solidFill>
                <a:effectLst/>
                <a:latin typeface="+mn-lt"/>
                <a:ea typeface="+mn-ea"/>
                <a:cs typeface="+mn-cs"/>
              </a:rPr>
              <a:t>	Data warehousing gives you an option of building your warehouse including the data as and what you want to extract and analyze. Thus, a subject matter expert can answer relevant questions from the data.</a:t>
            </a:r>
          </a:p>
          <a:p>
            <a:r>
              <a:rPr lang="en-US" sz="1200" b="0" i="0" kern="1200" dirty="0" smtClean="0">
                <a:solidFill>
                  <a:schemeClr val="tx1"/>
                </a:solidFill>
                <a:effectLst/>
                <a:latin typeface="+mn-lt"/>
                <a:ea typeface="+mn-ea"/>
                <a:cs typeface="+mn-cs"/>
              </a:rPr>
              <a:t>For instance, a sales executive for an online website can develop a subject-oriented database including the data fields he wants to query. </a:t>
            </a:r>
          </a:p>
          <a:p>
            <a:r>
              <a:rPr lang="en-US" sz="1200" b="0" i="0" kern="1200" dirty="0" smtClean="0">
                <a:solidFill>
                  <a:schemeClr val="tx1"/>
                </a:solidFill>
                <a:effectLst/>
                <a:latin typeface="+mn-lt"/>
                <a:ea typeface="+mn-ea"/>
                <a:cs typeface="+mn-cs"/>
              </a:rPr>
              <a:t>The salesperson can then extract data writing different queries like, “How many customers purchased Database Tool</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today?”</a:t>
            </a:r>
          </a:p>
          <a:p>
            <a:endParaRPr lang="en-US" sz="1200" b="0" i="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5</a:t>
            </a:fld>
            <a:endParaRPr lang="en-US"/>
          </a:p>
        </p:txBody>
      </p:sp>
    </p:spTree>
    <p:extLst>
      <p:ext uri="{BB962C8B-B14F-4D97-AF65-F5344CB8AC3E}">
        <p14:creationId xmlns:p14="http://schemas.microsoft.com/office/powerpoint/2010/main" val="1621858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database, or each team, or even each person has their own preferences when it comes to naming conventions. That is why common standards are developed to make sure that the data warehouse picks the best quality data from everywhere. </a:t>
            </a:r>
          </a:p>
          <a:p>
            <a:r>
              <a:rPr lang="en-US" dirty="0" smtClean="0"/>
              <a:t>Data warehouses supports consistency by arranging data from diverse sources in a uniform and rational forms</a:t>
            </a:r>
            <a:r>
              <a:rPr lang="en-US" baseline="0" dirty="0" smtClean="0"/>
              <a:t> so</a:t>
            </a:r>
            <a:r>
              <a:rPr lang="en-US" dirty="0" smtClean="0"/>
              <a:t> It should not allow any conflicts in field names and other units of measure. Having accomplished this steadiness, we can refer it to be an integrated data warehouse.</a:t>
            </a:r>
          </a:p>
          <a:p>
            <a:r>
              <a:rPr lang="en-US" dirty="0" smtClean="0"/>
              <a:t>	The data in a data warehouse is typically loaded through an extraction, transformation, and loading (ETL) process from multiple data sources. Nowadays data warehouses are moving toward an extract, load, transformation (ELT) architecture in which all or most data transformation is performed on the database that hosts the data warehouse. </a:t>
            </a:r>
          </a:p>
          <a:p>
            <a:r>
              <a:rPr lang="en-US" dirty="0" smtClean="0"/>
              <a:t>Defining the ETL process is a very large part of the design effort &amp; the speed and reliability of ETL operations are the foundation of the data warehouse once it is ready.</a:t>
            </a:r>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6</a:t>
            </a:fld>
            <a:endParaRPr lang="en-US"/>
          </a:p>
        </p:txBody>
      </p:sp>
    </p:spTree>
    <p:extLst>
      <p:ext uri="{BB962C8B-B14F-4D97-AF65-F5344CB8AC3E}">
        <p14:creationId xmlns:p14="http://schemas.microsoft.com/office/powerpoint/2010/main" val="3317834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data warehouse provides a single, consistent view of historical operations. This is the foundation for measuring KPIs and KRs, and for spotting trends</a:t>
            </a:r>
          </a:p>
          <a:p>
            <a:r>
              <a:rPr lang="en-US" dirty="0" smtClean="0"/>
              <a:t>The data warehouse provides a reliable and integrated source of facts. This means it can be used to feed into correlation and prediction machine learning algorithms too.</a:t>
            </a:r>
          </a:p>
          <a:p>
            <a:r>
              <a:rPr lang="en-US" dirty="0" smtClean="0"/>
              <a:t>The ability to support both those things means that the Data Warehouse needs to know when every item of data was recorded. This is the essence of time variance.</a:t>
            </a:r>
          </a:p>
          <a:p>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7</a:t>
            </a:fld>
            <a:endParaRPr lang="en-US"/>
          </a:p>
        </p:txBody>
      </p:sp>
    </p:spTree>
    <p:extLst>
      <p:ext uri="{BB962C8B-B14F-4D97-AF65-F5344CB8AC3E}">
        <p14:creationId xmlns:p14="http://schemas.microsoft.com/office/powerpoint/2010/main" val="329322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the name suggests, nonvolatile DW refers to the no data change once created. It is an important and relevant feature since the aim of developing a warehouse is to evaluate what has occurred until then.</a:t>
            </a:r>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10</a:t>
            </a:fld>
            <a:endParaRPr lang="en-US"/>
          </a:p>
        </p:txBody>
      </p:sp>
    </p:spTree>
    <p:extLst>
      <p:ext uri="{BB962C8B-B14F-4D97-AF65-F5344CB8AC3E}">
        <p14:creationId xmlns:p14="http://schemas.microsoft.com/office/powerpoint/2010/main" val="4186968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sometimes need highly aggregated data, and other times they need to drill down to details. </a:t>
            </a:r>
          </a:p>
          <a:p>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11</a:t>
            </a:fld>
            <a:endParaRPr lang="en-US"/>
          </a:p>
        </p:txBody>
      </p:sp>
    </p:spTree>
    <p:extLst>
      <p:ext uri="{BB962C8B-B14F-4D97-AF65-F5344CB8AC3E}">
        <p14:creationId xmlns:p14="http://schemas.microsoft.com/office/powerpoint/2010/main" val="2949958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i="1" dirty="0" smtClean="0"/>
              <a:t>There are other types of creatures in this data ecosystem as well, including data lakes and data-marts, as well as a newer hybrid, the data </a:t>
            </a:r>
            <a:r>
              <a:rPr lang="en-IN" b="1" i="1" dirty="0" err="1" smtClean="0"/>
              <a:t>lakehouse</a:t>
            </a:r>
            <a:r>
              <a:rPr lang="en-IN" b="1" i="1" dirty="0" smtClean="0"/>
              <a:t>.</a:t>
            </a:r>
          </a:p>
          <a:p>
            <a:endParaRPr lang="en-IN" dirty="0"/>
          </a:p>
        </p:txBody>
      </p:sp>
      <p:sp>
        <p:nvSpPr>
          <p:cNvPr id="4" name="Slide Number Placeholder 3"/>
          <p:cNvSpPr>
            <a:spLocks noGrp="1"/>
          </p:cNvSpPr>
          <p:nvPr>
            <p:ph type="sldNum" sz="quarter" idx="10"/>
          </p:nvPr>
        </p:nvSpPr>
        <p:spPr/>
        <p:txBody>
          <a:bodyPr/>
          <a:lstStyle/>
          <a:p>
            <a:fld id="{4AD5944F-C9DB-4F25-9538-93ED2E212134}" type="slidenum">
              <a:rPr lang="en-US" smtClean="0"/>
              <a:t>14</a:t>
            </a:fld>
            <a:endParaRPr lang="en-US"/>
          </a:p>
        </p:txBody>
      </p:sp>
    </p:spTree>
    <p:extLst>
      <p:ext uri="{BB962C8B-B14F-4D97-AF65-F5344CB8AC3E}">
        <p14:creationId xmlns:p14="http://schemas.microsoft.com/office/powerpoint/2010/main" val="882092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xmlns=""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3/12/2024</a:t>
            </a:fld>
            <a:endParaRPr lang="en-US" dirty="0"/>
          </a:p>
        </p:txBody>
      </p:sp>
      <p:sp>
        <p:nvSpPr>
          <p:cNvPr id="5" name="Footer Placeholder 4">
            <a:extLst>
              <a:ext uri="{FF2B5EF4-FFF2-40B4-BE49-F238E27FC236}">
                <a16:creationId xmlns:a16="http://schemas.microsoft.com/office/drawing/2014/main" xmlns=""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xmlns=""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79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ED9A4A-D287-4207-9037-70DB007A1707}"/>
              </a:ext>
            </a:extLst>
          </p:cNvPr>
          <p:cNvSpPr>
            <a:spLocks noGrp="1"/>
          </p:cNvSpPr>
          <p:nvPr>
            <p:ph type="dt" sz="half" idx="10"/>
          </p:nvPr>
        </p:nvSpPr>
        <p:spPr/>
        <p:txBody>
          <a:bodyPr/>
          <a:lstStyle/>
          <a:p>
            <a:fld id="{02AC24A9-CCB6-4F8D-B8DB-C2F3692CFA5A}" type="datetimeFigureOut">
              <a:rPr lang="en-US" smtClean="0"/>
              <a:t>3/12/2024</a:t>
            </a:fld>
            <a:endParaRPr lang="en-US"/>
          </a:p>
        </p:txBody>
      </p:sp>
      <p:sp>
        <p:nvSpPr>
          <p:cNvPr id="5" name="Footer Placeholder 4">
            <a:extLst>
              <a:ext uri="{FF2B5EF4-FFF2-40B4-BE49-F238E27FC236}">
                <a16:creationId xmlns:a16="http://schemas.microsoft.com/office/drawing/2014/main" xmlns=""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531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D2603B-9ACE-4FA9-805B-9B91EB63DF7D}"/>
              </a:ext>
            </a:extLst>
          </p:cNvPr>
          <p:cNvSpPr>
            <a:spLocks noGrp="1"/>
          </p:cNvSpPr>
          <p:nvPr>
            <p:ph type="dt" sz="half" idx="10"/>
          </p:nvPr>
        </p:nvSpPr>
        <p:spPr/>
        <p:txBody>
          <a:bodyPr/>
          <a:lstStyle/>
          <a:p>
            <a:fld id="{02AC24A9-CCB6-4F8D-B8DB-C2F3692CFA5A}" type="datetimeFigureOut">
              <a:rPr lang="en-US" smtClean="0"/>
              <a:t>3/12/2024</a:t>
            </a:fld>
            <a:endParaRPr lang="en-US"/>
          </a:p>
        </p:txBody>
      </p:sp>
      <p:sp>
        <p:nvSpPr>
          <p:cNvPr id="5" name="Footer Placeholder 4">
            <a:extLst>
              <a:ext uri="{FF2B5EF4-FFF2-40B4-BE49-F238E27FC236}">
                <a16:creationId xmlns:a16="http://schemas.microsoft.com/office/drawing/2014/main" xmlns=""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0131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xmlns=""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xmlns=""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3/12/2024</a:t>
            </a:fld>
            <a:endParaRPr lang="en-US"/>
          </a:p>
        </p:txBody>
      </p:sp>
      <p:sp>
        <p:nvSpPr>
          <p:cNvPr id="5" name="Footer Placeholder 4">
            <a:extLst>
              <a:ext uri="{FF2B5EF4-FFF2-40B4-BE49-F238E27FC236}">
                <a16:creationId xmlns:a16="http://schemas.microsoft.com/office/drawing/2014/main" xmlns=""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3685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xmlns=""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xmlns=""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D48BFA7D-4401-4285-802B-1579165F0D6D}"/>
              </a:ext>
            </a:extLst>
          </p:cNvPr>
          <p:cNvSpPr>
            <a:spLocks noGrp="1"/>
          </p:cNvSpPr>
          <p:nvPr>
            <p:ph type="dt" sz="half" idx="10"/>
          </p:nvPr>
        </p:nvSpPr>
        <p:spPr/>
        <p:txBody>
          <a:bodyPr/>
          <a:lstStyle/>
          <a:p>
            <a:fld id="{02AC24A9-CCB6-4F8D-B8DB-C2F3692CFA5A}" type="datetimeFigureOut">
              <a:rPr lang="en-US" smtClean="0"/>
              <a:t>3/12/2024</a:t>
            </a:fld>
            <a:endParaRPr lang="en-US"/>
          </a:p>
        </p:txBody>
      </p:sp>
      <p:sp>
        <p:nvSpPr>
          <p:cNvPr id="5" name="Footer Placeholder 4">
            <a:extLst>
              <a:ext uri="{FF2B5EF4-FFF2-40B4-BE49-F238E27FC236}">
                <a16:creationId xmlns:a16="http://schemas.microsoft.com/office/drawing/2014/main" xmlns=""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030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xmlns=""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xmlns=""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3/12/2024</a:t>
            </a:fld>
            <a:endParaRPr lang="en-US"/>
          </a:p>
        </p:txBody>
      </p:sp>
      <p:sp>
        <p:nvSpPr>
          <p:cNvPr id="6" name="Footer Placeholder 5">
            <a:extLst>
              <a:ext uri="{FF2B5EF4-FFF2-40B4-BE49-F238E27FC236}">
                <a16:creationId xmlns:a16="http://schemas.microsoft.com/office/drawing/2014/main" xmlns=""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4347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xmlns=""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xmlns=""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xmlns=""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3/12/2024</a:t>
            </a:fld>
            <a:endParaRPr lang="en-US"/>
          </a:p>
        </p:txBody>
      </p:sp>
      <p:sp>
        <p:nvSpPr>
          <p:cNvPr id="8" name="Footer Placeholder 7">
            <a:extLst>
              <a:ext uri="{FF2B5EF4-FFF2-40B4-BE49-F238E27FC236}">
                <a16:creationId xmlns:a16="http://schemas.microsoft.com/office/drawing/2014/main" xmlns=""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7533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xmlns=""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xmlns="" id="{67C91241-A315-4643-91E5-CF2C25CC903A}"/>
              </a:ext>
            </a:extLst>
          </p:cNvPr>
          <p:cNvSpPr>
            <a:spLocks noGrp="1"/>
          </p:cNvSpPr>
          <p:nvPr>
            <p:ph type="dt" sz="half" idx="10"/>
          </p:nvPr>
        </p:nvSpPr>
        <p:spPr/>
        <p:txBody>
          <a:bodyPr/>
          <a:lstStyle/>
          <a:p>
            <a:fld id="{02AC24A9-CCB6-4F8D-B8DB-C2F3692CFA5A}" type="datetimeFigureOut">
              <a:rPr lang="en-US" smtClean="0"/>
              <a:t>3/12/2024</a:t>
            </a:fld>
            <a:endParaRPr lang="en-US"/>
          </a:p>
        </p:txBody>
      </p:sp>
      <p:sp>
        <p:nvSpPr>
          <p:cNvPr id="4" name="Footer Placeholder 3">
            <a:extLst>
              <a:ext uri="{FF2B5EF4-FFF2-40B4-BE49-F238E27FC236}">
                <a16:creationId xmlns:a16="http://schemas.microsoft.com/office/drawing/2014/main" xmlns=""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9524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AC447E0-1D4D-4EF2-B81B-4B2400EE3EDB}"/>
              </a:ext>
            </a:extLst>
          </p:cNvPr>
          <p:cNvSpPr>
            <a:spLocks noGrp="1"/>
          </p:cNvSpPr>
          <p:nvPr>
            <p:ph type="dt" sz="half" idx="10"/>
          </p:nvPr>
        </p:nvSpPr>
        <p:spPr/>
        <p:txBody>
          <a:bodyPr/>
          <a:lstStyle/>
          <a:p>
            <a:fld id="{02AC24A9-CCB6-4F8D-B8DB-C2F3692CFA5A}" type="datetimeFigureOut">
              <a:rPr lang="en-US" smtClean="0"/>
              <a:t>3/12/2024</a:t>
            </a:fld>
            <a:endParaRPr lang="en-US"/>
          </a:p>
        </p:txBody>
      </p:sp>
      <p:sp>
        <p:nvSpPr>
          <p:cNvPr id="3" name="Footer Placeholder 2">
            <a:extLst>
              <a:ext uri="{FF2B5EF4-FFF2-40B4-BE49-F238E27FC236}">
                <a16:creationId xmlns:a16="http://schemas.microsoft.com/office/drawing/2014/main" xmlns=""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875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xmlns=""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3/12/2024</a:t>
            </a:fld>
            <a:endParaRPr lang="en-US" dirty="0"/>
          </a:p>
        </p:txBody>
      </p:sp>
      <p:sp>
        <p:nvSpPr>
          <p:cNvPr id="6" name="Footer Placeholder 5">
            <a:extLst>
              <a:ext uri="{FF2B5EF4-FFF2-40B4-BE49-F238E27FC236}">
                <a16:creationId xmlns:a16="http://schemas.microsoft.com/office/drawing/2014/main" xmlns=""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73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xmlns=""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3/12/2024</a:t>
            </a:fld>
            <a:endParaRPr lang="en-US"/>
          </a:p>
        </p:txBody>
      </p:sp>
      <p:sp>
        <p:nvSpPr>
          <p:cNvPr id="6" name="Footer Placeholder 5">
            <a:extLst>
              <a:ext uri="{FF2B5EF4-FFF2-40B4-BE49-F238E27FC236}">
                <a16:creationId xmlns:a16="http://schemas.microsoft.com/office/drawing/2014/main" xmlns=""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62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3/12/2024</a:t>
            </a:fld>
            <a:endParaRPr lang="en-US"/>
          </a:p>
        </p:txBody>
      </p:sp>
      <p:sp>
        <p:nvSpPr>
          <p:cNvPr id="5" name="Footer Placeholder 4">
            <a:extLst>
              <a:ext uri="{FF2B5EF4-FFF2-40B4-BE49-F238E27FC236}">
                <a16:creationId xmlns:a16="http://schemas.microsoft.com/office/drawing/2014/main" xmlns=""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8731294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30" r:id="rId5"/>
    <p:sldLayoutId id="2147483724" r:id="rId6"/>
    <p:sldLayoutId id="2147483725" r:id="rId7"/>
    <p:sldLayoutId id="2147483726" r:id="rId8"/>
    <p:sldLayoutId id="2147483729"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png"/><Relationship Id="rId7" Type="http://schemas.openxmlformats.org/officeDocument/2006/relationships/diagramColors" Target="../diagrams/colors1.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jp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9348C1D4-3753-46AD-9C9D-F6C805904614}"/>
              </a:ext>
            </a:extLst>
          </p:cNvPr>
          <p:cNvPicPr>
            <a:picLocks noChangeAspect="1"/>
          </p:cNvPicPr>
          <p:nvPr/>
        </p:nvPicPr>
        <p:blipFill rotWithShape="1">
          <a:blip r:embed="rId2"/>
          <a:srcRect t="25000"/>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xmlns=""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34514388-D74E-4BF7-8560-35BC7CD8F884}"/>
              </a:ext>
            </a:extLst>
          </p:cNvPr>
          <p:cNvSpPr>
            <a:spLocks noGrp="1"/>
          </p:cNvSpPr>
          <p:nvPr>
            <p:ph type="ctrTitle"/>
          </p:nvPr>
        </p:nvSpPr>
        <p:spPr>
          <a:xfrm>
            <a:off x="404553" y="3091928"/>
            <a:ext cx="9078562" cy="2387600"/>
          </a:xfrm>
        </p:spPr>
        <p:txBody>
          <a:bodyPr>
            <a:normAutofit/>
          </a:bodyPr>
          <a:lstStyle/>
          <a:p>
            <a:r>
              <a:rPr lang="en-US" sz="3600" dirty="0" smtClean="0"/>
              <a:t>Data Warehouse</a:t>
            </a:r>
            <a:endParaRPr lang="en-US" sz="3600" dirty="0"/>
          </a:p>
        </p:txBody>
      </p:sp>
      <p:sp>
        <p:nvSpPr>
          <p:cNvPr id="13" name="Rectangle: Rounded Corners 12">
            <a:extLst>
              <a:ext uri="{FF2B5EF4-FFF2-40B4-BE49-F238E27FC236}">
                <a16:creationId xmlns:a16="http://schemas.microsoft.com/office/drawing/2014/main" xmlns=""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xmlns="" id="{9B214366-FF0B-4A68-AEF9-C58E1ABBB207}"/>
              </a:ext>
            </a:extLst>
          </p:cNvPr>
          <p:cNvSpPr>
            <a:spLocks noGrp="1"/>
          </p:cNvSpPr>
          <p:nvPr>
            <p:ph type="subTitle" idx="1"/>
          </p:nvPr>
        </p:nvSpPr>
        <p:spPr>
          <a:xfrm>
            <a:off x="404553" y="5624945"/>
            <a:ext cx="9078562" cy="592975"/>
          </a:xfrm>
        </p:spPr>
        <p:txBody>
          <a:bodyPr anchor="ctr">
            <a:normAutofit fontScale="85000" lnSpcReduction="10000"/>
          </a:bodyPr>
          <a:lstStyle/>
          <a:p>
            <a:r>
              <a:rPr lang="en-US" dirty="0" smtClean="0"/>
              <a:t>Centralized repository for integrated data for analytical needs.</a:t>
            </a:r>
            <a:endParaRPr lang="en-US" dirty="0"/>
          </a:p>
        </p:txBody>
      </p:sp>
    </p:spTree>
    <p:extLst>
      <p:ext uri="{BB962C8B-B14F-4D97-AF65-F5344CB8AC3E}">
        <p14:creationId xmlns:p14="http://schemas.microsoft.com/office/powerpoint/2010/main" val="448378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2087" y="255720"/>
            <a:ext cx="11020540" cy="2585323"/>
          </a:xfrm>
          <a:prstGeom prst="rect">
            <a:avLst/>
          </a:prstGeom>
        </p:spPr>
        <p:txBody>
          <a:bodyPr wrap="square">
            <a:spAutoFit/>
          </a:bodyPr>
          <a:lstStyle/>
          <a:p>
            <a:r>
              <a:rPr lang="en-IN" b="1" dirty="0" smtClean="0"/>
              <a:t>Non-Volatile</a:t>
            </a:r>
          </a:p>
          <a:p>
            <a:endParaRPr lang="en-IN" dirty="0"/>
          </a:p>
          <a:p>
            <a:pPr marL="285750" indent="-285750">
              <a:buFont typeface="Arial" panose="020B0604020202020204" pitchFamily="34" charset="0"/>
              <a:buChar char="•"/>
            </a:pPr>
            <a:r>
              <a:rPr lang="en-IN" dirty="0"/>
              <a:t>The data warehouse is a physically separate data storage, which is transformed from the source operational RDBMS. </a:t>
            </a:r>
            <a:endParaRPr lang="en-IN" dirty="0" smtClean="0"/>
          </a:p>
          <a:p>
            <a:pPr marL="285750" indent="-285750">
              <a:buFont typeface="Arial" panose="020B0604020202020204" pitchFamily="34" charset="0"/>
              <a:buChar char="•"/>
            </a:pPr>
            <a:r>
              <a:rPr lang="en-IN" dirty="0" smtClean="0"/>
              <a:t>The </a:t>
            </a:r>
            <a:r>
              <a:rPr lang="en-IN" dirty="0"/>
              <a:t>operational updates of data do not occur in the data </a:t>
            </a:r>
            <a:r>
              <a:rPr lang="en-IN" dirty="0" smtClean="0"/>
              <a:t>warehouse.</a:t>
            </a:r>
          </a:p>
          <a:p>
            <a:pPr marL="285750" indent="-285750">
              <a:buFont typeface="Arial" panose="020B0604020202020204" pitchFamily="34" charset="0"/>
              <a:buChar char="•"/>
            </a:pPr>
            <a:r>
              <a:rPr lang="en-IN" dirty="0" smtClean="0"/>
              <a:t>It </a:t>
            </a:r>
            <a:r>
              <a:rPr lang="en-IN" dirty="0"/>
              <a:t>usually requires only two procedures in data accessing: Initial loading of data and access to data. Therefore, the DW does not require transaction processing, recovery, and concurrency capabilities, which allows for substantial speedup of data retrieval. </a:t>
            </a:r>
            <a:endParaRPr lang="en-IN" dirty="0" smtClean="0"/>
          </a:p>
          <a:p>
            <a:pPr marL="285750" indent="-285750">
              <a:buFont typeface="Arial" panose="020B0604020202020204" pitchFamily="34" charset="0"/>
              <a:buChar char="•"/>
            </a:pPr>
            <a:r>
              <a:rPr lang="en-IN" dirty="0" smtClean="0"/>
              <a:t>Non-Volatile </a:t>
            </a:r>
            <a:r>
              <a:rPr lang="en-IN" dirty="0"/>
              <a:t>defines that once entered into the </a:t>
            </a:r>
            <a:r>
              <a:rPr lang="en-IN" dirty="0" smtClean="0"/>
              <a:t>warehouse the </a:t>
            </a:r>
            <a:r>
              <a:rPr lang="en-IN" dirty="0"/>
              <a:t>data should not change.</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5721"/>
          <a:stretch/>
        </p:blipFill>
        <p:spPr>
          <a:xfrm>
            <a:off x="2254112" y="2964265"/>
            <a:ext cx="7138210" cy="3386294"/>
          </a:xfrm>
          <a:prstGeom prst="rect">
            <a:avLst/>
          </a:prstGeom>
        </p:spPr>
      </p:pic>
    </p:spTree>
    <p:extLst>
      <p:ext uri="{BB962C8B-B14F-4D97-AF65-F5344CB8AC3E}">
        <p14:creationId xmlns:p14="http://schemas.microsoft.com/office/powerpoint/2010/main" val="2688787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451" y="1637881"/>
            <a:ext cx="11103428" cy="3416320"/>
          </a:xfrm>
          <a:prstGeom prst="rect">
            <a:avLst/>
          </a:prstGeom>
          <a:noFill/>
        </p:spPr>
        <p:txBody>
          <a:bodyPr wrap="square" rtlCol="0">
            <a:spAutoFit/>
          </a:bodyPr>
          <a:lstStyle/>
          <a:p>
            <a:r>
              <a:rPr lang="en-US" b="1" dirty="0" smtClean="0"/>
              <a:t>Need and Goal of Data Warehouse</a:t>
            </a:r>
          </a:p>
          <a:p>
            <a:endParaRPr lang="en-US" b="1" dirty="0"/>
          </a:p>
          <a:p>
            <a:pPr marL="285750" indent="-285750">
              <a:buFont typeface="Arial" panose="020B0604020202020204" pitchFamily="34" charset="0"/>
              <a:buChar char="•"/>
            </a:pPr>
            <a:r>
              <a:rPr lang="en-US" dirty="0" smtClean="0"/>
              <a:t>Data </a:t>
            </a:r>
            <a:r>
              <a:rPr lang="en-US" dirty="0"/>
              <a:t>warehousing idea was planned to support an architectural model for the flow of information from the operational system to decisional support environments.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a:t>
            </a:r>
            <a:r>
              <a:rPr lang="en-US" dirty="0"/>
              <a:t>concept </a:t>
            </a:r>
            <a:r>
              <a:rPr lang="en-US" dirty="0" smtClean="0"/>
              <a:t>attempted </a:t>
            </a:r>
            <a:r>
              <a:rPr lang="en-US" dirty="0"/>
              <a:t>to address the various problems associated with the flow, mainly the high costs associated with it</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the absence of data warehousing architecture, a vast amount of space was required to support multiple decision support environments.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In </a:t>
            </a:r>
            <a:r>
              <a:rPr lang="en-US" dirty="0"/>
              <a:t>large corporations, it was ordinary for various decision support environments to operate independently.</a:t>
            </a:r>
            <a:endParaRPr lang="en-IN" dirty="0"/>
          </a:p>
        </p:txBody>
      </p:sp>
    </p:spTree>
    <p:extLst>
      <p:ext uri="{BB962C8B-B14F-4D97-AF65-F5344CB8AC3E}">
        <p14:creationId xmlns:p14="http://schemas.microsoft.com/office/powerpoint/2010/main" val="376607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74" y="1669020"/>
            <a:ext cx="5915025" cy="3419475"/>
          </a:xfrm>
          <a:prstGeom prst="rect">
            <a:avLst/>
          </a:prstGeom>
        </p:spPr>
      </p:pic>
      <p:sp>
        <p:nvSpPr>
          <p:cNvPr id="3" name="Rectangle 2"/>
          <p:cNvSpPr/>
          <p:nvPr/>
        </p:nvSpPr>
        <p:spPr>
          <a:xfrm>
            <a:off x="6544827" y="424102"/>
            <a:ext cx="5272035" cy="6186309"/>
          </a:xfrm>
          <a:prstGeom prst="rect">
            <a:avLst/>
          </a:prstGeom>
        </p:spPr>
        <p:txBody>
          <a:bodyPr wrap="square">
            <a:spAutoFit/>
          </a:bodyPr>
          <a:lstStyle/>
          <a:p>
            <a:r>
              <a:rPr lang="en-IN" b="1" dirty="0" smtClean="0"/>
              <a:t>Business </a:t>
            </a:r>
            <a:r>
              <a:rPr lang="en-IN" b="1" dirty="0"/>
              <a:t>User: </a:t>
            </a:r>
            <a:r>
              <a:rPr lang="en-IN" dirty="0"/>
              <a:t>Business users </a:t>
            </a:r>
            <a:r>
              <a:rPr lang="en-IN" dirty="0" smtClean="0"/>
              <a:t>need to view </a:t>
            </a:r>
            <a:r>
              <a:rPr lang="en-IN" dirty="0"/>
              <a:t>summarized data from the past. Since these people are non-technical, the data may be presented to them in an elementary form</a:t>
            </a:r>
            <a:r>
              <a:rPr lang="en-IN" dirty="0" smtClean="0"/>
              <a:t>.</a:t>
            </a:r>
          </a:p>
          <a:p>
            <a:endParaRPr lang="en-IN" dirty="0"/>
          </a:p>
          <a:p>
            <a:r>
              <a:rPr lang="en-IN" b="1" dirty="0" smtClean="0"/>
              <a:t>Store </a:t>
            </a:r>
            <a:r>
              <a:rPr lang="en-IN" b="1" dirty="0"/>
              <a:t>historical data: </a:t>
            </a:r>
            <a:r>
              <a:rPr lang="en-IN" dirty="0" smtClean="0"/>
              <a:t>It is required </a:t>
            </a:r>
            <a:r>
              <a:rPr lang="en-IN" dirty="0"/>
              <a:t>to store the time variable data from the past. This input </a:t>
            </a:r>
            <a:r>
              <a:rPr lang="en-IN" dirty="0" smtClean="0"/>
              <a:t>can be used </a:t>
            </a:r>
            <a:r>
              <a:rPr lang="en-IN" dirty="0"/>
              <a:t>for various purposes</a:t>
            </a:r>
            <a:r>
              <a:rPr lang="en-IN" dirty="0" smtClean="0"/>
              <a:t>.</a:t>
            </a:r>
          </a:p>
          <a:p>
            <a:endParaRPr lang="en-IN" dirty="0"/>
          </a:p>
          <a:p>
            <a:r>
              <a:rPr lang="en-IN" b="1" dirty="0" smtClean="0"/>
              <a:t>Make </a:t>
            </a:r>
            <a:r>
              <a:rPr lang="en-IN" b="1" dirty="0"/>
              <a:t>strategic decisions: </a:t>
            </a:r>
            <a:r>
              <a:rPr lang="en-IN" dirty="0"/>
              <a:t>Some strategies </a:t>
            </a:r>
            <a:r>
              <a:rPr lang="en-IN" dirty="0" smtClean="0"/>
              <a:t>explicitly depend on data ,So</a:t>
            </a:r>
            <a:r>
              <a:rPr lang="en-IN" dirty="0"/>
              <a:t>, data warehouse contributes to making strategic decisions</a:t>
            </a:r>
            <a:r>
              <a:rPr lang="en-IN" dirty="0" smtClean="0"/>
              <a:t>.</a:t>
            </a:r>
          </a:p>
          <a:p>
            <a:endParaRPr lang="en-IN" dirty="0"/>
          </a:p>
          <a:p>
            <a:r>
              <a:rPr lang="en-IN" b="1" dirty="0" smtClean="0"/>
              <a:t>For </a:t>
            </a:r>
            <a:r>
              <a:rPr lang="en-IN" b="1" dirty="0"/>
              <a:t>data consistency and quality: </a:t>
            </a:r>
            <a:r>
              <a:rPr lang="en-IN" dirty="0"/>
              <a:t>Bringing the data from different sources at a commonplace, the user can effectively undertake to bring the uniformity and consistency in data</a:t>
            </a:r>
            <a:r>
              <a:rPr lang="en-IN" dirty="0" smtClean="0"/>
              <a:t>.</a:t>
            </a:r>
          </a:p>
          <a:p>
            <a:endParaRPr lang="en-IN" dirty="0"/>
          </a:p>
          <a:p>
            <a:r>
              <a:rPr lang="en-IN" b="1" dirty="0" smtClean="0"/>
              <a:t>High </a:t>
            </a:r>
            <a:r>
              <a:rPr lang="en-IN" b="1" dirty="0"/>
              <a:t>response time: </a:t>
            </a:r>
            <a:r>
              <a:rPr lang="en-IN" dirty="0"/>
              <a:t>Data warehouse has to be ready for somewhat unexpected loads and types of queries, which demands a significant degree of flexibility and quick response time.</a:t>
            </a:r>
          </a:p>
        </p:txBody>
      </p:sp>
    </p:spTree>
    <p:extLst>
      <p:ext uri="{BB962C8B-B14F-4D97-AF65-F5344CB8AC3E}">
        <p14:creationId xmlns:p14="http://schemas.microsoft.com/office/powerpoint/2010/main" val="194960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2756" y="1494083"/>
            <a:ext cx="10912510" cy="3970318"/>
          </a:xfrm>
          <a:prstGeom prst="rect">
            <a:avLst/>
          </a:prstGeom>
        </p:spPr>
        <p:txBody>
          <a:bodyPr wrap="square">
            <a:spAutoFit/>
          </a:bodyPr>
          <a:lstStyle/>
          <a:p>
            <a:r>
              <a:rPr lang="en-IN" b="1" dirty="0" smtClean="0"/>
              <a:t>Benefits of Data Warehouse</a:t>
            </a:r>
          </a:p>
          <a:p>
            <a:endParaRPr lang="en-IN" b="1" dirty="0"/>
          </a:p>
          <a:p>
            <a:pPr marL="285750" indent="-285750">
              <a:buFont typeface="Arial" panose="020B0604020202020204" pitchFamily="34" charset="0"/>
              <a:buChar char="•"/>
            </a:pPr>
            <a:r>
              <a:rPr lang="en-IN" dirty="0"/>
              <a:t>Understand business trends and make better forecasting decisions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Warehouses are designed to perform </a:t>
            </a:r>
            <a:r>
              <a:rPr lang="en-IN" dirty="0" smtClean="0"/>
              <a:t>analysis on </a:t>
            </a:r>
            <a:r>
              <a:rPr lang="en-IN" dirty="0"/>
              <a:t>enormous amounts of data</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structure of data warehouses is more accessible for end-users to navigate, understand, and query</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Queries that would be complex in many normalized databases could be easier to build and maintain in data warehouses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warehousing is an efficient method to manage demand for lots of information from lots of users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warehousing provide the capabilities to </a:t>
            </a:r>
            <a:r>
              <a:rPr lang="en-IN" dirty="0" err="1"/>
              <a:t>analyze</a:t>
            </a:r>
            <a:r>
              <a:rPr lang="en-IN" dirty="0"/>
              <a:t> a large amount of historical data.</a:t>
            </a:r>
          </a:p>
        </p:txBody>
      </p:sp>
    </p:spTree>
    <p:extLst>
      <p:ext uri="{BB962C8B-B14F-4D97-AF65-F5344CB8AC3E}">
        <p14:creationId xmlns:p14="http://schemas.microsoft.com/office/powerpoint/2010/main" val="271602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154" y="1249747"/>
            <a:ext cx="11069933" cy="3970318"/>
          </a:xfrm>
          <a:prstGeom prst="rect">
            <a:avLst/>
          </a:prstGeom>
        </p:spPr>
        <p:txBody>
          <a:bodyPr wrap="square">
            <a:spAutoFit/>
          </a:bodyPr>
          <a:lstStyle/>
          <a:p>
            <a:r>
              <a:rPr lang="en-IN" b="1" dirty="0"/>
              <a:t>You may wonder: If you already have your data in a database, should you duplicate it by copying it to a data warehouse? Isn’t it unwise to keep multiple copies of the same data?</a:t>
            </a:r>
          </a:p>
          <a:p>
            <a:endParaRPr lang="en-IN" dirty="0"/>
          </a:p>
          <a:p>
            <a:r>
              <a:rPr lang="en-IN" dirty="0" smtClean="0"/>
              <a:t>That’s not what we are doing when we maintain </a:t>
            </a:r>
            <a:r>
              <a:rPr lang="en-IN" dirty="0"/>
              <a:t>a data warehouse. </a:t>
            </a:r>
            <a:endParaRPr lang="en-IN" dirty="0" smtClean="0"/>
          </a:p>
          <a:p>
            <a:pPr marL="285750" indent="-285750">
              <a:buFont typeface="Arial" panose="020B0604020202020204" pitchFamily="34" charset="0"/>
              <a:buChar char="•"/>
            </a:pPr>
            <a:r>
              <a:rPr lang="en-IN" dirty="0" smtClean="0"/>
              <a:t>Data </a:t>
            </a:r>
            <a:r>
              <a:rPr lang="en-IN" dirty="0"/>
              <a:t>in a database is updated frequently, one record at a time, and represents transactions and events in the real world. </a:t>
            </a:r>
            <a:endParaRPr lang="en-IN" dirty="0" smtClean="0"/>
          </a:p>
          <a:p>
            <a:pPr marL="285750" indent="-285750">
              <a:buFont typeface="Arial" panose="020B0604020202020204" pitchFamily="34" charset="0"/>
              <a:buChar char="•"/>
            </a:pPr>
            <a:r>
              <a:rPr lang="en-IN" dirty="0" smtClean="0"/>
              <a:t>Data </a:t>
            </a:r>
            <a:r>
              <a:rPr lang="en-IN" dirty="0"/>
              <a:t>in a data warehouse is updated only in batches as new data comes in for analysis, and represents systems as a whole</a:t>
            </a:r>
            <a:r>
              <a:rPr lang="en-IN" dirty="0" smtClean="0"/>
              <a:t>.</a:t>
            </a:r>
            <a:endParaRPr lang="en-IN" dirty="0"/>
          </a:p>
          <a:p>
            <a:pPr marL="285750" indent="-285750">
              <a:buFont typeface="Arial" panose="020B0604020202020204" pitchFamily="34" charset="0"/>
              <a:buChar char="•"/>
            </a:pPr>
            <a:r>
              <a:rPr lang="en-IN" dirty="0" smtClean="0"/>
              <a:t>Databases </a:t>
            </a:r>
            <a:r>
              <a:rPr lang="en-IN" dirty="0"/>
              <a:t>show the current state of a </a:t>
            </a:r>
            <a:r>
              <a:rPr lang="en-IN" dirty="0" smtClean="0"/>
              <a:t>system.</a:t>
            </a:r>
          </a:p>
          <a:p>
            <a:pPr marL="285750" indent="-285750">
              <a:buFont typeface="Arial" panose="020B0604020202020204" pitchFamily="34" charset="0"/>
              <a:buChar char="•"/>
            </a:pPr>
            <a:r>
              <a:rPr lang="en-IN" dirty="0" smtClean="0"/>
              <a:t>Data </a:t>
            </a:r>
            <a:r>
              <a:rPr lang="en-IN" dirty="0"/>
              <a:t>warehouses can provide a historical perspective useful for data analysis.</a:t>
            </a:r>
          </a:p>
          <a:p>
            <a:pPr marL="285750" indent="-285750">
              <a:buFont typeface="Arial" panose="020B0604020202020204" pitchFamily="34" charset="0"/>
              <a:buChar char="•"/>
            </a:pPr>
            <a:r>
              <a:rPr lang="en-IN" dirty="0" smtClean="0"/>
              <a:t>Data </a:t>
            </a:r>
            <a:r>
              <a:rPr lang="en-IN" dirty="0"/>
              <a:t>in your OLTP systems </a:t>
            </a:r>
            <a:r>
              <a:rPr lang="en-IN" dirty="0" smtClean="0"/>
              <a:t>is a kind </a:t>
            </a:r>
            <a:r>
              <a:rPr lang="en-IN" dirty="0"/>
              <a:t>of living organism. </a:t>
            </a:r>
            <a:endParaRPr lang="en-IN" dirty="0" smtClean="0"/>
          </a:p>
          <a:p>
            <a:pPr marL="285750" indent="-285750">
              <a:buFont typeface="Arial" panose="020B0604020202020204" pitchFamily="34" charset="0"/>
              <a:buChar char="•"/>
            </a:pPr>
            <a:r>
              <a:rPr lang="en-IN" dirty="0" smtClean="0"/>
              <a:t>In </a:t>
            </a:r>
            <a:r>
              <a:rPr lang="en-IN" dirty="0"/>
              <a:t>that analogy, the data in your OLAP system, in your data warehouse, is an X-ray — a near real-time image of a particular subset of the organism.</a:t>
            </a:r>
          </a:p>
          <a:p>
            <a:endParaRPr lang="en-IN" dirty="0"/>
          </a:p>
        </p:txBody>
      </p:sp>
    </p:spTree>
    <p:extLst>
      <p:ext uri="{BB962C8B-B14F-4D97-AF65-F5344CB8AC3E}">
        <p14:creationId xmlns:p14="http://schemas.microsoft.com/office/powerpoint/2010/main" val="2315712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3258" t="34647" r="3617" b="11917"/>
          <a:stretch/>
        </p:blipFill>
        <p:spPr>
          <a:xfrm>
            <a:off x="532563" y="2252893"/>
            <a:ext cx="10920845" cy="3524907"/>
          </a:xfrm>
          <a:prstGeom prst="rect">
            <a:avLst/>
          </a:prstGeom>
        </p:spPr>
      </p:pic>
      <p:sp>
        <p:nvSpPr>
          <p:cNvPr id="3" name="TextBox 2"/>
          <p:cNvSpPr txBox="1"/>
          <p:nvPr/>
        </p:nvSpPr>
        <p:spPr>
          <a:xfrm>
            <a:off x="532563" y="532563"/>
            <a:ext cx="10771833" cy="1200329"/>
          </a:xfrm>
          <a:prstGeom prst="rect">
            <a:avLst/>
          </a:prstGeom>
          <a:noFill/>
        </p:spPr>
        <p:txBody>
          <a:bodyPr wrap="square" rtlCol="0">
            <a:spAutoFit/>
          </a:bodyPr>
          <a:lstStyle/>
          <a:p>
            <a:r>
              <a:rPr lang="en-US" b="1" dirty="0" smtClean="0"/>
              <a:t>Data warehousing:</a:t>
            </a:r>
          </a:p>
          <a:p>
            <a:endParaRPr lang="en-US" dirty="0" smtClean="0"/>
          </a:p>
          <a:p>
            <a:pPr marL="285750" indent="-285750">
              <a:buFont typeface="Arial" panose="020B0604020202020204" pitchFamily="34" charset="0"/>
              <a:buChar char="•"/>
            </a:pPr>
            <a:r>
              <a:rPr lang="en-US" dirty="0" smtClean="0"/>
              <a:t>Act of organizing and storing data in a way so as to make its retrieval easy, efficient &amp; insightful.</a:t>
            </a:r>
          </a:p>
          <a:p>
            <a:pPr marL="285750" indent="-285750">
              <a:buFont typeface="Arial" panose="020B0604020202020204" pitchFamily="34" charset="0"/>
              <a:buChar char="•"/>
            </a:pPr>
            <a:r>
              <a:rPr lang="en-US" dirty="0" smtClean="0"/>
              <a:t>Also called as process of transforming data into information.</a:t>
            </a:r>
            <a:endParaRPr lang="en-IN" dirty="0"/>
          </a:p>
        </p:txBody>
      </p:sp>
      <p:sp>
        <p:nvSpPr>
          <p:cNvPr id="4" name="TextBox 3"/>
          <p:cNvSpPr txBox="1"/>
          <p:nvPr/>
        </p:nvSpPr>
        <p:spPr>
          <a:xfrm>
            <a:off x="5436158" y="5998866"/>
            <a:ext cx="1527350" cy="369332"/>
          </a:xfrm>
          <a:prstGeom prst="rect">
            <a:avLst/>
          </a:prstGeom>
          <a:noFill/>
        </p:spPr>
        <p:txBody>
          <a:bodyPr wrap="square" rtlCol="0">
            <a:spAutoFit/>
          </a:bodyPr>
          <a:lstStyle/>
          <a:p>
            <a:r>
              <a:rPr lang="en-US" dirty="0" smtClean="0"/>
              <a:t>Architecture</a:t>
            </a:r>
            <a:endParaRPr lang="en-IN" dirty="0"/>
          </a:p>
        </p:txBody>
      </p:sp>
    </p:spTree>
    <p:extLst>
      <p:ext uri="{BB962C8B-B14F-4D97-AF65-F5344CB8AC3E}">
        <p14:creationId xmlns:p14="http://schemas.microsoft.com/office/powerpoint/2010/main" val="4049583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3159" y="2136339"/>
            <a:ext cx="11085815" cy="2585323"/>
          </a:xfrm>
          <a:prstGeom prst="rect">
            <a:avLst/>
          </a:prstGeom>
        </p:spPr>
        <p:txBody>
          <a:bodyPr wrap="square">
            <a:spAutoFit/>
          </a:bodyPr>
          <a:lstStyle/>
          <a:p>
            <a:pPr marL="285750" indent="-285750">
              <a:buFont typeface="Arial" panose="020B0604020202020204" pitchFamily="34" charset="0"/>
              <a:buChar char="•"/>
            </a:pPr>
            <a:r>
              <a:rPr lang="en-US" b="1" dirty="0"/>
              <a:t>Raw Data</a:t>
            </a:r>
            <a:r>
              <a:rPr lang="en-US" dirty="0"/>
              <a:t>: actual data that is being transferred</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Metadata</a:t>
            </a:r>
            <a:r>
              <a:rPr lang="en-US" dirty="0"/>
              <a:t> is something which differentiates between database and data warehouse. It is data about your data (raw data).[attributes, schema </a:t>
            </a:r>
            <a:r>
              <a:rPr lang="en-US" dirty="0" smtClean="0"/>
              <a:t>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Act of performing queries against data warehouse is called </a:t>
            </a:r>
            <a:r>
              <a:rPr lang="en-US" b="1" dirty="0"/>
              <a:t>OLAP</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Queries could be against data warehouse or against data marts </a:t>
            </a:r>
            <a:r>
              <a:rPr lang="en-US" dirty="0"/>
              <a:t>(created from data warehouse and permitting restricted access to data of particular domain).</a:t>
            </a:r>
          </a:p>
        </p:txBody>
      </p:sp>
    </p:spTree>
    <p:extLst>
      <p:ext uri="{BB962C8B-B14F-4D97-AF65-F5344CB8AC3E}">
        <p14:creationId xmlns:p14="http://schemas.microsoft.com/office/powerpoint/2010/main" val="134968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3258" t="34647" r="3617" b="11917"/>
          <a:stretch/>
        </p:blipFill>
        <p:spPr>
          <a:xfrm>
            <a:off x="522289" y="1858214"/>
            <a:ext cx="10920845" cy="3524907"/>
          </a:xfrm>
          <a:prstGeom prst="rect">
            <a:avLst/>
          </a:prstGeom>
        </p:spPr>
      </p:pic>
      <p:sp>
        <p:nvSpPr>
          <p:cNvPr id="3" name="TextBox 2"/>
          <p:cNvSpPr txBox="1"/>
          <p:nvPr/>
        </p:nvSpPr>
        <p:spPr>
          <a:xfrm>
            <a:off x="2989781" y="5013789"/>
            <a:ext cx="1304818" cy="369332"/>
          </a:xfrm>
          <a:prstGeom prst="rect">
            <a:avLst/>
          </a:prstGeom>
          <a:noFill/>
        </p:spPr>
        <p:txBody>
          <a:bodyPr wrap="square" rtlCol="0">
            <a:spAutoFit/>
          </a:bodyPr>
          <a:lstStyle/>
          <a:p>
            <a:r>
              <a:rPr lang="en-US" dirty="0" smtClean="0"/>
              <a:t>Data Lake</a:t>
            </a:r>
            <a:endParaRPr lang="en-IN" dirty="0"/>
          </a:p>
        </p:txBody>
      </p:sp>
      <p:sp>
        <p:nvSpPr>
          <p:cNvPr id="4" name="Rectangle 3"/>
          <p:cNvSpPr/>
          <p:nvPr/>
        </p:nvSpPr>
        <p:spPr>
          <a:xfrm>
            <a:off x="2887038" y="4777483"/>
            <a:ext cx="1407561" cy="8013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p:cNvCxnSpPr/>
          <p:nvPr/>
        </p:nvCxnSpPr>
        <p:spPr>
          <a:xfrm>
            <a:off x="2486346" y="3719245"/>
            <a:ext cx="0" cy="1438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486346" y="5157358"/>
            <a:ext cx="503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5400000" flipH="1" flipV="1">
            <a:off x="3791299" y="4294465"/>
            <a:ext cx="1407293" cy="400693"/>
          </a:xfrm>
          <a:prstGeom prst="bentConnector3">
            <a:avLst>
              <a:gd name="adj1" fmla="val 3277"/>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Diagram 12"/>
          <p:cNvGraphicFramePr/>
          <p:nvPr>
            <p:extLst>
              <p:ext uri="{D42A27DB-BD31-4B8C-83A1-F6EECF244321}">
                <p14:modId xmlns:p14="http://schemas.microsoft.com/office/powerpoint/2010/main" val="1297093545"/>
              </p:ext>
            </p:extLst>
          </p:nvPr>
        </p:nvGraphicFramePr>
        <p:xfrm>
          <a:off x="758004" y="5928188"/>
          <a:ext cx="10685130" cy="7183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0" name="TextBox 19"/>
          <p:cNvSpPr txBox="1"/>
          <p:nvPr/>
        </p:nvSpPr>
        <p:spPr>
          <a:xfrm>
            <a:off x="719191" y="595901"/>
            <a:ext cx="10561834"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Collected data from various sources, locations and in formats lands into Staging area which could be a database or data lake, which then via ETL is pushed into data warehouse.</a:t>
            </a:r>
          </a:p>
          <a:p>
            <a:pPr marL="285750" indent="-285750">
              <a:buFont typeface="Arial" panose="020B0604020202020204" pitchFamily="34" charset="0"/>
              <a:buChar char="•"/>
            </a:pPr>
            <a:r>
              <a:rPr lang="en-US" dirty="0" smtClean="0"/>
              <a:t>This data can then be queried or pushed into data marts for querying and analysis.</a:t>
            </a:r>
            <a:endParaRPr lang="en-IN" dirty="0"/>
          </a:p>
        </p:txBody>
      </p:sp>
    </p:spTree>
    <p:extLst>
      <p:ext uri="{BB962C8B-B14F-4D97-AF65-F5344CB8AC3E}">
        <p14:creationId xmlns:p14="http://schemas.microsoft.com/office/powerpoint/2010/main" val="3419006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595" y="1405972"/>
            <a:ext cx="11527604" cy="4247317"/>
          </a:xfrm>
          <a:prstGeom prst="rect">
            <a:avLst/>
          </a:prstGeom>
        </p:spPr>
        <p:txBody>
          <a:bodyPr wrap="square">
            <a:spAutoFit/>
          </a:bodyPr>
          <a:lstStyle/>
          <a:p>
            <a:r>
              <a:rPr lang="en-US" b="1" dirty="0" smtClean="0"/>
              <a:t>Data Mart</a:t>
            </a:r>
          </a:p>
          <a:p>
            <a:endParaRPr lang="en-US" b="1" dirty="0" smtClean="0"/>
          </a:p>
          <a:p>
            <a:r>
              <a:rPr lang="en-US" dirty="0" smtClean="0"/>
              <a:t>A </a:t>
            </a:r>
            <a:r>
              <a:rPr lang="en-US" dirty="0"/>
              <a:t>data mart serves the same role as a data warehouse, but it is intentionally limited in scope. </a:t>
            </a:r>
          </a:p>
          <a:p>
            <a:r>
              <a:rPr lang="en-US" dirty="0"/>
              <a:t>It can particularly for a specific department or line of business. </a:t>
            </a:r>
            <a:endParaRPr lang="en-US" dirty="0" smtClean="0"/>
          </a:p>
          <a:p>
            <a:endParaRPr lang="en-US" dirty="0"/>
          </a:p>
          <a:p>
            <a:r>
              <a:rPr lang="en-US" dirty="0" smtClean="0"/>
              <a:t>Advantage : It </a:t>
            </a:r>
            <a:r>
              <a:rPr lang="en-US" dirty="0"/>
              <a:t>can be created much faster due to its limited coverage. </a:t>
            </a:r>
            <a:endParaRPr lang="en-US" dirty="0" smtClean="0"/>
          </a:p>
          <a:p>
            <a:r>
              <a:rPr lang="en-US" dirty="0" smtClean="0"/>
              <a:t>Disadvantage: Creates problems </a:t>
            </a:r>
            <a:r>
              <a:rPr lang="en-US" dirty="0"/>
              <a:t>with inconsistency. </a:t>
            </a:r>
            <a:endParaRPr lang="en-US" dirty="0" smtClean="0"/>
          </a:p>
          <a:p>
            <a:endParaRPr lang="en-US" dirty="0" smtClean="0"/>
          </a:p>
          <a:p>
            <a:r>
              <a:rPr lang="en-US" dirty="0" smtClean="0"/>
              <a:t>It </a:t>
            </a:r>
            <a:r>
              <a:rPr lang="en-US" dirty="0"/>
              <a:t>takes tight discipline to keep data and calculation definitions consistent across data marts. </a:t>
            </a:r>
            <a:r>
              <a:rPr lang="en-US" dirty="0" smtClean="0"/>
              <a:t>Thus </a:t>
            </a:r>
            <a:r>
              <a:rPr lang="en-US" dirty="0"/>
              <a:t>data marts exist in two styles. </a:t>
            </a:r>
          </a:p>
          <a:p>
            <a:r>
              <a:rPr lang="en-US" b="1" dirty="0"/>
              <a:t>Independent data marts </a:t>
            </a:r>
            <a:r>
              <a:rPr lang="en-US" dirty="0"/>
              <a:t>are those which are fed directly from source data. They can turn into islands of inconsistent information. </a:t>
            </a:r>
          </a:p>
          <a:p>
            <a:r>
              <a:rPr lang="en-US" b="1" dirty="0"/>
              <a:t>Dependent data marts </a:t>
            </a:r>
            <a:r>
              <a:rPr lang="en-US" dirty="0"/>
              <a:t>are fed from an existing data warehouse. </a:t>
            </a:r>
            <a:r>
              <a:rPr lang="en-US" dirty="0" smtClean="0"/>
              <a:t>These </a:t>
            </a:r>
            <a:r>
              <a:rPr lang="en-US" dirty="0"/>
              <a:t>can avoid the problems of inconsistency, but they require </a:t>
            </a:r>
            <a:r>
              <a:rPr lang="en-US" dirty="0" smtClean="0"/>
              <a:t>an existing enterprise-level </a:t>
            </a:r>
            <a:r>
              <a:rPr lang="en-US" dirty="0"/>
              <a:t>data warehouse </a:t>
            </a:r>
            <a:r>
              <a:rPr lang="en-US" dirty="0" smtClean="0"/>
              <a:t>.</a:t>
            </a:r>
            <a:endParaRPr lang="en-US" dirty="0"/>
          </a:p>
          <a:p>
            <a:endParaRPr lang="en-US" dirty="0"/>
          </a:p>
        </p:txBody>
      </p:sp>
    </p:spTree>
    <p:extLst>
      <p:ext uri="{BB962C8B-B14F-4D97-AF65-F5344CB8AC3E}">
        <p14:creationId xmlns:p14="http://schemas.microsoft.com/office/powerpoint/2010/main" val="3881443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692" y="400692"/>
            <a:ext cx="11106364" cy="369332"/>
          </a:xfrm>
          <a:prstGeom prst="rect">
            <a:avLst/>
          </a:prstGeom>
          <a:noFill/>
        </p:spPr>
        <p:txBody>
          <a:bodyPr wrap="square" rtlCol="0">
            <a:spAutoFit/>
          </a:bodyPr>
          <a:lstStyle/>
          <a:p>
            <a:r>
              <a:rPr lang="en-US" b="1" dirty="0" smtClean="0"/>
              <a:t>OLTP VS Data warehouses</a:t>
            </a:r>
            <a:endParaRPr lang="en-IN" b="1" dirty="0"/>
          </a:p>
        </p:txBody>
      </p:sp>
      <p:sp>
        <p:nvSpPr>
          <p:cNvPr id="3" name="Rectangle 2"/>
          <p:cNvSpPr/>
          <p:nvPr/>
        </p:nvSpPr>
        <p:spPr>
          <a:xfrm>
            <a:off x="400691" y="1148809"/>
            <a:ext cx="10798139" cy="646331"/>
          </a:xfrm>
          <a:prstGeom prst="rect">
            <a:avLst/>
          </a:prstGeom>
        </p:spPr>
        <p:txBody>
          <a:bodyPr wrap="square">
            <a:spAutoFit/>
          </a:bodyPr>
          <a:lstStyle/>
          <a:p>
            <a:r>
              <a:rPr lang="en-IN" dirty="0" smtClean="0"/>
              <a:t>Data </a:t>
            </a:r>
            <a:r>
              <a:rPr lang="en-IN" dirty="0"/>
              <a:t>warehouses are not exclusively in third normal form (3NF), a type of data normalization common in OLTP environments</a:t>
            </a:r>
            <a:r>
              <a:rPr lang="en-IN" dirty="0" smtClean="0"/>
              <a:t>. </a:t>
            </a:r>
            <a:r>
              <a:rPr lang="en-IN" i="1" dirty="0" smtClean="0"/>
              <a:t>(we will discuss on Normalization forms soon..)</a:t>
            </a:r>
            <a:endParaRPr lang="en-IN" i="1" dirty="0"/>
          </a:p>
        </p:txBody>
      </p:sp>
      <p:sp>
        <p:nvSpPr>
          <p:cNvPr id="4" name="Rectangle 3"/>
          <p:cNvSpPr/>
          <p:nvPr/>
        </p:nvSpPr>
        <p:spPr>
          <a:xfrm>
            <a:off x="400691" y="2382016"/>
            <a:ext cx="11609799" cy="3139321"/>
          </a:xfrm>
          <a:prstGeom prst="rect">
            <a:avLst/>
          </a:prstGeom>
        </p:spPr>
        <p:txBody>
          <a:bodyPr wrap="square">
            <a:spAutoFit/>
          </a:bodyPr>
          <a:lstStyle/>
          <a:p>
            <a:r>
              <a:rPr lang="en-IN" b="1" dirty="0" smtClean="0"/>
              <a:t>Differences </a:t>
            </a:r>
            <a:r>
              <a:rPr lang="en-IN" b="1" dirty="0"/>
              <a:t>between typical data warehouses and OLTP systems:</a:t>
            </a:r>
          </a:p>
          <a:p>
            <a:endParaRPr lang="en-IN" dirty="0"/>
          </a:p>
          <a:p>
            <a:r>
              <a:rPr lang="en-IN" b="1" dirty="0" smtClean="0"/>
              <a:t>Workload</a:t>
            </a:r>
          </a:p>
          <a:p>
            <a:endParaRPr lang="en-IN" dirty="0"/>
          </a:p>
          <a:p>
            <a:r>
              <a:rPr lang="en-IN" dirty="0">
                <a:solidFill>
                  <a:schemeClr val="accent2"/>
                </a:solidFill>
              </a:rPr>
              <a:t>Data </a:t>
            </a:r>
            <a:r>
              <a:rPr lang="en-IN" dirty="0" smtClean="0">
                <a:solidFill>
                  <a:schemeClr val="accent2"/>
                </a:solidFill>
              </a:rPr>
              <a:t>warehouses : </a:t>
            </a:r>
            <a:r>
              <a:rPr lang="en-IN" dirty="0" smtClean="0"/>
              <a:t>Designed </a:t>
            </a:r>
            <a:r>
              <a:rPr lang="en-IN" dirty="0"/>
              <a:t>to accommodate ad hoc queries and data analysis. </a:t>
            </a:r>
            <a:endParaRPr lang="en-IN" dirty="0" smtClean="0"/>
          </a:p>
          <a:p>
            <a:r>
              <a:rPr lang="en-IN" dirty="0" smtClean="0"/>
              <a:t>Workload is not known in advance thus DWH should be optimized </a:t>
            </a:r>
            <a:r>
              <a:rPr lang="en-IN" dirty="0"/>
              <a:t>to perform well for a wide variety of possible query and analytical operations</a:t>
            </a:r>
            <a:r>
              <a:rPr lang="en-IN" dirty="0" smtClean="0"/>
              <a:t>.</a:t>
            </a:r>
          </a:p>
          <a:p>
            <a:endParaRPr lang="en-IN" dirty="0"/>
          </a:p>
          <a:p>
            <a:r>
              <a:rPr lang="en-IN" dirty="0" smtClean="0">
                <a:solidFill>
                  <a:schemeClr val="accent2"/>
                </a:solidFill>
              </a:rPr>
              <a:t>OLTP systems : </a:t>
            </a:r>
            <a:r>
              <a:rPr lang="en-IN" dirty="0" smtClean="0"/>
              <a:t>Designed for only </a:t>
            </a:r>
            <a:r>
              <a:rPr lang="en-IN" dirty="0"/>
              <a:t>predefined operations. Your applications might be specifically tuned or designed to support only these operations.</a:t>
            </a:r>
          </a:p>
          <a:p>
            <a:endParaRPr lang="en-IN" dirty="0"/>
          </a:p>
        </p:txBody>
      </p:sp>
    </p:spTree>
    <p:extLst>
      <p:ext uri="{BB962C8B-B14F-4D97-AF65-F5344CB8AC3E}">
        <p14:creationId xmlns:p14="http://schemas.microsoft.com/office/powerpoint/2010/main" val="141579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533" y="1867329"/>
            <a:ext cx="2539682" cy="2539682"/>
          </a:xfrm>
          <a:prstGeom prst="rect">
            <a:avLst/>
          </a:prstGeom>
        </p:spPr>
      </p:pic>
      <p:sp>
        <p:nvSpPr>
          <p:cNvPr id="3" name="TextBox 2"/>
          <p:cNvSpPr txBox="1"/>
          <p:nvPr/>
        </p:nvSpPr>
        <p:spPr>
          <a:xfrm>
            <a:off x="3521414" y="1420238"/>
            <a:ext cx="7743217" cy="3693319"/>
          </a:xfrm>
          <a:prstGeom prst="rect">
            <a:avLst/>
          </a:prstGeom>
          <a:noFill/>
        </p:spPr>
        <p:txBody>
          <a:bodyPr wrap="square" rtlCol="0">
            <a:spAutoFit/>
          </a:bodyPr>
          <a:lstStyle/>
          <a:p>
            <a:r>
              <a:rPr lang="en-US" b="1" dirty="0" smtClean="0"/>
              <a:t>Data Warehouse</a:t>
            </a:r>
          </a:p>
          <a:p>
            <a:endParaRPr lang="en-US" dirty="0"/>
          </a:p>
          <a:p>
            <a:pPr marL="285750" indent="-285750">
              <a:buFont typeface="Arial" panose="020B0604020202020204" pitchFamily="34" charset="0"/>
              <a:buChar char="•"/>
            </a:pPr>
            <a:r>
              <a:rPr lang="en-US" dirty="0" smtClean="0"/>
              <a:t>Is a RDBMS construct or like relational database designed for analytical needs.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 centralized repository which can be queried for business benefits.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It stores information oriented to satisfy decision-making requests.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Extremely useful for data analysts to make &amp; take business and data related decisions.</a:t>
            </a:r>
          </a:p>
          <a:p>
            <a:endParaRPr lang="en-US" dirty="0" smtClean="0"/>
          </a:p>
          <a:p>
            <a:endParaRPr lang="en-IN" dirty="0"/>
          </a:p>
        </p:txBody>
      </p:sp>
      <p:sp>
        <p:nvSpPr>
          <p:cNvPr id="4" name="Rectangle 3"/>
          <p:cNvSpPr/>
          <p:nvPr/>
        </p:nvSpPr>
        <p:spPr>
          <a:xfrm>
            <a:off x="526533" y="5113557"/>
            <a:ext cx="11196616" cy="1200329"/>
          </a:xfrm>
          <a:prstGeom prst="rect">
            <a:avLst/>
          </a:prstGeom>
        </p:spPr>
        <p:txBody>
          <a:bodyPr wrap="square">
            <a:spAutoFit/>
          </a:bodyPr>
          <a:lstStyle/>
          <a:p>
            <a:r>
              <a:rPr lang="en-IN" i="1" dirty="0"/>
              <a:t>In addition to a relational database, a data warehouse environment can include an extraction, transportation, transformation, and loading (ETL) solution, statistical analysis, reporting, data mining capabilities, client analysis tools, and other applications that manage the process of gathering data, transforming it into useful, actionable information, and delivering it to business users.</a:t>
            </a:r>
          </a:p>
        </p:txBody>
      </p:sp>
    </p:spTree>
    <p:extLst>
      <p:ext uri="{BB962C8B-B14F-4D97-AF65-F5344CB8AC3E}">
        <p14:creationId xmlns:p14="http://schemas.microsoft.com/office/powerpoint/2010/main" val="2955109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692" y="729465"/>
            <a:ext cx="11106364" cy="369332"/>
          </a:xfrm>
          <a:prstGeom prst="rect">
            <a:avLst/>
          </a:prstGeom>
          <a:noFill/>
        </p:spPr>
        <p:txBody>
          <a:bodyPr wrap="square" rtlCol="0">
            <a:spAutoFit/>
          </a:bodyPr>
          <a:lstStyle/>
          <a:p>
            <a:r>
              <a:rPr lang="en-US" b="1" dirty="0" smtClean="0"/>
              <a:t>OLTP VS Data warehouses</a:t>
            </a:r>
            <a:endParaRPr lang="en-IN" b="1" dirty="0"/>
          </a:p>
        </p:txBody>
      </p:sp>
      <p:sp>
        <p:nvSpPr>
          <p:cNvPr id="4" name="Rectangle 3"/>
          <p:cNvSpPr/>
          <p:nvPr/>
        </p:nvSpPr>
        <p:spPr>
          <a:xfrm>
            <a:off x="400692" y="1416246"/>
            <a:ext cx="11609799" cy="3416320"/>
          </a:xfrm>
          <a:prstGeom prst="rect">
            <a:avLst/>
          </a:prstGeom>
        </p:spPr>
        <p:txBody>
          <a:bodyPr wrap="square">
            <a:spAutoFit/>
          </a:bodyPr>
          <a:lstStyle/>
          <a:p>
            <a:r>
              <a:rPr lang="en-IN" b="1" dirty="0" smtClean="0"/>
              <a:t>Differences </a:t>
            </a:r>
            <a:r>
              <a:rPr lang="en-IN" b="1" dirty="0"/>
              <a:t>between typical data warehouses and OLTP systems:</a:t>
            </a:r>
          </a:p>
          <a:p>
            <a:endParaRPr lang="en-IN" dirty="0"/>
          </a:p>
          <a:p>
            <a:endParaRPr lang="en-IN" dirty="0"/>
          </a:p>
          <a:p>
            <a:r>
              <a:rPr lang="en-IN" b="1" dirty="0"/>
              <a:t>Data modifications</a:t>
            </a:r>
          </a:p>
          <a:p>
            <a:endParaRPr lang="en-IN" dirty="0"/>
          </a:p>
          <a:p>
            <a:r>
              <a:rPr lang="en-IN" dirty="0" smtClean="0">
                <a:solidFill>
                  <a:schemeClr val="accent2"/>
                </a:solidFill>
              </a:rPr>
              <a:t>Data warehouse : </a:t>
            </a:r>
            <a:r>
              <a:rPr lang="en-IN" dirty="0" smtClean="0"/>
              <a:t>is </a:t>
            </a:r>
            <a:r>
              <a:rPr lang="en-IN" dirty="0"/>
              <a:t>updated on a regular basis by the ETL process (run nightly or weekly) using bulk data modification techniques. The end users of a data warehouse do not directly update the data warehouse except when using analytical tools, such as data mining, to make predictions with associated probabilities, assign customers to market segments, and develop customer profiles</a:t>
            </a:r>
            <a:r>
              <a:rPr lang="en-IN" dirty="0" smtClean="0"/>
              <a:t>.</a:t>
            </a:r>
          </a:p>
          <a:p>
            <a:endParaRPr lang="en-IN" dirty="0"/>
          </a:p>
          <a:p>
            <a:r>
              <a:rPr lang="en-IN" dirty="0" smtClean="0">
                <a:solidFill>
                  <a:schemeClr val="accent2"/>
                </a:solidFill>
              </a:rPr>
              <a:t>OLTP systems : </a:t>
            </a:r>
            <a:r>
              <a:rPr lang="en-IN" dirty="0" smtClean="0"/>
              <a:t>End </a:t>
            </a:r>
            <a:r>
              <a:rPr lang="en-IN" dirty="0"/>
              <a:t>users routinely </a:t>
            </a:r>
            <a:r>
              <a:rPr lang="en-IN" dirty="0" smtClean="0"/>
              <a:t>perform </a:t>
            </a:r>
            <a:r>
              <a:rPr lang="en-IN" dirty="0"/>
              <a:t>data </a:t>
            </a:r>
            <a:r>
              <a:rPr lang="en-IN" dirty="0" smtClean="0"/>
              <a:t>modifications to </a:t>
            </a:r>
            <a:r>
              <a:rPr lang="en-IN" dirty="0"/>
              <a:t>the database. </a:t>
            </a:r>
            <a:r>
              <a:rPr lang="en-IN" dirty="0" smtClean="0"/>
              <a:t>Thus it is </a:t>
            </a:r>
            <a:r>
              <a:rPr lang="en-IN" dirty="0"/>
              <a:t>always up to date, and reflects the current state of each business transaction.</a:t>
            </a:r>
          </a:p>
        </p:txBody>
      </p:sp>
    </p:spTree>
    <p:extLst>
      <p:ext uri="{BB962C8B-B14F-4D97-AF65-F5344CB8AC3E}">
        <p14:creationId xmlns:p14="http://schemas.microsoft.com/office/powerpoint/2010/main" val="2727852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8363" y="748022"/>
            <a:ext cx="11407739" cy="4801314"/>
          </a:xfrm>
          <a:prstGeom prst="rect">
            <a:avLst/>
          </a:prstGeom>
        </p:spPr>
        <p:txBody>
          <a:bodyPr wrap="square">
            <a:spAutoFit/>
          </a:bodyPr>
          <a:lstStyle/>
          <a:p>
            <a:r>
              <a:rPr lang="en-IN" b="1" dirty="0"/>
              <a:t>Schema design</a:t>
            </a:r>
          </a:p>
          <a:p>
            <a:endParaRPr lang="en-IN" dirty="0"/>
          </a:p>
          <a:p>
            <a:r>
              <a:rPr lang="en-IN" dirty="0">
                <a:solidFill>
                  <a:schemeClr val="accent2"/>
                </a:solidFill>
              </a:rPr>
              <a:t>Data warehouses</a:t>
            </a:r>
            <a:r>
              <a:rPr lang="en-IN" dirty="0"/>
              <a:t> often use partially denormalized schemas to optimize query and analytical performance.</a:t>
            </a:r>
          </a:p>
          <a:p>
            <a:r>
              <a:rPr lang="en-IN" dirty="0" smtClean="0">
                <a:solidFill>
                  <a:schemeClr val="accent2"/>
                </a:solidFill>
              </a:rPr>
              <a:t>OLTP </a:t>
            </a:r>
            <a:r>
              <a:rPr lang="en-IN" dirty="0">
                <a:solidFill>
                  <a:schemeClr val="accent2"/>
                </a:solidFill>
              </a:rPr>
              <a:t>systems </a:t>
            </a:r>
            <a:r>
              <a:rPr lang="en-IN" dirty="0"/>
              <a:t>often use fully normalized schemas to optimize update/insert/delete performance, and to guarantee data consistency.</a:t>
            </a:r>
          </a:p>
          <a:p>
            <a:endParaRPr lang="en-IN" dirty="0"/>
          </a:p>
          <a:p>
            <a:r>
              <a:rPr lang="en-IN" b="1" dirty="0"/>
              <a:t>Typical operations</a:t>
            </a:r>
          </a:p>
          <a:p>
            <a:endParaRPr lang="en-IN" dirty="0"/>
          </a:p>
          <a:p>
            <a:r>
              <a:rPr lang="en-IN" dirty="0" smtClean="0">
                <a:solidFill>
                  <a:schemeClr val="accent2"/>
                </a:solidFill>
              </a:rPr>
              <a:t>Data </a:t>
            </a:r>
            <a:r>
              <a:rPr lang="en-IN" dirty="0">
                <a:solidFill>
                  <a:schemeClr val="accent2"/>
                </a:solidFill>
              </a:rPr>
              <a:t>warehouse query scans </a:t>
            </a:r>
            <a:r>
              <a:rPr lang="en-IN" dirty="0"/>
              <a:t>thousands or millions of </a:t>
            </a:r>
            <a:r>
              <a:rPr lang="en-IN" dirty="0" smtClean="0"/>
              <a:t>rows.</a:t>
            </a:r>
            <a:endParaRPr lang="en-IN" dirty="0"/>
          </a:p>
          <a:p>
            <a:r>
              <a:rPr lang="en-IN" dirty="0" smtClean="0">
                <a:solidFill>
                  <a:schemeClr val="accent2"/>
                </a:solidFill>
              </a:rPr>
              <a:t>OLTP </a:t>
            </a:r>
            <a:r>
              <a:rPr lang="en-IN" dirty="0">
                <a:solidFill>
                  <a:schemeClr val="accent2"/>
                </a:solidFill>
              </a:rPr>
              <a:t>operation</a:t>
            </a:r>
            <a:r>
              <a:rPr lang="en-IN" dirty="0"/>
              <a:t> accesses only a handful of </a:t>
            </a:r>
            <a:r>
              <a:rPr lang="en-IN" dirty="0" smtClean="0"/>
              <a:t>records</a:t>
            </a:r>
          </a:p>
          <a:p>
            <a:endParaRPr lang="en-IN" dirty="0"/>
          </a:p>
          <a:p>
            <a:r>
              <a:rPr lang="en-IN" b="1" dirty="0"/>
              <a:t>Historical data</a:t>
            </a:r>
          </a:p>
          <a:p>
            <a:endParaRPr lang="en-IN" dirty="0"/>
          </a:p>
          <a:p>
            <a:r>
              <a:rPr lang="en-IN" dirty="0">
                <a:solidFill>
                  <a:schemeClr val="accent2"/>
                </a:solidFill>
              </a:rPr>
              <a:t>Data warehouses </a:t>
            </a:r>
            <a:r>
              <a:rPr lang="en-IN" dirty="0"/>
              <a:t>usually store many months or years of data. This is to support historical analysis and reporting</a:t>
            </a:r>
            <a:r>
              <a:rPr lang="en-IN" dirty="0" smtClean="0"/>
              <a:t>.</a:t>
            </a:r>
            <a:endParaRPr lang="en-IN" dirty="0"/>
          </a:p>
          <a:p>
            <a:r>
              <a:rPr lang="en-IN" dirty="0">
                <a:solidFill>
                  <a:schemeClr val="accent2"/>
                </a:solidFill>
              </a:rPr>
              <a:t>OLTP systems </a:t>
            </a:r>
            <a:r>
              <a:rPr lang="en-IN" dirty="0"/>
              <a:t>usually store data from only a few weeks or months. The OLTP system stores only historical data as needed to successfully meet the requirements of the current transaction.</a:t>
            </a:r>
          </a:p>
        </p:txBody>
      </p:sp>
    </p:spTree>
    <p:extLst>
      <p:ext uri="{BB962C8B-B14F-4D97-AF65-F5344CB8AC3E}">
        <p14:creationId xmlns:p14="http://schemas.microsoft.com/office/powerpoint/2010/main" val="3752870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596" y="1726058"/>
            <a:ext cx="5244625" cy="3845218"/>
          </a:xfrm>
          <a:prstGeom prst="rect">
            <a:avLst/>
          </a:prstGeom>
        </p:spPr>
      </p:pic>
      <p:sp>
        <p:nvSpPr>
          <p:cNvPr id="3" name="TextBox 2"/>
          <p:cNvSpPr txBox="1"/>
          <p:nvPr/>
        </p:nvSpPr>
        <p:spPr>
          <a:xfrm>
            <a:off x="359596" y="565079"/>
            <a:ext cx="4387065" cy="369332"/>
          </a:xfrm>
          <a:prstGeom prst="rect">
            <a:avLst/>
          </a:prstGeom>
          <a:noFill/>
        </p:spPr>
        <p:txBody>
          <a:bodyPr wrap="square" rtlCol="0">
            <a:spAutoFit/>
          </a:bodyPr>
          <a:lstStyle/>
          <a:p>
            <a:r>
              <a:rPr lang="en-US" b="1" dirty="0" smtClean="0"/>
              <a:t>Simple Architecture</a:t>
            </a:r>
            <a:endParaRPr lang="en-IN" b="1" dirty="0"/>
          </a:p>
        </p:txBody>
      </p:sp>
      <p:sp>
        <p:nvSpPr>
          <p:cNvPr id="4" name="Rectangle 3"/>
          <p:cNvSpPr/>
          <p:nvPr/>
        </p:nvSpPr>
        <p:spPr>
          <a:xfrm>
            <a:off x="6058328" y="1726058"/>
            <a:ext cx="5702158" cy="3693319"/>
          </a:xfrm>
          <a:prstGeom prst="rect">
            <a:avLst/>
          </a:prstGeom>
        </p:spPr>
        <p:txBody>
          <a:bodyPr wrap="square">
            <a:spAutoFit/>
          </a:bodyPr>
          <a:lstStyle/>
          <a:p>
            <a:r>
              <a:rPr lang="en-IN" dirty="0"/>
              <a:t>End users directly access data derived from several source systems through the data warehouse</a:t>
            </a:r>
            <a:r>
              <a:rPr lang="en-IN" dirty="0" smtClean="0"/>
              <a:t>.</a:t>
            </a:r>
          </a:p>
          <a:p>
            <a:endParaRPr lang="en-US" dirty="0"/>
          </a:p>
          <a:p>
            <a:r>
              <a:rPr lang="en-US" dirty="0" smtClean="0"/>
              <a:t>The </a:t>
            </a:r>
            <a:r>
              <a:rPr lang="en-US" dirty="0"/>
              <a:t>metadata and raw data of a traditional OLTP system is </a:t>
            </a:r>
            <a:r>
              <a:rPr lang="en-US" dirty="0" smtClean="0"/>
              <a:t>present along with summary </a:t>
            </a:r>
            <a:r>
              <a:rPr lang="en-US" dirty="0"/>
              <a:t>data. Summaries are a mechanism to pre-compute common expensive, long-running operations for sub-second data retrieval. </a:t>
            </a:r>
            <a:endParaRPr lang="en-US" dirty="0" smtClean="0"/>
          </a:p>
          <a:p>
            <a:endParaRPr lang="en-US" dirty="0"/>
          </a:p>
          <a:p>
            <a:r>
              <a:rPr lang="en-US" dirty="0" smtClean="0"/>
              <a:t>An EDW/consolidated raw data </a:t>
            </a:r>
            <a:r>
              <a:rPr lang="en-US" dirty="0"/>
              <a:t>provides a 360-degree view into the business of an organization by holding all relevant business information in the most detailed format.</a:t>
            </a:r>
            <a:endParaRPr lang="en-IN" dirty="0"/>
          </a:p>
        </p:txBody>
      </p:sp>
    </p:spTree>
    <p:extLst>
      <p:ext uri="{BB962C8B-B14F-4D97-AF65-F5344CB8AC3E}">
        <p14:creationId xmlns:p14="http://schemas.microsoft.com/office/powerpoint/2010/main" val="3293669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682" y="1345433"/>
            <a:ext cx="5711734" cy="4253983"/>
          </a:xfrm>
          <a:prstGeom prst="rect">
            <a:avLst/>
          </a:prstGeom>
        </p:spPr>
      </p:pic>
      <p:sp>
        <p:nvSpPr>
          <p:cNvPr id="3" name="TextBox 2"/>
          <p:cNvSpPr txBox="1"/>
          <p:nvPr/>
        </p:nvSpPr>
        <p:spPr>
          <a:xfrm>
            <a:off x="359596" y="565079"/>
            <a:ext cx="4387065" cy="369332"/>
          </a:xfrm>
          <a:prstGeom prst="rect">
            <a:avLst/>
          </a:prstGeom>
          <a:noFill/>
        </p:spPr>
        <p:txBody>
          <a:bodyPr wrap="square" rtlCol="0">
            <a:spAutoFit/>
          </a:bodyPr>
          <a:lstStyle/>
          <a:p>
            <a:r>
              <a:rPr lang="en-US" b="1" dirty="0" smtClean="0"/>
              <a:t>DWH with Staging Area</a:t>
            </a:r>
            <a:endParaRPr lang="en-IN" b="1" dirty="0"/>
          </a:p>
        </p:txBody>
      </p:sp>
      <p:sp>
        <p:nvSpPr>
          <p:cNvPr id="4" name="Rectangle 3"/>
          <p:cNvSpPr/>
          <p:nvPr/>
        </p:nvSpPr>
        <p:spPr>
          <a:xfrm>
            <a:off x="7537807" y="2537236"/>
            <a:ext cx="3548009" cy="2308324"/>
          </a:xfrm>
          <a:prstGeom prst="rect">
            <a:avLst/>
          </a:prstGeom>
        </p:spPr>
        <p:txBody>
          <a:bodyPr wrap="square">
            <a:spAutoFit/>
          </a:bodyPr>
          <a:lstStyle/>
          <a:p>
            <a:r>
              <a:rPr lang="en-IN" dirty="0" smtClean="0"/>
              <a:t>Data is collected, cleaned and processed before pushing it into  </a:t>
            </a:r>
            <a:r>
              <a:rPr lang="en-IN" dirty="0"/>
              <a:t>the </a:t>
            </a:r>
            <a:r>
              <a:rPr lang="en-IN" dirty="0" smtClean="0"/>
              <a:t>warehouse.</a:t>
            </a:r>
          </a:p>
          <a:p>
            <a:endParaRPr lang="en-IN" dirty="0" smtClean="0"/>
          </a:p>
          <a:p>
            <a:r>
              <a:rPr lang="en-IN" dirty="0" smtClean="0"/>
              <a:t>This can be done  programmatically or using a  </a:t>
            </a:r>
            <a:r>
              <a:rPr lang="en-IN" dirty="0"/>
              <a:t>staging </a:t>
            </a:r>
            <a:r>
              <a:rPr lang="en-IN" dirty="0" smtClean="0"/>
              <a:t>area. </a:t>
            </a:r>
          </a:p>
          <a:p>
            <a:endParaRPr lang="en-IN" dirty="0"/>
          </a:p>
        </p:txBody>
      </p:sp>
    </p:spTree>
    <p:extLst>
      <p:ext uri="{BB962C8B-B14F-4D97-AF65-F5344CB8AC3E}">
        <p14:creationId xmlns:p14="http://schemas.microsoft.com/office/powerpoint/2010/main" val="631859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30273" y="2632085"/>
            <a:ext cx="3743218" cy="2031325"/>
          </a:xfrm>
          <a:prstGeom prst="rect">
            <a:avLst/>
          </a:prstGeom>
        </p:spPr>
        <p:txBody>
          <a:bodyPr wrap="square">
            <a:spAutoFit/>
          </a:bodyPr>
          <a:lstStyle/>
          <a:p>
            <a:r>
              <a:rPr lang="en-IN" dirty="0" smtClean="0"/>
              <a:t>When warehouse's </a:t>
            </a:r>
            <a:r>
              <a:rPr lang="en-IN" dirty="0"/>
              <a:t>architecture </a:t>
            </a:r>
            <a:r>
              <a:rPr lang="en-IN" dirty="0" smtClean="0"/>
              <a:t>is customized for </a:t>
            </a:r>
            <a:r>
              <a:rPr lang="en-IN" dirty="0"/>
              <a:t>different groups within your </a:t>
            </a:r>
            <a:r>
              <a:rPr lang="en-IN" dirty="0" smtClean="0"/>
              <a:t>organization by adding </a:t>
            </a:r>
            <a:r>
              <a:rPr lang="en-IN" dirty="0"/>
              <a:t>data marts, which are systems designed for a particular line of business. </a:t>
            </a:r>
            <a:endParaRPr lang="en-IN" dirty="0" smtClean="0"/>
          </a:p>
          <a:p>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878" y="1385031"/>
            <a:ext cx="6630107" cy="4306852"/>
          </a:xfrm>
          <a:prstGeom prst="rect">
            <a:avLst/>
          </a:prstGeom>
        </p:spPr>
      </p:pic>
      <p:sp>
        <p:nvSpPr>
          <p:cNvPr id="4" name="TextBox 3"/>
          <p:cNvSpPr txBox="1"/>
          <p:nvPr/>
        </p:nvSpPr>
        <p:spPr>
          <a:xfrm>
            <a:off x="359596" y="565079"/>
            <a:ext cx="4387065" cy="369332"/>
          </a:xfrm>
          <a:prstGeom prst="rect">
            <a:avLst/>
          </a:prstGeom>
          <a:noFill/>
        </p:spPr>
        <p:txBody>
          <a:bodyPr wrap="square" rtlCol="0">
            <a:spAutoFit/>
          </a:bodyPr>
          <a:lstStyle/>
          <a:p>
            <a:r>
              <a:rPr lang="en-US" b="1" dirty="0" smtClean="0"/>
              <a:t>DWH with Staging Area &amp; Data Marts</a:t>
            </a:r>
            <a:endParaRPr lang="en-IN" b="1" dirty="0"/>
          </a:p>
        </p:txBody>
      </p:sp>
    </p:spTree>
    <p:extLst>
      <p:ext uri="{BB962C8B-B14F-4D97-AF65-F5344CB8AC3E}">
        <p14:creationId xmlns:p14="http://schemas.microsoft.com/office/powerpoint/2010/main" val="1615811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15636" y="238994"/>
          <a:ext cx="11107882" cy="6450071"/>
        </p:xfrm>
        <a:graphic>
          <a:graphicData uri="http://schemas.openxmlformats.org/drawingml/2006/table">
            <a:tbl>
              <a:tblPr/>
              <a:tblGrid>
                <a:gridCol w="5055715"/>
                <a:gridCol w="6052167"/>
              </a:tblGrid>
              <a:tr h="317962">
                <a:tc>
                  <a:txBody>
                    <a:bodyPr/>
                    <a:lstStyle/>
                    <a:p>
                      <a:pPr algn="l" fontAlgn="base"/>
                      <a:r>
                        <a:rPr lang="en-IN" sz="1600" b="1" dirty="0">
                          <a:effectLst/>
                        </a:rPr>
                        <a:t>Data Warehouse</a:t>
                      </a:r>
                    </a:p>
                  </a:txBody>
                  <a:tcPr marL="47297" marR="47297" marT="23649" marB="23649" anchor="ctr">
                    <a:lnL>
                      <a:noFill/>
                    </a:lnL>
                    <a:lnR>
                      <a:noFill/>
                    </a:lnR>
                    <a:lnT>
                      <a:noFill/>
                    </a:lnT>
                    <a:lnB>
                      <a:noFill/>
                    </a:lnB>
                    <a:solidFill>
                      <a:schemeClr val="bg2"/>
                    </a:solidFill>
                  </a:tcPr>
                </a:tc>
                <a:tc>
                  <a:txBody>
                    <a:bodyPr/>
                    <a:lstStyle/>
                    <a:p>
                      <a:pPr algn="l" fontAlgn="base"/>
                      <a:r>
                        <a:rPr lang="en-IN" sz="1600" b="1" dirty="0">
                          <a:effectLst/>
                        </a:rPr>
                        <a:t>Data Mart</a:t>
                      </a:r>
                    </a:p>
                  </a:txBody>
                  <a:tcPr marL="47297" marR="47297" marT="23649" marB="23649" anchor="ctr">
                    <a:lnL>
                      <a:noFill/>
                    </a:lnL>
                    <a:lnR>
                      <a:noFill/>
                    </a:lnR>
                    <a:lnT>
                      <a:noFill/>
                    </a:lnT>
                    <a:lnB>
                      <a:noFill/>
                    </a:lnB>
                    <a:solidFill>
                      <a:schemeClr val="bg2"/>
                    </a:solidFill>
                  </a:tcPr>
                </a:tc>
              </a:tr>
              <a:tr h="501112">
                <a:tc>
                  <a:txBody>
                    <a:bodyPr/>
                    <a:lstStyle/>
                    <a:p>
                      <a:pPr algn="l" fontAlgn="base"/>
                      <a:r>
                        <a:rPr lang="en-US" sz="1600" b="0" dirty="0">
                          <a:effectLst/>
                        </a:rPr>
                        <a:t>Data warehouse is a </a:t>
                      </a:r>
                      <a:r>
                        <a:rPr lang="en-US" sz="1600" b="0" dirty="0" smtClean="0">
                          <a:effectLst/>
                        </a:rPr>
                        <a:t>Centralized </a:t>
                      </a:r>
                      <a:r>
                        <a:rPr lang="en-US" sz="1600" b="0" dirty="0">
                          <a:effectLst/>
                        </a:rPr>
                        <a:t>system.</a:t>
                      </a:r>
                    </a:p>
                  </a:txBody>
                  <a:tcPr marL="47297" marR="47297" marT="23649" marB="23649" anchor="ctr">
                    <a:lnL>
                      <a:noFill/>
                    </a:lnL>
                    <a:lnR>
                      <a:noFill/>
                    </a:lnR>
                    <a:lnT>
                      <a:noFill/>
                    </a:lnT>
                    <a:lnB>
                      <a:noFill/>
                    </a:lnB>
                    <a:solidFill>
                      <a:schemeClr val="bg1"/>
                    </a:solidFill>
                  </a:tcPr>
                </a:tc>
                <a:tc>
                  <a:txBody>
                    <a:bodyPr/>
                    <a:lstStyle/>
                    <a:p>
                      <a:pPr algn="l" fontAlgn="base"/>
                      <a:r>
                        <a:rPr lang="en-US" sz="1600" b="0">
                          <a:effectLst/>
                        </a:rPr>
                        <a:t>While it is a decentralised system.</a:t>
                      </a:r>
                    </a:p>
                  </a:txBody>
                  <a:tcPr marL="47297" marR="47297" marT="23649" marB="23649" anchor="ctr">
                    <a:lnL>
                      <a:noFill/>
                    </a:lnL>
                    <a:lnR>
                      <a:noFill/>
                    </a:lnR>
                    <a:lnT>
                      <a:noFill/>
                    </a:lnT>
                    <a:lnB>
                      <a:noFill/>
                    </a:lnB>
                    <a:solidFill>
                      <a:schemeClr val="bg1"/>
                    </a:solidFill>
                  </a:tcPr>
                </a:tc>
              </a:tr>
              <a:tr h="501112">
                <a:tc>
                  <a:txBody>
                    <a:bodyPr/>
                    <a:lstStyle/>
                    <a:p>
                      <a:pPr algn="l" fontAlgn="base"/>
                      <a:r>
                        <a:rPr lang="en-US" sz="1600" b="0" dirty="0">
                          <a:effectLst/>
                        </a:rPr>
                        <a:t>In data warehouse, lightly denormalization takes place.</a:t>
                      </a:r>
                    </a:p>
                  </a:txBody>
                  <a:tcPr marL="47297" marR="47297" marT="23649" marB="23649" anchor="ctr">
                    <a:lnL>
                      <a:noFill/>
                    </a:lnL>
                    <a:lnR>
                      <a:noFill/>
                    </a:lnR>
                    <a:lnT>
                      <a:noFill/>
                    </a:lnT>
                    <a:lnB>
                      <a:noFill/>
                    </a:lnB>
                    <a:solidFill>
                      <a:schemeClr val="bg1"/>
                    </a:solidFill>
                  </a:tcPr>
                </a:tc>
                <a:tc>
                  <a:txBody>
                    <a:bodyPr/>
                    <a:lstStyle/>
                    <a:p>
                      <a:pPr algn="l" fontAlgn="base"/>
                      <a:r>
                        <a:rPr lang="en-US" sz="1600" b="0" dirty="0">
                          <a:effectLst/>
                        </a:rPr>
                        <a:t>While in Data mart, highly denormalization takes place.</a:t>
                      </a:r>
                    </a:p>
                  </a:txBody>
                  <a:tcPr marL="47297" marR="47297" marT="23649" marB="23649" anchor="ctr">
                    <a:lnL>
                      <a:noFill/>
                    </a:lnL>
                    <a:lnR>
                      <a:noFill/>
                    </a:lnR>
                    <a:lnT>
                      <a:noFill/>
                    </a:lnT>
                    <a:lnB>
                      <a:noFill/>
                    </a:lnB>
                    <a:solidFill>
                      <a:schemeClr val="bg1"/>
                    </a:solidFill>
                  </a:tcPr>
                </a:tc>
              </a:tr>
              <a:tr h="287404">
                <a:tc>
                  <a:txBody>
                    <a:bodyPr/>
                    <a:lstStyle/>
                    <a:p>
                      <a:pPr algn="l" fontAlgn="base"/>
                      <a:r>
                        <a:rPr lang="en-US" sz="1600" b="0" dirty="0">
                          <a:effectLst/>
                        </a:rPr>
                        <a:t>Data warehouse is top-down model.</a:t>
                      </a:r>
                    </a:p>
                  </a:txBody>
                  <a:tcPr marL="47297" marR="47297" marT="23649" marB="23649" anchor="ctr">
                    <a:lnL>
                      <a:noFill/>
                    </a:lnL>
                    <a:lnR>
                      <a:noFill/>
                    </a:lnR>
                    <a:lnT>
                      <a:noFill/>
                    </a:lnT>
                    <a:lnB>
                      <a:noFill/>
                    </a:lnB>
                    <a:solidFill>
                      <a:schemeClr val="bg1"/>
                    </a:solidFill>
                  </a:tcPr>
                </a:tc>
                <a:tc>
                  <a:txBody>
                    <a:bodyPr/>
                    <a:lstStyle/>
                    <a:p>
                      <a:pPr algn="l" fontAlgn="base"/>
                      <a:r>
                        <a:rPr lang="en-US" sz="1600" b="0">
                          <a:effectLst/>
                        </a:rPr>
                        <a:t>While it is a bottom-up model.</a:t>
                      </a:r>
                    </a:p>
                  </a:txBody>
                  <a:tcPr marL="47297" marR="47297" marT="23649" marB="23649" anchor="ctr">
                    <a:lnL>
                      <a:noFill/>
                    </a:lnL>
                    <a:lnR>
                      <a:noFill/>
                    </a:lnR>
                    <a:lnT>
                      <a:noFill/>
                    </a:lnT>
                    <a:lnB>
                      <a:noFill/>
                    </a:lnB>
                    <a:solidFill>
                      <a:schemeClr val="bg1"/>
                    </a:solidFill>
                  </a:tcPr>
                </a:tc>
              </a:tr>
              <a:tr h="287404">
                <a:tc>
                  <a:txBody>
                    <a:bodyPr/>
                    <a:lstStyle/>
                    <a:p>
                      <a:pPr algn="l" fontAlgn="base"/>
                      <a:r>
                        <a:rPr lang="en-US" sz="1600" b="0" dirty="0">
                          <a:effectLst/>
                        </a:rPr>
                        <a:t>To built a warehouse is difficult.</a:t>
                      </a:r>
                    </a:p>
                  </a:txBody>
                  <a:tcPr marL="47297" marR="47297" marT="23649" marB="23649" anchor="ctr">
                    <a:lnL>
                      <a:noFill/>
                    </a:lnL>
                    <a:lnR>
                      <a:noFill/>
                    </a:lnR>
                    <a:lnT>
                      <a:noFill/>
                    </a:lnT>
                    <a:lnB>
                      <a:noFill/>
                    </a:lnB>
                    <a:solidFill>
                      <a:schemeClr val="bg1"/>
                    </a:solidFill>
                  </a:tcPr>
                </a:tc>
                <a:tc>
                  <a:txBody>
                    <a:bodyPr/>
                    <a:lstStyle/>
                    <a:p>
                      <a:pPr algn="l" fontAlgn="base"/>
                      <a:r>
                        <a:rPr lang="en-US" sz="1600" b="0">
                          <a:effectLst/>
                        </a:rPr>
                        <a:t>While to build a mart is easy.</a:t>
                      </a:r>
                    </a:p>
                  </a:txBody>
                  <a:tcPr marL="47297" marR="47297" marT="23649" marB="23649" anchor="ctr">
                    <a:lnL>
                      <a:noFill/>
                    </a:lnL>
                    <a:lnR>
                      <a:noFill/>
                    </a:lnR>
                    <a:lnT>
                      <a:noFill/>
                    </a:lnT>
                    <a:lnB>
                      <a:noFill/>
                    </a:lnB>
                    <a:solidFill>
                      <a:schemeClr val="bg1"/>
                    </a:solidFill>
                  </a:tcPr>
                </a:tc>
              </a:tr>
              <a:tr h="501112">
                <a:tc>
                  <a:txBody>
                    <a:bodyPr/>
                    <a:lstStyle/>
                    <a:p>
                      <a:pPr algn="l" fontAlgn="base"/>
                      <a:r>
                        <a:rPr lang="en-US" sz="1600" b="0" dirty="0">
                          <a:effectLst/>
                        </a:rPr>
                        <a:t>In data warehouse, Fact constellation schema is used.</a:t>
                      </a:r>
                    </a:p>
                  </a:txBody>
                  <a:tcPr marL="47297" marR="47297" marT="23649" marB="23649" anchor="ctr">
                    <a:lnL>
                      <a:noFill/>
                    </a:lnL>
                    <a:lnR>
                      <a:noFill/>
                    </a:lnR>
                    <a:lnT>
                      <a:noFill/>
                    </a:lnT>
                    <a:lnB>
                      <a:noFill/>
                    </a:lnB>
                    <a:solidFill>
                      <a:schemeClr val="bg1"/>
                    </a:solidFill>
                  </a:tcPr>
                </a:tc>
                <a:tc>
                  <a:txBody>
                    <a:bodyPr/>
                    <a:lstStyle/>
                    <a:p>
                      <a:pPr algn="l" fontAlgn="base"/>
                      <a:r>
                        <a:rPr lang="en-US" sz="1600" b="0" dirty="0">
                          <a:effectLst/>
                        </a:rPr>
                        <a:t>While in this, Star schema and snowflake schema are used.</a:t>
                      </a:r>
                    </a:p>
                  </a:txBody>
                  <a:tcPr marL="47297" marR="47297" marT="23649" marB="23649" anchor="ctr">
                    <a:lnL>
                      <a:noFill/>
                    </a:lnL>
                    <a:lnR>
                      <a:noFill/>
                    </a:lnR>
                    <a:lnT>
                      <a:noFill/>
                    </a:lnT>
                    <a:lnB>
                      <a:noFill/>
                    </a:lnB>
                    <a:solidFill>
                      <a:schemeClr val="bg1"/>
                    </a:solidFill>
                  </a:tcPr>
                </a:tc>
              </a:tr>
              <a:tr h="287404">
                <a:tc>
                  <a:txBody>
                    <a:bodyPr/>
                    <a:lstStyle/>
                    <a:p>
                      <a:pPr algn="l" fontAlgn="base"/>
                      <a:r>
                        <a:rPr lang="en-IN" sz="1600" b="0">
                          <a:effectLst/>
                        </a:rPr>
                        <a:t>Data Warehouse is flexible.</a:t>
                      </a:r>
                    </a:p>
                  </a:txBody>
                  <a:tcPr marL="47297" marR="47297" marT="23649" marB="23649" anchor="ctr">
                    <a:lnL>
                      <a:noFill/>
                    </a:lnL>
                    <a:lnR>
                      <a:noFill/>
                    </a:lnR>
                    <a:lnT>
                      <a:noFill/>
                    </a:lnT>
                    <a:lnB>
                      <a:noFill/>
                    </a:lnB>
                    <a:solidFill>
                      <a:schemeClr val="bg1"/>
                    </a:solidFill>
                  </a:tcPr>
                </a:tc>
                <a:tc>
                  <a:txBody>
                    <a:bodyPr/>
                    <a:lstStyle/>
                    <a:p>
                      <a:pPr algn="l" fontAlgn="base"/>
                      <a:r>
                        <a:rPr lang="en-US" sz="1600" b="0" dirty="0">
                          <a:effectLst/>
                        </a:rPr>
                        <a:t>While it is not flexible.</a:t>
                      </a:r>
                    </a:p>
                  </a:txBody>
                  <a:tcPr marL="47297" marR="47297" marT="23649" marB="23649" anchor="ctr">
                    <a:lnL>
                      <a:noFill/>
                    </a:lnL>
                    <a:lnR>
                      <a:noFill/>
                    </a:lnR>
                    <a:lnT>
                      <a:noFill/>
                    </a:lnT>
                    <a:lnB>
                      <a:noFill/>
                    </a:lnB>
                    <a:solidFill>
                      <a:schemeClr val="bg1"/>
                    </a:solidFill>
                  </a:tcPr>
                </a:tc>
              </a:tr>
              <a:tr h="501112">
                <a:tc>
                  <a:txBody>
                    <a:bodyPr/>
                    <a:lstStyle/>
                    <a:p>
                      <a:pPr algn="l" fontAlgn="base"/>
                      <a:r>
                        <a:rPr lang="en-US" sz="1600" b="0">
                          <a:effectLst/>
                        </a:rPr>
                        <a:t>Data Warehouse is the data-oriented in nature.</a:t>
                      </a:r>
                    </a:p>
                  </a:txBody>
                  <a:tcPr marL="47297" marR="47297" marT="23649" marB="23649" anchor="ctr">
                    <a:lnL>
                      <a:noFill/>
                    </a:lnL>
                    <a:lnR>
                      <a:noFill/>
                    </a:lnR>
                    <a:lnT>
                      <a:noFill/>
                    </a:lnT>
                    <a:lnB>
                      <a:noFill/>
                    </a:lnB>
                    <a:solidFill>
                      <a:schemeClr val="bg1"/>
                    </a:solidFill>
                  </a:tcPr>
                </a:tc>
                <a:tc>
                  <a:txBody>
                    <a:bodyPr/>
                    <a:lstStyle/>
                    <a:p>
                      <a:pPr algn="l" fontAlgn="base"/>
                      <a:r>
                        <a:rPr lang="en-US" sz="1600" b="0" dirty="0">
                          <a:effectLst/>
                        </a:rPr>
                        <a:t>While it is the project-oriented in nature.</a:t>
                      </a:r>
                    </a:p>
                  </a:txBody>
                  <a:tcPr marL="47297" marR="47297" marT="23649" marB="23649" anchor="ctr">
                    <a:lnL>
                      <a:noFill/>
                    </a:lnL>
                    <a:lnR>
                      <a:noFill/>
                    </a:lnR>
                    <a:lnT>
                      <a:noFill/>
                    </a:lnT>
                    <a:lnB>
                      <a:noFill/>
                    </a:lnB>
                    <a:solidFill>
                      <a:schemeClr val="bg1"/>
                    </a:solidFill>
                  </a:tcPr>
                </a:tc>
              </a:tr>
              <a:tr h="501112">
                <a:tc>
                  <a:txBody>
                    <a:bodyPr/>
                    <a:lstStyle/>
                    <a:p>
                      <a:pPr algn="l" fontAlgn="base"/>
                      <a:r>
                        <a:rPr lang="en-US" sz="1600" b="0">
                          <a:effectLst/>
                        </a:rPr>
                        <a:t>Data Ware house has long life.</a:t>
                      </a:r>
                    </a:p>
                  </a:txBody>
                  <a:tcPr marL="47297" marR="47297" marT="23649" marB="23649" anchor="ctr">
                    <a:lnL>
                      <a:noFill/>
                    </a:lnL>
                    <a:lnR>
                      <a:noFill/>
                    </a:lnR>
                    <a:lnT>
                      <a:noFill/>
                    </a:lnT>
                    <a:lnB>
                      <a:noFill/>
                    </a:lnB>
                    <a:solidFill>
                      <a:schemeClr val="bg1"/>
                    </a:solidFill>
                  </a:tcPr>
                </a:tc>
                <a:tc>
                  <a:txBody>
                    <a:bodyPr/>
                    <a:lstStyle/>
                    <a:p>
                      <a:pPr algn="l" fontAlgn="base"/>
                      <a:r>
                        <a:rPr lang="en-US" sz="1600" b="0" dirty="0">
                          <a:effectLst/>
                        </a:rPr>
                        <a:t>While data-mart has short life than warehouse.</a:t>
                      </a:r>
                    </a:p>
                  </a:txBody>
                  <a:tcPr marL="47297" marR="47297" marT="23649" marB="23649" anchor="ctr">
                    <a:lnL>
                      <a:noFill/>
                    </a:lnL>
                    <a:lnR>
                      <a:noFill/>
                    </a:lnR>
                    <a:lnT>
                      <a:noFill/>
                    </a:lnT>
                    <a:lnB>
                      <a:noFill/>
                    </a:lnB>
                    <a:solidFill>
                      <a:schemeClr val="bg1"/>
                    </a:solidFill>
                  </a:tcPr>
                </a:tc>
              </a:tr>
              <a:tr h="501112">
                <a:tc>
                  <a:txBody>
                    <a:bodyPr/>
                    <a:lstStyle/>
                    <a:p>
                      <a:pPr algn="l" fontAlgn="base"/>
                      <a:r>
                        <a:rPr lang="en-US" sz="1600" b="0">
                          <a:effectLst/>
                        </a:rPr>
                        <a:t>In Data Warehouse, Data are contained in detail form.</a:t>
                      </a:r>
                    </a:p>
                  </a:txBody>
                  <a:tcPr marL="47297" marR="47297" marT="23649" marB="23649" anchor="ctr">
                    <a:lnL>
                      <a:noFill/>
                    </a:lnL>
                    <a:lnR>
                      <a:noFill/>
                    </a:lnR>
                    <a:lnT>
                      <a:noFill/>
                    </a:lnT>
                    <a:lnB>
                      <a:noFill/>
                    </a:lnB>
                    <a:solidFill>
                      <a:schemeClr val="bg1"/>
                    </a:solidFill>
                  </a:tcPr>
                </a:tc>
                <a:tc>
                  <a:txBody>
                    <a:bodyPr/>
                    <a:lstStyle/>
                    <a:p>
                      <a:pPr algn="l" fontAlgn="base"/>
                      <a:r>
                        <a:rPr lang="en-US" sz="1600" b="0" dirty="0">
                          <a:effectLst/>
                        </a:rPr>
                        <a:t>While in this, data are contained in summarized form.</a:t>
                      </a:r>
                    </a:p>
                  </a:txBody>
                  <a:tcPr marL="47297" marR="47297" marT="23649" marB="23649" anchor="ctr">
                    <a:lnL>
                      <a:noFill/>
                    </a:lnL>
                    <a:lnR>
                      <a:noFill/>
                    </a:lnR>
                    <a:lnT>
                      <a:noFill/>
                    </a:lnT>
                    <a:lnB>
                      <a:noFill/>
                    </a:lnB>
                    <a:solidFill>
                      <a:schemeClr val="bg1"/>
                    </a:solidFill>
                  </a:tcPr>
                </a:tc>
              </a:tr>
              <a:tr h="501112">
                <a:tc>
                  <a:txBody>
                    <a:bodyPr/>
                    <a:lstStyle/>
                    <a:p>
                      <a:pPr algn="l" fontAlgn="base"/>
                      <a:r>
                        <a:rPr lang="en-US" sz="1600" b="0">
                          <a:effectLst/>
                        </a:rPr>
                        <a:t>Data Warehouse is vast in size.</a:t>
                      </a:r>
                    </a:p>
                  </a:txBody>
                  <a:tcPr marL="47297" marR="47297" marT="23649" marB="23649" anchor="ctr">
                    <a:lnL>
                      <a:noFill/>
                    </a:lnL>
                    <a:lnR>
                      <a:noFill/>
                    </a:lnR>
                    <a:lnT>
                      <a:noFill/>
                    </a:lnT>
                    <a:lnB>
                      <a:noFill/>
                    </a:lnB>
                    <a:solidFill>
                      <a:schemeClr val="bg1"/>
                    </a:solidFill>
                  </a:tcPr>
                </a:tc>
                <a:tc>
                  <a:txBody>
                    <a:bodyPr/>
                    <a:lstStyle/>
                    <a:p>
                      <a:pPr algn="l" fontAlgn="base"/>
                      <a:r>
                        <a:rPr lang="en-US" sz="1600" b="0" dirty="0">
                          <a:effectLst/>
                        </a:rPr>
                        <a:t>While data mart is smaller than warehouse.</a:t>
                      </a:r>
                    </a:p>
                  </a:txBody>
                  <a:tcPr marL="47297" marR="47297" marT="23649" marB="23649" anchor="ctr">
                    <a:lnL>
                      <a:noFill/>
                    </a:lnL>
                    <a:lnR>
                      <a:noFill/>
                    </a:lnR>
                    <a:lnT>
                      <a:noFill/>
                    </a:lnT>
                    <a:lnB>
                      <a:noFill/>
                    </a:lnB>
                    <a:solidFill>
                      <a:schemeClr val="bg1"/>
                    </a:solidFill>
                  </a:tcPr>
                </a:tc>
              </a:tr>
              <a:tr h="501112">
                <a:tc>
                  <a:txBody>
                    <a:bodyPr/>
                    <a:lstStyle/>
                    <a:p>
                      <a:pPr algn="l" fontAlgn="base"/>
                      <a:r>
                        <a:rPr lang="en-US" sz="1600" b="0">
                          <a:effectLst/>
                        </a:rPr>
                        <a:t>It collects data from various data sources.</a:t>
                      </a:r>
                    </a:p>
                  </a:txBody>
                  <a:tcPr marL="47297" marR="47297" marT="23649" marB="23649" anchor="ctr">
                    <a:lnL>
                      <a:noFill/>
                    </a:lnL>
                    <a:lnR>
                      <a:noFill/>
                    </a:lnR>
                    <a:lnT>
                      <a:noFill/>
                    </a:lnT>
                    <a:lnB>
                      <a:noFill/>
                    </a:lnB>
                    <a:solidFill>
                      <a:schemeClr val="bg1"/>
                    </a:solidFill>
                  </a:tcPr>
                </a:tc>
                <a:tc>
                  <a:txBody>
                    <a:bodyPr/>
                    <a:lstStyle/>
                    <a:p>
                      <a:pPr algn="l" fontAlgn="base"/>
                      <a:r>
                        <a:rPr lang="en-US" sz="1600" b="0" dirty="0">
                          <a:effectLst/>
                        </a:rPr>
                        <a:t>It generally stores data from a data warehouse. </a:t>
                      </a:r>
                    </a:p>
                  </a:txBody>
                  <a:tcPr marL="47297" marR="47297" marT="23649" marB="23649" anchor="ctr">
                    <a:lnL>
                      <a:noFill/>
                    </a:lnL>
                    <a:lnR>
                      <a:noFill/>
                    </a:lnR>
                    <a:lnT>
                      <a:noFill/>
                    </a:lnT>
                    <a:lnB>
                      <a:noFill/>
                    </a:lnB>
                    <a:solidFill>
                      <a:schemeClr val="bg1"/>
                    </a:solidFill>
                  </a:tcPr>
                </a:tc>
              </a:tr>
              <a:tr h="714821">
                <a:tc>
                  <a:txBody>
                    <a:bodyPr/>
                    <a:lstStyle/>
                    <a:p>
                      <a:pPr algn="l" fontAlgn="base"/>
                      <a:r>
                        <a:rPr lang="en-US" sz="1600" b="0">
                          <a:effectLst/>
                        </a:rPr>
                        <a:t>Long time for processing the data because of large data.</a:t>
                      </a:r>
                    </a:p>
                  </a:txBody>
                  <a:tcPr marL="47297" marR="47297" marT="23649" marB="23649" anchor="ctr">
                    <a:lnL>
                      <a:noFill/>
                    </a:lnL>
                    <a:lnR>
                      <a:noFill/>
                    </a:lnR>
                    <a:lnT>
                      <a:noFill/>
                    </a:lnT>
                    <a:lnB>
                      <a:noFill/>
                    </a:lnB>
                    <a:solidFill>
                      <a:schemeClr val="bg1"/>
                    </a:solidFill>
                  </a:tcPr>
                </a:tc>
                <a:tc>
                  <a:txBody>
                    <a:bodyPr/>
                    <a:lstStyle/>
                    <a:p>
                      <a:pPr algn="l" fontAlgn="base"/>
                      <a:r>
                        <a:rPr lang="en-US" sz="1600" b="0" dirty="0">
                          <a:effectLst/>
                        </a:rPr>
                        <a:t>Less time for processing the data because of handling only a small amount of data.</a:t>
                      </a:r>
                    </a:p>
                  </a:txBody>
                  <a:tcPr marL="47297" marR="47297" marT="23649" marB="23649" anchor="ctr">
                    <a:lnL>
                      <a:noFill/>
                    </a:lnL>
                    <a:lnR>
                      <a:noFill/>
                    </a:lnR>
                    <a:lnT>
                      <a:noFill/>
                    </a:lnT>
                    <a:lnB>
                      <a:noFill/>
                    </a:lnB>
                    <a:solidFill>
                      <a:schemeClr val="bg1"/>
                    </a:solidFill>
                  </a:tcPr>
                </a:tc>
              </a:tr>
              <a:tr h="517690">
                <a:tc>
                  <a:txBody>
                    <a:bodyPr/>
                    <a:lstStyle/>
                    <a:p>
                      <a:pPr algn="l" fontAlgn="base"/>
                      <a:r>
                        <a:rPr lang="en-US" sz="1600" b="0">
                          <a:effectLst/>
                        </a:rPr>
                        <a:t>Complicated design process of creating schemas and views.</a:t>
                      </a:r>
                    </a:p>
                  </a:txBody>
                  <a:tcPr marL="47297" marR="47297" marT="23649" marB="23649" anchor="ctr">
                    <a:lnL>
                      <a:noFill/>
                    </a:lnL>
                    <a:lnR>
                      <a:noFill/>
                    </a:lnR>
                    <a:lnT>
                      <a:noFill/>
                    </a:lnT>
                    <a:lnB>
                      <a:noFill/>
                    </a:lnB>
                    <a:solidFill>
                      <a:schemeClr val="bg1"/>
                    </a:solidFill>
                  </a:tcPr>
                </a:tc>
                <a:tc>
                  <a:txBody>
                    <a:bodyPr/>
                    <a:lstStyle/>
                    <a:p>
                      <a:pPr algn="l" fontAlgn="base"/>
                      <a:r>
                        <a:rPr lang="en-US" sz="1600" b="0" dirty="0">
                          <a:effectLst/>
                        </a:rPr>
                        <a:t>Easy design process of creating schemas and views.</a:t>
                      </a:r>
                    </a:p>
                  </a:txBody>
                  <a:tcPr marL="47297" marR="47297" marT="23649" marB="23649" anchor="ctr">
                    <a:lnL>
                      <a:noFill/>
                    </a:lnL>
                    <a:lnR>
                      <a:noFill/>
                    </a:lnR>
                    <a:lnT>
                      <a:noFill/>
                    </a:lnT>
                    <a:lnB>
                      <a:noFill/>
                    </a:lnB>
                    <a:solidFill>
                      <a:schemeClr val="bg1"/>
                    </a:solidFill>
                  </a:tcPr>
                </a:tc>
              </a:tr>
            </a:tbl>
          </a:graphicData>
        </a:graphic>
      </p:graphicFrame>
      <p:sp>
        <p:nvSpPr>
          <p:cNvPr id="3" name="Rectangle 1"/>
          <p:cNvSpPr>
            <a:spLocks noChangeArrowheads="1"/>
          </p:cNvSpPr>
          <p:nvPr/>
        </p:nvSpPr>
        <p:spPr bwMode="auto">
          <a:xfrm flipV="1">
            <a:off x="6016335" y="1455127"/>
            <a:ext cx="23558671" cy="51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73239"/>
                </a:solidFill>
                <a:effectLst/>
                <a:latin typeface="urw-din"/>
              </a:rPr>
              <a:t/>
            </a:r>
            <a:br>
              <a:rPr kumimoji="0" lang="en-US" sz="1200" b="0" i="0" u="none" strike="noStrike" cap="none" normalizeH="0" baseline="0" smtClean="0">
                <a:ln>
                  <a:noFill/>
                </a:ln>
                <a:solidFill>
                  <a:srgbClr val="273239"/>
                </a:solidFill>
                <a:effectLst/>
                <a:latin typeface="urw-din"/>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1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9D677CA4-2903-405A-A373-7E0DFD5F893C}"/>
              </a:ext>
            </a:extLst>
          </p:cNvPr>
          <p:cNvSpPr/>
          <p:nvPr/>
        </p:nvSpPr>
        <p:spPr>
          <a:xfrm>
            <a:off x="616899" y="3457288"/>
            <a:ext cx="9489628" cy="707886"/>
          </a:xfrm>
          <a:prstGeom prst="rect">
            <a:avLst/>
          </a:prstGeom>
        </p:spPr>
        <p:txBody>
          <a:bodyPr wrap="square">
            <a:spAutoFit/>
          </a:bodyPr>
          <a:lstStyle/>
          <a:p>
            <a:r>
              <a:rPr lang="en-US" sz="2000" b="1" i="1" dirty="0">
                <a:latin typeface="proxima-nova"/>
              </a:rPr>
              <a:t>Moving Beyond Traditional Data Architectures &amp; </a:t>
            </a:r>
          </a:p>
          <a:p>
            <a:r>
              <a:rPr lang="en-US" sz="2000" b="1" i="1" dirty="0">
                <a:latin typeface="proxima-nova"/>
              </a:rPr>
              <a:t>Why We Need Data Lakes</a:t>
            </a:r>
            <a:endParaRPr lang="en-US" sz="2000" b="1" i="1" dirty="0">
              <a:effectLst/>
              <a:latin typeface="proxima-nova"/>
            </a:endParaRPr>
          </a:p>
        </p:txBody>
      </p:sp>
    </p:spTree>
    <p:extLst>
      <p:ext uri="{BB962C8B-B14F-4D97-AF65-F5344CB8AC3E}">
        <p14:creationId xmlns:p14="http://schemas.microsoft.com/office/powerpoint/2010/main" val="37841409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156B9A6-5178-435B-9652-2ADE7BFDAC7E}"/>
              </a:ext>
            </a:extLst>
          </p:cNvPr>
          <p:cNvSpPr/>
          <p:nvPr/>
        </p:nvSpPr>
        <p:spPr>
          <a:xfrm>
            <a:off x="543655" y="1561414"/>
            <a:ext cx="11066143" cy="4524315"/>
          </a:xfrm>
          <a:prstGeom prst="rect">
            <a:avLst/>
          </a:prstGeom>
        </p:spPr>
        <p:txBody>
          <a:bodyPr wrap="square">
            <a:spAutoFit/>
          </a:bodyPr>
          <a:lstStyle/>
          <a:p>
            <a:r>
              <a:rPr lang="en-US" dirty="0"/>
              <a:t>For more than 30 years, organizations have invested in data integration and analytics platforms to achieve competitive advantage thru quantifiable and strategic benefits. </a:t>
            </a:r>
          </a:p>
          <a:p>
            <a:endParaRPr lang="en-US" dirty="0"/>
          </a:p>
          <a:p>
            <a:endParaRPr lang="en-US" dirty="0"/>
          </a:p>
          <a:p>
            <a:r>
              <a:rPr lang="en-US" dirty="0"/>
              <a:t>A traditional approach to information management has become problematic in terms of :</a:t>
            </a:r>
          </a:p>
          <a:p>
            <a:endParaRPr lang="en-US" dirty="0"/>
          </a:p>
          <a:p>
            <a:pPr indent="-285750">
              <a:buFont typeface="Arial" panose="020B0604020202020204" pitchFamily="34" charset="0"/>
              <a:buChar char="•"/>
            </a:pPr>
            <a:r>
              <a:rPr lang="en-US" dirty="0"/>
              <a:t>Overall costs</a:t>
            </a:r>
          </a:p>
          <a:p>
            <a:pPr indent="-285750">
              <a:buFont typeface="Arial" panose="020B0604020202020204" pitchFamily="34" charset="0"/>
              <a:buChar char="•"/>
            </a:pPr>
            <a:endParaRPr lang="en-US" dirty="0"/>
          </a:p>
          <a:p>
            <a:pPr indent="-285750">
              <a:buFont typeface="Arial" panose="020B0604020202020204" pitchFamily="34" charset="0"/>
              <a:buChar char="•"/>
            </a:pPr>
            <a:r>
              <a:rPr lang="en-US" dirty="0"/>
              <a:t>Inability to adapt to emerging changes in the proliferation of data</a:t>
            </a:r>
          </a:p>
          <a:p>
            <a:pPr indent="-285750">
              <a:buFont typeface="Arial" panose="020B0604020202020204" pitchFamily="34" charset="0"/>
              <a:buChar char="•"/>
            </a:pPr>
            <a:endParaRPr lang="en-US" dirty="0"/>
          </a:p>
          <a:p>
            <a:pPr indent="-285750">
              <a:buFont typeface="Arial" panose="020B0604020202020204" pitchFamily="34" charset="0"/>
              <a:buChar char="•"/>
            </a:pPr>
            <a:r>
              <a:rPr lang="en-US" dirty="0"/>
              <a:t>Integration with new ,emerging technologies and business needs.</a:t>
            </a:r>
          </a:p>
          <a:p>
            <a:pPr indent="-285750">
              <a:buFont typeface="Arial" panose="020B0604020202020204" pitchFamily="34" charset="0"/>
              <a:buChar char="•"/>
            </a:pPr>
            <a:endParaRPr lang="en-US" dirty="0"/>
          </a:p>
          <a:p>
            <a:pPr indent="-285750">
              <a:buFont typeface="Arial" panose="020B0604020202020204" pitchFamily="34" charset="0"/>
              <a:buChar char="•"/>
            </a:pPr>
            <a:r>
              <a:rPr lang="en-US" dirty="0"/>
              <a:t>Agility and Dynamism involved with explosion of data.</a:t>
            </a:r>
          </a:p>
          <a:p>
            <a:pPr indent="-285750">
              <a:buFont typeface="Arial" panose="020B0604020202020204" pitchFamily="34" charset="0"/>
              <a:buChar char="•"/>
            </a:pPr>
            <a:endParaRPr lang="en-US" dirty="0"/>
          </a:p>
          <a:p>
            <a:pPr indent="-285750">
              <a:buFont typeface="Arial" panose="020B0604020202020204" pitchFamily="34" charset="0"/>
              <a:buChar char="•"/>
            </a:pPr>
            <a:r>
              <a:rPr lang="en-US" dirty="0"/>
              <a:t>Delivering relevant business insights and competitive advantage.</a:t>
            </a:r>
          </a:p>
          <a:p>
            <a:endParaRPr lang="en-US" dirty="0">
              <a:solidFill>
                <a:srgbClr val="383F4F"/>
              </a:solidFill>
              <a:latin typeface="proxima-nova"/>
            </a:endParaRPr>
          </a:p>
        </p:txBody>
      </p:sp>
      <p:sp>
        <p:nvSpPr>
          <p:cNvPr id="3" name="TextBox 2"/>
          <p:cNvSpPr txBox="1"/>
          <p:nvPr/>
        </p:nvSpPr>
        <p:spPr>
          <a:xfrm>
            <a:off x="543655" y="626724"/>
            <a:ext cx="5672210" cy="369332"/>
          </a:xfrm>
          <a:prstGeom prst="rect">
            <a:avLst/>
          </a:prstGeom>
          <a:noFill/>
        </p:spPr>
        <p:txBody>
          <a:bodyPr wrap="square" rtlCol="0">
            <a:spAutoFit/>
          </a:bodyPr>
          <a:lstStyle/>
          <a:p>
            <a:r>
              <a:rPr lang="en-US" b="1" dirty="0" smtClean="0"/>
              <a:t>Challenges with Traditional Approach</a:t>
            </a:r>
            <a:endParaRPr lang="en-IN" b="1" dirty="0"/>
          </a:p>
        </p:txBody>
      </p:sp>
    </p:spTree>
    <p:extLst>
      <p:ext uri="{BB962C8B-B14F-4D97-AF65-F5344CB8AC3E}">
        <p14:creationId xmlns:p14="http://schemas.microsoft.com/office/powerpoint/2010/main" val="462226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127468E-9F90-4431-96D3-6AF4C8C23771}"/>
              </a:ext>
            </a:extLst>
          </p:cNvPr>
          <p:cNvSpPr/>
          <p:nvPr/>
        </p:nvSpPr>
        <p:spPr>
          <a:xfrm>
            <a:off x="1004664" y="3960650"/>
            <a:ext cx="10223770" cy="2308324"/>
          </a:xfrm>
          <a:prstGeom prst="rect">
            <a:avLst/>
          </a:prstGeom>
        </p:spPr>
        <p:txBody>
          <a:bodyPr wrap="square">
            <a:spAutoFit/>
          </a:bodyPr>
          <a:lstStyle/>
          <a:p>
            <a:r>
              <a:rPr lang="en-US" dirty="0"/>
              <a:t>From a cost perspective, traditional data warehouses rely on relational databases (RDBMS) as a primary storage option where in :</a:t>
            </a:r>
          </a:p>
          <a:p>
            <a:endParaRPr lang="en-US" dirty="0"/>
          </a:p>
          <a:p>
            <a:pPr marL="342900" indent="-342900">
              <a:buFont typeface="Wingdings" panose="05000000000000000000" pitchFamily="2" charset="2"/>
              <a:buChar char="Ø"/>
            </a:pPr>
            <a:r>
              <a:rPr lang="en-US" dirty="0"/>
              <a:t>	Initial capital investment for hardware, software licensing for databases, data  	integration and analytics platform is huge.</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dirty="0"/>
              <a:t>	Over 70% of development costs from ETL include effort to consolidate, prepare, 	standardize, and transform data for downstream analytics.</a:t>
            </a:r>
          </a:p>
        </p:txBody>
      </p:sp>
      <p:pic>
        <p:nvPicPr>
          <p:cNvPr id="4" name="Picture 3">
            <a:extLst>
              <a:ext uri="{FF2B5EF4-FFF2-40B4-BE49-F238E27FC236}">
                <a16:creationId xmlns:a16="http://schemas.microsoft.com/office/drawing/2014/main" xmlns="" id="{B24E5487-D7C4-493A-B93D-8567958CC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821" y="415112"/>
            <a:ext cx="5056972" cy="3244891"/>
          </a:xfrm>
          <a:prstGeom prst="rect">
            <a:avLst/>
          </a:prstGeom>
        </p:spPr>
      </p:pic>
    </p:spTree>
    <p:extLst>
      <p:ext uri="{BB962C8B-B14F-4D97-AF65-F5344CB8AC3E}">
        <p14:creationId xmlns:p14="http://schemas.microsoft.com/office/powerpoint/2010/main" val="1156741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1E48927-FBAB-4D63-9D85-0F49916D5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317" y="498570"/>
            <a:ext cx="8948839" cy="5860859"/>
          </a:xfrm>
          <a:prstGeom prst="rect">
            <a:avLst/>
          </a:prstGeom>
        </p:spPr>
      </p:pic>
    </p:spTree>
    <p:extLst>
      <p:ext uri="{BB962C8B-B14F-4D97-AF65-F5344CB8AC3E}">
        <p14:creationId xmlns:p14="http://schemas.microsoft.com/office/powerpoint/2010/main" val="222028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11337" t="39035" r="8829" b="15055"/>
          <a:stretch/>
        </p:blipFill>
        <p:spPr>
          <a:xfrm>
            <a:off x="486382" y="2184475"/>
            <a:ext cx="11261744" cy="3642821"/>
          </a:xfrm>
          <a:prstGeom prst="rect">
            <a:avLst/>
          </a:prstGeom>
        </p:spPr>
      </p:pic>
      <p:sp>
        <p:nvSpPr>
          <p:cNvPr id="3" name="TextBox 2"/>
          <p:cNvSpPr txBox="1"/>
          <p:nvPr/>
        </p:nvSpPr>
        <p:spPr>
          <a:xfrm>
            <a:off x="486382" y="778213"/>
            <a:ext cx="10710154"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Central location/Centralized repository where data consolidated from various homo/heterogeneous sources &amp; locations is stored to facilitate analysis.</a:t>
            </a:r>
          </a:p>
          <a:p>
            <a:pPr marL="285750" indent="-285750">
              <a:buFont typeface="Arial" panose="020B0604020202020204" pitchFamily="34" charset="0"/>
              <a:buChar char="•"/>
            </a:pPr>
            <a:r>
              <a:rPr lang="en-US" dirty="0" smtClean="0"/>
              <a:t>It is primary component of business intelligence and also known as Enterprise Data warehouse.</a:t>
            </a:r>
          </a:p>
        </p:txBody>
      </p:sp>
    </p:spTree>
    <p:extLst>
      <p:ext uri="{BB962C8B-B14F-4D97-AF65-F5344CB8AC3E}">
        <p14:creationId xmlns:p14="http://schemas.microsoft.com/office/powerpoint/2010/main" val="8422296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4E33F36-FA67-4A24-9E67-0A631BFA7CE0}"/>
              </a:ext>
            </a:extLst>
          </p:cNvPr>
          <p:cNvSpPr/>
          <p:nvPr/>
        </p:nvSpPr>
        <p:spPr>
          <a:xfrm>
            <a:off x="440987" y="1634249"/>
            <a:ext cx="5337244" cy="3416320"/>
          </a:xfrm>
          <a:prstGeom prst="rect">
            <a:avLst/>
          </a:prstGeom>
        </p:spPr>
        <p:txBody>
          <a:bodyPr wrap="square">
            <a:spAutoFit/>
          </a:bodyPr>
          <a:lstStyle/>
          <a:p>
            <a:pPr marL="285750" indent="-285750">
              <a:buFont typeface="Arial" panose="020B0604020202020204" pitchFamily="34" charset="0"/>
              <a:buChar char="•"/>
            </a:pPr>
            <a:r>
              <a:rPr lang="en-US" dirty="0">
                <a:latin typeface="proxima-nova"/>
              </a:rPr>
              <a:t>Highly diversified scenarios (</a:t>
            </a:r>
            <a:r>
              <a:rPr lang="en-US" b="1" dirty="0">
                <a:latin typeface="proxima-nova"/>
              </a:rPr>
              <a:t>Big Data and its use cases</a:t>
            </a:r>
            <a:r>
              <a:rPr lang="en-US" dirty="0">
                <a:latin typeface="proxima-nova"/>
              </a:rPr>
              <a:t> ) require a variety of integrated tools and services for storage, process, and compute requirements tailored to specific requirements</a:t>
            </a:r>
            <a:r>
              <a:rPr lang="en-US" dirty="0" smtClean="0">
                <a:latin typeface="proxima-nova"/>
              </a:rPr>
              <a:t>.</a:t>
            </a:r>
          </a:p>
          <a:p>
            <a:pPr marL="285750" indent="-285750">
              <a:buFont typeface="Arial" panose="020B0604020202020204" pitchFamily="34" charset="0"/>
              <a:buChar char="•"/>
            </a:pPr>
            <a:endParaRPr lang="en-US" dirty="0" smtClean="0">
              <a:latin typeface="proxima-nova"/>
            </a:endParaRPr>
          </a:p>
          <a:p>
            <a:pPr marL="285750" indent="-285750">
              <a:buFont typeface="Arial" panose="020B0604020202020204" pitchFamily="34" charset="0"/>
              <a:buChar char="•"/>
            </a:pPr>
            <a:r>
              <a:rPr lang="en-US" dirty="0">
                <a:latin typeface="proxima-nova"/>
              </a:rPr>
              <a:t>Traditional architectures with an RDBMS-only mindset cannot accommodate more advanced forms of data processing. </a:t>
            </a:r>
          </a:p>
          <a:p>
            <a:endParaRPr lang="en-US" dirty="0">
              <a:latin typeface="proxima-nova"/>
            </a:endParaRPr>
          </a:p>
          <a:p>
            <a:pPr marL="285750" indent="-285750">
              <a:buFont typeface="Arial" panose="020B0604020202020204" pitchFamily="34" charset="0"/>
              <a:buChar char="•"/>
            </a:pPr>
            <a:r>
              <a:rPr lang="en-US" dirty="0">
                <a:latin typeface="proxima-nova"/>
              </a:rPr>
              <a:t>Many organizations are shifting to a </a:t>
            </a:r>
            <a:r>
              <a:rPr lang="en-US" b="1" dirty="0">
                <a:latin typeface="proxima-nova"/>
              </a:rPr>
              <a:t>Data lake architecture.</a:t>
            </a:r>
            <a:endParaRPr lang="en-US" b="1"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xmlns="" id="{9308C90E-0969-4FA8-96F7-7219672C6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963" y="1123312"/>
            <a:ext cx="4168414" cy="4194385"/>
          </a:xfrm>
          <a:prstGeom prst="rect">
            <a:avLst/>
          </a:prstGeom>
        </p:spPr>
      </p:pic>
    </p:spTree>
    <p:extLst>
      <p:ext uri="{BB962C8B-B14F-4D97-AF65-F5344CB8AC3E}">
        <p14:creationId xmlns:p14="http://schemas.microsoft.com/office/powerpoint/2010/main" val="1719664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6CFFD06-7B36-490F-AEE6-F298D9F27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012" y="1594525"/>
            <a:ext cx="8181975" cy="4038600"/>
          </a:xfrm>
          <a:prstGeom prst="rect">
            <a:avLst/>
          </a:prstGeom>
        </p:spPr>
      </p:pic>
      <p:sp>
        <p:nvSpPr>
          <p:cNvPr id="4" name="Rectangle 3">
            <a:extLst>
              <a:ext uri="{FF2B5EF4-FFF2-40B4-BE49-F238E27FC236}">
                <a16:creationId xmlns:a16="http://schemas.microsoft.com/office/drawing/2014/main" xmlns="" id="{536B8EB7-80B0-4563-B60F-5D7A64BC61FF}"/>
              </a:ext>
            </a:extLst>
          </p:cNvPr>
          <p:cNvSpPr/>
          <p:nvPr/>
        </p:nvSpPr>
        <p:spPr>
          <a:xfrm>
            <a:off x="4577983" y="783236"/>
            <a:ext cx="2257028" cy="369332"/>
          </a:xfrm>
          <a:prstGeom prst="rect">
            <a:avLst/>
          </a:prstGeom>
        </p:spPr>
        <p:txBody>
          <a:bodyPr wrap="none">
            <a:spAutoFit/>
          </a:bodyPr>
          <a:lstStyle/>
          <a:p>
            <a:r>
              <a:rPr lang="en-US" b="1" dirty="0">
                <a:solidFill>
                  <a:srgbClr val="383F4F"/>
                </a:solidFill>
                <a:latin typeface="proxima-nova"/>
              </a:rPr>
              <a:t>Concept of Data Lake </a:t>
            </a:r>
            <a:endParaRPr lang="en-US" dirty="0"/>
          </a:p>
        </p:txBody>
      </p:sp>
    </p:spTree>
    <p:extLst>
      <p:ext uri="{BB962C8B-B14F-4D97-AF65-F5344CB8AC3E}">
        <p14:creationId xmlns:p14="http://schemas.microsoft.com/office/powerpoint/2010/main" val="32131911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5CE4358-68F5-4EDA-8285-0F87C7D71804}"/>
              </a:ext>
            </a:extLst>
          </p:cNvPr>
          <p:cNvSpPr/>
          <p:nvPr/>
        </p:nvSpPr>
        <p:spPr>
          <a:xfrm>
            <a:off x="547990" y="1753292"/>
            <a:ext cx="10745821" cy="3816429"/>
          </a:xfrm>
          <a:prstGeom prst="rect">
            <a:avLst/>
          </a:prstGeom>
        </p:spPr>
        <p:txBody>
          <a:bodyPr wrap="square">
            <a:spAutoFit/>
          </a:bodyPr>
          <a:lstStyle/>
          <a:p>
            <a:r>
              <a:rPr lang="en-US" sz="2000" i="1" dirty="0">
                <a:latin typeface="proxima-nova"/>
              </a:rPr>
              <a:t>An architectural approach specifically designed to handle data of every variety, ingestion velocity, and storage volume into a central location so it's readily available to be categorized, processed, analyzed, and consumed by diverse groups within an organization. </a:t>
            </a:r>
          </a:p>
          <a:p>
            <a:endParaRPr lang="en-US" sz="2000" i="1" dirty="0">
              <a:latin typeface="proxima-nova"/>
            </a:endParaRPr>
          </a:p>
          <a:p>
            <a:endParaRPr lang="en-US" dirty="0">
              <a:latin typeface="proxima-nova"/>
            </a:endParaRPr>
          </a:p>
          <a:p>
            <a:r>
              <a:rPr lang="en-US" b="1" dirty="0">
                <a:latin typeface="proxima-nova"/>
              </a:rPr>
              <a:t>Benefit </a:t>
            </a:r>
            <a:r>
              <a:rPr lang="en-US" dirty="0">
                <a:latin typeface="proxima-nova"/>
              </a:rPr>
              <a:t>: Since data can be stored as-is, no conversion to a predefined schema is required as done in traditional RDBMS-driven architectures.</a:t>
            </a:r>
          </a:p>
          <a:p>
            <a:endParaRPr lang="en-US" dirty="0">
              <a:latin typeface="proxima-nova"/>
            </a:endParaRPr>
          </a:p>
          <a:p>
            <a:r>
              <a:rPr lang="en-US" b="1" dirty="0">
                <a:latin typeface="proxima-nova"/>
              </a:rPr>
              <a:t>What Needs to be done: </a:t>
            </a:r>
          </a:p>
          <a:p>
            <a:endParaRPr lang="en-US" dirty="0">
              <a:latin typeface="proxima-nova"/>
            </a:endParaRPr>
          </a:p>
          <a:p>
            <a:pPr marL="285750" indent="-285750">
              <a:buFont typeface="Arial" panose="020B0604020202020204" pitchFamily="34" charset="0"/>
              <a:buChar char="•"/>
            </a:pPr>
            <a:r>
              <a:rPr lang="en-US" dirty="0">
                <a:latin typeface="proxima-nova"/>
              </a:rPr>
              <a:t>Data will typically need to be prepared for the widest variety of consumer usage patterns. </a:t>
            </a:r>
          </a:p>
          <a:p>
            <a:pPr marL="285750" indent="-285750">
              <a:buFont typeface="Arial" panose="020B0604020202020204" pitchFamily="34" charset="0"/>
              <a:buChar char="•"/>
            </a:pPr>
            <a:r>
              <a:rPr lang="en-US" dirty="0">
                <a:latin typeface="proxima-nova"/>
              </a:rPr>
              <a:t>Consumer usage patterns and the sourcing of the data itself directly influence how data is collected, stored, processed, moved, transformed, automated, and visualized. </a:t>
            </a:r>
          </a:p>
        </p:txBody>
      </p:sp>
      <p:sp>
        <p:nvSpPr>
          <p:cNvPr id="3" name="Rectangle 2">
            <a:extLst>
              <a:ext uri="{FF2B5EF4-FFF2-40B4-BE49-F238E27FC236}">
                <a16:creationId xmlns:a16="http://schemas.microsoft.com/office/drawing/2014/main" xmlns="" id="{F2EA64D1-9631-423A-981E-D41BADF2773A}"/>
              </a:ext>
            </a:extLst>
          </p:cNvPr>
          <p:cNvSpPr/>
          <p:nvPr/>
        </p:nvSpPr>
        <p:spPr>
          <a:xfrm>
            <a:off x="547990" y="976048"/>
            <a:ext cx="1725152" cy="461665"/>
          </a:xfrm>
          <a:prstGeom prst="rect">
            <a:avLst/>
          </a:prstGeom>
        </p:spPr>
        <p:txBody>
          <a:bodyPr wrap="none">
            <a:spAutoFit/>
          </a:bodyPr>
          <a:lstStyle/>
          <a:p>
            <a:r>
              <a:rPr lang="en-US" sz="2400" b="1" dirty="0">
                <a:latin typeface="proxima-nova"/>
              </a:rPr>
              <a:t>Data Lake </a:t>
            </a:r>
            <a:endParaRPr lang="en-US" sz="2400" b="1" dirty="0"/>
          </a:p>
        </p:txBody>
      </p:sp>
    </p:spTree>
    <p:extLst>
      <p:ext uri="{BB962C8B-B14F-4D97-AF65-F5344CB8AC3E}">
        <p14:creationId xmlns:p14="http://schemas.microsoft.com/office/powerpoint/2010/main" val="13792762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1D59F09-9E17-4BC7-854E-653E8EE135DB}"/>
              </a:ext>
            </a:extLst>
          </p:cNvPr>
          <p:cNvSpPr/>
          <p:nvPr/>
        </p:nvSpPr>
        <p:spPr>
          <a:xfrm>
            <a:off x="3524655" y="2828835"/>
            <a:ext cx="6096000" cy="1015663"/>
          </a:xfrm>
          <a:prstGeom prst="rect">
            <a:avLst/>
          </a:prstGeom>
        </p:spPr>
        <p:txBody>
          <a:bodyPr>
            <a:spAutoFit/>
          </a:bodyPr>
          <a:lstStyle/>
          <a:p>
            <a:r>
              <a:rPr lang="en-US" sz="2000" dirty="0">
                <a:latin typeface="AmazonEmberLight"/>
              </a:rPr>
              <a:t>A data lake is a centralized repository that allows you to store all your structured and unstructured data at any scale. </a:t>
            </a:r>
            <a:endParaRPr lang="en-US" sz="2000" dirty="0"/>
          </a:p>
        </p:txBody>
      </p:sp>
      <p:pic>
        <p:nvPicPr>
          <p:cNvPr id="4" name="Picture 3">
            <a:extLst>
              <a:ext uri="{FF2B5EF4-FFF2-40B4-BE49-F238E27FC236}">
                <a16:creationId xmlns:a16="http://schemas.microsoft.com/office/drawing/2014/main" xmlns="" id="{CE4FFD03-E750-4277-84B8-B23B297E899C}"/>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7827"/>
          <a:stretch/>
        </p:blipFill>
        <p:spPr>
          <a:xfrm>
            <a:off x="4550518" y="1746115"/>
            <a:ext cx="2857500" cy="899809"/>
          </a:xfrm>
          <a:prstGeom prst="rect">
            <a:avLst/>
          </a:prstGeom>
        </p:spPr>
      </p:pic>
      <p:pic>
        <p:nvPicPr>
          <p:cNvPr id="6" name="Picture 5">
            <a:extLst>
              <a:ext uri="{FF2B5EF4-FFF2-40B4-BE49-F238E27FC236}">
                <a16:creationId xmlns:a16="http://schemas.microsoft.com/office/drawing/2014/main" xmlns="" id="{A02F0809-0B50-433F-8E2B-9D5C3EE961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760" y="4299626"/>
            <a:ext cx="2601530" cy="2217906"/>
          </a:xfrm>
          <a:prstGeom prst="rect">
            <a:avLst/>
          </a:prstGeom>
          <a:ln>
            <a:solidFill>
              <a:schemeClr val="tx1"/>
            </a:solidFill>
          </a:ln>
        </p:spPr>
      </p:pic>
      <p:pic>
        <p:nvPicPr>
          <p:cNvPr id="8" name="Picture 7">
            <a:extLst>
              <a:ext uri="{FF2B5EF4-FFF2-40B4-BE49-F238E27FC236}">
                <a16:creationId xmlns:a16="http://schemas.microsoft.com/office/drawing/2014/main" xmlns="" id="{AB3EBAC8-BF98-4589-B973-9C241B35D0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1606" y="4545749"/>
            <a:ext cx="2953801" cy="1725660"/>
          </a:xfrm>
          <a:prstGeom prst="rect">
            <a:avLst/>
          </a:prstGeom>
          <a:ln>
            <a:solidFill>
              <a:schemeClr val="tx1"/>
            </a:solidFill>
          </a:ln>
        </p:spPr>
      </p:pic>
      <p:pic>
        <p:nvPicPr>
          <p:cNvPr id="10" name="Picture 9">
            <a:extLst>
              <a:ext uri="{FF2B5EF4-FFF2-40B4-BE49-F238E27FC236}">
                <a16:creationId xmlns:a16="http://schemas.microsoft.com/office/drawing/2014/main" xmlns="" id="{1D8B6719-F264-4806-BA1C-5FB4A90EA9C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91344" y="4435813"/>
            <a:ext cx="2652561" cy="1945532"/>
          </a:xfrm>
          <a:prstGeom prst="rect">
            <a:avLst/>
          </a:prstGeom>
          <a:ln>
            <a:solidFill>
              <a:schemeClr val="tx1"/>
            </a:solidFill>
          </a:ln>
        </p:spPr>
      </p:pic>
      <p:pic>
        <p:nvPicPr>
          <p:cNvPr id="12" name="Picture 11">
            <a:extLst>
              <a:ext uri="{FF2B5EF4-FFF2-40B4-BE49-F238E27FC236}">
                <a16:creationId xmlns:a16="http://schemas.microsoft.com/office/drawing/2014/main" xmlns="" id="{743801C3-95C3-4510-BD9C-D06698C8D22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26606" y="271417"/>
            <a:ext cx="2623068" cy="2286000"/>
          </a:xfrm>
          <a:prstGeom prst="rect">
            <a:avLst/>
          </a:prstGeom>
          <a:ln>
            <a:solidFill>
              <a:schemeClr val="tx1"/>
            </a:solidFill>
          </a:ln>
        </p:spPr>
      </p:pic>
      <p:pic>
        <p:nvPicPr>
          <p:cNvPr id="14" name="Picture 13">
            <a:extLst>
              <a:ext uri="{FF2B5EF4-FFF2-40B4-BE49-F238E27FC236}">
                <a16:creationId xmlns:a16="http://schemas.microsoft.com/office/drawing/2014/main" xmlns="" id="{8CD1FCA8-42EA-4B3E-8B44-AC127D73EA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0924" y="495213"/>
            <a:ext cx="3249202" cy="2062204"/>
          </a:xfrm>
          <a:prstGeom prst="rect">
            <a:avLst/>
          </a:prstGeom>
          <a:ln>
            <a:solidFill>
              <a:schemeClr val="tx1"/>
            </a:solidFill>
          </a:ln>
        </p:spPr>
      </p:pic>
    </p:spTree>
    <p:extLst>
      <p:ext uri="{BB962C8B-B14F-4D97-AF65-F5344CB8AC3E}">
        <p14:creationId xmlns:p14="http://schemas.microsoft.com/office/powerpoint/2010/main" val="2031854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CDD3C62-702C-45C3-8447-0FC3D310795E}"/>
              </a:ext>
            </a:extLst>
          </p:cNvPr>
          <p:cNvSpPr/>
          <p:nvPr/>
        </p:nvSpPr>
        <p:spPr>
          <a:xfrm>
            <a:off x="502595" y="2537964"/>
            <a:ext cx="4234775" cy="1477328"/>
          </a:xfrm>
          <a:prstGeom prst="rect">
            <a:avLst/>
          </a:prstGeom>
        </p:spPr>
        <p:txBody>
          <a:bodyPr wrap="square">
            <a:spAutoFit/>
          </a:bodyPr>
          <a:lstStyle/>
          <a:p>
            <a:r>
              <a:rPr lang="en-US" b="1" dirty="0">
                <a:latin typeface="AmazonEmberBold"/>
              </a:rPr>
              <a:t>Why do you need a data lake?</a:t>
            </a:r>
          </a:p>
          <a:p>
            <a:endParaRPr lang="en-US" b="1" dirty="0">
              <a:latin typeface="AmazonEmberBold"/>
            </a:endParaRPr>
          </a:p>
          <a:p>
            <a:r>
              <a:rPr lang="en-US" dirty="0">
                <a:latin typeface="AmazonEmber"/>
              </a:rPr>
              <a:t>Organizations who implemented a Data Lake outperformed similar companies by 9% in organic revenue growth. </a:t>
            </a:r>
          </a:p>
        </p:txBody>
      </p:sp>
      <p:pic>
        <p:nvPicPr>
          <p:cNvPr id="4" name="Picture 3">
            <a:extLst>
              <a:ext uri="{FF2B5EF4-FFF2-40B4-BE49-F238E27FC236}">
                <a16:creationId xmlns:a16="http://schemas.microsoft.com/office/drawing/2014/main" xmlns="" id="{BF260F0D-BAA1-4D9C-8161-90448657E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094" y="578795"/>
            <a:ext cx="6584631" cy="5700409"/>
          </a:xfrm>
          <a:prstGeom prst="rect">
            <a:avLst/>
          </a:prstGeom>
        </p:spPr>
      </p:pic>
    </p:spTree>
    <p:extLst>
      <p:ext uri="{BB962C8B-B14F-4D97-AF65-F5344CB8AC3E}">
        <p14:creationId xmlns:p14="http://schemas.microsoft.com/office/powerpoint/2010/main" val="2228615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631393A-B6AD-49E3-8497-166FBAD901D1}"/>
              </a:ext>
            </a:extLst>
          </p:cNvPr>
          <p:cNvSpPr/>
          <p:nvPr/>
        </p:nvSpPr>
        <p:spPr>
          <a:xfrm>
            <a:off x="450716" y="2145588"/>
            <a:ext cx="2613497" cy="1754326"/>
          </a:xfrm>
          <a:prstGeom prst="rect">
            <a:avLst/>
          </a:prstGeom>
        </p:spPr>
        <p:txBody>
          <a:bodyPr wrap="square">
            <a:spAutoFit/>
          </a:bodyPr>
          <a:lstStyle/>
          <a:p>
            <a:r>
              <a:rPr lang="en-US" i="1" dirty="0">
                <a:latin typeface="proxima-nova"/>
              </a:rPr>
              <a:t>Data preparedness directly influences choice of storage, data movement, infrastructure choices, and analytics services. </a:t>
            </a:r>
            <a:endParaRPr lang="en-US" i="1" dirty="0"/>
          </a:p>
        </p:txBody>
      </p:sp>
      <p:pic>
        <p:nvPicPr>
          <p:cNvPr id="4" name="Picture 3">
            <a:extLst>
              <a:ext uri="{FF2B5EF4-FFF2-40B4-BE49-F238E27FC236}">
                <a16:creationId xmlns:a16="http://schemas.microsoft.com/office/drawing/2014/main" xmlns="" id="{F6AC9E18-1B2A-4596-AC00-13F762BD4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991" y="974530"/>
            <a:ext cx="8590420" cy="4508669"/>
          </a:xfrm>
          <a:prstGeom prst="rect">
            <a:avLst/>
          </a:prstGeom>
          <a:ln>
            <a:solidFill>
              <a:schemeClr val="tx1"/>
            </a:solidFill>
          </a:ln>
        </p:spPr>
      </p:pic>
      <p:sp>
        <p:nvSpPr>
          <p:cNvPr id="5" name="Rectangle 4">
            <a:extLst>
              <a:ext uri="{FF2B5EF4-FFF2-40B4-BE49-F238E27FC236}">
                <a16:creationId xmlns:a16="http://schemas.microsoft.com/office/drawing/2014/main" xmlns="" id="{4B25963C-ACA6-4101-9AA3-4667272D7063}"/>
              </a:ext>
            </a:extLst>
          </p:cNvPr>
          <p:cNvSpPr/>
          <p:nvPr/>
        </p:nvSpPr>
        <p:spPr>
          <a:xfrm>
            <a:off x="777300" y="5720263"/>
            <a:ext cx="11164111" cy="646331"/>
          </a:xfrm>
          <a:prstGeom prst="rect">
            <a:avLst/>
          </a:prstGeom>
        </p:spPr>
        <p:txBody>
          <a:bodyPr wrap="square">
            <a:spAutoFit/>
          </a:bodyPr>
          <a:lstStyle/>
          <a:p>
            <a:r>
              <a:rPr lang="en-US" i="1" dirty="0">
                <a:latin typeface="proxima-nova"/>
              </a:rPr>
              <a:t>The process for preparing data for its intended use requires a toolbox mentality in terms of integrated services, tools and platforms.</a:t>
            </a:r>
            <a:endParaRPr lang="en-US" dirty="0"/>
          </a:p>
        </p:txBody>
      </p:sp>
    </p:spTree>
    <p:extLst>
      <p:ext uri="{BB962C8B-B14F-4D97-AF65-F5344CB8AC3E}">
        <p14:creationId xmlns:p14="http://schemas.microsoft.com/office/powerpoint/2010/main" val="1381749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C6D1C6A-4895-49DF-B3FD-676942625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405" y="417501"/>
            <a:ext cx="9266309" cy="6022997"/>
          </a:xfrm>
          <a:prstGeom prst="rect">
            <a:avLst/>
          </a:prstGeom>
        </p:spPr>
      </p:pic>
    </p:spTree>
    <p:extLst>
      <p:ext uri="{BB962C8B-B14F-4D97-AF65-F5344CB8AC3E}">
        <p14:creationId xmlns:p14="http://schemas.microsoft.com/office/powerpoint/2010/main" val="2444414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334A3CE6-B7F6-4DB2-91DF-2DF217E61DF4}"/>
              </a:ext>
            </a:extLst>
          </p:cNvPr>
          <p:cNvGraphicFramePr>
            <a:graphicFrameLocks noGrp="1"/>
          </p:cNvGraphicFramePr>
          <p:nvPr>
            <p:extLst>
              <p:ext uri="{D42A27DB-BD31-4B8C-83A1-F6EECF244321}">
                <p14:modId xmlns:p14="http://schemas.microsoft.com/office/powerpoint/2010/main" val="2949510003"/>
              </p:ext>
            </p:extLst>
          </p:nvPr>
        </p:nvGraphicFramePr>
        <p:xfrm>
          <a:off x="936492" y="894332"/>
          <a:ext cx="9574395" cy="5069335"/>
        </p:xfrm>
        <a:graphic>
          <a:graphicData uri="http://schemas.openxmlformats.org/drawingml/2006/table">
            <a:tbl>
              <a:tblPr/>
              <a:tblGrid>
                <a:gridCol w="1787855">
                  <a:extLst>
                    <a:ext uri="{9D8B030D-6E8A-4147-A177-3AD203B41FA5}">
                      <a16:colId xmlns:a16="http://schemas.microsoft.com/office/drawing/2014/main" xmlns="" val="1914968666"/>
                    </a:ext>
                  </a:extLst>
                </a:gridCol>
                <a:gridCol w="4595075">
                  <a:extLst>
                    <a:ext uri="{9D8B030D-6E8A-4147-A177-3AD203B41FA5}">
                      <a16:colId xmlns:a16="http://schemas.microsoft.com/office/drawing/2014/main" xmlns="" val="2216027231"/>
                    </a:ext>
                  </a:extLst>
                </a:gridCol>
                <a:gridCol w="3191465">
                  <a:extLst>
                    <a:ext uri="{9D8B030D-6E8A-4147-A177-3AD203B41FA5}">
                      <a16:colId xmlns:a16="http://schemas.microsoft.com/office/drawing/2014/main" xmlns="" val="241824694"/>
                    </a:ext>
                  </a:extLst>
                </a:gridCol>
              </a:tblGrid>
              <a:tr h="311820">
                <a:tc>
                  <a:txBody>
                    <a:bodyPr/>
                    <a:lstStyle/>
                    <a:p>
                      <a:pPr algn="ctr"/>
                      <a:r>
                        <a:rPr lang="en-US" sz="1400" b="1" dirty="0">
                          <a:effectLst/>
                        </a:rPr>
                        <a:t>Characteristics</a:t>
                      </a:r>
                    </a:p>
                  </a:txBody>
                  <a:tcPr marL="38338" marR="38338" marT="47922" marB="47922" anchor="ctr">
                    <a:lnL>
                      <a:noFill/>
                    </a:lnL>
                    <a:lnR>
                      <a:noFill/>
                    </a:lnR>
                    <a:lnT>
                      <a:noFill/>
                    </a:lnT>
                    <a:lnB w="7620" cap="flat" cmpd="sng" algn="ctr">
                      <a:solidFill>
                        <a:srgbClr val="C0CAD4"/>
                      </a:solidFill>
                      <a:prstDash val="solid"/>
                      <a:round/>
                      <a:headEnd type="none" w="med" len="med"/>
                      <a:tailEnd type="none" w="med" len="med"/>
                    </a:lnB>
                  </a:tcPr>
                </a:tc>
                <a:tc>
                  <a:txBody>
                    <a:bodyPr/>
                    <a:lstStyle/>
                    <a:p>
                      <a:pPr algn="ctr"/>
                      <a:r>
                        <a:rPr lang="en-US" sz="1400" b="1" dirty="0">
                          <a:effectLst/>
                        </a:rPr>
                        <a:t>Data Warehouse</a:t>
                      </a:r>
                    </a:p>
                  </a:txBody>
                  <a:tcPr marL="38338" marR="38338" marT="47922" marB="47922" anchor="ctr">
                    <a:lnL>
                      <a:noFill/>
                    </a:lnL>
                    <a:lnR>
                      <a:noFill/>
                    </a:lnR>
                    <a:lnT>
                      <a:noFill/>
                    </a:lnT>
                    <a:lnB w="7620" cap="flat" cmpd="sng" algn="ctr">
                      <a:solidFill>
                        <a:srgbClr val="C0CAD4"/>
                      </a:solidFill>
                      <a:prstDash val="solid"/>
                      <a:round/>
                      <a:headEnd type="none" w="med" len="med"/>
                      <a:tailEnd type="none" w="med" len="med"/>
                    </a:lnB>
                  </a:tcPr>
                </a:tc>
                <a:tc>
                  <a:txBody>
                    <a:bodyPr/>
                    <a:lstStyle/>
                    <a:p>
                      <a:pPr algn="ctr"/>
                      <a:r>
                        <a:rPr lang="en-US" sz="1400" b="1" dirty="0">
                          <a:effectLst/>
                        </a:rPr>
                        <a:t>Data Lake</a:t>
                      </a:r>
                    </a:p>
                  </a:txBody>
                  <a:tcPr marL="38338" marR="38338" marT="47922" marB="47922" anchor="ctr">
                    <a:lnL>
                      <a:noFill/>
                    </a:lnL>
                    <a:lnR>
                      <a:noFill/>
                    </a:lnR>
                    <a:lnT>
                      <a:noFill/>
                    </a:lnT>
                    <a:lnB w="7620" cap="flat" cmpd="sng" algn="ctr">
                      <a:solidFill>
                        <a:srgbClr val="C0CAD4"/>
                      </a:solidFill>
                      <a:prstDash val="solid"/>
                      <a:round/>
                      <a:headEnd type="none" w="med" len="med"/>
                      <a:tailEnd type="none" w="med" len="med"/>
                    </a:lnB>
                  </a:tcPr>
                </a:tc>
                <a:extLst>
                  <a:ext uri="{0D108BD9-81ED-4DB2-BD59-A6C34878D82A}">
                    <a16:rowId xmlns:a16="http://schemas.microsoft.com/office/drawing/2014/main" xmlns="" val="3210837796"/>
                  </a:ext>
                </a:extLst>
              </a:tr>
              <a:tr h="1091371">
                <a:tc>
                  <a:txBody>
                    <a:bodyPr/>
                    <a:lstStyle/>
                    <a:p>
                      <a:r>
                        <a:rPr lang="en-US" sz="1400" b="1" dirty="0">
                          <a:effectLst/>
                          <a:latin typeface="AmazonEmberBold"/>
                        </a:rPr>
                        <a:t>Data</a:t>
                      </a:r>
                      <a:endParaRPr lang="en-US" sz="1400" b="1" dirty="0">
                        <a:effectLst/>
                      </a:endParaRP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solidFill>
                      <a:srgbClr val="FFFFFF"/>
                    </a:solidFill>
                  </a:tcPr>
                </a:tc>
                <a:tc>
                  <a:txBody>
                    <a:bodyPr/>
                    <a:lstStyle/>
                    <a:p>
                      <a:r>
                        <a:rPr lang="en-US" sz="1400" dirty="0">
                          <a:effectLst/>
                        </a:rPr>
                        <a:t>Relational from transactional systems, operational databases, and line of business applications</a:t>
                      </a: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solidFill>
                      <a:srgbClr val="FFFFFF"/>
                    </a:solidFill>
                  </a:tcPr>
                </a:tc>
                <a:tc>
                  <a:txBody>
                    <a:bodyPr/>
                    <a:lstStyle/>
                    <a:p>
                      <a:r>
                        <a:rPr lang="en-US" sz="1400">
                          <a:effectLst/>
                        </a:rPr>
                        <a:t>Non-relational and relational from IoT devices, web sites, mobile apps, social media, and corporate applications</a:t>
                      </a: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solidFill>
                      <a:srgbClr val="FFFFFF"/>
                    </a:solidFill>
                  </a:tcPr>
                </a:tc>
                <a:extLst>
                  <a:ext uri="{0D108BD9-81ED-4DB2-BD59-A6C34878D82A}">
                    <a16:rowId xmlns:a16="http://schemas.microsoft.com/office/drawing/2014/main" xmlns="" val="4238517794"/>
                  </a:ext>
                </a:extLst>
              </a:tr>
              <a:tr h="690459">
                <a:tc>
                  <a:txBody>
                    <a:bodyPr/>
                    <a:lstStyle/>
                    <a:p>
                      <a:r>
                        <a:rPr lang="en-US" sz="1400" b="1" dirty="0">
                          <a:effectLst/>
                          <a:latin typeface="AmazonEmberBold"/>
                        </a:rPr>
                        <a:t>Schema</a:t>
                      </a:r>
                      <a:endParaRPr lang="en-US" sz="1400" b="1" dirty="0">
                        <a:effectLst/>
                      </a:endParaRP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tcPr>
                </a:tc>
                <a:tc>
                  <a:txBody>
                    <a:bodyPr/>
                    <a:lstStyle/>
                    <a:p>
                      <a:r>
                        <a:rPr lang="en-US" sz="1400" dirty="0">
                          <a:effectLst/>
                        </a:rPr>
                        <a:t>Designed prior to the DW implementation (schema-on-write)</a:t>
                      </a: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tcPr>
                </a:tc>
                <a:tc>
                  <a:txBody>
                    <a:bodyPr/>
                    <a:lstStyle/>
                    <a:p>
                      <a:r>
                        <a:rPr lang="en-US" sz="1400">
                          <a:effectLst/>
                        </a:rPr>
                        <a:t>Written at the time of analysis (schema-on-read)</a:t>
                      </a: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tcPr>
                </a:tc>
                <a:extLst>
                  <a:ext uri="{0D108BD9-81ED-4DB2-BD59-A6C34878D82A}">
                    <a16:rowId xmlns:a16="http://schemas.microsoft.com/office/drawing/2014/main" xmlns="" val="2538610369"/>
                  </a:ext>
                </a:extLst>
              </a:tr>
              <a:tr h="490004">
                <a:tc>
                  <a:txBody>
                    <a:bodyPr/>
                    <a:lstStyle/>
                    <a:p>
                      <a:r>
                        <a:rPr lang="en-US" sz="1400" b="1" dirty="0">
                          <a:effectLst/>
                          <a:latin typeface="AmazonEmberBold"/>
                        </a:rPr>
                        <a:t>Price/Performance</a:t>
                      </a:r>
                      <a:endParaRPr lang="en-US" sz="1400" b="1" dirty="0">
                        <a:effectLst/>
                      </a:endParaRP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solidFill>
                      <a:srgbClr val="FFFFFF"/>
                    </a:solidFill>
                  </a:tcPr>
                </a:tc>
                <a:tc>
                  <a:txBody>
                    <a:bodyPr/>
                    <a:lstStyle/>
                    <a:p>
                      <a:r>
                        <a:rPr lang="en-US" sz="1400" dirty="0">
                          <a:effectLst/>
                        </a:rPr>
                        <a:t>Fastest query results using higher cost storage</a:t>
                      </a: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solidFill>
                      <a:srgbClr val="FFFFFF"/>
                    </a:solidFill>
                  </a:tcPr>
                </a:tc>
                <a:tc>
                  <a:txBody>
                    <a:bodyPr/>
                    <a:lstStyle/>
                    <a:p>
                      <a:r>
                        <a:rPr lang="en-US" sz="1400" dirty="0">
                          <a:effectLst/>
                        </a:rPr>
                        <a:t>Query results getting faster using low-cost storage</a:t>
                      </a: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solidFill>
                      <a:srgbClr val="FFFFFF"/>
                    </a:solidFill>
                  </a:tcPr>
                </a:tc>
                <a:extLst>
                  <a:ext uri="{0D108BD9-81ED-4DB2-BD59-A6C34878D82A}">
                    <a16:rowId xmlns:a16="http://schemas.microsoft.com/office/drawing/2014/main" xmlns="" val="1331126430"/>
                  </a:ext>
                </a:extLst>
              </a:tr>
              <a:tr h="890915">
                <a:tc>
                  <a:txBody>
                    <a:bodyPr/>
                    <a:lstStyle/>
                    <a:p>
                      <a:r>
                        <a:rPr lang="en-US" sz="1400" b="1" dirty="0">
                          <a:effectLst/>
                          <a:latin typeface="AmazonEmberBold"/>
                        </a:rPr>
                        <a:t>Data Quality</a:t>
                      </a:r>
                      <a:br>
                        <a:rPr lang="en-US" sz="1400" b="1" dirty="0">
                          <a:effectLst/>
                          <a:latin typeface="AmazonEmberBold"/>
                        </a:rPr>
                      </a:br>
                      <a:endParaRPr lang="en-US" sz="1400" b="1" dirty="0">
                        <a:effectLst/>
                      </a:endParaRP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tcPr>
                </a:tc>
                <a:tc>
                  <a:txBody>
                    <a:bodyPr/>
                    <a:lstStyle/>
                    <a:p>
                      <a:r>
                        <a:rPr lang="en-US" sz="1400">
                          <a:effectLst/>
                        </a:rPr>
                        <a:t>Highly curated data that serves as the central version of the truth</a:t>
                      </a: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tcPr>
                </a:tc>
                <a:tc>
                  <a:txBody>
                    <a:bodyPr/>
                    <a:lstStyle/>
                    <a:p>
                      <a:r>
                        <a:rPr lang="en-US" sz="1400" dirty="0">
                          <a:effectLst/>
                        </a:rPr>
                        <a:t>Any data that may or may not be curated (</a:t>
                      </a:r>
                      <a:r>
                        <a:rPr lang="en-US" sz="1400" dirty="0" err="1">
                          <a:effectLst/>
                        </a:rPr>
                        <a:t>ie</a:t>
                      </a:r>
                      <a:r>
                        <a:rPr lang="en-US" sz="1400" dirty="0">
                          <a:effectLst/>
                        </a:rPr>
                        <a:t>. raw data)</a:t>
                      </a:r>
                      <a:br>
                        <a:rPr lang="en-US" sz="1400" dirty="0">
                          <a:effectLst/>
                        </a:rPr>
                      </a:br>
                      <a:endParaRPr lang="en-US" sz="1400" dirty="0">
                        <a:effectLst/>
                      </a:endParaRP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tcPr>
                </a:tc>
                <a:extLst>
                  <a:ext uri="{0D108BD9-81ED-4DB2-BD59-A6C34878D82A}">
                    <a16:rowId xmlns:a16="http://schemas.microsoft.com/office/drawing/2014/main" xmlns="" val="2719522516"/>
                  </a:ext>
                </a:extLst>
              </a:tr>
              <a:tr h="890915">
                <a:tc>
                  <a:txBody>
                    <a:bodyPr/>
                    <a:lstStyle/>
                    <a:p>
                      <a:r>
                        <a:rPr lang="en-US" sz="1400" b="1" dirty="0">
                          <a:effectLst/>
                          <a:latin typeface="AmazonEmberBold"/>
                        </a:rPr>
                        <a:t>Users</a:t>
                      </a:r>
                      <a:endParaRPr lang="en-US" sz="1400" b="1" dirty="0">
                        <a:effectLst/>
                      </a:endParaRP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solidFill>
                      <a:srgbClr val="FFFFFF"/>
                    </a:solidFill>
                  </a:tcPr>
                </a:tc>
                <a:tc>
                  <a:txBody>
                    <a:bodyPr/>
                    <a:lstStyle/>
                    <a:p>
                      <a:r>
                        <a:rPr lang="en-US" sz="1400">
                          <a:effectLst/>
                        </a:rPr>
                        <a:t>Business analysts</a:t>
                      </a: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solidFill>
                      <a:srgbClr val="FFFFFF"/>
                    </a:solidFill>
                  </a:tcPr>
                </a:tc>
                <a:tc>
                  <a:txBody>
                    <a:bodyPr/>
                    <a:lstStyle/>
                    <a:p>
                      <a:r>
                        <a:rPr lang="en-US" sz="1400" dirty="0">
                          <a:effectLst/>
                        </a:rPr>
                        <a:t>Data scientists, Data developers, and Business analysts (using curated data)</a:t>
                      </a: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solidFill>
                      <a:srgbClr val="FFFFFF"/>
                    </a:solidFill>
                  </a:tcPr>
                </a:tc>
                <a:extLst>
                  <a:ext uri="{0D108BD9-81ED-4DB2-BD59-A6C34878D82A}">
                    <a16:rowId xmlns:a16="http://schemas.microsoft.com/office/drawing/2014/main" xmlns="" val="1662189"/>
                  </a:ext>
                </a:extLst>
              </a:tr>
              <a:tr h="690459">
                <a:tc>
                  <a:txBody>
                    <a:bodyPr/>
                    <a:lstStyle/>
                    <a:p>
                      <a:r>
                        <a:rPr lang="en-US" sz="1400" b="1" dirty="0">
                          <a:effectLst/>
                          <a:latin typeface="AmazonEmberBold"/>
                        </a:rPr>
                        <a:t>Analytics</a:t>
                      </a:r>
                      <a:endParaRPr lang="en-US" sz="1400" b="1" dirty="0">
                        <a:effectLst/>
                      </a:endParaRP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tcPr>
                </a:tc>
                <a:tc>
                  <a:txBody>
                    <a:bodyPr/>
                    <a:lstStyle/>
                    <a:p>
                      <a:r>
                        <a:rPr lang="en-US" sz="1400">
                          <a:effectLst/>
                        </a:rPr>
                        <a:t>Batch reporting, BI and visualizations</a:t>
                      </a: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tcPr>
                </a:tc>
                <a:tc>
                  <a:txBody>
                    <a:bodyPr/>
                    <a:lstStyle/>
                    <a:p>
                      <a:r>
                        <a:rPr lang="en-US" sz="1400" dirty="0">
                          <a:effectLst/>
                        </a:rPr>
                        <a:t>Machine Learning, Predictive analytics, data discovery and profiling</a:t>
                      </a:r>
                    </a:p>
                  </a:txBody>
                  <a:tcPr marL="38338" marR="38338" marT="38338" marB="38338" anchor="ctr">
                    <a:lnL w="7620" cap="flat" cmpd="sng" algn="ctr">
                      <a:solidFill>
                        <a:srgbClr val="C0CAD4"/>
                      </a:solidFill>
                      <a:prstDash val="solid"/>
                      <a:round/>
                      <a:headEnd type="none" w="med" len="med"/>
                      <a:tailEnd type="none" w="med" len="med"/>
                    </a:lnL>
                    <a:lnR w="7620" cap="flat" cmpd="sng" algn="ctr">
                      <a:solidFill>
                        <a:srgbClr val="C0CAD4"/>
                      </a:solidFill>
                      <a:prstDash val="solid"/>
                      <a:round/>
                      <a:headEnd type="none" w="med" len="med"/>
                      <a:tailEnd type="none" w="med" len="med"/>
                    </a:lnR>
                    <a:lnT w="7620" cap="flat" cmpd="sng" algn="ctr">
                      <a:solidFill>
                        <a:srgbClr val="C0CAD4"/>
                      </a:solidFill>
                      <a:prstDash val="solid"/>
                      <a:round/>
                      <a:headEnd type="none" w="med" len="med"/>
                      <a:tailEnd type="none" w="med" len="med"/>
                    </a:lnT>
                    <a:lnB w="7620" cap="flat" cmpd="sng" algn="ctr">
                      <a:solidFill>
                        <a:srgbClr val="C0CAD4"/>
                      </a:solidFill>
                      <a:prstDash val="solid"/>
                      <a:round/>
                      <a:headEnd type="none" w="med" len="med"/>
                      <a:tailEnd type="none" w="med" len="med"/>
                    </a:lnB>
                  </a:tcPr>
                </a:tc>
                <a:extLst>
                  <a:ext uri="{0D108BD9-81ED-4DB2-BD59-A6C34878D82A}">
                    <a16:rowId xmlns:a16="http://schemas.microsoft.com/office/drawing/2014/main" xmlns="" val="2472307758"/>
                  </a:ext>
                </a:extLst>
              </a:tr>
            </a:tbl>
          </a:graphicData>
        </a:graphic>
      </p:graphicFrame>
    </p:spTree>
    <p:extLst>
      <p:ext uri="{BB962C8B-B14F-4D97-AF65-F5344CB8AC3E}">
        <p14:creationId xmlns:p14="http://schemas.microsoft.com/office/powerpoint/2010/main" val="1477770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0D80EFD-907E-4D39-88BF-1E5B50D90569}"/>
              </a:ext>
            </a:extLst>
          </p:cNvPr>
          <p:cNvSpPr txBox="1"/>
          <p:nvPr/>
        </p:nvSpPr>
        <p:spPr>
          <a:xfrm>
            <a:off x="959549" y="1209509"/>
            <a:ext cx="7956223" cy="369332"/>
          </a:xfrm>
          <a:prstGeom prst="rect">
            <a:avLst/>
          </a:prstGeom>
          <a:noFill/>
        </p:spPr>
        <p:txBody>
          <a:bodyPr wrap="square" rtlCol="0">
            <a:spAutoFit/>
          </a:bodyPr>
          <a:lstStyle/>
          <a:p>
            <a:r>
              <a:rPr lang="en-US" b="1" dirty="0"/>
              <a:t>Capabilities expected from Data Lakes</a:t>
            </a:r>
          </a:p>
        </p:txBody>
      </p:sp>
      <p:sp>
        <p:nvSpPr>
          <p:cNvPr id="3" name="Rectangle 2">
            <a:extLst>
              <a:ext uri="{FF2B5EF4-FFF2-40B4-BE49-F238E27FC236}">
                <a16:creationId xmlns:a16="http://schemas.microsoft.com/office/drawing/2014/main" xmlns="" id="{E22521B0-A346-4427-AE10-1F5A8620B137}"/>
              </a:ext>
            </a:extLst>
          </p:cNvPr>
          <p:cNvSpPr/>
          <p:nvPr/>
        </p:nvSpPr>
        <p:spPr>
          <a:xfrm>
            <a:off x="1055802" y="2274838"/>
            <a:ext cx="10312924" cy="2308324"/>
          </a:xfrm>
          <a:prstGeom prst="rect">
            <a:avLst/>
          </a:prstGeom>
        </p:spPr>
        <p:txBody>
          <a:bodyPr wrap="square">
            <a:spAutoFit/>
          </a:bodyPr>
          <a:lstStyle/>
          <a:p>
            <a:r>
              <a:rPr lang="en-US" b="1" dirty="0">
                <a:latin typeface="AmazonEmberBold"/>
              </a:rPr>
              <a:t>Data movement</a:t>
            </a:r>
          </a:p>
          <a:p>
            <a:endParaRPr lang="en-US" b="1" dirty="0">
              <a:latin typeface="AmazonEmberBold"/>
            </a:endParaRPr>
          </a:p>
          <a:p>
            <a:pPr marL="285750" indent="-285750">
              <a:buFont typeface="Arial" panose="020B0604020202020204" pitchFamily="34" charset="0"/>
              <a:buChar char="•"/>
            </a:pPr>
            <a:r>
              <a:rPr lang="en-US" dirty="0">
                <a:latin typeface="AmazonEmber"/>
              </a:rPr>
              <a:t>Data Lakes allow you to import any amount of data that can come in real-time. </a:t>
            </a:r>
          </a:p>
          <a:p>
            <a:pPr marL="285750" indent="-285750">
              <a:buFont typeface="Arial" panose="020B0604020202020204" pitchFamily="34" charset="0"/>
              <a:buChar char="•"/>
            </a:pPr>
            <a:endParaRPr lang="en-US" dirty="0">
              <a:latin typeface="AmazonEmber"/>
            </a:endParaRPr>
          </a:p>
          <a:p>
            <a:pPr marL="285750" indent="-285750">
              <a:buFont typeface="Arial" panose="020B0604020202020204" pitchFamily="34" charset="0"/>
              <a:buChar char="•"/>
            </a:pPr>
            <a:r>
              <a:rPr lang="en-US" dirty="0">
                <a:latin typeface="AmazonEmber"/>
              </a:rPr>
              <a:t>Data is collected from multiple sources, and moved into the data lake in its original format. </a:t>
            </a:r>
          </a:p>
          <a:p>
            <a:pPr marL="285750" indent="-285750">
              <a:buFont typeface="Arial" panose="020B0604020202020204" pitchFamily="34" charset="0"/>
              <a:buChar char="•"/>
            </a:pPr>
            <a:endParaRPr lang="en-US" dirty="0">
              <a:latin typeface="AmazonEmber"/>
            </a:endParaRPr>
          </a:p>
          <a:p>
            <a:pPr marL="285750" indent="-285750">
              <a:buFont typeface="Arial" panose="020B0604020202020204" pitchFamily="34" charset="0"/>
              <a:buChar char="•"/>
            </a:pPr>
            <a:r>
              <a:rPr lang="en-US" dirty="0">
                <a:latin typeface="AmazonEmber"/>
              </a:rPr>
              <a:t>Data Lakes allow you to scale to data of any size, while saving time of defining data structures, schema, and transformations.</a:t>
            </a:r>
            <a:endParaRPr lang="en-US" b="0" i="0" dirty="0">
              <a:effectLst/>
              <a:latin typeface="AmazonEmber"/>
            </a:endParaRPr>
          </a:p>
        </p:txBody>
      </p:sp>
    </p:spTree>
    <p:extLst>
      <p:ext uri="{BB962C8B-B14F-4D97-AF65-F5344CB8AC3E}">
        <p14:creationId xmlns:p14="http://schemas.microsoft.com/office/powerpoint/2010/main" val="3855241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08DA245-4EE8-49DD-9A35-ACCFA10E021A}"/>
              </a:ext>
            </a:extLst>
          </p:cNvPr>
          <p:cNvSpPr/>
          <p:nvPr/>
        </p:nvSpPr>
        <p:spPr>
          <a:xfrm>
            <a:off x="776140" y="2136338"/>
            <a:ext cx="10639719" cy="2862322"/>
          </a:xfrm>
          <a:prstGeom prst="rect">
            <a:avLst/>
          </a:prstGeom>
        </p:spPr>
        <p:txBody>
          <a:bodyPr wrap="square">
            <a:spAutoFit/>
          </a:bodyPr>
          <a:lstStyle/>
          <a:p>
            <a:r>
              <a:rPr lang="en-US" b="1" dirty="0">
                <a:latin typeface="AmazonEmberBold"/>
              </a:rPr>
              <a:t>Analytics</a:t>
            </a:r>
          </a:p>
          <a:p>
            <a:endParaRPr lang="en-US" dirty="0">
              <a:latin typeface="AmazonEmberBold"/>
            </a:endParaRPr>
          </a:p>
          <a:p>
            <a:pPr marL="285750" indent="-285750">
              <a:buFont typeface="Arial" panose="020B0604020202020204" pitchFamily="34" charset="0"/>
              <a:buChar char="•"/>
            </a:pPr>
            <a:r>
              <a:rPr lang="en-US" dirty="0">
                <a:latin typeface="AmazonEmber"/>
              </a:rPr>
              <a:t>Data Lakes allow various roles in your organization like data scientists, data developers, and business analysts to access data with their choice of analytic tools and frameworks. </a:t>
            </a:r>
          </a:p>
          <a:p>
            <a:pPr marL="285750" indent="-285750">
              <a:buFont typeface="Arial" panose="020B0604020202020204" pitchFamily="34" charset="0"/>
              <a:buChar char="•"/>
            </a:pPr>
            <a:endParaRPr lang="en-US" dirty="0">
              <a:latin typeface="AmazonEmber"/>
            </a:endParaRPr>
          </a:p>
          <a:p>
            <a:pPr marL="285750" indent="-285750">
              <a:buFont typeface="Arial" panose="020B0604020202020204" pitchFamily="34" charset="0"/>
              <a:buChar char="•"/>
            </a:pPr>
            <a:r>
              <a:rPr lang="en-US" dirty="0">
                <a:latin typeface="AmazonEmber"/>
              </a:rPr>
              <a:t>This includes open source frameworks such as Apache Hadoop, Presto, and Apache Spark, and commercial offerings from data warehouse and business intelligence vendors. </a:t>
            </a:r>
          </a:p>
          <a:p>
            <a:pPr marL="285750" indent="-285750">
              <a:buFont typeface="Arial" panose="020B0604020202020204" pitchFamily="34" charset="0"/>
              <a:buChar char="•"/>
            </a:pPr>
            <a:endParaRPr lang="en-US" dirty="0">
              <a:latin typeface="AmazonEmber"/>
            </a:endParaRPr>
          </a:p>
          <a:p>
            <a:pPr marL="285750" indent="-285750">
              <a:buFont typeface="Arial" panose="020B0604020202020204" pitchFamily="34" charset="0"/>
              <a:buChar char="•"/>
            </a:pPr>
            <a:r>
              <a:rPr lang="en-US" dirty="0">
                <a:latin typeface="AmazonEmber"/>
              </a:rPr>
              <a:t>Data Lakes allow you to run analytics without the need to move your data to a separate analytics system.</a:t>
            </a:r>
            <a:endParaRPr lang="en-US" b="0" i="0" dirty="0">
              <a:effectLst/>
              <a:latin typeface="AmazonEmber"/>
            </a:endParaRPr>
          </a:p>
        </p:txBody>
      </p:sp>
      <p:sp>
        <p:nvSpPr>
          <p:cNvPr id="3" name="TextBox 2">
            <a:extLst>
              <a:ext uri="{FF2B5EF4-FFF2-40B4-BE49-F238E27FC236}">
                <a16:creationId xmlns:a16="http://schemas.microsoft.com/office/drawing/2014/main" xmlns="" id="{F955D576-536E-443E-A358-7D43EF6DB3EA}"/>
              </a:ext>
            </a:extLst>
          </p:cNvPr>
          <p:cNvSpPr txBox="1"/>
          <p:nvPr/>
        </p:nvSpPr>
        <p:spPr>
          <a:xfrm>
            <a:off x="776140" y="766746"/>
            <a:ext cx="7956223" cy="369332"/>
          </a:xfrm>
          <a:prstGeom prst="rect">
            <a:avLst/>
          </a:prstGeom>
          <a:noFill/>
        </p:spPr>
        <p:txBody>
          <a:bodyPr wrap="square" rtlCol="0">
            <a:spAutoFit/>
          </a:bodyPr>
          <a:lstStyle/>
          <a:p>
            <a:r>
              <a:rPr lang="en-US" b="1" dirty="0"/>
              <a:t>Capabilities expected from Data Lakes</a:t>
            </a:r>
          </a:p>
        </p:txBody>
      </p:sp>
    </p:spTree>
    <p:extLst>
      <p:ext uri="{BB962C8B-B14F-4D97-AF65-F5344CB8AC3E}">
        <p14:creationId xmlns:p14="http://schemas.microsoft.com/office/powerpoint/2010/main" val="255528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017" y="428017"/>
            <a:ext cx="11459183"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DWH works to create a single, unified system of truth for an entire organization.</a:t>
            </a:r>
          </a:p>
          <a:p>
            <a:pPr marL="285750" indent="-285750">
              <a:buFont typeface="Arial" panose="020B0604020202020204" pitchFamily="34" charset="0"/>
              <a:buChar char="•"/>
            </a:pPr>
            <a:r>
              <a:rPr lang="en-US" dirty="0" smtClean="0"/>
              <a:t>Not used for daily operations or transaction processing , rather is used for analysis and decision making.</a:t>
            </a:r>
          </a:p>
          <a:p>
            <a:pPr marL="285750" indent="-285750">
              <a:buFont typeface="Arial" panose="020B0604020202020204" pitchFamily="34" charset="0"/>
              <a:buChar char="•"/>
            </a:pPr>
            <a:r>
              <a:rPr lang="en-US" dirty="0" smtClean="0"/>
              <a:t>It stores current &amp; historical data about businesses and organization to allow analysis and glean intelligence from data.</a:t>
            </a:r>
            <a:endParaRPr lang="en-IN"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2999"/>
          <a:stretch/>
        </p:blipFill>
        <p:spPr>
          <a:xfrm>
            <a:off x="4159081" y="2149813"/>
            <a:ext cx="7362825" cy="3671076"/>
          </a:xfrm>
          <a:prstGeom prst="rect">
            <a:avLst/>
          </a:prstGeom>
        </p:spPr>
      </p:pic>
      <p:sp>
        <p:nvSpPr>
          <p:cNvPr id="4" name="Rectangle 3"/>
          <p:cNvSpPr/>
          <p:nvPr/>
        </p:nvSpPr>
        <p:spPr>
          <a:xfrm>
            <a:off x="1053831" y="3135016"/>
            <a:ext cx="2146569" cy="2031325"/>
          </a:xfrm>
          <a:prstGeom prst="rect">
            <a:avLst/>
          </a:prstGeom>
        </p:spPr>
        <p:txBody>
          <a:bodyPr wrap="square">
            <a:spAutoFit/>
          </a:bodyPr>
          <a:lstStyle/>
          <a:p>
            <a:r>
              <a:rPr lang="en-US" i="1" dirty="0"/>
              <a:t>As defined by </a:t>
            </a:r>
            <a:r>
              <a:rPr lang="en-US" i="1" dirty="0" err="1"/>
              <a:t>Inmon</a:t>
            </a:r>
            <a:r>
              <a:rPr lang="en-US" i="1" dirty="0"/>
              <a:t>, it is </a:t>
            </a:r>
            <a:r>
              <a:rPr lang="en-US" i="1" dirty="0" smtClean="0"/>
              <a:t>subject-oriented,</a:t>
            </a:r>
          </a:p>
          <a:p>
            <a:r>
              <a:rPr lang="en-US" i="1" dirty="0" smtClean="0"/>
              <a:t>Integrated,</a:t>
            </a:r>
          </a:p>
          <a:p>
            <a:r>
              <a:rPr lang="en-US" i="1" dirty="0" smtClean="0"/>
              <a:t>time-variant </a:t>
            </a:r>
            <a:r>
              <a:rPr lang="en-US" i="1" dirty="0"/>
              <a:t>&amp; </a:t>
            </a:r>
            <a:endParaRPr lang="en-US" i="1" dirty="0" smtClean="0"/>
          </a:p>
          <a:p>
            <a:r>
              <a:rPr lang="en-US" i="1" dirty="0" smtClean="0"/>
              <a:t>non-volatile </a:t>
            </a:r>
            <a:r>
              <a:rPr lang="en-US" i="1" dirty="0"/>
              <a:t>collection of data.</a:t>
            </a:r>
          </a:p>
        </p:txBody>
      </p:sp>
    </p:spTree>
    <p:extLst>
      <p:ext uri="{BB962C8B-B14F-4D97-AF65-F5344CB8AC3E}">
        <p14:creationId xmlns:p14="http://schemas.microsoft.com/office/powerpoint/2010/main" val="40365163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5314E75-62E9-4F62-B6CB-A4131F29541A}"/>
              </a:ext>
            </a:extLst>
          </p:cNvPr>
          <p:cNvSpPr/>
          <p:nvPr/>
        </p:nvSpPr>
        <p:spPr>
          <a:xfrm>
            <a:off x="898687" y="2485849"/>
            <a:ext cx="10366343" cy="1477328"/>
          </a:xfrm>
          <a:prstGeom prst="rect">
            <a:avLst/>
          </a:prstGeom>
        </p:spPr>
        <p:txBody>
          <a:bodyPr wrap="square">
            <a:spAutoFit/>
          </a:bodyPr>
          <a:lstStyle/>
          <a:p>
            <a:r>
              <a:rPr lang="en-US" b="1" dirty="0">
                <a:latin typeface="AmazonEmberBold"/>
              </a:rPr>
              <a:t>Machine Learning</a:t>
            </a:r>
          </a:p>
          <a:p>
            <a:endParaRPr lang="en-US" b="1" dirty="0">
              <a:latin typeface="AmazonEmberBold"/>
            </a:endParaRPr>
          </a:p>
          <a:p>
            <a:r>
              <a:rPr lang="en-US" dirty="0">
                <a:latin typeface="AmazonEmber"/>
              </a:rPr>
              <a:t>Data Lakes allow organizations to generate different types of insights including reporting on historical data, or building machine learning models to forecast likely outcomes, and suggest a range of prescribed actions to achieve the optimal result.</a:t>
            </a:r>
            <a:endParaRPr lang="en-US" b="0" i="0" dirty="0">
              <a:effectLst/>
              <a:latin typeface="AmazonEmber"/>
            </a:endParaRPr>
          </a:p>
        </p:txBody>
      </p:sp>
      <p:sp>
        <p:nvSpPr>
          <p:cNvPr id="4" name="TextBox 3">
            <a:extLst>
              <a:ext uri="{FF2B5EF4-FFF2-40B4-BE49-F238E27FC236}">
                <a16:creationId xmlns:a16="http://schemas.microsoft.com/office/drawing/2014/main" xmlns="" id="{4F0AE1AE-8B9E-4E69-83A4-09971CE4F7CC}"/>
              </a:ext>
            </a:extLst>
          </p:cNvPr>
          <p:cNvSpPr txBox="1"/>
          <p:nvPr/>
        </p:nvSpPr>
        <p:spPr>
          <a:xfrm>
            <a:off x="824795" y="728245"/>
            <a:ext cx="7956223" cy="369332"/>
          </a:xfrm>
          <a:prstGeom prst="rect">
            <a:avLst/>
          </a:prstGeom>
          <a:noFill/>
        </p:spPr>
        <p:txBody>
          <a:bodyPr wrap="square" rtlCol="0">
            <a:spAutoFit/>
          </a:bodyPr>
          <a:lstStyle/>
          <a:p>
            <a:r>
              <a:rPr lang="en-US" b="1" dirty="0"/>
              <a:t>Capabilities expected from Data Lakes</a:t>
            </a:r>
          </a:p>
        </p:txBody>
      </p:sp>
    </p:spTree>
    <p:extLst>
      <p:ext uri="{BB962C8B-B14F-4D97-AF65-F5344CB8AC3E}">
        <p14:creationId xmlns:p14="http://schemas.microsoft.com/office/powerpoint/2010/main" val="2761825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890B1D8-E708-4E3E-AC7B-418D8E42A9DE}"/>
              </a:ext>
            </a:extLst>
          </p:cNvPr>
          <p:cNvSpPr/>
          <p:nvPr/>
        </p:nvSpPr>
        <p:spPr>
          <a:xfrm>
            <a:off x="912434" y="840499"/>
            <a:ext cx="3291286" cy="400110"/>
          </a:xfrm>
          <a:prstGeom prst="rect">
            <a:avLst/>
          </a:prstGeom>
        </p:spPr>
        <p:txBody>
          <a:bodyPr wrap="none">
            <a:spAutoFit/>
          </a:bodyPr>
          <a:lstStyle/>
          <a:p>
            <a:r>
              <a:rPr lang="en-US" sz="2000" b="1" dirty="0">
                <a:latin typeface="AmazonEmberBold"/>
              </a:rPr>
              <a:t>Challenges of Data Lakes</a:t>
            </a:r>
            <a:endParaRPr lang="en-US" sz="2000" b="1" i="0" dirty="0">
              <a:effectLst/>
              <a:latin typeface="AmazonEmberBold"/>
            </a:endParaRPr>
          </a:p>
        </p:txBody>
      </p:sp>
      <p:sp>
        <p:nvSpPr>
          <p:cNvPr id="3" name="Rectangle 2">
            <a:extLst>
              <a:ext uri="{FF2B5EF4-FFF2-40B4-BE49-F238E27FC236}">
                <a16:creationId xmlns:a16="http://schemas.microsoft.com/office/drawing/2014/main" xmlns="" id="{42131203-2705-4829-8F70-392B1948A176}"/>
              </a:ext>
            </a:extLst>
          </p:cNvPr>
          <p:cNvSpPr/>
          <p:nvPr/>
        </p:nvSpPr>
        <p:spPr>
          <a:xfrm>
            <a:off x="912434" y="1725181"/>
            <a:ext cx="10607121" cy="2308324"/>
          </a:xfrm>
          <a:prstGeom prst="rect">
            <a:avLst/>
          </a:prstGeom>
        </p:spPr>
        <p:txBody>
          <a:bodyPr wrap="square">
            <a:spAutoFit/>
          </a:bodyPr>
          <a:lstStyle/>
          <a:p>
            <a:pPr marL="285750" indent="-285750">
              <a:buFont typeface="Arial" panose="020B0604020202020204" pitchFamily="34" charset="0"/>
              <a:buChar char="•"/>
            </a:pPr>
            <a:r>
              <a:rPr lang="en-US" dirty="0">
                <a:latin typeface="AmazonEmber"/>
              </a:rPr>
              <a:t>Raw data is stored with no oversight of the contents. </a:t>
            </a:r>
          </a:p>
          <a:p>
            <a:pPr marL="285750" indent="-285750">
              <a:buFont typeface="Arial" panose="020B0604020202020204" pitchFamily="34" charset="0"/>
              <a:buChar char="•"/>
            </a:pPr>
            <a:endParaRPr lang="en-US" dirty="0">
              <a:latin typeface="AmazonEmber"/>
            </a:endParaRPr>
          </a:p>
          <a:p>
            <a:pPr marL="285750" indent="-285750">
              <a:buFont typeface="Arial" panose="020B0604020202020204" pitchFamily="34" charset="0"/>
              <a:buChar char="•"/>
            </a:pPr>
            <a:r>
              <a:rPr lang="en-US" dirty="0">
                <a:latin typeface="AmazonEmber"/>
              </a:rPr>
              <a:t>Data is usable only if it has defined mechanisms to catalog, and secure data. </a:t>
            </a:r>
          </a:p>
          <a:p>
            <a:pPr marL="285750" indent="-285750">
              <a:buFont typeface="Arial" panose="020B0604020202020204" pitchFamily="34" charset="0"/>
              <a:buChar char="•"/>
            </a:pPr>
            <a:endParaRPr lang="en-US" dirty="0">
              <a:latin typeface="AmazonEmber"/>
            </a:endParaRPr>
          </a:p>
          <a:p>
            <a:pPr marL="285750" indent="-285750">
              <a:buFont typeface="Arial" panose="020B0604020202020204" pitchFamily="34" charset="0"/>
              <a:buChar char="•"/>
            </a:pPr>
            <a:r>
              <a:rPr lang="en-US" dirty="0">
                <a:latin typeface="AmazonEmber"/>
              </a:rPr>
              <a:t>Without these elements, data cannot be found, or trusted resulting in a </a:t>
            </a:r>
            <a:r>
              <a:rPr lang="en-US" b="1" dirty="0">
                <a:latin typeface="AmazonEmber"/>
              </a:rPr>
              <a:t>data swamp</a:t>
            </a:r>
            <a:r>
              <a:rPr lang="en-US" dirty="0">
                <a:latin typeface="AmazonEmber"/>
              </a:rPr>
              <a:t> .</a:t>
            </a:r>
          </a:p>
          <a:p>
            <a:pPr marL="285750" indent="-285750">
              <a:buFont typeface="Arial" panose="020B0604020202020204" pitchFamily="34" charset="0"/>
              <a:buChar char="•"/>
            </a:pPr>
            <a:endParaRPr lang="en-US" dirty="0">
              <a:latin typeface="AmazonEmber"/>
            </a:endParaRPr>
          </a:p>
          <a:p>
            <a:pPr marL="285750" indent="-285750">
              <a:buFont typeface="Arial" panose="020B0604020202020204" pitchFamily="34" charset="0"/>
              <a:buChar char="•"/>
            </a:pPr>
            <a:r>
              <a:rPr lang="en-US" dirty="0">
                <a:latin typeface="AmazonEmber"/>
              </a:rPr>
              <a:t>Data lakes need to have governance, semantic consistency, and access controls to handle varied use cases.</a:t>
            </a:r>
            <a:endParaRPr lang="en-US" dirty="0"/>
          </a:p>
        </p:txBody>
      </p:sp>
      <p:sp>
        <p:nvSpPr>
          <p:cNvPr id="4" name="Rectangle 3">
            <a:extLst>
              <a:ext uri="{FF2B5EF4-FFF2-40B4-BE49-F238E27FC236}">
                <a16:creationId xmlns:a16="http://schemas.microsoft.com/office/drawing/2014/main" xmlns="" id="{C17F9A17-9679-4E14-9639-2A013A3C4B2B}"/>
              </a:ext>
            </a:extLst>
          </p:cNvPr>
          <p:cNvSpPr/>
          <p:nvPr/>
        </p:nvSpPr>
        <p:spPr>
          <a:xfrm>
            <a:off x="912434" y="4362553"/>
            <a:ext cx="7045518" cy="1754326"/>
          </a:xfrm>
          <a:prstGeom prst="rect">
            <a:avLst/>
          </a:prstGeom>
        </p:spPr>
        <p:txBody>
          <a:bodyPr wrap="none">
            <a:spAutoFit/>
          </a:bodyPr>
          <a:lstStyle/>
          <a:p>
            <a:r>
              <a:rPr lang="en-US" b="1" dirty="0">
                <a:latin typeface="AmazonEmber"/>
              </a:rPr>
              <a:t>Data Swamp</a:t>
            </a:r>
            <a:r>
              <a:rPr lang="en-US" dirty="0">
                <a:latin typeface="AmazonEmber"/>
              </a:rPr>
              <a:t>  : When intended data lake turns highly disorganized.</a:t>
            </a:r>
          </a:p>
          <a:p>
            <a:pPr marL="1200150" lvl="2" indent="-285750">
              <a:buFont typeface="Arial" panose="020B0604020202020204" pitchFamily="34" charset="0"/>
              <a:buChar char="•"/>
            </a:pPr>
            <a:r>
              <a:rPr lang="en-US" dirty="0">
                <a:latin typeface="AmazonEmber"/>
              </a:rPr>
              <a:t>Lack of Metadata</a:t>
            </a:r>
          </a:p>
          <a:p>
            <a:pPr marL="1200150" lvl="2" indent="-285750">
              <a:buFont typeface="Arial" panose="020B0604020202020204" pitchFamily="34" charset="0"/>
              <a:buChar char="•"/>
            </a:pPr>
            <a:r>
              <a:rPr lang="en-US" dirty="0">
                <a:latin typeface="AmazonEmber"/>
              </a:rPr>
              <a:t>Presence of irrelevant data</a:t>
            </a:r>
          </a:p>
          <a:p>
            <a:pPr marL="1200150" lvl="2" indent="-285750">
              <a:buFont typeface="Arial" panose="020B0604020202020204" pitchFamily="34" charset="0"/>
              <a:buChar char="•"/>
            </a:pPr>
            <a:r>
              <a:rPr lang="en-US" dirty="0">
                <a:latin typeface="AmazonEmber"/>
              </a:rPr>
              <a:t>No data governance</a:t>
            </a:r>
          </a:p>
          <a:p>
            <a:pPr marL="1200150" lvl="2" indent="-285750">
              <a:buFont typeface="Arial" panose="020B0604020202020204" pitchFamily="34" charset="0"/>
              <a:buChar char="•"/>
            </a:pPr>
            <a:r>
              <a:rPr lang="en-US" dirty="0">
                <a:latin typeface="AmazonEmber"/>
              </a:rPr>
              <a:t>Lacking automation</a:t>
            </a:r>
          </a:p>
          <a:p>
            <a:pPr marL="1200150" lvl="2" indent="-285750">
              <a:buFont typeface="Arial" panose="020B0604020202020204" pitchFamily="34" charset="0"/>
              <a:buChar char="•"/>
            </a:pPr>
            <a:r>
              <a:rPr lang="en-US" dirty="0">
                <a:latin typeface="AmazonEmber"/>
              </a:rPr>
              <a:t>No data cleaning strategy</a:t>
            </a:r>
            <a:endParaRPr lang="en-US" dirty="0"/>
          </a:p>
        </p:txBody>
      </p:sp>
    </p:spTree>
    <p:extLst>
      <p:ext uri="{BB962C8B-B14F-4D97-AF65-F5344CB8AC3E}">
        <p14:creationId xmlns:p14="http://schemas.microsoft.com/office/powerpoint/2010/main" val="977870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31C07DB-3756-41DD-A565-68BD8ABF3160}"/>
              </a:ext>
            </a:extLst>
          </p:cNvPr>
          <p:cNvSpPr/>
          <p:nvPr/>
        </p:nvSpPr>
        <p:spPr>
          <a:xfrm>
            <a:off x="1105319" y="1028343"/>
            <a:ext cx="10300618" cy="4524315"/>
          </a:xfrm>
          <a:prstGeom prst="rect">
            <a:avLst/>
          </a:prstGeom>
        </p:spPr>
        <p:txBody>
          <a:bodyPr wrap="square">
            <a:spAutoFit/>
          </a:bodyPr>
          <a:lstStyle/>
          <a:p>
            <a:pPr marL="285750" indent="-285750">
              <a:buFont typeface="Arial" panose="020B0604020202020204" pitchFamily="34" charset="0"/>
              <a:buChar char="•"/>
            </a:pPr>
            <a:r>
              <a:rPr lang="en-US" dirty="0"/>
              <a:t>All data is loaded from source systems. No data is turned away.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is stored at the leaf level in an untransformed or nearly untransformed state.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is transformed and schema is applied to fulfill the needs of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data is retained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Support All Data Types, approach known as “Schema on Read” vs. the “Schema on Write” approach used in the data warehouse.'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Support All users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Adapt easily to changes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Provide faster insights</a:t>
            </a:r>
          </a:p>
        </p:txBody>
      </p:sp>
    </p:spTree>
    <p:extLst>
      <p:ext uri="{BB962C8B-B14F-4D97-AF65-F5344CB8AC3E}">
        <p14:creationId xmlns:p14="http://schemas.microsoft.com/office/powerpoint/2010/main" val="16065218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5406" y="3328828"/>
            <a:ext cx="5085709" cy="369332"/>
          </a:xfrm>
          <a:prstGeom prst="rect">
            <a:avLst/>
          </a:prstGeom>
          <a:noFill/>
        </p:spPr>
        <p:txBody>
          <a:bodyPr wrap="square" rtlCol="0">
            <a:spAutoFit/>
          </a:bodyPr>
          <a:lstStyle/>
          <a:p>
            <a:r>
              <a:rPr lang="en-US" b="1" dirty="0" smtClean="0"/>
              <a:t>Understanding Data warehouse architecture</a:t>
            </a:r>
            <a:endParaRPr lang="en-IN" b="1" dirty="0"/>
          </a:p>
        </p:txBody>
      </p:sp>
    </p:spTree>
    <p:extLst>
      <p:ext uri="{BB962C8B-B14F-4D97-AF65-F5344CB8AC3E}">
        <p14:creationId xmlns:p14="http://schemas.microsoft.com/office/powerpoint/2010/main" val="3096188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169" y="1797291"/>
            <a:ext cx="10688549" cy="2585323"/>
          </a:xfrm>
          <a:prstGeom prst="rect">
            <a:avLst/>
          </a:prstGeom>
        </p:spPr>
        <p:txBody>
          <a:bodyPr wrap="square">
            <a:spAutoFit/>
          </a:bodyPr>
          <a:lstStyle/>
          <a:p>
            <a:r>
              <a:rPr lang="en-IN" dirty="0"/>
              <a:t>A data warehouse system has two main architectures: </a:t>
            </a:r>
            <a:endParaRPr lang="en-IN" dirty="0" smtClean="0"/>
          </a:p>
          <a:p>
            <a:endParaRPr lang="en-IN" dirty="0" smtClean="0"/>
          </a:p>
          <a:p>
            <a:pPr marL="285750" indent="-285750">
              <a:buFont typeface="Arial" panose="020B0604020202020204" pitchFamily="34" charset="0"/>
              <a:buChar char="•"/>
            </a:pPr>
            <a:r>
              <a:rPr lang="en-IN" b="1" dirty="0" smtClean="0"/>
              <a:t>The </a:t>
            </a:r>
            <a:r>
              <a:rPr lang="en-IN" b="1" dirty="0"/>
              <a:t>data flow architecture </a:t>
            </a:r>
          </a:p>
          <a:p>
            <a:r>
              <a:rPr lang="en-IN" dirty="0" smtClean="0"/>
              <a:t>The </a:t>
            </a:r>
            <a:r>
              <a:rPr lang="en-IN" dirty="0"/>
              <a:t>data flow architecture is about how the data stores are arranged within a data warehouse and how the data flows from the source systems to the users through these data stores. </a:t>
            </a:r>
            <a:endParaRPr lang="en-IN" dirty="0" smtClean="0"/>
          </a:p>
          <a:p>
            <a:endParaRPr lang="en-IN" dirty="0"/>
          </a:p>
          <a:p>
            <a:pPr marL="285750" indent="-285750">
              <a:buFont typeface="Arial" panose="020B0604020202020204" pitchFamily="34" charset="0"/>
              <a:buChar char="•"/>
            </a:pPr>
            <a:r>
              <a:rPr lang="en-IN" b="1" dirty="0"/>
              <a:t>The system </a:t>
            </a:r>
            <a:r>
              <a:rPr lang="en-IN" b="1" dirty="0" smtClean="0"/>
              <a:t>architecture</a:t>
            </a:r>
          </a:p>
          <a:p>
            <a:r>
              <a:rPr lang="en-IN" dirty="0" smtClean="0"/>
              <a:t>The </a:t>
            </a:r>
            <a:r>
              <a:rPr lang="en-IN" dirty="0"/>
              <a:t>system architecture is about the physical configuration of the servers, network, software, storage, and clients</a:t>
            </a:r>
            <a:r>
              <a:rPr lang="en-IN" dirty="0" smtClean="0"/>
              <a:t>.</a:t>
            </a:r>
            <a:endParaRPr lang="en-IN" dirty="0"/>
          </a:p>
        </p:txBody>
      </p:sp>
    </p:spTree>
    <p:extLst>
      <p:ext uri="{BB962C8B-B14F-4D97-AF65-F5344CB8AC3E}">
        <p14:creationId xmlns:p14="http://schemas.microsoft.com/office/powerpoint/2010/main" val="3990854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475" y="754666"/>
            <a:ext cx="10863209" cy="2031325"/>
          </a:xfrm>
          <a:prstGeom prst="rect">
            <a:avLst/>
          </a:prstGeom>
        </p:spPr>
        <p:txBody>
          <a:bodyPr wrap="square">
            <a:spAutoFit/>
          </a:bodyPr>
          <a:lstStyle/>
          <a:p>
            <a:r>
              <a:rPr lang="en-IN" b="1" dirty="0"/>
              <a:t>Data Flow Architecture</a:t>
            </a:r>
          </a:p>
          <a:p>
            <a:endParaRPr lang="en-IN" dirty="0"/>
          </a:p>
          <a:p>
            <a:pPr marL="285750" indent="-285750">
              <a:buFont typeface="Arial" panose="020B0604020202020204" pitchFamily="34" charset="0"/>
              <a:buChar char="•"/>
            </a:pPr>
            <a:r>
              <a:rPr lang="en-IN" dirty="0" smtClean="0"/>
              <a:t>It is </a:t>
            </a:r>
            <a:r>
              <a:rPr lang="en-IN" dirty="0"/>
              <a:t>a configuration of data stores within a data warehouse system, along with the arrangement of how the data flows from the source systems through these data stores to the applications used by the end users. </a:t>
            </a:r>
            <a:endParaRPr lang="en-IN" dirty="0" smtClean="0"/>
          </a:p>
          <a:p>
            <a:pPr marL="285750" indent="-285750">
              <a:buFont typeface="Arial" panose="020B0604020202020204" pitchFamily="34" charset="0"/>
              <a:buChar char="•"/>
            </a:pPr>
            <a:r>
              <a:rPr lang="en-IN" dirty="0" smtClean="0"/>
              <a:t>This </a:t>
            </a:r>
            <a:r>
              <a:rPr lang="en-IN" dirty="0"/>
              <a:t>includes how the data flows are controlled, logged, and monitored, as well as the mechanism to ensure the quality of the data in the data stores.</a:t>
            </a:r>
          </a:p>
        </p:txBody>
      </p:sp>
      <p:sp>
        <p:nvSpPr>
          <p:cNvPr id="3" name="Rectangle 2"/>
          <p:cNvSpPr/>
          <p:nvPr/>
        </p:nvSpPr>
        <p:spPr>
          <a:xfrm>
            <a:off x="869877" y="3190448"/>
            <a:ext cx="10709097" cy="3139321"/>
          </a:xfrm>
          <a:prstGeom prst="rect">
            <a:avLst/>
          </a:prstGeom>
        </p:spPr>
        <p:txBody>
          <a:bodyPr wrap="square">
            <a:spAutoFit/>
          </a:bodyPr>
          <a:lstStyle/>
          <a:p>
            <a:r>
              <a:rPr lang="en-IN" dirty="0"/>
              <a:t>Based </a:t>
            </a:r>
            <a:r>
              <a:rPr lang="en-IN" b="1" dirty="0"/>
              <a:t>on the user accessibility</a:t>
            </a:r>
            <a:r>
              <a:rPr lang="en-IN" dirty="0"/>
              <a:t>, </a:t>
            </a:r>
            <a:r>
              <a:rPr lang="en-IN" dirty="0" smtClean="0"/>
              <a:t>we </a:t>
            </a:r>
            <a:r>
              <a:rPr lang="en-IN" dirty="0"/>
              <a:t>can classify data warehouse data stores into three types:</a:t>
            </a:r>
          </a:p>
          <a:p>
            <a:endParaRPr lang="en-IN" dirty="0"/>
          </a:p>
          <a:p>
            <a:pPr marL="285750" indent="-285750">
              <a:buFont typeface="Arial" panose="020B0604020202020204" pitchFamily="34" charset="0"/>
              <a:buChar char="•"/>
            </a:pPr>
            <a:r>
              <a:rPr lang="en-IN" b="1" dirty="0"/>
              <a:t>U</a:t>
            </a:r>
            <a:r>
              <a:rPr lang="en-IN" b="1" dirty="0" smtClean="0"/>
              <a:t>ser-facing </a:t>
            </a:r>
            <a:r>
              <a:rPr lang="en-IN" b="1" dirty="0"/>
              <a:t>data </a:t>
            </a:r>
            <a:r>
              <a:rPr lang="en-IN" b="1" dirty="0" smtClean="0"/>
              <a:t>store </a:t>
            </a:r>
            <a:r>
              <a:rPr lang="en-IN" dirty="0" smtClean="0"/>
              <a:t>: That </a:t>
            </a:r>
            <a:r>
              <a:rPr lang="en-IN" dirty="0"/>
              <a:t>is available to end users and is queried by the end users and end-user applications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I</a:t>
            </a:r>
            <a:r>
              <a:rPr lang="en-IN" b="1" dirty="0" smtClean="0"/>
              <a:t>nternal </a:t>
            </a:r>
            <a:r>
              <a:rPr lang="en-IN" b="1" dirty="0"/>
              <a:t>data </a:t>
            </a:r>
            <a:r>
              <a:rPr lang="en-IN" b="1" dirty="0" smtClean="0"/>
              <a:t>store </a:t>
            </a:r>
            <a:r>
              <a:rPr lang="en-IN" dirty="0" smtClean="0"/>
              <a:t>: That </a:t>
            </a:r>
            <a:r>
              <a:rPr lang="en-IN" dirty="0"/>
              <a:t>is used internally by data warehouse components for the purpose of integrating, cleansing, logging, and preparing data, and it is not open for query by the end users and end-user applications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H</a:t>
            </a:r>
            <a:r>
              <a:rPr lang="en-IN" b="1" dirty="0" smtClean="0"/>
              <a:t>ybrid </a:t>
            </a:r>
            <a:r>
              <a:rPr lang="en-IN" b="1" dirty="0"/>
              <a:t>data </a:t>
            </a:r>
            <a:r>
              <a:rPr lang="en-IN" b="1" dirty="0" smtClean="0"/>
              <a:t>store : </a:t>
            </a:r>
            <a:r>
              <a:rPr lang="en-IN" dirty="0" smtClean="0"/>
              <a:t>That is </a:t>
            </a:r>
            <a:r>
              <a:rPr lang="en-IN" dirty="0"/>
              <a:t>used for both internal data warehouse mechanisms and for query by the end users and end-user applications.</a:t>
            </a:r>
          </a:p>
        </p:txBody>
      </p:sp>
    </p:spTree>
    <p:extLst>
      <p:ext uri="{BB962C8B-B14F-4D97-AF65-F5344CB8AC3E}">
        <p14:creationId xmlns:p14="http://schemas.microsoft.com/office/powerpoint/2010/main" val="2953926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6993" y="1316019"/>
            <a:ext cx="11017321" cy="4247317"/>
          </a:xfrm>
          <a:prstGeom prst="rect">
            <a:avLst/>
          </a:prstGeom>
        </p:spPr>
        <p:txBody>
          <a:bodyPr wrap="square">
            <a:spAutoFit/>
          </a:bodyPr>
          <a:lstStyle/>
          <a:p>
            <a:r>
              <a:rPr lang="en-IN" dirty="0"/>
              <a:t>Based </a:t>
            </a:r>
            <a:r>
              <a:rPr lang="en-IN" b="1" dirty="0"/>
              <a:t>on the data format</a:t>
            </a:r>
            <a:r>
              <a:rPr lang="en-IN" dirty="0"/>
              <a:t>, </a:t>
            </a:r>
            <a:r>
              <a:rPr lang="en-IN" dirty="0" smtClean="0"/>
              <a:t>we </a:t>
            </a:r>
            <a:r>
              <a:rPr lang="en-IN" dirty="0"/>
              <a:t>can classify data warehouse data stores into four types:</a:t>
            </a:r>
          </a:p>
          <a:p>
            <a:endParaRPr lang="en-IN" dirty="0"/>
          </a:p>
          <a:p>
            <a:pPr marL="285750" indent="-285750">
              <a:buFont typeface="Arial" panose="020B0604020202020204" pitchFamily="34" charset="0"/>
              <a:buChar char="•"/>
            </a:pPr>
            <a:r>
              <a:rPr lang="en-IN" dirty="0" smtClean="0"/>
              <a:t>Stage : is </a:t>
            </a:r>
            <a:r>
              <a:rPr lang="en-IN" dirty="0"/>
              <a:t>an internal data store used for transforming and preparing the data obtained from the source systems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NDS : is </a:t>
            </a:r>
            <a:r>
              <a:rPr lang="en-IN" dirty="0"/>
              <a:t>normalized data store (NDS) </a:t>
            </a:r>
            <a:r>
              <a:rPr lang="en-IN" dirty="0" smtClean="0"/>
              <a:t>, an </a:t>
            </a:r>
            <a:r>
              <a:rPr lang="en-IN" dirty="0"/>
              <a:t>internal master data store in the form of one or more normalized relational databases for the purpose of integrating data from various source systems captured in a stage</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ODS : is </a:t>
            </a:r>
            <a:r>
              <a:rPr lang="en-IN" dirty="0"/>
              <a:t>operational data store (ODS) </a:t>
            </a:r>
            <a:r>
              <a:rPr lang="en-IN" dirty="0" smtClean="0"/>
              <a:t>, a </a:t>
            </a:r>
            <a:r>
              <a:rPr lang="en-IN" dirty="0"/>
              <a:t>hybrid data store in the form of one or more normalized relational databases, containing the transaction data and the most recent version of master data</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DDS : is dimensional </a:t>
            </a:r>
            <a:r>
              <a:rPr lang="en-IN" dirty="0"/>
              <a:t>data store (DDS) </a:t>
            </a:r>
            <a:r>
              <a:rPr lang="en-IN" dirty="0" smtClean="0"/>
              <a:t>, a </a:t>
            </a:r>
            <a:r>
              <a:rPr lang="en-IN" dirty="0"/>
              <a:t>user-facing data store, in the form of one or more relational databases, where the data is arranged in dimensional format for the purpose of supporting analytical queries.</a:t>
            </a:r>
          </a:p>
        </p:txBody>
      </p:sp>
    </p:spTree>
    <p:extLst>
      <p:ext uri="{BB962C8B-B14F-4D97-AF65-F5344CB8AC3E}">
        <p14:creationId xmlns:p14="http://schemas.microsoft.com/office/powerpoint/2010/main" val="3872028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589" y="1428109"/>
            <a:ext cx="8108488" cy="2958756"/>
          </a:xfrm>
          <a:prstGeom prst="rect">
            <a:avLst/>
          </a:prstGeom>
        </p:spPr>
      </p:pic>
      <p:sp>
        <p:nvSpPr>
          <p:cNvPr id="3" name="Rectangle 2"/>
          <p:cNvSpPr/>
          <p:nvPr/>
        </p:nvSpPr>
        <p:spPr>
          <a:xfrm>
            <a:off x="2826334" y="531955"/>
            <a:ext cx="6006773" cy="369332"/>
          </a:xfrm>
          <a:prstGeom prst="rect">
            <a:avLst/>
          </a:prstGeom>
        </p:spPr>
        <p:txBody>
          <a:bodyPr wrap="none">
            <a:spAutoFit/>
          </a:bodyPr>
          <a:lstStyle/>
          <a:p>
            <a:r>
              <a:rPr lang="en-US" i="1" dirty="0" smtClean="0">
                <a:solidFill>
                  <a:srgbClr val="404040"/>
                </a:solidFill>
                <a:latin typeface="Cabin"/>
              </a:rPr>
              <a:t>Data </a:t>
            </a:r>
            <a:r>
              <a:rPr lang="en-US" i="1" dirty="0">
                <a:solidFill>
                  <a:srgbClr val="404040"/>
                </a:solidFill>
                <a:latin typeface="Cabin"/>
              </a:rPr>
              <a:t>flow architecture with a stage, ODS, DDS, and MDB</a:t>
            </a:r>
            <a:endParaRPr lang="en-IN" dirty="0"/>
          </a:p>
        </p:txBody>
      </p:sp>
      <p:sp>
        <p:nvSpPr>
          <p:cNvPr id="4" name="Rectangle 3"/>
          <p:cNvSpPr/>
          <p:nvPr/>
        </p:nvSpPr>
        <p:spPr>
          <a:xfrm>
            <a:off x="1095910" y="4806812"/>
            <a:ext cx="10164566" cy="1200329"/>
          </a:xfrm>
          <a:prstGeom prst="rect">
            <a:avLst/>
          </a:prstGeom>
        </p:spPr>
        <p:txBody>
          <a:bodyPr wrap="square">
            <a:spAutoFit/>
          </a:bodyPr>
          <a:lstStyle/>
          <a:p>
            <a:r>
              <a:rPr lang="en-IN" dirty="0" smtClean="0"/>
              <a:t>Here ,there are </a:t>
            </a:r>
            <a:r>
              <a:rPr lang="en-IN" dirty="0"/>
              <a:t>three ETL packages between the four data stores. </a:t>
            </a:r>
            <a:endParaRPr lang="en-IN" dirty="0" smtClean="0"/>
          </a:p>
          <a:p>
            <a:pPr marL="285750" indent="-285750">
              <a:buFont typeface="Arial" panose="020B0604020202020204" pitchFamily="34" charset="0"/>
              <a:buChar char="•"/>
            </a:pPr>
            <a:r>
              <a:rPr lang="en-IN" dirty="0" smtClean="0"/>
              <a:t>A </a:t>
            </a:r>
            <a:r>
              <a:rPr lang="en-IN" dirty="0"/>
              <a:t>stage ETL retrieves data from the source systems and loads it into a stage. </a:t>
            </a:r>
            <a:endParaRPr lang="en-IN" dirty="0" smtClean="0"/>
          </a:p>
          <a:p>
            <a:pPr marL="285750" indent="-285750">
              <a:buFont typeface="Arial" panose="020B0604020202020204" pitchFamily="34" charset="0"/>
              <a:buChar char="•"/>
            </a:pPr>
            <a:r>
              <a:rPr lang="en-IN" dirty="0" smtClean="0"/>
              <a:t>ODS </a:t>
            </a:r>
            <a:r>
              <a:rPr lang="en-IN" dirty="0"/>
              <a:t>ETL retrieves data from a stage and loads it into ODS. </a:t>
            </a:r>
            <a:endParaRPr lang="en-IN" dirty="0" smtClean="0"/>
          </a:p>
          <a:p>
            <a:pPr marL="285750" indent="-285750">
              <a:buFont typeface="Arial" panose="020B0604020202020204" pitchFamily="34" charset="0"/>
              <a:buChar char="•"/>
            </a:pPr>
            <a:r>
              <a:rPr lang="en-IN" dirty="0" smtClean="0"/>
              <a:t>DDS </a:t>
            </a:r>
            <a:r>
              <a:rPr lang="en-IN" dirty="0"/>
              <a:t>ETL retrieves data from ODS and loads it into DDS.</a:t>
            </a:r>
          </a:p>
        </p:txBody>
      </p:sp>
    </p:spTree>
    <p:extLst>
      <p:ext uri="{BB962C8B-B14F-4D97-AF65-F5344CB8AC3E}">
        <p14:creationId xmlns:p14="http://schemas.microsoft.com/office/powerpoint/2010/main" val="4493783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4854" y="588667"/>
            <a:ext cx="6096000" cy="646331"/>
          </a:xfrm>
          <a:prstGeom prst="rect">
            <a:avLst/>
          </a:prstGeom>
        </p:spPr>
        <p:txBody>
          <a:bodyPr>
            <a:spAutoFit/>
          </a:bodyPr>
          <a:lstStyle/>
          <a:p>
            <a:r>
              <a:rPr lang="en-US" i="1" dirty="0">
                <a:solidFill>
                  <a:srgbClr val="404040"/>
                </a:solidFill>
                <a:latin typeface="Cabin"/>
              </a:rPr>
              <a:t>A data flow architecture with control system, metadata, and data quality process</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8943" y="1234998"/>
            <a:ext cx="7736441" cy="3256542"/>
          </a:xfrm>
          <a:prstGeom prst="rect">
            <a:avLst/>
          </a:prstGeom>
        </p:spPr>
      </p:pic>
      <p:sp>
        <p:nvSpPr>
          <p:cNvPr id="4" name="Rectangle 3"/>
          <p:cNvSpPr/>
          <p:nvPr/>
        </p:nvSpPr>
        <p:spPr>
          <a:xfrm>
            <a:off x="869877" y="4715153"/>
            <a:ext cx="10668001" cy="646331"/>
          </a:xfrm>
          <a:prstGeom prst="rect">
            <a:avLst/>
          </a:prstGeom>
        </p:spPr>
        <p:txBody>
          <a:bodyPr wrap="square">
            <a:spAutoFit/>
          </a:bodyPr>
          <a:lstStyle/>
          <a:p>
            <a:r>
              <a:rPr lang="en-IN" dirty="0" smtClean="0"/>
              <a:t>The </a:t>
            </a:r>
            <a:r>
              <a:rPr lang="en-IN" dirty="0"/>
              <a:t>data flow </a:t>
            </a:r>
            <a:r>
              <a:rPr lang="en-IN" dirty="0" smtClean="0"/>
              <a:t>architecture here contains </a:t>
            </a:r>
            <a:r>
              <a:rPr lang="en-IN" dirty="0"/>
              <a:t>the control system, the metadata, and the components of data quality processes. </a:t>
            </a:r>
          </a:p>
        </p:txBody>
      </p:sp>
    </p:spTree>
    <p:extLst>
      <p:ext uri="{BB962C8B-B14F-4D97-AF65-F5344CB8AC3E}">
        <p14:creationId xmlns:p14="http://schemas.microsoft.com/office/powerpoint/2010/main" val="3185851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590" y="511408"/>
            <a:ext cx="4647426" cy="369332"/>
          </a:xfrm>
          <a:prstGeom prst="rect">
            <a:avLst/>
          </a:prstGeom>
        </p:spPr>
        <p:txBody>
          <a:bodyPr wrap="none">
            <a:spAutoFit/>
          </a:bodyPr>
          <a:lstStyle/>
          <a:p>
            <a:r>
              <a:rPr lang="en-IN" b="1" dirty="0">
                <a:solidFill>
                  <a:srgbClr val="404040"/>
                </a:solidFill>
                <a:latin typeface="Cabin"/>
              </a:rPr>
              <a:t>Single </a:t>
            </a:r>
            <a:r>
              <a:rPr lang="en-IN" b="1" dirty="0" smtClean="0">
                <a:solidFill>
                  <a:srgbClr val="404040"/>
                </a:solidFill>
                <a:latin typeface="Cabin"/>
              </a:rPr>
              <a:t>DDS Data warehouse architecture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749" y="1202651"/>
            <a:ext cx="6437984" cy="2759137"/>
          </a:xfrm>
          <a:prstGeom prst="rect">
            <a:avLst/>
          </a:prstGeom>
        </p:spPr>
      </p:pic>
      <p:sp>
        <p:nvSpPr>
          <p:cNvPr id="4" name="Rectangle 3"/>
          <p:cNvSpPr/>
          <p:nvPr/>
        </p:nvSpPr>
        <p:spPr>
          <a:xfrm>
            <a:off x="784749" y="4549676"/>
            <a:ext cx="10619566" cy="1477328"/>
          </a:xfrm>
          <a:prstGeom prst="rect">
            <a:avLst/>
          </a:prstGeom>
        </p:spPr>
        <p:txBody>
          <a:bodyPr wrap="square">
            <a:spAutoFit/>
          </a:bodyPr>
          <a:lstStyle/>
          <a:p>
            <a:r>
              <a:rPr lang="en-IN" dirty="0" smtClean="0"/>
              <a:t>Here the </a:t>
            </a:r>
            <a:r>
              <a:rPr lang="en-IN" dirty="0"/>
              <a:t>“Control + Audit” box contains the ETL control system and audit, the data warehouse applications, such as business intelligence (BI) reports, read the data in the DDS and bring the data to the users. </a:t>
            </a:r>
            <a:endParaRPr lang="en-IN" dirty="0" smtClean="0"/>
          </a:p>
          <a:p>
            <a:r>
              <a:rPr lang="en-IN" dirty="0" smtClean="0"/>
              <a:t>The </a:t>
            </a:r>
            <a:r>
              <a:rPr lang="en-IN" dirty="0"/>
              <a:t>data in the DDS can also be uploaded into multidimensional databases, such as SQL Server Analysis Services, and then accessed by the users via OLAP and data mining applications.</a:t>
            </a:r>
          </a:p>
        </p:txBody>
      </p:sp>
    </p:spTree>
    <p:extLst>
      <p:ext uri="{BB962C8B-B14F-4D97-AF65-F5344CB8AC3E}">
        <p14:creationId xmlns:p14="http://schemas.microsoft.com/office/powerpoint/2010/main" val="125441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617" y="356177"/>
            <a:ext cx="11524034" cy="2031325"/>
          </a:xfrm>
          <a:prstGeom prst="rect">
            <a:avLst/>
          </a:prstGeom>
        </p:spPr>
        <p:txBody>
          <a:bodyPr wrap="square">
            <a:spAutoFit/>
          </a:bodyPr>
          <a:lstStyle/>
          <a:p>
            <a:r>
              <a:rPr lang="en-IN" b="1" dirty="0" smtClean="0"/>
              <a:t>Subject-Oriented</a:t>
            </a:r>
          </a:p>
          <a:p>
            <a:endParaRPr lang="en-IN" b="1" dirty="0"/>
          </a:p>
          <a:p>
            <a:pPr marL="285750" indent="-285750">
              <a:buFont typeface="Arial" panose="020B0604020202020204" pitchFamily="34" charset="0"/>
              <a:buChar char="•"/>
            </a:pPr>
            <a:r>
              <a:rPr lang="en-IN" dirty="0"/>
              <a:t>A data warehouse </a:t>
            </a:r>
            <a:r>
              <a:rPr lang="en-IN" dirty="0" smtClean="0"/>
              <a:t>targets </a:t>
            </a:r>
            <a:r>
              <a:rPr lang="en-IN" dirty="0"/>
              <a:t>on the </a:t>
            </a:r>
            <a:r>
              <a:rPr lang="en-IN" dirty="0" smtClean="0"/>
              <a:t>modelling </a:t>
            </a:r>
            <a:r>
              <a:rPr lang="en-IN" dirty="0"/>
              <a:t>and analysis of data for decision-makers. </a:t>
            </a:r>
            <a:endParaRPr lang="en-IN" dirty="0" smtClean="0"/>
          </a:p>
          <a:p>
            <a:pPr marL="285750" indent="-285750">
              <a:buFont typeface="Arial" panose="020B0604020202020204" pitchFamily="34" charset="0"/>
              <a:buChar char="•"/>
            </a:pPr>
            <a:r>
              <a:rPr lang="en-IN" dirty="0" smtClean="0"/>
              <a:t>Typically </a:t>
            </a:r>
            <a:r>
              <a:rPr lang="en-IN" dirty="0"/>
              <a:t>provide a concise and straightforward view around a particular subject, such as customer, product, or sales, instead of the global organization's ongoing operations. </a:t>
            </a:r>
            <a:endParaRPr lang="en-IN" dirty="0" smtClean="0"/>
          </a:p>
          <a:p>
            <a:pPr marL="285750" indent="-285750">
              <a:buFont typeface="Arial" panose="020B0604020202020204" pitchFamily="34" charset="0"/>
              <a:buChar char="•"/>
            </a:pPr>
            <a:r>
              <a:rPr lang="en-IN" dirty="0" smtClean="0"/>
              <a:t>This </a:t>
            </a:r>
            <a:r>
              <a:rPr lang="en-IN" dirty="0"/>
              <a:t>is done by excluding data that are not useful concerning the subject and including all data needed by the users to understand the subject.</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681" t="9923" r="1244" b="2029"/>
          <a:stretch/>
        </p:blipFill>
        <p:spPr>
          <a:xfrm>
            <a:off x="5323900" y="2486346"/>
            <a:ext cx="5960112" cy="3635013"/>
          </a:xfrm>
          <a:prstGeom prst="rect">
            <a:avLst/>
          </a:prstGeom>
        </p:spPr>
      </p:pic>
      <p:sp>
        <p:nvSpPr>
          <p:cNvPr id="4" name="Rectangle 3"/>
          <p:cNvSpPr/>
          <p:nvPr/>
        </p:nvSpPr>
        <p:spPr>
          <a:xfrm>
            <a:off x="859605" y="3745188"/>
            <a:ext cx="3928153" cy="923330"/>
          </a:xfrm>
          <a:prstGeom prst="rect">
            <a:avLst/>
          </a:prstGeom>
        </p:spPr>
        <p:txBody>
          <a:bodyPr wrap="square">
            <a:spAutoFit/>
          </a:bodyPr>
          <a:lstStyle/>
          <a:p>
            <a:r>
              <a:rPr lang="en-US" b="1" i="1" dirty="0"/>
              <a:t>Subject-oriented means that the information </a:t>
            </a:r>
            <a:r>
              <a:rPr lang="en-US" b="1" i="1" dirty="0" smtClean="0"/>
              <a:t>revolves </a:t>
            </a:r>
            <a:r>
              <a:rPr lang="en-US" b="1" i="1" dirty="0"/>
              <a:t>around some subject</a:t>
            </a:r>
            <a:r>
              <a:rPr lang="en-US" b="1" i="1" dirty="0" smtClean="0"/>
              <a:t>.</a:t>
            </a:r>
            <a:endParaRPr lang="en-US" b="1" i="1" dirty="0"/>
          </a:p>
        </p:txBody>
      </p:sp>
    </p:spTree>
    <p:extLst>
      <p:ext uri="{BB962C8B-B14F-4D97-AF65-F5344CB8AC3E}">
        <p14:creationId xmlns:p14="http://schemas.microsoft.com/office/powerpoint/2010/main" val="371899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7725" y="403732"/>
            <a:ext cx="6096000" cy="646331"/>
          </a:xfrm>
          <a:prstGeom prst="rect">
            <a:avLst/>
          </a:prstGeom>
        </p:spPr>
        <p:txBody>
          <a:bodyPr>
            <a:spAutoFit/>
          </a:bodyPr>
          <a:lstStyle/>
          <a:p>
            <a:r>
              <a:rPr lang="en-US" i="1" dirty="0">
                <a:solidFill>
                  <a:srgbClr val="404040"/>
                </a:solidFill>
                <a:latin typeface="Cabin"/>
              </a:rPr>
              <a:t>Data architecture where the stage ETL and DDS ETL are combined</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3068" y="1247762"/>
            <a:ext cx="6020657" cy="2898834"/>
          </a:xfrm>
          <a:prstGeom prst="rect">
            <a:avLst/>
          </a:prstGeom>
        </p:spPr>
      </p:pic>
      <p:sp>
        <p:nvSpPr>
          <p:cNvPr id="4" name="Rectangle 3"/>
          <p:cNvSpPr/>
          <p:nvPr/>
        </p:nvSpPr>
        <p:spPr>
          <a:xfrm>
            <a:off x="767137" y="4591055"/>
            <a:ext cx="10544710" cy="923330"/>
          </a:xfrm>
          <a:prstGeom prst="rect">
            <a:avLst/>
          </a:prstGeom>
        </p:spPr>
        <p:txBody>
          <a:bodyPr wrap="square">
            <a:spAutoFit/>
          </a:bodyPr>
          <a:lstStyle/>
          <a:p>
            <a:r>
              <a:rPr lang="en-IN" dirty="0" smtClean="0"/>
              <a:t>Here the </a:t>
            </a:r>
            <a:r>
              <a:rPr lang="en-IN" dirty="0"/>
              <a:t>stage ETL, the DDS ETL, and the data quality processes are combined into one ETL. </a:t>
            </a:r>
            <a:endParaRPr lang="en-IN" dirty="0" smtClean="0"/>
          </a:p>
          <a:p>
            <a:r>
              <a:rPr lang="en-IN" dirty="0" smtClean="0"/>
              <a:t>The </a:t>
            </a:r>
            <a:r>
              <a:rPr lang="en-IN" dirty="0"/>
              <a:t>advantage of combining them into one package is to have more control over the timing of when the data is written to and retrieved from the stage.</a:t>
            </a:r>
          </a:p>
        </p:txBody>
      </p:sp>
    </p:spTree>
    <p:extLst>
      <p:ext uri="{BB962C8B-B14F-4D97-AF65-F5344CB8AC3E}">
        <p14:creationId xmlns:p14="http://schemas.microsoft.com/office/powerpoint/2010/main" val="31302241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50" y="444490"/>
            <a:ext cx="10877550" cy="2308324"/>
          </a:xfrm>
          <a:prstGeom prst="rect">
            <a:avLst/>
          </a:prstGeom>
        </p:spPr>
        <p:txBody>
          <a:bodyPr wrap="square">
            <a:spAutoFit/>
          </a:bodyPr>
          <a:lstStyle/>
          <a:p>
            <a:pPr fontAlgn="base"/>
            <a:r>
              <a:rPr lang="en-US" sz="1600" b="1" dirty="0">
                <a:solidFill>
                  <a:srgbClr val="404040"/>
                </a:solidFill>
                <a:latin typeface="inherit"/>
              </a:rPr>
              <a:t>Federated Data </a:t>
            </a:r>
            <a:r>
              <a:rPr lang="en-US" sz="1600" b="1" dirty="0" smtClean="0">
                <a:solidFill>
                  <a:srgbClr val="404040"/>
                </a:solidFill>
                <a:latin typeface="inherit"/>
              </a:rPr>
              <a:t>Warehouse</a:t>
            </a:r>
          </a:p>
          <a:p>
            <a:pPr fontAlgn="base"/>
            <a:endParaRPr lang="en-US" sz="1600" dirty="0">
              <a:solidFill>
                <a:srgbClr val="404040"/>
              </a:solidFill>
              <a:latin typeface="Cabin"/>
            </a:endParaRPr>
          </a:p>
          <a:p>
            <a:pPr fontAlgn="base"/>
            <a:r>
              <a:rPr lang="en-US" sz="1600" dirty="0"/>
              <a:t>A federated data warehouse consists of several data warehouses with a data retrieval layer on top of them. </a:t>
            </a:r>
            <a:endParaRPr lang="en-US" sz="1600" dirty="0" smtClean="0"/>
          </a:p>
          <a:p>
            <a:pPr fontAlgn="base"/>
            <a:r>
              <a:rPr lang="en-US" sz="1600" dirty="0" smtClean="0"/>
              <a:t>A </a:t>
            </a:r>
            <a:r>
              <a:rPr lang="en-US" sz="1600" dirty="0"/>
              <a:t>federated data warehouse retrieves data from existing data warehouses using an ETL and loads the data into a new dimensional data store. </a:t>
            </a:r>
            <a:endParaRPr lang="en-US" sz="1600" dirty="0" smtClean="0"/>
          </a:p>
          <a:p>
            <a:pPr fontAlgn="base"/>
            <a:endParaRPr lang="en-US" sz="1600" dirty="0" smtClean="0"/>
          </a:p>
          <a:p>
            <a:pPr fontAlgn="base"/>
            <a:r>
              <a:rPr lang="en-US" sz="1600" dirty="0" smtClean="0"/>
              <a:t>For example: The first </a:t>
            </a:r>
            <a:r>
              <a:rPr lang="en-US" sz="1600" dirty="0"/>
              <a:t>one is a dimensional data warehouse, the second one is a third normal form normalized data warehouse, and the third one is a relational data warehouse with a few big transaction tables referencing many reference tables.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950" y="2601295"/>
            <a:ext cx="4714875" cy="3705892"/>
          </a:xfrm>
          <a:prstGeom prst="rect">
            <a:avLst/>
          </a:prstGeom>
        </p:spPr>
      </p:pic>
    </p:spTree>
    <p:extLst>
      <p:ext uri="{BB962C8B-B14F-4D97-AF65-F5344CB8AC3E}">
        <p14:creationId xmlns:p14="http://schemas.microsoft.com/office/powerpoint/2010/main" val="18608491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475" y="754666"/>
            <a:ext cx="10863209" cy="2585323"/>
          </a:xfrm>
          <a:prstGeom prst="rect">
            <a:avLst/>
          </a:prstGeom>
        </p:spPr>
        <p:txBody>
          <a:bodyPr wrap="square">
            <a:spAutoFit/>
          </a:bodyPr>
          <a:lstStyle/>
          <a:p>
            <a:r>
              <a:rPr lang="en-IN" b="1" dirty="0" smtClean="0"/>
              <a:t>System </a:t>
            </a:r>
            <a:r>
              <a:rPr lang="en-IN" b="1" dirty="0"/>
              <a:t>Flow Architecture</a:t>
            </a:r>
          </a:p>
          <a:p>
            <a:endParaRPr lang="en-IN" dirty="0"/>
          </a:p>
          <a:p>
            <a:r>
              <a:rPr lang="en-IN" dirty="0"/>
              <a:t>The system architecture is about the physical configuration of the servers, network, software, storage, and clients</a:t>
            </a:r>
            <a:r>
              <a:rPr lang="en-IN" dirty="0" smtClean="0"/>
              <a:t>.</a:t>
            </a:r>
          </a:p>
          <a:p>
            <a:endParaRPr lang="en-IN" dirty="0" smtClean="0"/>
          </a:p>
          <a:p>
            <a:r>
              <a:rPr lang="en-US" dirty="0"/>
              <a:t>Designing a system architecture requires knowledge about hardware (especially servers), networking (especially with regard to security and performance and in the last few years also fiber networks), and storage (especially storage area networks [SANs], redundant array of inexpensive disks [RAID], and automated tape backup solutions).</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9511" y="3448174"/>
            <a:ext cx="6729135" cy="2997130"/>
          </a:xfrm>
          <a:prstGeom prst="rect">
            <a:avLst/>
          </a:prstGeom>
        </p:spPr>
      </p:pic>
    </p:spTree>
    <p:extLst>
      <p:ext uri="{BB962C8B-B14F-4D97-AF65-F5344CB8AC3E}">
        <p14:creationId xmlns:p14="http://schemas.microsoft.com/office/powerpoint/2010/main" val="18922407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675" y="1085493"/>
            <a:ext cx="10725150" cy="4247317"/>
          </a:xfrm>
          <a:prstGeom prst="rect">
            <a:avLst/>
          </a:prstGeom>
        </p:spPr>
        <p:txBody>
          <a:bodyPr wrap="square">
            <a:spAutoFit/>
          </a:bodyPr>
          <a:lstStyle/>
          <a:p>
            <a:r>
              <a:rPr lang="en-IN" dirty="0"/>
              <a:t>When we get the requirements, we can further detail the design. </a:t>
            </a:r>
            <a:endParaRPr lang="en-IN" dirty="0" smtClean="0"/>
          </a:p>
          <a:p>
            <a:endParaRPr lang="en-IN" dirty="0"/>
          </a:p>
          <a:p>
            <a:r>
              <a:rPr lang="en-IN" dirty="0" smtClean="0"/>
              <a:t>For </a:t>
            </a:r>
            <a:r>
              <a:rPr lang="en-IN" dirty="0"/>
              <a:t>example:</a:t>
            </a:r>
          </a:p>
          <a:p>
            <a:endParaRPr lang="en-IN" dirty="0"/>
          </a:p>
          <a:p>
            <a:pPr marL="285750" indent="-285750">
              <a:buFont typeface="Arial" panose="020B0604020202020204" pitchFamily="34" charset="0"/>
              <a:buChar char="•"/>
            </a:pPr>
            <a:r>
              <a:rPr lang="en-IN" dirty="0"/>
              <a:t>High-availability requirements (how many hours can they tolerate the data warehouse to be down) affect the clustering decision of the database servers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volume of the data from the source systems affects the number of processors and the memory of the ETL server and whether we need to put SSIS on a separate machine</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volume of the data in the data warehouse affects the storage size and backup requirements. The SAN raw disk size may be less or more </a:t>
            </a:r>
            <a:r>
              <a:rPr lang="en-IN" dirty="0" smtClean="0"/>
              <a:t>depending </a:t>
            </a:r>
            <a:r>
              <a:rPr lang="en-IN" dirty="0"/>
              <a:t>on the actual requirements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number and sizes of the OLAP cubes affect the memory and processors of the OLAP server and whether you need to put Analysis Services on a separate server.</a:t>
            </a:r>
          </a:p>
        </p:txBody>
      </p:sp>
    </p:spTree>
    <p:extLst>
      <p:ext uri="{BB962C8B-B14F-4D97-AF65-F5344CB8AC3E}">
        <p14:creationId xmlns:p14="http://schemas.microsoft.com/office/powerpoint/2010/main" val="5041774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7120" y="3434080"/>
            <a:ext cx="8473440" cy="369332"/>
          </a:xfrm>
          <a:prstGeom prst="rect">
            <a:avLst/>
          </a:prstGeom>
          <a:noFill/>
        </p:spPr>
        <p:txBody>
          <a:bodyPr wrap="square" rtlCol="0">
            <a:spAutoFit/>
          </a:bodyPr>
          <a:lstStyle/>
          <a:p>
            <a:r>
              <a:rPr lang="en-US" b="1" dirty="0" smtClean="0"/>
              <a:t>Understanding Data warehouse Approaches</a:t>
            </a:r>
            <a:endParaRPr lang="en-IN" b="1" dirty="0"/>
          </a:p>
        </p:txBody>
      </p:sp>
    </p:spTree>
    <p:extLst>
      <p:ext uri="{BB962C8B-B14F-4D97-AF65-F5344CB8AC3E}">
        <p14:creationId xmlns:p14="http://schemas.microsoft.com/office/powerpoint/2010/main" val="19083343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20" y="281305"/>
            <a:ext cx="6621476" cy="3142615"/>
          </a:xfrm>
          <a:prstGeom prst="rect">
            <a:avLst/>
          </a:prstGeom>
        </p:spPr>
      </p:pic>
      <p:sp>
        <p:nvSpPr>
          <p:cNvPr id="3" name="TextBox 2"/>
          <p:cNvSpPr txBox="1"/>
          <p:nvPr/>
        </p:nvSpPr>
        <p:spPr>
          <a:xfrm>
            <a:off x="8178800" y="1390947"/>
            <a:ext cx="3484880" cy="523220"/>
          </a:xfrm>
          <a:prstGeom prst="rect">
            <a:avLst/>
          </a:prstGeom>
          <a:noFill/>
        </p:spPr>
        <p:txBody>
          <a:bodyPr wrap="square" rtlCol="0">
            <a:spAutoFit/>
          </a:bodyPr>
          <a:lstStyle/>
          <a:p>
            <a:r>
              <a:rPr lang="en-US" sz="1400" i="1" dirty="0" smtClean="0"/>
              <a:t>Top Down Approach</a:t>
            </a:r>
          </a:p>
          <a:p>
            <a:r>
              <a:rPr lang="en-US" sz="1400" i="1" dirty="0" smtClean="0"/>
              <a:t>-- By </a:t>
            </a:r>
            <a:r>
              <a:rPr lang="en-US" sz="1400" i="1" dirty="0" err="1" smtClean="0"/>
              <a:t>Inmon</a:t>
            </a:r>
            <a:r>
              <a:rPr lang="en-US" sz="1400" i="1" dirty="0" smtClean="0"/>
              <a:t> </a:t>
            </a:r>
            <a:endParaRPr lang="en-IN" sz="1400"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692" y="3423920"/>
            <a:ext cx="6381338" cy="2804609"/>
          </a:xfrm>
          <a:prstGeom prst="rect">
            <a:avLst/>
          </a:prstGeom>
        </p:spPr>
      </p:pic>
      <p:sp>
        <p:nvSpPr>
          <p:cNvPr id="5" name="TextBox 4"/>
          <p:cNvSpPr txBox="1"/>
          <p:nvPr/>
        </p:nvSpPr>
        <p:spPr>
          <a:xfrm>
            <a:off x="1178560" y="4685988"/>
            <a:ext cx="3484880" cy="523220"/>
          </a:xfrm>
          <a:prstGeom prst="rect">
            <a:avLst/>
          </a:prstGeom>
          <a:noFill/>
        </p:spPr>
        <p:txBody>
          <a:bodyPr wrap="square" rtlCol="0">
            <a:spAutoFit/>
          </a:bodyPr>
          <a:lstStyle/>
          <a:p>
            <a:r>
              <a:rPr lang="en-US" sz="1400" i="1" dirty="0" smtClean="0"/>
              <a:t>Bottom up Approach</a:t>
            </a:r>
          </a:p>
          <a:p>
            <a:r>
              <a:rPr lang="en-US" sz="1400" i="1" dirty="0" smtClean="0"/>
              <a:t>-- By Ralph Kimball</a:t>
            </a:r>
            <a:endParaRPr lang="en-IN" sz="1400" i="1" dirty="0"/>
          </a:p>
        </p:txBody>
      </p:sp>
    </p:spTree>
    <p:extLst>
      <p:ext uri="{BB962C8B-B14F-4D97-AF65-F5344CB8AC3E}">
        <p14:creationId xmlns:p14="http://schemas.microsoft.com/office/powerpoint/2010/main" val="12359955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3120" y="2437398"/>
            <a:ext cx="10647680" cy="2031325"/>
          </a:xfrm>
          <a:prstGeom prst="rect">
            <a:avLst/>
          </a:prstGeom>
        </p:spPr>
        <p:txBody>
          <a:bodyPr wrap="square">
            <a:spAutoFit/>
          </a:bodyPr>
          <a:lstStyle/>
          <a:p>
            <a:r>
              <a:rPr lang="en-US" i="1" dirty="0" smtClean="0"/>
              <a:t>Data warehouse design approaches:</a:t>
            </a:r>
          </a:p>
          <a:p>
            <a:endParaRPr lang="en-IN" i="1" dirty="0" smtClean="0"/>
          </a:p>
          <a:p>
            <a:r>
              <a:rPr lang="en-IN" i="1" dirty="0" smtClean="0"/>
              <a:t>From </a:t>
            </a:r>
            <a:r>
              <a:rPr lang="en-IN" i="1" dirty="0"/>
              <a:t>questions of scaling, the total cost of ownership, flexibility, and accessibility, the design patterns involved in building and maintaining the data warehousing environment can be demanding.</a:t>
            </a:r>
          </a:p>
          <a:p>
            <a:endParaRPr lang="en-IN" i="1" dirty="0"/>
          </a:p>
          <a:p>
            <a:r>
              <a:rPr lang="en-IN" i="1" dirty="0"/>
              <a:t>The two main approaches to designing the data warehouse architecture are the </a:t>
            </a:r>
            <a:endParaRPr lang="en-IN" i="1" dirty="0" smtClean="0"/>
          </a:p>
          <a:p>
            <a:r>
              <a:rPr lang="en-IN" b="1" i="1" dirty="0" smtClean="0"/>
              <a:t>Inmon </a:t>
            </a:r>
            <a:r>
              <a:rPr lang="en-IN" b="1" i="1" dirty="0"/>
              <a:t>approach </a:t>
            </a:r>
            <a:r>
              <a:rPr lang="en-IN" b="1" i="1" dirty="0" smtClean="0"/>
              <a:t>or </a:t>
            </a:r>
            <a:r>
              <a:rPr lang="en-IN" b="1" i="1" dirty="0"/>
              <a:t>the Kimball approach. </a:t>
            </a:r>
          </a:p>
        </p:txBody>
      </p:sp>
    </p:spTree>
    <p:extLst>
      <p:ext uri="{BB962C8B-B14F-4D97-AF65-F5344CB8AC3E}">
        <p14:creationId xmlns:p14="http://schemas.microsoft.com/office/powerpoint/2010/main" val="1165885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9120" y="3342640"/>
            <a:ext cx="3992880" cy="369332"/>
          </a:xfrm>
          <a:prstGeom prst="rect">
            <a:avLst/>
          </a:prstGeom>
          <a:noFill/>
        </p:spPr>
        <p:txBody>
          <a:bodyPr wrap="square" rtlCol="0">
            <a:spAutoFit/>
          </a:bodyPr>
          <a:lstStyle/>
          <a:p>
            <a:r>
              <a:rPr lang="en-US" dirty="0" smtClean="0"/>
              <a:t>Continued..</a:t>
            </a:r>
            <a:endParaRPr lang="en-IN" dirty="0"/>
          </a:p>
        </p:txBody>
      </p:sp>
    </p:spTree>
    <p:extLst>
      <p:ext uri="{BB962C8B-B14F-4D97-AF65-F5344CB8AC3E}">
        <p14:creationId xmlns:p14="http://schemas.microsoft.com/office/powerpoint/2010/main" val="261970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66" y="203957"/>
            <a:ext cx="11543490" cy="1754326"/>
          </a:xfrm>
          <a:prstGeom prst="rect">
            <a:avLst/>
          </a:prstGeom>
        </p:spPr>
        <p:txBody>
          <a:bodyPr wrap="square">
            <a:spAutoFit/>
          </a:bodyPr>
          <a:lstStyle/>
          <a:p>
            <a:r>
              <a:rPr lang="en-IN" b="1" dirty="0" smtClean="0"/>
              <a:t>Integrated</a:t>
            </a:r>
          </a:p>
          <a:p>
            <a:endParaRPr lang="en-IN" b="1" dirty="0"/>
          </a:p>
          <a:p>
            <a:pPr marL="285750" indent="-285750">
              <a:buFont typeface="Arial" panose="020B0604020202020204" pitchFamily="34" charset="0"/>
              <a:buChar char="•"/>
            </a:pPr>
            <a:r>
              <a:rPr lang="en-IN" dirty="0"/>
              <a:t>A data warehouse integrates various heterogeneous data sources like RDBMS, flat files, and online transaction records. </a:t>
            </a:r>
            <a:endParaRPr lang="en-IN" dirty="0" smtClean="0"/>
          </a:p>
          <a:p>
            <a:pPr marL="285750" indent="-285750">
              <a:buFont typeface="Arial" panose="020B0604020202020204" pitchFamily="34" charset="0"/>
              <a:buChar char="•"/>
            </a:pPr>
            <a:r>
              <a:rPr lang="en-IN" dirty="0" smtClean="0"/>
              <a:t>It </a:t>
            </a:r>
            <a:r>
              <a:rPr lang="en-IN" dirty="0"/>
              <a:t>requires performing data cleaning and integration during data warehousing to ensure consistency in naming conventions, attributes types, etc., among different data sources.</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881" t="7493" r="3990" b="1149"/>
          <a:stretch/>
        </p:blipFill>
        <p:spPr>
          <a:xfrm>
            <a:off x="3096676" y="2033630"/>
            <a:ext cx="5175114" cy="4624324"/>
          </a:xfrm>
          <a:prstGeom prst="rect">
            <a:avLst/>
          </a:prstGeom>
        </p:spPr>
      </p:pic>
    </p:spTree>
    <p:extLst>
      <p:ext uri="{BB962C8B-B14F-4D97-AF65-F5344CB8AC3E}">
        <p14:creationId xmlns:p14="http://schemas.microsoft.com/office/powerpoint/2010/main" val="3931315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894" y="392296"/>
            <a:ext cx="11397574" cy="1477328"/>
          </a:xfrm>
          <a:prstGeom prst="rect">
            <a:avLst/>
          </a:prstGeom>
        </p:spPr>
        <p:txBody>
          <a:bodyPr wrap="square">
            <a:spAutoFit/>
          </a:bodyPr>
          <a:lstStyle/>
          <a:p>
            <a:r>
              <a:rPr lang="en-IN" b="1" dirty="0" smtClean="0"/>
              <a:t>Time-Variant</a:t>
            </a:r>
          </a:p>
          <a:p>
            <a:endParaRPr lang="en-IN" dirty="0"/>
          </a:p>
          <a:p>
            <a:r>
              <a:rPr lang="en-IN" dirty="0"/>
              <a:t>Historical information is kept in a data warehouse. For example, one can retrieve files from 3 months, 6 months, 12 months, or even previous data from a data </a:t>
            </a:r>
            <a:r>
              <a:rPr lang="en-IN" dirty="0" smtClean="0"/>
              <a:t>warehouse unlike a transactions </a:t>
            </a:r>
            <a:r>
              <a:rPr lang="en-IN" dirty="0"/>
              <a:t>system, where often only the most current file is kept.</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203" t="16578" r="6731" b="7713"/>
          <a:stretch/>
        </p:blipFill>
        <p:spPr>
          <a:xfrm>
            <a:off x="2406167" y="2209983"/>
            <a:ext cx="7680349" cy="3714054"/>
          </a:xfrm>
          <a:prstGeom prst="rect">
            <a:avLst/>
          </a:prstGeom>
        </p:spPr>
      </p:pic>
    </p:spTree>
    <p:extLst>
      <p:ext uri="{BB962C8B-B14F-4D97-AF65-F5344CB8AC3E}">
        <p14:creationId xmlns:p14="http://schemas.microsoft.com/office/powerpoint/2010/main" val="357257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240" y="869466"/>
            <a:ext cx="11457992" cy="4801314"/>
          </a:xfrm>
          <a:prstGeom prst="rect">
            <a:avLst/>
          </a:prstGeom>
        </p:spPr>
        <p:txBody>
          <a:bodyPr wrap="square">
            <a:spAutoFit/>
          </a:bodyPr>
          <a:lstStyle/>
          <a:p>
            <a:r>
              <a:rPr lang="en-IN" b="1" dirty="0"/>
              <a:t>Aligning past customer activity with current operational </a:t>
            </a:r>
            <a:r>
              <a:rPr lang="en-IN" b="1" dirty="0" smtClean="0"/>
              <a:t>data</a:t>
            </a:r>
          </a:p>
          <a:p>
            <a:r>
              <a:rPr lang="en-IN" b="1" dirty="0" smtClean="0"/>
              <a:t> </a:t>
            </a:r>
            <a:endParaRPr lang="en-IN" b="1" dirty="0"/>
          </a:p>
          <a:p>
            <a:r>
              <a:rPr lang="en-IN" dirty="0"/>
              <a:t>Let’s say we had a customer who lived at </a:t>
            </a:r>
            <a:r>
              <a:rPr lang="en-IN" dirty="0" smtClean="0"/>
              <a:t>Street 100, Sydney 2000</a:t>
            </a:r>
            <a:r>
              <a:rPr lang="en-IN" dirty="0"/>
              <a:t>, Australia, and who bought products from us. In 2020 they moved to Tower </a:t>
            </a:r>
            <a:r>
              <a:rPr lang="en-IN" dirty="0" smtClean="0"/>
              <a:t>Rd</a:t>
            </a:r>
            <a:r>
              <a:rPr lang="en-IN" dirty="0"/>
              <a:t>, London </a:t>
            </a:r>
            <a:r>
              <a:rPr lang="en-IN" dirty="0" smtClean="0"/>
              <a:t>, </a:t>
            </a:r>
            <a:r>
              <a:rPr lang="en-IN" dirty="0"/>
              <a:t>United Kingdom, and continued to buy products from us</a:t>
            </a:r>
            <a:r>
              <a:rPr lang="en-IN" dirty="0" smtClean="0"/>
              <a:t>. </a:t>
            </a:r>
            <a:endParaRPr lang="en-IN" dirty="0"/>
          </a:p>
          <a:p>
            <a:endParaRPr lang="en-IN" dirty="0"/>
          </a:p>
          <a:p>
            <a:r>
              <a:rPr lang="en-IN" dirty="0"/>
              <a:t>Most operational systems </a:t>
            </a:r>
            <a:r>
              <a:rPr lang="en-IN" dirty="0" smtClean="0"/>
              <a:t>keep </a:t>
            </a:r>
            <a:r>
              <a:rPr lang="en-IN" dirty="0"/>
              <a:t>data accurate and up to date. In this example, to minimise the risk of accidentally sending correspondence to the wrong address</a:t>
            </a:r>
            <a:r>
              <a:rPr lang="en-IN" dirty="0" smtClean="0"/>
              <a:t>. </a:t>
            </a:r>
            <a:endParaRPr lang="en-IN" dirty="0"/>
          </a:p>
          <a:p>
            <a:endParaRPr lang="en-IN" dirty="0"/>
          </a:p>
          <a:p>
            <a:r>
              <a:rPr lang="en-IN" dirty="0"/>
              <a:t>So if data from the operational system was used to assess the effectiveness of a 2019 marketing campaign, the analyst would </a:t>
            </a:r>
            <a:r>
              <a:rPr lang="en-IN" dirty="0" smtClean="0"/>
              <a:t>be wondering </a:t>
            </a:r>
            <a:r>
              <a:rPr lang="en-IN" dirty="0"/>
              <a:t>why a customer in the United Kingdom responded to a marketing campaign that targeted Australian residents</a:t>
            </a:r>
            <a:r>
              <a:rPr lang="en-IN" dirty="0" smtClean="0"/>
              <a:t>. </a:t>
            </a:r>
            <a:endParaRPr lang="en-IN" dirty="0"/>
          </a:p>
          <a:p>
            <a:endParaRPr lang="en-IN" dirty="0"/>
          </a:p>
          <a:p>
            <a:r>
              <a:rPr lang="en-IN" dirty="0" smtClean="0"/>
              <a:t>Thus analysis </a:t>
            </a:r>
            <a:r>
              <a:rPr lang="en-IN" dirty="0"/>
              <a:t>done </a:t>
            </a:r>
            <a:r>
              <a:rPr lang="en-IN" dirty="0" smtClean="0"/>
              <a:t>would </a:t>
            </a:r>
            <a:r>
              <a:rPr lang="en-IN" dirty="0"/>
              <a:t>be inaccurate, and could lead to false conclusions and bad business decisions</a:t>
            </a:r>
            <a:r>
              <a:rPr lang="en-IN" dirty="0" smtClean="0"/>
              <a:t>.</a:t>
            </a:r>
            <a:endParaRPr lang="en-IN" dirty="0"/>
          </a:p>
          <a:p>
            <a:r>
              <a:rPr lang="en-IN" dirty="0"/>
              <a:t> </a:t>
            </a:r>
          </a:p>
          <a:p>
            <a:r>
              <a:rPr lang="en-IN" b="1" dirty="0" smtClean="0"/>
              <a:t>The </a:t>
            </a:r>
            <a:r>
              <a:rPr lang="en-IN" b="1" dirty="0"/>
              <a:t>root cause is that operational systems are mostly not time variant. </a:t>
            </a:r>
            <a:endParaRPr lang="en-IN" b="1" dirty="0" smtClean="0"/>
          </a:p>
          <a:p>
            <a:r>
              <a:rPr lang="en-IN" b="1" dirty="0" smtClean="0"/>
              <a:t>For </a:t>
            </a:r>
            <a:r>
              <a:rPr lang="en-IN" b="1" dirty="0"/>
              <a:t>reasons including performance, accuracy, and legal compliance, operational systems tend to keep only the latest, current values. Old data is simply overwritten.</a:t>
            </a:r>
          </a:p>
        </p:txBody>
      </p:sp>
    </p:spTree>
    <p:extLst>
      <p:ext uri="{BB962C8B-B14F-4D97-AF65-F5344CB8AC3E}">
        <p14:creationId xmlns:p14="http://schemas.microsoft.com/office/powerpoint/2010/main" val="6290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4482" y="404336"/>
            <a:ext cx="10468947" cy="923330"/>
          </a:xfrm>
          <a:prstGeom prst="rect">
            <a:avLst/>
          </a:prstGeom>
        </p:spPr>
        <p:txBody>
          <a:bodyPr wrap="square">
            <a:spAutoFit/>
          </a:bodyPr>
          <a:lstStyle/>
          <a:p>
            <a:r>
              <a:rPr lang="en-IN" dirty="0"/>
              <a:t>Time variance means that the data warehouse also records the timestamp of data. So inside a data warehouse, a time variant table can be structured almost exactly the same as the source table, but with the addition of a timestamp column.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435" y="1716833"/>
            <a:ext cx="7495830" cy="3045181"/>
          </a:xfrm>
          <a:prstGeom prst="rect">
            <a:avLst/>
          </a:prstGeom>
        </p:spPr>
      </p:pic>
      <p:sp>
        <p:nvSpPr>
          <p:cNvPr id="4" name="Rectangle 3"/>
          <p:cNvSpPr/>
          <p:nvPr/>
        </p:nvSpPr>
        <p:spPr>
          <a:xfrm>
            <a:off x="2820955" y="5262665"/>
            <a:ext cx="6096000" cy="923330"/>
          </a:xfrm>
          <a:prstGeom prst="rect">
            <a:avLst/>
          </a:prstGeom>
        </p:spPr>
        <p:txBody>
          <a:bodyPr>
            <a:spAutoFit/>
          </a:bodyPr>
          <a:lstStyle/>
          <a:p>
            <a:r>
              <a:rPr lang="en-IN" dirty="0"/>
              <a:t>The extra timestamp column is often named something like “as-at”, reflecting the fact that the customer’s address was recorded as at some point in time.</a:t>
            </a:r>
          </a:p>
        </p:txBody>
      </p:sp>
      <p:sp>
        <p:nvSpPr>
          <p:cNvPr id="5" name="TextBox 4"/>
          <p:cNvSpPr txBox="1"/>
          <p:nvPr/>
        </p:nvSpPr>
        <p:spPr>
          <a:xfrm>
            <a:off x="8826759" y="6317314"/>
            <a:ext cx="2985796" cy="307777"/>
          </a:xfrm>
          <a:prstGeom prst="rect">
            <a:avLst/>
          </a:prstGeom>
          <a:noFill/>
        </p:spPr>
        <p:txBody>
          <a:bodyPr wrap="square" rtlCol="0">
            <a:spAutoFit/>
          </a:bodyPr>
          <a:lstStyle/>
          <a:p>
            <a:r>
              <a:rPr lang="en-US" sz="1400" i="1" dirty="0" smtClean="0"/>
              <a:t>More on this later..</a:t>
            </a:r>
            <a:endParaRPr lang="en-IN" sz="1400" i="1" dirty="0"/>
          </a:p>
        </p:txBody>
      </p:sp>
    </p:spTree>
    <p:extLst>
      <p:ext uri="{BB962C8B-B14F-4D97-AF65-F5344CB8AC3E}">
        <p14:creationId xmlns:p14="http://schemas.microsoft.com/office/powerpoint/2010/main" val="3591020648"/>
      </p:ext>
    </p:extLst>
  </p:cSld>
  <p:clrMapOvr>
    <a:masterClrMapping/>
  </p:clrMapOvr>
</p:sld>
</file>

<file path=ppt/theme/theme1.xml><?xml version="1.0" encoding="utf-8"?>
<a:theme xmlns:a="http://schemas.openxmlformats.org/drawingml/2006/main" name="AccentBoxVTI">
  <a:themeElements>
    <a:clrScheme name="AnalogousFromDarkSeed_2SEEDS">
      <a:dk1>
        <a:srgbClr val="000000"/>
      </a:dk1>
      <a:lt1>
        <a:srgbClr val="FFFFFF"/>
      </a:lt1>
      <a:dk2>
        <a:srgbClr val="242F41"/>
      </a:dk2>
      <a:lt2>
        <a:srgbClr val="E8E6E2"/>
      </a:lt2>
      <a:accent1>
        <a:srgbClr val="2BAFD5"/>
      </a:accent1>
      <a:accent2>
        <a:srgbClr val="1C5DD0"/>
      </a:accent2>
      <a:accent3>
        <a:srgbClr val="4A41E5"/>
      </a:accent3>
      <a:accent4>
        <a:srgbClr val="AC1CD0"/>
      </a:accent4>
      <a:accent5>
        <a:srgbClr val="E22EBB"/>
      </a:accent5>
      <a:accent6>
        <a:srgbClr val="D01C5E"/>
      </a:accent6>
      <a:hlink>
        <a:srgbClr val="C043A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5693</Words>
  <Application>Microsoft Office PowerPoint</Application>
  <PresentationFormat>Widescreen</PresentationFormat>
  <Paragraphs>477</Paragraphs>
  <Slides>57</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AmazonEmber</vt:lpstr>
      <vt:lpstr>AmazonEmberBold</vt:lpstr>
      <vt:lpstr>AmazonEmberLight</vt:lpstr>
      <vt:lpstr>Arial</vt:lpstr>
      <vt:lpstr>Avenir Next LT Pro</vt:lpstr>
      <vt:lpstr>Cabin</vt:lpstr>
      <vt:lpstr>Calibri</vt:lpstr>
      <vt:lpstr>inherit</vt:lpstr>
      <vt:lpstr>proxima-nova</vt:lpstr>
      <vt:lpstr>urw-din</vt:lpstr>
      <vt:lpstr>Wingdings</vt:lpstr>
      <vt:lpstr>AccentBoxVTI</vt:lpstr>
      <vt:lpstr>Data Warehouse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&amp; Analytics- R</dc:title>
  <dc:creator>ajay singhal</dc:creator>
  <cp:lastModifiedBy>Ajay</cp:lastModifiedBy>
  <cp:revision>494</cp:revision>
  <dcterms:created xsi:type="dcterms:W3CDTF">2019-12-23T18:32:01Z</dcterms:created>
  <dcterms:modified xsi:type="dcterms:W3CDTF">2024-03-12T19:46:06Z</dcterms:modified>
</cp:coreProperties>
</file>