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2"/>
  </p:notesMasterIdLst>
  <p:sldIdLst>
    <p:sldId id="256" r:id="rId2"/>
    <p:sldId id="257" r:id="rId3"/>
    <p:sldId id="258" r:id="rId4"/>
    <p:sldId id="259" r:id="rId5"/>
    <p:sldId id="261" r:id="rId6"/>
    <p:sldId id="267" r:id="rId7"/>
    <p:sldId id="332" r:id="rId8"/>
    <p:sldId id="260" r:id="rId9"/>
    <p:sldId id="263" r:id="rId10"/>
    <p:sldId id="262" r:id="rId11"/>
    <p:sldId id="264" r:id="rId12"/>
    <p:sldId id="265" r:id="rId13"/>
    <p:sldId id="266" r:id="rId14"/>
    <p:sldId id="268" r:id="rId15"/>
    <p:sldId id="269" r:id="rId16"/>
    <p:sldId id="270" r:id="rId17"/>
    <p:sldId id="271" r:id="rId18"/>
    <p:sldId id="277" r:id="rId19"/>
    <p:sldId id="278" r:id="rId20"/>
    <p:sldId id="281" r:id="rId21"/>
    <p:sldId id="282" r:id="rId22"/>
    <p:sldId id="283" r:id="rId23"/>
    <p:sldId id="284" r:id="rId24"/>
    <p:sldId id="285" r:id="rId25"/>
    <p:sldId id="286" r:id="rId26"/>
    <p:sldId id="287" r:id="rId27"/>
    <p:sldId id="288" r:id="rId28"/>
    <p:sldId id="289" r:id="rId29"/>
    <p:sldId id="290" r:id="rId30"/>
    <p:sldId id="291" r:id="rId31"/>
    <p:sldId id="326" r:id="rId32"/>
    <p:sldId id="327" r:id="rId33"/>
    <p:sldId id="328" r:id="rId34"/>
    <p:sldId id="292" r:id="rId35"/>
    <p:sldId id="293" r:id="rId36"/>
    <p:sldId id="294" r:id="rId37"/>
    <p:sldId id="295" r:id="rId38"/>
    <p:sldId id="296" r:id="rId39"/>
    <p:sldId id="338" r:id="rId40"/>
    <p:sldId id="299" r:id="rId41"/>
    <p:sldId id="297" r:id="rId42"/>
    <p:sldId id="300" r:id="rId43"/>
    <p:sldId id="339" r:id="rId44"/>
    <p:sldId id="298" r:id="rId45"/>
    <p:sldId id="301" r:id="rId46"/>
    <p:sldId id="302" r:id="rId47"/>
    <p:sldId id="303" r:id="rId48"/>
    <p:sldId id="304" r:id="rId49"/>
    <p:sldId id="305" r:id="rId50"/>
    <p:sldId id="340" r:id="rId51"/>
    <p:sldId id="341" r:id="rId52"/>
    <p:sldId id="342" r:id="rId53"/>
    <p:sldId id="306" r:id="rId54"/>
    <p:sldId id="307" r:id="rId55"/>
    <p:sldId id="308" r:id="rId56"/>
    <p:sldId id="309" r:id="rId57"/>
    <p:sldId id="310" r:id="rId58"/>
    <p:sldId id="311" r:id="rId59"/>
    <p:sldId id="313" r:id="rId60"/>
    <p:sldId id="315" r:id="rId61"/>
    <p:sldId id="314" r:id="rId62"/>
    <p:sldId id="316" r:id="rId63"/>
    <p:sldId id="312" r:id="rId64"/>
    <p:sldId id="317" r:id="rId65"/>
    <p:sldId id="318" r:id="rId66"/>
    <p:sldId id="319" r:id="rId67"/>
    <p:sldId id="320" r:id="rId68"/>
    <p:sldId id="321" r:id="rId69"/>
    <p:sldId id="322" r:id="rId70"/>
    <p:sldId id="323" r:id="rId71"/>
    <p:sldId id="324" r:id="rId72"/>
    <p:sldId id="333" r:id="rId73"/>
    <p:sldId id="334" r:id="rId74"/>
    <p:sldId id="335" r:id="rId75"/>
    <p:sldId id="336" r:id="rId76"/>
    <p:sldId id="337" r:id="rId77"/>
    <p:sldId id="329" r:id="rId78"/>
    <p:sldId id="330" r:id="rId79"/>
    <p:sldId id="331" r:id="rId80"/>
    <p:sldId id="343"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ew5RkvJ1LgTVMLEEUfKwNQ==" hashData="bjCjM3fPSvLpQfw7mAOc7sAxtlkHG3ihqCkMn3k7AI0OBXYBWG5hqPvrqXX+CabrKKQ9Gz4L21tQaWk4Z7G3Cg=="/>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902" autoAdjust="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FFC501-7CD6-4290-ACF3-DF2C3A34E393}" type="doc">
      <dgm:prSet loTypeId="urn:microsoft.com/office/officeart/2005/8/layout/process1" loCatId="process" qsTypeId="urn:microsoft.com/office/officeart/2005/8/quickstyle/simple1" qsCatId="simple" csTypeId="urn:microsoft.com/office/officeart/2005/8/colors/accent1_2" csCatId="accent1" phldr="1"/>
      <dgm:spPr/>
    </dgm:pt>
    <dgm:pt modelId="{EF552CC6-880E-461D-84D3-9E36F8B04285}">
      <dgm:prSet phldrT="[Text]"/>
      <dgm:spPr/>
      <dgm:t>
        <a:bodyPr/>
        <a:lstStyle/>
        <a:p>
          <a:r>
            <a:rPr lang="en-US" dirty="0" smtClean="0"/>
            <a:t>Sinper corporation: 1983</a:t>
          </a:r>
        </a:p>
        <a:p>
          <a:r>
            <a:rPr lang="en-US" dirty="0" smtClean="0"/>
            <a:t>Sinper TM/1</a:t>
          </a:r>
          <a:endParaRPr lang="en-IN" dirty="0"/>
        </a:p>
      </dgm:t>
    </dgm:pt>
    <dgm:pt modelId="{1EB96F86-ECD1-488B-9D9C-AF49603A2B75}" type="parTrans" cxnId="{01180D65-4F16-4437-8A40-7ECF0EA91F95}">
      <dgm:prSet/>
      <dgm:spPr/>
      <dgm:t>
        <a:bodyPr/>
        <a:lstStyle/>
        <a:p>
          <a:endParaRPr lang="en-IN"/>
        </a:p>
      </dgm:t>
    </dgm:pt>
    <dgm:pt modelId="{C72D55F5-E09B-4C8D-BB62-4A286EDC1045}" type="sibTrans" cxnId="{01180D65-4F16-4437-8A40-7ECF0EA91F95}">
      <dgm:prSet/>
      <dgm:spPr/>
      <dgm:t>
        <a:bodyPr/>
        <a:lstStyle/>
        <a:p>
          <a:endParaRPr lang="en-IN"/>
        </a:p>
      </dgm:t>
    </dgm:pt>
    <dgm:pt modelId="{F1780858-350E-4F92-BA06-B42B6423FF5F}">
      <dgm:prSet phldrT="[Text]"/>
      <dgm:spPr/>
      <dgm:t>
        <a:bodyPr/>
        <a:lstStyle/>
        <a:p>
          <a:r>
            <a:rPr lang="en-US" dirty="0" smtClean="0"/>
            <a:t>Applix: 1996</a:t>
          </a:r>
        </a:p>
        <a:p>
          <a:r>
            <a:rPr lang="en-US" dirty="0" smtClean="0"/>
            <a:t>Applix TM1</a:t>
          </a:r>
          <a:endParaRPr lang="en-IN" dirty="0"/>
        </a:p>
      </dgm:t>
    </dgm:pt>
    <dgm:pt modelId="{73C65D7A-AF0A-4873-8F4D-9EA420FDAFD2}" type="parTrans" cxnId="{E3DE9124-A3B8-4888-B665-7D2D9E71F30F}">
      <dgm:prSet/>
      <dgm:spPr/>
      <dgm:t>
        <a:bodyPr/>
        <a:lstStyle/>
        <a:p>
          <a:endParaRPr lang="en-IN"/>
        </a:p>
      </dgm:t>
    </dgm:pt>
    <dgm:pt modelId="{AA5D9D25-D0ED-4C57-A84F-948816937957}" type="sibTrans" cxnId="{E3DE9124-A3B8-4888-B665-7D2D9E71F30F}">
      <dgm:prSet/>
      <dgm:spPr/>
      <dgm:t>
        <a:bodyPr/>
        <a:lstStyle/>
        <a:p>
          <a:endParaRPr lang="en-IN"/>
        </a:p>
      </dgm:t>
    </dgm:pt>
    <dgm:pt modelId="{B93E6E7C-4DA9-4089-84BF-D3D09A54F3BE}">
      <dgm:prSet phldrT="[Text]"/>
      <dgm:spPr/>
      <dgm:t>
        <a:bodyPr/>
        <a:lstStyle/>
        <a:p>
          <a:r>
            <a:rPr lang="en-US" dirty="0" smtClean="0"/>
            <a:t>Cognos: 2007</a:t>
          </a:r>
          <a:endParaRPr lang="en-IN" dirty="0"/>
        </a:p>
      </dgm:t>
    </dgm:pt>
    <dgm:pt modelId="{F05CE153-8C63-4568-BD4E-3B3851342722}" type="parTrans" cxnId="{96583442-9464-481A-BF1A-12105B095F93}">
      <dgm:prSet/>
      <dgm:spPr/>
      <dgm:t>
        <a:bodyPr/>
        <a:lstStyle/>
        <a:p>
          <a:endParaRPr lang="en-IN"/>
        </a:p>
      </dgm:t>
    </dgm:pt>
    <dgm:pt modelId="{726922EE-191B-461A-893D-7C94F41FD8FC}" type="sibTrans" cxnId="{96583442-9464-481A-BF1A-12105B095F93}">
      <dgm:prSet/>
      <dgm:spPr/>
      <dgm:t>
        <a:bodyPr/>
        <a:lstStyle/>
        <a:p>
          <a:endParaRPr lang="en-IN"/>
        </a:p>
      </dgm:t>
    </dgm:pt>
    <dgm:pt modelId="{57DA6E48-FD35-4E6B-BA79-3EB43898251F}">
      <dgm:prSet/>
      <dgm:spPr/>
      <dgm:t>
        <a:bodyPr/>
        <a:lstStyle/>
        <a:p>
          <a:r>
            <a:rPr lang="en-US" dirty="0" smtClean="0"/>
            <a:t>IBM: 4 Months later</a:t>
          </a:r>
        </a:p>
        <a:p>
          <a:r>
            <a:rPr lang="en-US" dirty="0" smtClean="0"/>
            <a:t>IBM Cognos TM1</a:t>
          </a:r>
          <a:endParaRPr lang="en-IN" dirty="0"/>
        </a:p>
      </dgm:t>
    </dgm:pt>
    <dgm:pt modelId="{992B84FF-D885-4635-899B-66B2F4345CEF}" type="parTrans" cxnId="{CA6AB96C-3044-41EF-8E11-4B73C71C55F7}">
      <dgm:prSet/>
      <dgm:spPr/>
      <dgm:t>
        <a:bodyPr/>
        <a:lstStyle/>
        <a:p>
          <a:endParaRPr lang="en-IN"/>
        </a:p>
      </dgm:t>
    </dgm:pt>
    <dgm:pt modelId="{A0F42370-FDBF-4666-9B74-E71083B945E6}" type="sibTrans" cxnId="{CA6AB96C-3044-41EF-8E11-4B73C71C55F7}">
      <dgm:prSet/>
      <dgm:spPr/>
      <dgm:t>
        <a:bodyPr/>
        <a:lstStyle/>
        <a:p>
          <a:endParaRPr lang="en-IN"/>
        </a:p>
      </dgm:t>
    </dgm:pt>
    <dgm:pt modelId="{EC21DF66-95FE-453E-BA1A-33796E1DF2D6}" type="pres">
      <dgm:prSet presAssocID="{43FFC501-7CD6-4290-ACF3-DF2C3A34E393}" presName="Name0" presStyleCnt="0">
        <dgm:presLayoutVars>
          <dgm:dir/>
          <dgm:resizeHandles val="exact"/>
        </dgm:presLayoutVars>
      </dgm:prSet>
      <dgm:spPr/>
    </dgm:pt>
    <dgm:pt modelId="{035AD09B-1BA0-4A7F-8825-98DCEEA4F884}" type="pres">
      <dgm:prSet presAssocID="{EF552CC6-880E-461D-84D3-9E36F8B04285}" presName="node" presStyleLbl="node1" presStyleIdx="0" presStyleCnt="4">
        <dgm:presLayoutVars>
          <dgm:bulletEnabled val="1"/>
        </dgm:presLayoutVars>
      </dgm:prSet>
      <dgm:spPr/>
      <dgm:t>
        <a:bodyPr/>
        <a:lstStyle/>
        <a:p>
          <a:endParaRPr lang="en-IN"/>
        </a:p>
      </dgm:t>
    </dgm:pt>
    <dgm:pt modelId="{30E386FF-FB4D-4C7F-9AD4-2BFE312A205C}" type="pres">
      <dgm:prSet presAssocID="{C72D55F5-E09B-4C8D-BB62-4A286EDC1045}" presName="sibTrans" presStyleLbl="sibTrans2D1" presStyleIdx="0" presStyleCnt="3"/>
      <dgm:spPr/>
      <dgm:t>
        <a:bodyPr/>
        <a:lstStyle/>
        <a:p>
          <a:endParaRPr lang="en-IN"/>
        </a:p>
      </dgm:t>
    </dgm:pt>
    <dgm:pt modelId="{0374BCC9-3E9D-4053-B48D-5E7BA3CF0CAA}" type="pres">
      <dgm:prSet presAssocID="{C72D55F5-E09B-4C8D-BB62-4A286EDC1045}" presName="connectorText" presStyleLbl="sibTrans2D1" presStyleIdx="0" presStyleCnt="3"/>
      <dgm:spPr/>
      <dgm:t>
        <a:bodyPr/>
        <a:lstStyle/>
        <a:p>
          <a:endParaRPr lang="en-IN"/>
        </a:p>
      </dgm:t>
    </dgm:pt>
    <dgm:pt modelId="{D87ECEDF-814A-42DD-905A-0620A7673294}" type="pres">
      <dgm:prSet presAssocID="{F1780858-350E-4F92-BA06-B42B6423FF5F}" presName="node" presStyleLbl="node1" presStyleIdx="1" presStyleCnt="4">
        <dgm:presLayoutVars>
          <dgm:bulletEnabled val="1"/>
        </dgm:presLayoutVars>
      </dgm:prSet>
      <dgm:spPr/>
      <dgm:t>
        <a:bodyPr/>
        <a:lstStyle/>
        <a:p>
          <a:endParaRPr lang="en-IN"/>
        </a:p>
      </dgm:t>
    </dgm:pt>
    <dgm:pt modelId="{08F8429B-57BF-47A2-9973-8BB83898F796}" type="pres">
      <dgm:prSet presAssocID="{AA5D9D25-D0ED-4C57-A84F-948816937957}" presName="sibTrans" presStyleLbl="sibTrans2D1" presStyleIdx="1" presStyleCnt="3"/>
      <dgm:spPr/>
      <dgm:t>
        <a:bodyPr/>
        <a:lstStyle/>
        <a:p>
          <a:endParaRPr lang="en-IN"/>
        </a:p>
      </dgm:t>
    </dgm:pt>
    <dgm:pt modelId="{4A0C9B25-6263-40ED-9A1C-D371B166397B}" type="pres">
      <dgm:prSet presAssocID="{AA5D9D25-D0ED-4C57-A84F-948816937957}" presName="connectorText" presStyleLbl="sibTrans2D1" presStyleIdx="1" presStyleCnt="3"/>
      <dgm:spPr/>
      <dgm:t>
        <a:bodyPr/>
        <a:lstStyle/>
        <a:p>
          <a:endParaRPr lang="en-IN"/>
        </a:p>
      </dgm:t>
    </dgm:pt>
    <dgm:pt modelId="{30BABFFA-12C0-4ECF-AC24-3697EB81C7DF}" type="pres">
      <dgm:prSet presAssocID="{B93E6E7C-4DA9-4089-84BF-D3D09A54F3BE}" presName="node" presStyleLbl="node1" presStyleIdx="2" presStyleCnt="4">
        <dgm:presLayoutVars>
          <dgm:bulletEnabled val="1"/>
        </dgm:presLayoutVars>
      </dgm:prSet>
      <dgm:spPr/>
      <dgm:t>
        <a:bodyPr/>
        <a:lstStyle/>
        <a:p>
          <a:endParaRPr lang="en-IN"/>
        </a:p>
      </dgm:t>
    </dgm:pt>
    <dgm:pt modelId="{E5548966-5D7B-4E8F-B13B-2B8192FF7B20}" type="pres">
      <dgm:prSet presAssocID="{726922EE-191B-461A-893D-7C94F41FD8FC}" presName="sibTrans" presStyleLbl="sibTrans2D1" presStyleIdx="2" presStyleCnt="3"/>
      <dgm:spPr/>
      <dgm:t>
        <a:bodyPr/>
        <a:lstStyle/>
        <a:p>
          <a:endParaRPr lang="en-IN"/>
        </a:p>
      </dgm:t>
    </dgm:pt>
    <dgm:pt modelId="{1CB17636-F942-4F4F-ACB4-88548FA6C467}" type="pres">
      <dgm:prSet presAssocID="{726922EE-191B-461A-893D-7C94F41FD8FC}" presName="connectorText" presStyleLbl="sibTrans2D1" presStyleIdx="2" presStyleCnt="3"/>
      <dgm:spPr/>
      <dgm:t>
        <a:bodyPr/>
        <a:lstStyle/>
        <a:p>
          <a:endParaRPr lang="en-IN"/>
        </a:p>
      </dgm:t>
    </dgm:pt>
    <dgm:pt modelId="{E9754FD2-5CF7-48CE-BD40-277D04FBEF1B}" type="pres">
      <dgm:prSet presAssocID="{57DA6E48-FD35-4E6B-BA79-3EB43898251F}" presName="node" presStyleLbl="node1" presStyleIdx="3" presStyleCnt="4">
        <dgm:presLayoutVars>
          <dgm:bulletEnabled val="1"/>
        </dgm:presLayoutVars>
      </dgm:prSet>
      <dgm:spPr/>
      <dgm:t>
        <a:bodyPr/>
        <a:lstStyle/>
        <a:p>
          <a:endParaRPr lang="en-IN"/>
        </a:p>
      </dgm:t>
    </dgm:pt>
  </dgm:ptLst>
  <dgm:cxnLst>
    <dgm:cxn modelId="{0605C478-F319-49C2-8889-26375D96FAA2}" type="presOf" srcId="{EF552CC6-880E-461D-84D3-9E36F8B04285}" destId="{035AD09B-1BA0-4A7F-8825-98DCEEA4F884}" srcOrd="0" destOrd="0" presId="urn:microsoft.com/office/officeart/2005/8/layout/process1"/>
    <dgm:cxn modelId="{CA6AB96C-3044-41EF-8E11-4B73C71C55F7}" srcId="{43FFC501-7CD6-4290-ACF3-DF2C3A34E393}" destId="{57DA6E48-FD35-4E6B-BA79-3EB43898251F}" srcOrd="3" destOrd="0" parTransId="{992B84FF-D885-4635-899B-66B2F4345CEF}" sibTransId="{A0F42370-FDBF-4666-9B74-E71083B945E6}"/>
    <dgm:cxn modelId="{FA42742B-9689-46C1-BF54-93EF367FA3CB}" type="presOf" srcId="{AA5D9D25-D0ED-4C57-A84F-948816937957}" destId="{4A0C9B25-6263-40ED-9A1C-D371B166397B}" srcOrd="1" destOrd="0" presId="urn:microsoft.com/office/officeart/2005/8/layout/process1"/>
    <dgm:cxn modelId="{19283E2E-EF18-4785-9FA4-F5B87AA91228}" type="presOf" srcId="{F1780858-350E-4F92-BA06-B42B6423FF5F}" destId="{D87ECEDF-814A-42DD-905A-0620A7673294}" srcOrd="0" destOrd="0" presId="urn:microsoft.com/office/officeart/2005/8/layout/process1"/>
    <dgm:cxn modelId="{09093DAB-7837-4A25-ACCB-531CE44078B7}" type="presOf" srcId="{726922EE-191B-461A-893D-7C94F41FD8FC}" destId="{1CB17636-F942-4F4F-ACB4-88548FA6C467}" srcOrd="1" destOrd="0" presId="urn:microsoft.com/office/officeart/2005/8/layout/process1"/>
    <dgm:cxn modelId="{41A4122B-9A00-4BD4-AC64-30BAB2C3C6C2}" type="presOf" srcId="{C72D55F5-E09B-4C8D-BB62-4A286EDC1045}" destId="{30E386FF-FB4D-4C7F-9AD4-2BFE312A205C}" srcOrd="0" destOrd="0" presId="urn:microsoft.com/office/officeart/2005/8/layout/process1"/>
    <dgm:cxn modelId="{96583442-9464-481A-BF1A-12105B095F93}" srcId="{43FFC501-7CD6-4290-ACF3-DF2C3A34E393}" destId="{B93E6E7C-4DA9-4089-84BF-D3D09A54F3BE}" srcOrd="2" destOrd="0" parTransId="{F05CE153-8C63-4568-BD4E-3B3851342722}" sibTransId="{726922EE-191B-461A-893D-7C94F41FD8FC}"/>
    <dgm:cxn modelId="{A3C0CB3A-3412-4737-9AAA-938A1E445C98}" type="presOf" srcId="{57DA6E48-FD35-4E6B-BA79-3EB43898251F}" destId="{E9754FD2-5CF7-48CE-BD40-277D04FBEF1B}" srcOrd="0" destOrd="0" presId="urn:microsoft.com/office/officeart/2005/8/layout/process1"/>
    <dgm:cxn modelId="{687E5E3F-6B0B-4855-A612-7CD486A2AE41}" type="presOf" srcId="{AA5D9D25-D0ED-4C57-A84F-948816937957}" destId="{08F8429B-57BF-47A2-9973-8BB83898F796}" srcOrd="0" destOrd="0" presId="urn:microsoft.com/office/officeart/2005/8/layout/process1"/>
    <dgm:cxn modelId="{E3DE9124-A3B8-4888-B665-7D2D9E71F30F}" srcId="{43FFC501-7CD6-4290-ACF3-DF2C3A34E393}" destId="{F1780858-350E-4F92-BA06-B42B6423FF5F}" srcOrd="1" destOrd="0" parTransId="{73C65D7A-AF0A-4873-8F4D-9EA420FDAFD2}" sibTransId="{AA5D9D25-D0ED-4C57-A84F-948816937957}"/>
    <dgm:cxn modelId="{2678FA84-019C-4798-9AC6-B4E246B73500}" type="presOf" srcId="{43FFC501-7CD6-4290-ACF3-DF2C3A34E393}" destId="{EC21DF66-95FE-453E-BA1A-33796E1DF2D6}" srcOrd="0" destOrd="0" presId="urn:microsoft.com/office/officeart/2005/8/layout/process1"/>
    <dgm:cxn modelId="{EA0A5129-8902-45BF-B813-878323C2DED2}" type="presOf" srcId="{726922EE-191B-461A-893D-7C94F41FD8FC}" destId="{E5548966-5D7B-4E8F-B13B-2B8192FF7B20}" srcOrd="0" destOrd="0" presId="urn:microsoft.com/office/officeart/2005/8/layout/process1"/>
    <dgm:cxn modelId="{01180D65-4F16-4437-8A40-7ECF0EA91F95}" srcId="{43FFC501-7CD6-4290-ACF3-DF2C3A34E393}" destId="{EF552CC6-880E-461D-84D3-9E36F8B04285}" srcOrd="0" destOrd="0" parTransId="{1EB96F86-ECD1-488B-9D9C-AF49603A2B75}" sibTransId="{C72D55F5-E09B-4C8D-BB62-4A286EDC1045}"/>
    <dgm:cxn modelId="{A721CE92-7025-4FBF-8811-7C44F6B57735}" type="presOf" srcId="{C72D55F5-E09B-4C8D-BB62-4A286EDC1045}" destId="{0374BCC9-3E9D-4053-B48D-5E7BA3CF0CAA}" srcOrd="1" destOrd="0" presId="urn:microsoft.com/office/officeart/2005/8/layout/process1"/>
    <dgm:cxn modelId="{AAF2F132-608D-42FB-8812-B02FEBACF181}" type="presOf" srcId="{B93E6E7C-4DA9-4089-84BF-D3D09A54F3BE}" destId="{30BABFFA-12C0-4ECF-AC24-3697EB81C7DF}" srcOrd="0" destOrd="0" presId="urn:microsoft.com/office/officeart/2005/8/layout/process1"/>
    <dgm:cxn modelId="{031248A9-816D-4EE0-8BB8-E9E5ECC1E33A}" type="presParOf" srcId="{EC21DF66-95FE-453E-BA1A-33796E1DF2D6}" destId="{035AD09B-1BA0-4A7F-8825-98DCEEA4F884}" srcOrd="0" destOrd="0" presId="urn:microsoft.com/office/officeart/2005/8/layout/process1"/>
    <dgm:cxn modelId="{90F86A6C-31C2-4E93-8C3A-8F357F67600F}" type="presParOf" srcId="{EC21DF66-95FE-453E-BA1A-33796E1DF2D6}" destId="{30E386FF-FB4D-4C7F-9AD4-2BFE312A205C}" srcOrd="1" destOrd="0" presId="urn:microsoft.com/office/officeart/2005/8/layout/process1"/>
    <dgm:cxn modelId="{A27BB0F7-2A52-4ABD-A308-4656410F2DD5}" type="presParOf" srcId="{30E386FF-FB4D-4C7F-9AD4-2BFE312A205C}" destId="{0374BCC9-3E9D-4053-B48D-5E7BA3CF0CAA}" srcOrd="0" destOrd="0" presId="urn:microsoft.com/office/officeart/2005/8/layout/process1"/>
    <dgm:cxn modelId="{AB27BFD9-932E-489F-AF97-691513734FD4}" type="presParOf" srcId="{EC21DF66-95FE-453E-BA1A-33796E1DF2D6}" destId="{D87ECEDF-814A-42DD-905A-0620A7673294}" srcOrd="2" destOrd="0" presId="urn:microsoft.com/office/officeart/2005/8/layout/process1"/>
    <dgm:cxn modelId="{886A1193-0727-41A7-8837-AC1510B01A3D}" type="presParOf" srcId="{EC21DF66-95FE-453E-BA1A-33796E1DF2D6}" destId="{08F8429B-57BF-47A2-9973-8BB83898F796}" srcOrd="3" destOrd="0" presId="urn:microsoft.com/office/officeart/2005/8/layout/process1"/>
    <dgm:cxn modelId="{0EDDE096-8461-4726-9C0F-9168AE7D15B4}" type="presParOf" srcId="{08F8429B-57BF-47A2-9973-8BB83898F796}" destId="{4A0C9B25-6263-40ED-9A1C-D371B166397B}" srcOrd="0" destOrd="0" presId="urn:microsoft.com/office/officeart/2005/8/layout/process1"/>
    <dgm:cxn modelId="{7ED96974-8894-41C2-A38D-B9A4D34FAAC1}" type="presParOf" srcId="{EC21DF66-95FE-453E-BA1A-33796E1DF2D6}" destId="{30BABFFA-12C0-4ECF-AC24-3697EB81C7DF}" srcOrd="4" destOrd="0" presId="urn:microsoft.com/office/officeart/2005/8/layout/process1"/>
    <dgm:cxn modelId="{1805A5F5-9E5F-4573-8AEC-3F1E053E4DDA}" type="presParOf" srcId="{EC21DF66-95FE-453E-BA1A-33796E1DF2D6}" destId="{E5548966-5D7B-4E8F-B13B-2B8192FF7B20}" srcOrd="5" destOrd="0" presId="urn:microsoft.com/office/officeart/2005/8/layout/process1"/>
    <dgm:cxn modelId="{7B1243AD-E73A-4AE1-B36B-0DF0450CB0D9}" type="presParOf" srcId="{E5548966-5D7B-4E8F-B13B-2B8192FF7B20}" destId="{1CB17636-F942-4F4F-ACB4-88548FA6C467}" srcOrd="0" destOrd="0" presId="urn:microsoft.com/office/officeart/2005/8/layout/process1"/>
    <dgm:cxn modelId="{7E9F5C91-1047-4BA6-B169-CF2B008FD4D2}" type="presParOf" srcId="{EC21DF66-95FE-453E-BA1A-33796E1DF2D6}" destId="{E9754FD2-5CF7-48CE-BD40-277D04FBEF1B}"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5AD09B-1BA0-4A7F-8825-98DCEEA4F884}">
      <dsp:nvSpPr>
        <dsp:cNvPr id="0" name=""/>
        <dsp:cNvSpPr/>
      </dsp:nvSpPr>
      <dsp:spPr>
        <a:xfrm>
          <a:off x="4508" y="373314"/>
          <a:ext cx="1971259" cy="118275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Sinper corporation: 1983</a:t>
          </a:r>
        </a:p>
        <a:p>
          <a:pPr lvl="0" algn="ctr" defTabSz="844550">
            <a:lnSpc>
              <a:spcPct val="90000"/>
            </a:lnSpc>
            <a:spcBef>
              <a:spcPct val="0"/>
            </a:spcBef>
            <a:spcAft>
              <a:spcPct val="35000"/>
            </a:spcAft>
          </a:pPr>
          <a:r>
            <a:rPr lang="en-US" sz="1900" kern="1200" dirty="0" smtClean="0"/>
            <a:t>Sinper TM/1</a:t>
          </a:r>
          <a:endParaRPr lang="en-IN" sz="1900" kern="1200" dirty="0"/>
        </a:p>
      </dsp:txBody>
      <dsp:txXfrm>
        <a:off x="39150" y="407956"/>
        <a:ext cx="1901975" cy="1113471"/>
      </dsp:txXfrm>
    </dsp:sp>
    <dsp:sp modelId="{30E386FF-FB4D-4C7F-9AD4-2BFE312A205C}">
      <dsp:nvSpPr>
        <dsp:cNvPr id="0" name=""/>
        <dsp:cNvSpPr/>
      </dsp:nvSpPr>
      <dsp:spPr>
        <a:xfrm>
          <a:off x="2172894" y="720256"/>
          <a:ext cx="417907" cy="4888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IN" sz="1600" kern="1200"/>
        </a:p>
      </dsp:txBody>
      <dsp:txXfrm>
        <a:off x="2172894" y="818030"/>
        <a:ext cx="292535" cy="293324"/>
      </dsp:txXfrm>
    </dsp:sp>
    <dsp:sp modelId="{D87ECEDF-814A-42DD-905A-0620A7673294}">
      <dsp:nvSpPr>
        <dsp:cNvPr id="0" name=""/>
        <dsp:cNvSpPr/>
      </dsp:nvSpPr>
      <dsp:spPr>
        <a:xfrm>
          <a:off x="2764272" y="373314"/>
          <a:ext cx="1971259" cy="118275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Applix: 1996</a:t>
          </a:r>
        </a:p>
        <a:p>
          <a:pPr lvl="0" algn="ctr" defTabSz="844550">
            <a:lnSpc>
              <a:spcPct val="90000"/>
            </a:lnSpc>
            <a:spcBef>
              <a:spcPct val="0"/>
            </a:spcBef>
            <a:spcAft>
              <a:spcPct val="35000"/>
            </a:spcAft>
          </a:pPr>
          <a:r>
            <a:rPr lang="en-US" sz="1900" kern="1200" dirty="0" smtClean="0"/>
            <a:t>Applix TM1</a:t>
          </a:r>
          <a:endParaRPr lang="en-IN" sz="1900" kern="1200" dirty="0"/>
        </a:p>
      </dsp:txBody>
      <dsp:txXfrm>
        <a:off x="2798914" y="407956"/>
        <a:ext cx="1901975" cy="1113471"/>
      </dsp:txXfrm>
    </dsp:sp>
    <dsp:sp modelId="{08F8429B-57BF-47A2-9973-8BB83898F796}">
      <dsp:nvSpPr>
        <dsp:cNvPr id="0" name=""/>
        <dsp:cNvSpPr/>
      </dsp:nvSpPr>
      <dsp:spPr>
        <a:xfrm>
          <a:off x="4932658" y="720256"/>
          <a:ext cx="417907" cy="4888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IN" sz="1600" kern="1200"/>
        </a:p>
      </dsp:txBody>
      <dsp:txXfrm>
        <a:off x="4932658" y="818030"/>
        <a:ext cx="292535" cy="293324"/>
      </dsp:txXfrm>
    </dsp:sp>
    <dsp:sp modelId="{30BABFFA-12C0-4ECF-AC24-3697EB81C7DF}">
      <dsp:nvSpPr>
        <dsp:cNvPr id="0" name=""/>
        <dsp:cNvSpPr/>
      </dsp:nvSpPr>
      <dsp:spPr>
        <a:xfrm>
          <a:off x="5524035" y="373314"/>
          <a:ext cx="1971259" cy="118275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Cognos: 2007</a:t>
          </a:r>
          <a:endParaRPr lang="en-IN" sz="1900" kern="1200" dirty="0"/>
        </a:p>
      </dsp:txBody>
      <dsp:txXfrm>
        <a:off x="5558677" y="407956"/>
        <a:ext cx="1901975" cy="1113471"/>
      </dsp:txXfrm>
    </dsp:sp>
    <dsp:sp modelId="{E5548966-5D7B-4E8F-B13B-2B8192FF7B20}">
      <dsp:nvSpPr>
        <dsp:cNvPr id="0" name=""/>
        <dsp:cNvSpPr/>
      </dsp:nvSpPr>
      <dsp:spPr>
        <a:xfrm>
          <a:off x="7692421" y="720256"/>
          <a:ext cx="417907" cy="4888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IN" sz="1600" kern="1200"/>
        </a:p>
      </dsp:txBody>
      <dsp:txXfrm>
        <a:off x="7692421" y="818030"/>
        <a:ext cx="292535" cy="293324"/>
      </dsp:txXfrm>
    </dsp:sp>
    <dsp:sp modelId="{E9754FD2-5CF7-48CE-BD40-277D04FBEF1B}">
      <dsp:nvSpPr>
        <dsp:cNvPr id="0" name=""/>
        <dsp:cNvSpPr/>
      </dsp:nvSpPr>
      <dsp:spPr>
        <a:xfrm>
          <a:off x="8283799" y="373314"/>
          <a:ext cx="1971259" cy="118275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IBM: 4 Months later</a:t>
          </a:r>
        </a:p>
        <a:p>
          <a:pPr lvl="0" algn="ctr" defTabSz="844550">
            <a:lnSpc>
              <a:spcPct val="90000"/>
            </a:lnSpc>
            <a:spcBef>
              <a:spcPct val="0"/>
            </a:spcBef>
            <a:spcAft>
              <a:spcPct val="35000"/>
            </a:spcAft>
          </a:pPr>
          <a:r>
            <a:rPr lang="en-US" sz="1900" kern="1200" dirty="0" smtClean="0"/>
            <a:t>IBM Cognos TM1</a:t>
          </a:r>
          <a:endParaRPr lang="en-IN" sz="1900" kern="1200" dirty="0"/>
        </a:p>
      </dsp:txBody>
      <dsp:txXfrm>
        <a:off x="8318441" y="407956"/>
        <a:ext cx="1901975" cy="111347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94BBEB-AF8A-410D-8DA2-3FA7FCA68D05}" type="datetimeFigureOut">
              <a:rPr lang="en-IN" smtClean="0"/>
              <a:t>17-12-2024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F79230-D8C3-4358-BD8C-5BFF0A1C9DA4}" type="slidenum">
              <a:rPr lang="en-IN" smtClean="0"/>
              <a:t>‹#›</a:t>
            </a:fld>
            <a:endParaRPr lang="en-IN"/>
          </a:p>
        </p:txBody>
      </p:sp>
    </p:spTree>
    <p:extLst>
      <p:ext uri="{BB962C8B-B14F-4D97-AF65-F5344CB8AC3E}">
        <p14:creationId xmlns:p14="http://schemas.microsoft.com/office/powerpoint/2010/main" val="3942836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1F79230-D8C3-4358-BD8C-5BFF0A1C9DA4}" type="slidenum">
              <a:rPr lang="en-IN" smtClean="0"/>
              <a:t>1</a:t>
            </a:fld>
            <a:endParaRPr lang="en-IN"/>
          </a:p>
        </p:txBody>
      </p:sp>
    </p:spTree>
    <p:extLst>
      <p:ext uri="{BB962C8B-B14F-4D97-AF65-F5344CB8AC3E}">
        <p14:creationId xmlns:p14="http://schemas.microsoft.com/office/powerpoint/2010/main" val="1988387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Dimensions change less frequently than members.</a:t>
            </a:r>
            <a:endParaRPr lang="en-IN" dirty="0"/>
          </a:p>
        </p:txBody>
      </p:sp>
      <p:sp>
        <p:nvSpPr>
          <p:cNvPr id="4" name="Slide Number Placeholder 3"/>
          <p:cNvSpPr>
            <a:spLocks noGrp="1"/>
          </p:cNvSpPr>
          <p:nvPr>
            <p:ph type="sldNum" sz="quarter" idx="10"/>
          </p:nvPr>
        </p:nvSpPr>
        <p:spPr/>
        <p:txBody>
          <a:bodyPr/>
          <a:lstStyle/>
          <a:p>
            <a:fld id="{61F79230-D8C3-4358-BD8C-5BFF0A1C9DA4}" type="slidenum">
              <a:rPr lang="en-IN" smtClean="0"/>
              <a:t>40</a:t>
            </a:fld>
            <a:endParaRPr lang="en-IN"/>
          </a:p>
        </p:txBody>
      </p:sp>
    </p:spTree>
    <p:extLst>
      <p:ext uri="{BB962C8B-B14F-4D97-AF65-F5344CB8AC3E}">
        <p14:creationId xmlns:p14="http://schemas.microsoft.com/office/powerpoint/2010/main" val="877335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1F79230-D8C3-4358-BD8C-5BFF0A1C9DA4}" type="slidenum">
              <a:rPr lang="en-IN" smtClean="0"/>
              <a:t>62</a:t>
            </a:fld>
            <a:endParaRPr lang="en-IN"/>
          </a:p>
        </p:txBody>
      </p:sp>
    </p:spTree>
    <p:extLst>
      <p:ext uri="{BB962C8B-B14F-4D97-AF65-F5344CB8AC3E}">
        <p14:creationId xmlns:p14="http://schemas.microsoft.com/office/powerpoint/2010/main" val="2490236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It is recommended that you select display formats only for one dimension, the measures you track in a cube. You can also select a format in the Cube Viewer window that applies to cells whose elements do not have a display format defined.</a:t>
            </a:r>
          </a:p>
          <a:p>
            <a:endParaRPr lang="en-IN" dirty="0"/>
          </a:p>
        </p:txBody>
      </p:sp>
      <p:sp>
        <p:nvSpPr>
          <p:cNvPr id="4" name="Slide Number Placeholder 3"/>
          <p:cNvSpPr>
            <a:spLocks noGrp="1"/>
          </p:cNvSpPr>
          <p:nvPr>
            <p:ph type="sldNum" sz="quarter" idx="10"/>
          </p:nvPr>
        </p:nvSpPr>
        <p:spPr/>
        <p:txBody>
          <a:bodyPr/>
          <a:lstStyle/>
          <a:p>
            <a:fld id="{61F79230-D8C3-4358-BD8C-5BFF0A1C9DA4}" type="slidenum">
              <a:rPr lang="en-IN" smtClean="0"/>
              <a:t>68</a:t>
            </a:fld>
            <a:endParaRPr lang="en-IN"/>
          </a:p>
        </p:txBody>
      </p:sp>
    </p:spTree>
    <p:extLst>
      <p:ext uri="{BB962C8B-B14F-4D97-AF65-F5344CB8AC3E}">
        <p14:creationId xmlns:p14="http://schemas.microsoft.com/office/powerpoint/2010/main" val="1035806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1F79230-D8C3-4358-BD8C-5BFF0A1C9DA4}" type="slidenum">
              <a:rPr lang="en-IN" smtClean="0"/>
              <a:t>2</a:t>
            </a:fld>
            <a:endParaRPr lang="en-IN"/>
          </a:p>
        </p:txBody>
      </p:sp>
    </p:spTree>
    <p:extLst>
      <p:ext uri="{BB962C8B-B14F-4D97-AF65-F5344CB8AC3E}">
        <p14:creationId xmlns:p14="http://schemas.microsoft.com/office/powerpoint/2010/main" val="2547119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Manny Perez invented Table Manager 1 (TM1) in 1983 to solve complex, forward-looking business modeling problems associated with budgeting, forecasting and financial reporting.</a:t>
            </a:r>
          </a:p>
          <a:p>
            <a:r>
              <a:rPr lang="en-US" dirty="0" smtClean="0"/>
              <a:t>Manuel Perez with his friend Jose Sinai formed the Sinper Corporation in early 1983 and released his initial product, TM/1 (the "TM" in TM1 stands for "Table Manager"). Sinper was purchased by Applix in 1996, which was purchased by Cognos in late 2007, which was in itself acquired mere months later by IBM.</a:t>
            </a:r>
          </a:p>
          <a:p>
            <a:endParaRPr lang="en-US" dirty="0" smtClean="0"/>
          </a:p>
          <a:p>
            <a:r>
              <a:rPr lang="en-US" dirty="0" smtClean="0"/>
              <a:t>With its flagship TM1 product line, Applix was the purest OLAP vendor among publicly traded independent BI vendors prior to OLAP industry consolidation in 2007.</a:t>
            </a:r>
          </a:p>
          <a:p>
            <a:endParaRPr lang="en-US" dirty="0" smtClean="0"/>
          </a:p>
          <a:p>
            <a:r>
              <a:rPr lang="en-US" dirty="0" smtClean="0"/>
              <a:t>On December 16, 2016 IBM released a rebranded and expanded version of the software (IBM Planning Analytics Local 2.0 'powered by' IBM TM1) with a 'restarted' version numbering. The data server component is still referred to as TM1 and retains numbering continued from prior versions, so Planning Analytics version 2.x includes TM1 version 11.x.</a:t>
            </a:r>
          </a:p>
        </p:txBody>
      </p:sp>
      <p:sp>
        <p:nvSpPr>
          <p:cNvPr id="4" name="Slide Number Placeholder 3"/>
          <p:cNvSpPr>
            <a:spLocks noGrp="1"/>
          </p:cNvSpPr>
          <p:nvPr>
            <p:ph type="sldNum" sz="quarter" idx="10"/>
          </p:nvPr>
        </p:nvSpPr>
        <p:spPr/>
        <p:txBody>
          <a:bodyPr/>
          <a:lstStyle/>
          <a:p>
            <a:fld id="{61F79230-D8C3-4358-BD8C-5BFF0A1C9DA4}" type="slidenum">
              <a:rPr lang="en-IN" smtClean="0"/>
              <a:t>3</a:t>
            </a:fld>
            <a:endParaRPr lang="en-IN"/>
          </a:p>
        </p:txBody>
      </p:sp>
    </p:spTree>
    <p:extLst>
      <p:ext uri="{BB962C8B-B14F-4D97-AF65-F5344CB8AC3E}">
        <p14:creationId xmlns:p14="http://schemas.microsoft.com/office/powerpoint/2010/main" val="2934031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is stored in in-memory multidimensional OLAP cubes, at leaf level</a:t>
            </a:r>
            <a:r>
              <a:rPr lang="en-US" baseline="0" dirty="0" smtClean="0"/>
              <a:t> &amp; consolidated on demand.</a:t>
            </a:r>
          </a:p>
          <a:p>
            <a:r>
              <a:rPr lang="en-US" baseline="0" dirty="0" smtClean="0"/>
              <a:t>In addition to data, cubes can include encoded rules which define any on-demand calculations.</a:t>
            </a:r>
          </a:p>
          <a:p>
            <a:r>
              <a:rPr lang="en-US" dirty="0" smtClean="0"/>
              <a:t>By design, computations on the data are performed in near real-time, without the need to pre-calculate, due to a highly performant database design and calculation engine. These properties also allow the data to be updated frequently and by multiple users.</a:t>
            </a:r>
            <a:endParaRPr lang="en-IN" dirty="0" smtClean="0"/>
          </a:p>
          <a:p>
            <a:endParaRPr lang="en-IN" dirty="0"/>
          </a:p>
        </p:txBody>
      </p:sp>
      <p:sp>
        <p:nvSpPr>
          <p:cNvPr id="4" name="Slide Number Placeholder 3"/>
          <p:cNvSpPr>
            <a:spLocks noGrp="1"/>
          </p:cNvSpPr>
          <p:nvPr>
            <p:ph type="sldNum" sz="quarter" idx="10"/>
          </p:nvPr>
        </p:nvSpPr>
        <p:spPr/>
        <p:txBody>
          <a:bodyPr/>
          <a:lstStyle/>
          <a:p>
            <a:fld id="{61F79230-D8C3-4358-BD8C-5BFF0A1C9DA4}" type="slidenum">
              <a:rPr lang="en-IN" smtClean="0"/>
              <a:t>4</a:t>
            </a:fld>
            <a:endParaRPr lang="en-IN"/>
          </a:p>
        </p:txBody>
      </p:sp>
    </p:spTree>
    <p:extLst>
      <p:ext uri="{BB962C8B-B14F-4D97-AF65-F5344CB8AC3E}">
        <p14:creationId xmlns:p14="http://schemas.microsoft.com/office/powerpoint/2010/main" val="2690897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1F79230-D8C3-4358-BD8C-5BFF0A1C9DA4}" type="slidenum">
              <a:rPr lang="en-IN" smtClean="0"/>
              <a:t>6</a:t>
            </a:fld>
            <a:endParaRPr lang="en-IN"/>
          </a:p>
        </p:txBody>
      </p:sp>
    </p:spTree>
    <p:extLst>
      <p:ext uri="{BB962C8B-B14F-4D97-AF65-F5344CB8AC3E}">
        <p14:creationId xmlns:p14="http://schemas.microsoft.com/office/powerpoint/2010/main" val="23068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TM1 provides the flexibility, interactivity and modeling power of spreadsheets, but retains the control, security and scalability of a database. </a:t>
            </a:r>
            <a:endParaRPr lang="en-IN" dirty="0"/>
          </a:p>
        </p:txBody>
      </p:sp>
      <p:sp>
        <p:nvSpPr>
          <p:cNvPr id="4" name="Slide Number Placeholder 3"/>
          <p:cNvSpPr>
            <a:spLocks noGrp="1"/>
          </p:cNvSpPr>
          <p:nvPr>
            <p:ph type="sldNum" sz="quarter" idx="10"/>
          </p:nvPr>
        </p:nvSpPr>
        <p:spPr/>
        <p:txBody>
          <a:bodyPr/>
          <a:lstStyle/>
          <a:p>
            <a:fld id="{61F79230-D8C3-4358-BD8C-5BFF0A1C9DA4}" type="slidenum">
              <a:rPr lang="en-IN" smtClean="0"/>
              <a:t>9</a:t>
            </a:fld>
            <a:endParaRPr lang="en-IN"/>
          </a:p>
        </p:txBody>
      </p:sp>
    </p:spTree>
    <p:extLst>
      <p:ext uri="{BB962C8B-B14F-4D97-AF65-F5344CB8AC3E}">
        <p14:creationId xmlns:p14="http://schemas.microsoft.com/office/powerpoint/2010/main" val="4244743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IBM® Cognos TM1 developer, your responsibilities fall into four major tasks.</a:t>
            </a:r>
          </a:p>
          <a:p>
            <a:r>
              <a:rPr lang="en-US" dirty="0" smtClean="0"/>
              <a:t>Design and create the cubes that hold business analysis.</a:t>
            </a:r>
          </a:p>
          <a:p>
            <a:r>
              <a:rPr lang="en-US" dirty="0" smtClean="0"/>
              <a:t>Decide where to store the cubes so they can be shared across the organization.</a:t>
            </a:r>
          </a:p>
          <a:p>
            <a:r>
              <a:rPr lang="en-US" dirty="0" smtClean="0"/>
              <a:t>Import data into the cubes from transactional systems and other data sources.</a:t>
            </a:r>
          </a:p>
          <a:p>
            <a:r>
              <a:rPr lang="en-US" dirty="0" smtClean="0"/>
              <a:t>Create formulas that do calculations, such as average prices, currency conversions, and price/earning ratios.</a:t>
            </a:r>
            <a:endParaRPr lang="en-IN" dirty="0"/>
          </a:p>
        </p:txBody>
      </p:sp>
      <p:sp>
        <p:nvSpPr>
          <p:cNvPr id="4" name="Slide Number Placeholder 3"/>
          <p:cNvSpPr>
            <a:spLocks noGrp="1"/>
          </p:cNvSpPr>
          <p:nvPr>
            <p:ph type="sldNum" sz="quarter" idx="10"/>
          </p:nvPr>
        </p:nvSpPr>
        <p:spPr/>
        <p:txBody>
          <a:bodyPr/>
          <a:lstStyle/>
          <a:p>
            <a:fld id="{61F79230-D8C3-4358-BD8C-5BFF0A1C9DA4}" type="slidenum">
              <a:rPr lang="en-IN" smtClean="0"/>
              <a:t>34</a:t>
            </a:fld>
            <a:endParaRPr lang="en-IN"/>
          </a:p>
        </p:txBody>
      </p:sp>
    </p:spTree>
    <p:extLst>
      <p:ext uri="{BB962C8B-B14F-4D97-AF65-F5344CB8AC3E}">
        <p14:creationId xmlns:p14="http://schemas.microsoft.com/office/powerpoint/2010/main" val="483301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Dimensions change less frequently than members.</a:t>
            </a:r>
            <a:endParaRPr lang="en-IN" dirty="0"/>
          </a:p>
        </p:txBody>
      </p:sp>
      <p:sp>
        <p:nvSpPr>
          <p:cNvPr id="4" name="Slide Number Placeholder 3"/>
          <p:cNvSpPr>
            <a:spLocks noGrp="1"/>
          </p:cNvSpPr>
          <p:nvPr>
            <p:ph type="sldNum" sz="quarter" idx="10"/>
          </p:nvPr>
        </p:nvSpPr>
        <p:spPr/>
        <p:txBody>
          <a:bodyPr/>
          <a:lstStyle/>
          <a:p>
            <a:fld id="{61F79230-D8C3-4358-BD8C-5BFF0A1C9DA4}" type="slidenum">
              <a:rPr lang="en-IN" smtClean="0"/>
              <a:t>38</a:t>
            </a:fld>
            <a:endParaRPr lang="en-IN"/>
          </a:p>
        </p:txBody>
      </p:sp>
    </p:spTree>
    <p:extLst>
      <p:ext uri="{BB962C8B-B14F-4D97-AF65-F5344CB8AC3E}">
        <p14:creationId xmlns:p14="http://schemas.microsoft.com/office/powerpoint/2010/main" val="686784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Dimensions change less frequently than members.</a:t>
            </a:r>
            <a:endParaRPr lang="en-IN" dirty="0"/>
          </a:p>
        </p:txBody>
      </p:sp>
      <p:sp>
        <p:nvSpPr>
          <p:cNvPr id="4" name="Slide Number Placeholder 3"/>
          <p:cNvSpPr>
            <a:spLocks noGrp="1"/>
          </p:cNvSpPr>
          <p:nvPr>
            <p:ph type="sldNum" sz="quarter" idx="10"/>
          </p:nvPr>
        </p:nvSpPr>
        <p:spPr/>
        <p:txBody>
          <a:bodyPr/>
          <a:lstStyle/>
          <a:p>
            <a:fld id="{61F79230-D8C3-4358-BD8C-5BFF0A1C9DA4}" type="slidenum">
              <a:rPr lang="en-IN" smtClean="0"/>
              <a:t>39</a:t>
            </a:fld>
            <a:endParaRPr lang="en-IN"/>
          </a:p>
        </p:txBody>
      </p:sp>
    </p:spTree>
    <p:extLst>
      <p:ext uri="{BB962C8B-B14F-4D97-AF65-F5344CB8AC3E}">
        <p14:creationId xmlns:p14="http://schemas.microsoft.com/office/powerpoint/2010/main" val="27705470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3936A7C-F936-47F7-88A9-B2FD7E7B9F85}" type="datetimeFigureOut">
              <a:rPr lang="en-IN" smtClean="0"/>
              <a:t>17-12-2024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294EB6-04FF-4AE8-83CE-EE81EBD67FCF}" type="slidenum">
              <a:rPr lang="en-IN" smtClean="0"/>
              <a:t>‹#›</a:t>
            </a:fld>
            <a:endParaRPr lang="en-IN"/>
          </a:p>
        </p:txBody>
      </p:sp>
    </p:spTree>
    <p:extLst>
      <p:ext uri="{BB962C8B-B14F-4D97-AF65-F5344CB8AC3E}">
        <p14:creationId xmlns:p14="http://schemas.microsoft.com/office/powerpoint/2010/main" val="547204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936A7C-F936-47F7-88A9-B2FD7E7B9F85}" type="datetimeFigureOut">
              <a:rPr lang="en-IN" smtClean="0"/>
              <a:t>17-12-2024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294EB6-04FF-4AE8-83CE-EE81EBD67FCF}" type="slidenum">
              <a:rPr lang="en-IN" smtClean="0"/>
              <a:t>‹#›</a:t>
            </a:fld>
            <a:endParaRPr lang="en-IN"/>
          </a:p>
        </p:txBody>
      </p:sp>
    </p:spTree>
    <p:extLst>
      <p:ext uri="{BB962C8B-B14F-4D97-AF65-F5344CB8AC3E}">
        <p14:creationId xmlns:p14="http://schemas.microsoft.com/office/powerpoint/2010/main" val="2806810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936A7C-F936-47F7-88A9-B2FD7E7B9F85}" type="datetimeFigureOut">
              <a:rPr lang="en-IN" smtClean="0"/>
              <a:t>17-12-2024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294EB6-04FF-4AE8-83CE-EE81EBD67FCF}" type="slidenum">
              <a:rPr lang="en-IN" smtClean="0"/>
              <a:t>‹#›</a:t>
            </a:fld>
            <a:endParaRPr lang="en-IN"/>
          </a:p>
        </p:txBody>
      </p:sp>
    </p:spTree>
    <p:extLst>
      <p:ext uri="{BB962C8B-B14F-4D97-AF65-F5344CB8AC3E}">
        <p14:creationId xmlns:p14="http://schemas.microsoft.com/office/powerpoint/2010/main" val="21855322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936A7C-F936-47F7-88A9-B2FD7E7B9F85}" type="datetimeFigureOut">
              <a:rPr lang="en-IN" smtClean="0"/>
              <a:t>17-12-2024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294EB6-04FF-4AE8-83CE-EE81EBD67FCF}"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661956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936A7C-F936-47F7-88A9-B2FD7E7B9F85}" type="datetimeFigureOut">
              <a:rPr lang="en-IN" smtClean="0"/>
              <a:t>17-12-2024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294EB6-04FF-4AE8-83CE-EE81EBD67FCF}" type="slidenum">
              <a:rPr lang="en-IN" smtClean="0"/>
              <a:t>‹#›</a:t>
            </a:fld>
            <a:endParaRPr lang="en-IN"/>
          </a:p>
        </p:txBody>
      </p:sp>
    </p:spTree>
    <p:extLst>
      <p:ext uri="{BB962C8B-B14F-4D97-AF65-F5344CB8AC3E}">
        <p14:creationId xmlns:p14="http://schemas.microsoft.com/office/powerpoint/2010/main" val="16767241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3936A7C-F936-47F7-88A9-B2FD7E7B9F85}" type="datetimeFigureOut">
              <a:rPr lang="en-IN" smtClean="0"/>
              <a:t>17-12-2024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294EB6-04FF-4AE8-83CE-EE81EBD67FCF}" type="slidenum">
              <a:rPr lang="en-IN" smtClean="0"/>
              <a:t>‹#›</a:t>
            </a:fld>
            <a:endParaRPr lang="en-IN"/>
          </a:p>
        </p:txBody>
      </p:sp>
    </p:spTree>
    <p:extLst>
      <p:ext uri="{BB962C8B-B14F-4D97-AF65-F5344CB8AC3E}">
        <p14:creationId xmlns:p14="http://schemas.microsoft.com/office/powerpoint/2010/main" val="1181330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3936A7C-F936-47F7-88A9-B2FD7E7B9F85}" type="datetimeFigureOut">
              <a:rPr lang="en-IN" smtClean="0"/>
              <a:t>17-12-2024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294EB6-04FF-4AE8-83CE-EE81EBD67FCF}" type="slidenum">
              <a:rPr lang="en-IN" smtClean="0"/>
              <a:t>‹#›</a:t>
            </a:fld>
            <a:endParaRPr lang="en-IN"/>
          </a:p>
        </p:txBody>
      </p:sp>
    </p:spTree>
    <p:extLst>
      <p:ext uri="{BB962C8B-B14F-4D97-AF65-F5344CB8AC3E}">
        <p14:creationId xmlns:p14="http://schemas.microsoft.com/office/powerpoint/2010/main" val="4129506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936A7C-F936-47F7-88A9-B2FD7E7B9F85}" type="datetimeFigureOut">
              <a:rPr lang="en-IN" smtClean="0"/>
              <a:t>17-12-2024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294EB6-04FF-4AE8-83CE-EE81EBD67FCF}" type="slidenum">
              <a:rPr lang="en-IN" smtClean="0"/>
              <a:t>‹#›</a:t>
            </a:fld>
            <a:endParaRPr lang="en-IN"/>
          </a:p>
        </p:txBody>
      </p:sp>
    </p:spTree>
    <p:extLst>
      <p:ext uri="{BB962C8B-B14F-4D97-AF65-F5344CB8AC3E}">
        <p14:creationId xmlns:p14="http://schemas.microsoft.com/office/powerpoint/2010/main" val="1529236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936A7C-F936-47F7-88A9-B2FD7E7B9F85}" type="datetimeFigureOut">
              <a:rPr lang="en-IN" smtClean="0"/>
              <a:t>17-12-2024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294EB6-04FF-4AE8-83CE-EE81EBD67FCF}" type="slidenum">
              <a:rPr lang="en-IN" smtClean="0"/>
              <a:t>‹#›</a:t>
            </a:fld>
            <a:endParaRPr lang="en-IN"/>
          </a:p>
        </p:txBody>
      </p:sp>
    </p:spTree>
    <p:extLst>
      <p:ext uri="{BB962C8B-B14F-4D97-AF65-F5344CB8AC3E}">
        <p14:creationId xmlns:p14="http://schemas.microsoft.com/office/powerpoint/2010/main" val="1627145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936A7C-F936-47F7-88A9-B2FD7E7B9F85}" type="datetimeFigureOut">
              <a:rPr lang="en-IN" smtClean="0"/>
              <a:t>17-12-2024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294EB6-04FF-4AE8-83CE-EE81EBD67FCF}" type="slidenum">
              <a:rPr lang="en-IN" smtClean="0"/>
              <a:t>‹#›</a:t>
            </a:fld>
            <a:endParaRPr lang="en-IN"/>
          </a:p>
        </p:txBody>
      </p:sp>
    </p:spTree>
    <p:extLst>
      <p:ext uri="{BB962C8B-B14F-4D97-AF65-F5344CB8AC3E}">
        <p14:creationId xmlns:p14="http://schemas.microsoft.com/office/powerpoint/2010/main" val="322671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936A7C-F936-47F7-88A9-B2FD7E7B9F85}" type="datetimeFigureOut">
              <a:rPr lang="en-IN" smtClean="0"/>
              <a:t>17-12-2024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294EB6-04FF-4AE8-83CE-EE81EBD67FCF}" type="slidenum">
              <a:rPr lang="en-IN" smtClean="0"/>
              <a:t>‹#›</a:t>
            </a:fld>
            <a:endParaRPr lang="en-IN"/>
          </a:p>
        </p:txBody>
      </p:sp>
    </p:spTree>
    <p:extLst>
      <p:ext uri="{BB962C8B-B14F-4D97-AF65-F5344CB8AC3E}">
        <p14:creationId xmlns:p14="http://schemas.microsoft.com/office/powerpoint/2010/main" val="3272811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3936A7C-F936-47F7-88A9-B2FD7E7B9F85}" type="datetimeFigureOut">
              <a:rPr lang="en-IN" smtClean="0"/>
              <a:t>17-12-2024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294EB6-04FF-4AE8-83CE-EE81EBD67FCF}" type="slidenum">
              <a:rPr lang="en-IN" smtClean="0"/>
              <a:t>‹#›</a:t>
            </a:fld>
            <a:endParaRPr lang="en-IN"/>
          </a:p>
        </p:txBody>
      </p:sp>
    </p:spTree>
    <p:extLst>
      <p:ext uri="{BB962C8B-B14F-4D97-AF65-F5344CB8AC3E}">
        <p14:creationId xmlns:p14="http://schemas.microsoft.com/office/powerpoint/2010/main" val="168231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3936A7C-F936-47F7-88A9-B2FD7E7B9F85}" type="datetimeFigureOut">
              <a:rPr lang="en-IN" smtClean="0"/>
              <a:t>17-12-2024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294EB6-04FF-4AE8-83CE-EE81EBD67FCF}" type="slidenum">
              <a:rPr lang="en-IN" smtClean="0"/>
              <a:t>‹#›</a:t>
            </a:fld>
            <a:endParaRPr lang="en-IN"/>
          </a:p>
        </p:txBody>
      </p:sp>
    </p:spTree>
    <p:extLst>
      <p:ext uri="{BB962C8B-B14F-4D97-AF65-F5344CB8AC3E}">
        <p14:creationId xmlns:p14="http://schemas.microsoft.com/office/powerpoint/2010/main" val="2372912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3936A7C-F936-47F7-88A9-B2FD7E7B9F85}" type="datetimeFigureOut">
              <a:rPr lang="en-IN" smtClean="0"/>
              <a:t>17-12-2024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294EB6-04FF-4AE8-83CE-EE81EBD67FCF}" type="slidenum">
              <a:rPr lang="en-IN" smtClean="0"/>
              <a:t>‹#›</a:t>
            </a:fld>
            <a:endParaRPr lang="en-IN"/>
          </a:p>
        </p:txBody>
      </p:sp>
    </p:spTree>
    <p:extLst>
      <p:ext uri="{BB962C8B-B14F-4D97-AF65-F5344CB8AC3E}">
        <p14:creationId xmlns:p14="http://schemas.microsoft.com/office/powerpoint/2010/main" val="2629696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3936A7C-F936-47F7-88A9-B2FD7E7B9F85}" type="datetimeFigureOut">
              <a:rPr lang="en-IN" smtClean="0"/>
              <a:t>17-12-2024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294EB6-04FF-4AE8-83CE-EE81EBD67FCF}" type="slidenum">
              <a:rPr lang="en-IN" smtClean="0"/>
              <a:t>‹#›</a:t>
            </a:fld>
            <a:endParaRPr lang="en-IN"/>
          </a:p>
        </p:txBody>
      </p:sp>
    </p:spTree>
    <p:extLst>
      <p:ext uri="{BB962C8B-B14F-4D97-AF65-F5344CB8AC3E}">
        <p14:creationId xmlns:p14="http://schemas.microsoft.com/office/powerpoint/2010/main" val="4253842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936A7C-F936-47F7-88A9-B2FD7E7B9F85}" type="datetimeFigureOut">
              <a:rPr lang="en-IN" smtClean="0"/>
              <a:t>17-12-2024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294EB6-04FF-4AE8-83CE-EE81EBD67FCF}" type="slidenum">
              <a:rPr lang="en-IN" smtClean="0"/>
              <a:t>‹#›</a:t>
            </a:fld>
            <a:endParaRPr lang="en-IN"/>
          </a:p>
        </p:txBody>
      </p:sp>
    </p:spTree>
    <p:extLst>
      <p:ext uri="{BB962C8B-B14F-4D97-AF65-F5344CB8AC3E}">
        <p14:creationId xmlns:p14="http://schemas.microsoft.com/office/powerpoint/2010/main" val="1824068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936A7C-F936-47F7-88A9-B2FD7E7B9F85}" type="datetimeFigureOut">
              <a:rPr lang="en-IN" smtClean="0"/>
              <a:t>17-12-2024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294EB6-04FF-4AE8-83CE-EE81EBD67FCF}" type="slidenum">
              <a:rPr lang="en-IN" smtClean="0"/>
              <a:t>‹#›</a:t>
            </a:fld>
            <a:endParaRPr lang="en-IN"/>
          </a:p>
        </p:txBody>
      </p:sp>
    </p:spTree>
    <p:extLst>
      <p:ext uri="{BB962C8B-B14F-4D97-AF65-F5344CB8AC3E}">
        <p14:creationId xmlns:p14="http://schemas.microsoft.com/office/powerpoint/2010/main" val="91025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3936A7C-F936-47F7-88A9-B2FD7E7B9F85}" type="datetimeFigureOut">
              <a:rPr lang="en-IN" smtClean="0"/>
              <a:t>17-12-2024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35294EB6-04FF-4AE8-83CE-EE81EBD67FCF}" type="slidenum">
              <a:rPr lang="en-IN" smtClean="0"/>
              <a:t>‹#›</a:t>
            </a:fld>
            <a:endParaRPr lang="en-IN"/>
          </a:p>
        </p:txBody>
      </p:sp>
    </p:spTree>
    <p:extLst>
      <p:ext uri="{BB962C8B-B14F-4D97-AF65-F5344CB8AC3E}">
        <p14:creationId xmlns:p14="http://schemas.microsoft.com/office/powerpoint/2010/main" val="17225895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4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5.jpe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6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IBM Cognos </a:t>
            </a:r>
            <a:r>
              <a:rPr lang="en-US" dirty="0" smtClean="0"/>
              <a:t>TM1</a:t>
            </a:r>
            <a:br>
              <a:rPr lang="en-US" dirty="0" smtClean="0"/>
            </a:br>
            <a:r>
              <a:rPr lang="en-US" dirty="0" smtClean="0"/>
              <a:t>IBM </a:t>
            </a:r>
            <a:r>
              <a:rPr lang="en-US" dirty="0" smtClean="0"/>
              <a:t>planning Analytics</a:t>
            </a:r>
            <a:endParaRPr lang="en-IN" dirty="0"/>
          </a:p>
        </p:txBody>
      </p:sp>
      <p:sp>
        <p:nvSpPr>
          <p:cNvPr id="3" name="Subtitle 2"/>
          <p:cNvSpPr>
            <a:spLocks noGrp="1"/>
          </p:cNvSpPr>
          <p:nvPr>
            <p:ph type="subTitle" idx="1"/>
          </p:nvPr>
        </p:nvSpPr>
        <p:spPr>
          <a:xfrm>
            <a:off x="1609610" y="3809998"/>
            <a:ext cx="9429178" cy="1371599"/>
          </a:xfrm>
        </p:spPr>
        <p:txBody>
          <a:bodyPr/>
          <a:lstStyle/>
          <a:p>
            <a:r>
              <a:rPr lang="en-US" i="1" dirty="0"/>
              <a:t>an ERP software that can remodel your complete planning cycle</a:t>
            </a:r>
            <a:endParaRPr lang="en-IN" i="1" dirty="0"/>
          </a:p>
        </p:txBody>
      </p:sp>
    </p:spTree>
    <p:extLst>
      <p:ext uri="{BB962C8B-B14F-4D97-AF65-F5344CB8AC3E}">
        <p14:creationId xmlns:p14="http://schemas.microsoft.com/office/powerpoint/2010/main" val="42441886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6045" y="1500027"/>
            <a:ext cx="9575515" cy="3139321"/>
          </a:xfrm>
          <a:prstGeom prst="rect">
            <a:avLst/>
          </a:prstGeom>
          <a:noFill/>
        </p:spPr>
        <p:txBody>
          <a:bodyPr wrap="square" rtlCol="0">
            <a:spAutoFit/>
          </a:bodyPr>
          <a:lstStyle/>
          <a:p>
            <a:r>
              <a:rPr lang="en-US" dirty="0" smtClean="0"/>
              <a:t>Core Components of TM1</a:t>
            </a:r>
          </a:p>
          <a:p>
            <a:endParaRPr lang="en-US" dirty="0"/>
          </a:p>
          <a:p>
            <a:pPr marL="285750" indent="-285750">
              <a:buFont typeface="Arial" panose="020B0604020202020204" pitchFamily="34" charset="0"/>
              <a:buChar char="•"/>
            </a:pPr>
            <a:r>
              <a:rPr lang="en-US" b="1" dirty="0" smtClean="0"/>
              <a:t>Dimensions</a:t>
            </a:r>
          </a:p>
          <a:p>
            <a:pPr marL="285750" indent="-285750">
              <a:buFont typeface="Arial" panose="020B0604020202020204" pitchFamily="34" charset="0"/>
              <a:buChar char="•"/>
            </a:pPr>
            <a:r>
              <a:rPr lang="en-US" b="1" dirty="0" smtClean="0"/>
              <a:t>Elements</a:t>
            </a:r>
            <a:r>
              <a:rPr lang="en-US" dirty="0" smtClean="0"/>
              <a:t> (the individual members of a dimension, usually rolled into hierarchies)</a:t>
            </a:r>
          </a:p>
          <a:p>
            <a:pPr marL="285750" indent="-285750">
              <a:buFont typeface="Arial" panose="020B0604020202020204" pitchFamily="34" charset="0"/>
              <a:buChar char="•"/>
            </a:pPr>
            <a:r>
              <a:rPr lang="en-US" b="1" dirty="0" smtClean="0"/>
              <a:t>Cubes</a:t>
            </a:r>
            <a:r>
              <a:rPr lang="en-US" dirty="0" smtClean="0"/>
              <a:t> (combining dimensions into a storage repository called a cube)</a:t>
            </a:r>
          </a:p>
          <a:p>
            <a:pPr marL="285750" indent="-285750">
              <a:buFont typeface="Arial" panose="020B0604020202020204" pitchFamily="34" charset="0"/>
              <a:buChar char="•"/>
            </a:pPr>
            <a:r>
              <a:rPr lang="en-US" b="1" dirty="0" smtClean="0"/>
              <a:t>Rules</a:t>
            </a:r>
            <a:r>
              <a:rPr lang="en-US" dirty="0" smtClean="0"/>
              <a:t> (the formulae that determine how elements are calculated)</a:t>
            </a:r>
          </a:p>
          <a:p>
            <a:pPr marL="285750" indent="-285750">
              <a:buFont typeface="Arial" panose="020B0604020202020204" pitchFamily="34" charset="0"/>
              <a:buChar char="•"/>
            </a:pPr>
            <a:r>
              <a:rPr lang="en-US" b="1" dirty="0" smtClean="0"/>
              <a:t>Processes</a:t>
            </a:r>
            <a:r>
              <a:rPr lang="en-US" dirty="0" smtClean="0"/>
              <a:t> (for loading data &amp; managing the overall environment)</a:t>
            </a:r>
          </a:p>
          <a:p>
            <a:pPr marL="285750" indent="-285750">
              <a:buFont typeface="Arial" panose="020B0604020202020204" pitchFamily="34" charset="0"/>
              <a:buChar char="•"/>
            </a:pPr>
            <a:r>
              <a:rPr lang="en-US" b="1" dirty="0" smtClean="0"/>
              <a:t>Chores</a:t>
            </a:r>
            <a:r>
              <a:rPr lang="en-US" dirty="0" smtClean="0"/>
              <a:t> (scheduled jobs)</a:t>
            </a:r>
          </a:p>
          <a:p>
            <a:pPr marL="285750" indent="-285750">
              <a:buFont typeface="Arial" panose="020B0604020202020204" pitchFamily="34" charset="0"/>
              <a:buChar char="•"/>
            </a:pPr>
            <a:r>
              <a:rPr lang="en-US" b="1" dirty="0" smtClean="0"/>
              <a:t>Security</a:t>
            </a:r>
            <a:r>
              <a:rPr lang="en-US" dirty="0" smtClean="0"/>
              <a:t> (by cube, dimension, element or even cell)</a:t>
            </a:r>
          </a:p>
          <a:p>
            <a:pPr marL="285750" indent="-285750">
              <a:buFont typeface="Arial" panose="020B0604020202020204" pitchFamily="34" charset="0"/>
              <a:buChar char="•"/>
            </a:pPr>
            <a:r>
              <a:rPr lang="en-US" dirty="0" smtClean="0"/>
              <a:t>Excel reports &amp; forms.</a:t>
            </a:r>
          </a:p>
          <a:p>
            <a:pPr marL="285750" indent="-285750">
              <a:buFont typeface="Arial" panose="020B0604020202020204" pitchFamily="34" charset="0"/>
              <a:buChar char="•"/>
            </a:pPr>
            <a:r>
              <a:rPr lang="en-US" dirty="0" smtClean="0"/>
              <a:t>Dashboards &amp; visualizations.</a:t>
            </a:r>
            <a:endParaRPr lang="en-IN" dirty="0"/>
          </a:p>
        </p:txBody>
      </p:sp>
    </p:spTree>
    <p:extLst>
      <p:ext uri="{BB962C8B-B14F-4D97-AF65-F5344CB8AC3E}">
        <p14:creationId xmlns:p14="http://schemas.microsoft.com/office/powerpoint/2010/main" val="41115439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5875" y="800100"/>
            <a:ext cx="9829800" cy="923330"/>
          </a:xfrm>
          <a:prstGeom prst="rect">
            <a:avLst/>
          </a:prstGeom>
          <a:noFill/>
        </p:spPr>
        <p:txBody>
          <a:bodyPr wrap="square" rtlCol="0">
            <a:spAutoFit/>
          </a:bodyPr>
          <a:lstStyle/>
          <a:p>
            <a:r>
              <a:rPr lang="en-US" b="1" dirty="0" smtClean="0"/>
              <a:t>Components of TM1</a:t>
            </a:r>
          </a:p>
          <a:p>
            <a:endParaRPr lang="en-US" dirty="0"/>
          </a:p>
          <a:p>
            <a:endParaRPr lang="en-IN" dirty="0"/>
          </a:p>
        </p:txBody>
      </p:sp>
      <p:sp>
        <p:nvSpPr>
          <p:cNvPr id="3" name="TextBox 2"/>
          <p:cNvSpPr txBox="1"/>
          <p:nvPr/>
        </p:nvSpPr>
        <p:spPr>
          <a:xfrm>
            <a:off x="1095375" y="1476375"/>
            <a:ext cx="9953625" cy="1754326"/>
          </a:xfrm>
          <a:prstGeom prst="rect">
            <a:avLst/>
          </a:prstGeom>
          <a:noFill/>
        </p:spPr>
        <p:txBody>
          <a:bodyPr wrap="square" rtlCol="0">
            <a:spAutoFit/>
          </a:bodyPr>
          <a:lstStyle/>
          <a:p>
            <a:r>
              <a:rPr lang="en-US" dirty="0" smtClean="0"/>
              <a:t>Cubes, Dimensions, hierarchies &amp; rules are essential components of TM1.</a:t>
            </a:r>
          </a:p>
          <a:p>
            <a:r>
              <a:rPr lang="en-US" dirty="0" smtClean="0"/>
              <a:t>They provide a powerful framework for organizing and analyzing enterprise planning data and can help businesses gain valuable insights into their operations, performance and trends.</a:t>
            </a:r>
          </a:p>
          <a:p>
            <a:endParaRPr lang="en-US" dirty="0"/>
          </a:p>
          <a:p>
            <a:r>
              <a:rPr lang="en-US" b="1" dirty="0" smtClean="0"/>
              <a:t>Cubes:</a:t>
            </a:r>
          </a:p>
          <a:p>
            <a:endParaRPr lang="en-US" dirty="0" smtClean="0"/>
          </a:p>
        </p:txBody>
      </p:sp>
      <p:pic>
        <p:nvPicPr>
          <p:cNvPr id="4" name="Picture 3"/>
          <p:cNvPicPr>
            <a:picLocks noChangeAspect="1"/>
          </p:cNvPicPr>
          <p:nvPr/>
        </p:nvPicPr>
        <p:blipFill>
          <a:blip r:embed="rId2"/>
          <a:stretch>
            <a:fillRect/>
          </a:stretch>
        </p:blipFill>
        <p:spPr>
          <a:xfrm>
            <a:off x="1095375" y="3152775"/>
            <a:ext cx="3432131" cy="2238615"/>
          </a:xfrm>
          <a:prstGeom prst="rect">
            <a:avLst/>
          </a:prstGeom>
        </p:spPr>
      </p:pic>
      <p:sp>
        <p:nvSpPr>
          <p:cNvPr id="5" name="TextBox 4"/>
          <p:cNvSpPr txBox="1"/>
          <p:nvPr/>
        </p:nvSpPr>
        <p:spPr>
          <a:xfrm>
            <a:off x="5129212" y="3230701"/>
            <a:ext cx="6086475"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Central building blocks of TM1.</a:t>
            </a:r>
          </a:p>
          <a:p>
            <a:pPr marL="285750" indent="-285750">
              <a:buFont typeface="Arial" panose="020B0604020202020204" pitchFamily="34" charset="0"/>
              <a:buChar char="•"/>
            </a:pPr>
            <a:r>
              <a:rPr lang="en-US" dirty="0" smtClean="0"/>
              <a:t>Multi-dimensional arrays of data that allow users to analyze &amp; explore data from different perspectives.</a:t>
            </a:r>
          </a:p>
          <a:p>
            <a:pPr marL="285750" indent="-285750">
              <a:buFont typeface="Arial" panose="020B0604020202020204" pitchFamily="34" charset="0"/>
              <a:buChar char="•"/>
            </a:pPr>
            <a:r>
              <a:rPr lang="en-US" dirty="0" smtClean="0"/>
              <a:t>Made up of 2 or more dimensions.</a:t>
            </a:r>
          </a:p>
          <a:p>
            <a:pPr marL="285750" indent="-285750">
              <a:buFont typeface="Arial" panose="020B0604020202020204" pitchFamily="34" charset="0"/>
              <a:buChar char="•"/>
            </a:pPr>
            <a:r>
              <a:rPr lang="en-US" dirty="0" smtClean="0"/>
              <a:t>Look &amp; feel like a pivot table.</a:t>
            </a:r>
          </a:p>
          <a:p>
            <a:pPr marL="285750" indent="-285750">
              <a:buFont typeface="Arial" panose="020B0604020202020204" pitchFamily="34" charset="0"/>
              <a:buChar char="•"/>
            </a:pPr>
            <a:r>
              <a:rPr lang="en-US" dirty="0" smtClean="0"/>
              <a:t>Data is at dimension intersection points.</a:t>
            </a:r>
          </a:p>
          <a:p>
            <a:r>
              <a:rPr lang="en-US" i="1" dirty="0" smtClean="0"/>
              <a:t>Ex: A company might wish to summarize financial data by product, time-period &amp; city to compare actual &amp; budget expenses.</a:t>
            </a:r>
            <a:endParaRPr lang="en-IN" i="1" dirty="0"/>
          </a:p>
        </p:txBody>
      </p:sp>
    </p:spTree>
    <p:extLst>
      <p:ext uri="{BB962C8B-B14F-4D97-AF65-F5344CB8AC3E}">
        <p14:creationId xmlns:p14="http://schemas.microsoft.com/office/powerpoint/2010/main" val="13699294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7300" y="942975"/>
            <a:ext cx="10163175" cy="1200329"/>
          </a:xfrm>
          <a:prstGeom prst="rect">
            <a:avLst/>
          </a:prstGeom>
          <a:noFill/>
        </p:spPr>
        <p:txBody>
          <a:bodyPr wrap="square" rtlCol="0">
            <a:spAutoFit/>
          </a:bodyPr>
          <a:lstStyle/>
          <a:p>
            <a:r>
              <a:rPr lang="en-US" b="1" dirty="0" smtClean="0"/>
              <a:t>Dimensions:</a:t>
            </a:r>
          </a:p>
          <a:p>
            <a:r>
              <a:rPr lang="en-US" dirty="0" smtClean="0"/>
              <a:t>Are the categories or attributes by which data is organized within a cube.</a:t>
            </a:r>
          </a:p>
          <a:p>
            <a:r>
              <a:rPr lang="en-US" dirty="0" smtClean="0"/>
              <a:t>They provide context &amp; meaning to the data and allow users to slice &amp; dice data along different axes.</a:t>
            </a:r>
          </a:p>
          <a:p>
            <a:r>
              <a:rPr lang="en-US" dirty="0" smtClean="0"/>
              <a:t>Typical dimensions in a cube contain time, versions, regions, products, departments &amp; metrics.</a:t>
            </a:r>
            <a:endParaRPr lang="en-IN" dirty="0"/>
          </a:p>
        </p:txBody>
      </p:sp>
      <p:pic>
        <p:nvPicPr>
          <p:cNvPr id="3" name="Picture 2"/>
          <p:cNvPicPr>
            <a:picLocks noChangeAspect="1"/>
          </p:cNvPicPr>
          <p:nvPr/>
        </p:nvPicPr>
        <p:blipFill>
          <a:blip r:embed="rId2"/>
          <a:stretch>
            <a:fillRect/>
          </a:stretch>
        </p:blipFill>
        <p:spPr>
          <a:xfrm>
            <a:off x="1952624" y="2143304"/>
            <a:ext cx="8936412" cy="4579799"/>
          </a:xfrm>
          <a:prstGeom prst="rect">
            <a:avLst/>
          </a:prstGeom>
        </p:spPr>
      </p:pic>
    </p:spTree>
    <p:extLst>
      <p:ext uri="{BB962C8B-B14F-4D97-AF65-F5344CB8AC3E}">
        <p14:creationId xmlns:p14="http://schemas.microsoft.com/office/powerpoint/2010/main" val="15489099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9150" y="1419225"/>
            <a:ext cx="9544050" cy="3416320"/>
          </a:xfrm>
          <a:prstGeom prst="rect">
            <a:avLst/>
          </a:prstGeom>
          <a:noFill/>
        </p:spPr>
        <p:txBody>
          <a:bodyPr wrap="square" rtlCol="0">
            <a:spAutoFit/>
          </a:bodyPr>
          <a:lstStyle/>
          <a:p>
            <a:r>
              <a:rPr lang="en-US" b="1" dirty="0" smtClean="0"/>
              <a:t>Hierarchies:</a:t>
            </a:r>
          </a:p>
          <a:p>
            <a:r>
              <a:rPr lang="en-US" dirty="0" smtClean="0"/>
              <a:t>Logical organization of dimension members into a parent-child relationship.</a:t>
            </a:r>
          </a:p>
          <a:p>
            <a:r>
              <a:rPr lang="en-US" dirty="0" smtClean="0"/>
              <a:t>They provide a structure or organization to a dimension, allowing users to navigate &amp; analyze KPIs at different levels of granularity or detail.</a:t>
            </a:r>
          </a:p>
          <a:p>
            <a:r>
              <a:rPr lang="en-US" dirty="0" smtClean="0"/>
              <a:t>Ex: A time dimension hierarchy might include levels such as year, quarter, month and day.</a:t>
            </a:r>
          </a:p>
          <a:p>
            <a:endParaRPr lang="en-US" dirty="0"/>
          </a:p>
          <a:p>
            <a:r>
              <a:rPr lang="en-US" b="1" dirty="0" smtClean="0"/>
              <a:t>Rules:</a:t>
            </a:r>
          </a:p>
          <a:p>
            <a:r>
              <a:rPr lang="en-US" dirty="0" smtClean="0"/>
              <a:t>Statements or instructions that govern the behavior of the database.</a:t>
            </a:r>
          </a:p>
          <a:p>
            <a:r>
              <a:rPr lang="en-US" dirty="0" smtClean="0"/>
              <a:t>Rules define how the database processes and calculates data and how it responds to user queries &amp; requests.</a:t>
            </a:r>
          </a:p>
          <a:p>
            <a:r>
              <a:rPr lang="en-US" dirty="0" smtClean="0"/>
              <a:t>These can be used to calculate purchase costs, exchange rates, inventory levels, inventory depletion and final production costs.</a:t>
            </a:r>
            <a:endParaRPr lang="en-IN" dirty="0"/>
          </a:p>
        </p:txBody>
      </p:sp>
      <p:sp>
        <p:nvSpPr>
          <p:cNvPr id="3" name="TextBox 2"/>
          <p:cNvSpPr txBox="1"/>
          <p:nvPr/>
        </p:nvSpPr>
        <p:spPr>
          <a:xfrm>
            <a:off x="6029325" y="5295900"/>
            <a:ext cx="4848225" cy="369332"/>
          </a:xfrm>
          <a:prstGeom prst="rect">
            <a:avLst/>
          </a:prstGeom>
          <a:noFill/>
        </p:spPr>
        <p:txBody>
          <a:bodyPr wrap="square" rtlCol="0">
            <a:spAutoFit/>
          </a:bodyPr>
          <a:lstStyle/>
          <a:p>
            <a:r>
              <a:rPr lang="en-US" dirty="0" smtClean="0"/>
              <a:t>More details later..</a:t>
            </a:r>
            <a:endParaRPr lang="en-IN" dirty="0"/>
          </a:p>
        </p:txBody>
      </p:sp>
    </p:spTree>
    <p:extLst>
      <p:ext uri="{BB962C8B-B14F-4D97-AF65-F5344CB8AC3E}">
        <p14:creationId xmlns:p14="http://schemas.microsoft.com/office/powerpoint/2010/main" val="24323942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1525" y="752475"/>
            <a:ext cx="10144125" cy="5078313"/>
          </a:xfrm>
          <a:prstGeom prst="rect">
            <a:avLst/>
          </a:prstGeom>
          <a:noFill/>
        </p:spPr>
        <p:txBody>
          <a:bodyPr wrap="square" rtlCol="0">
            <a:spAutoFit/>
          </a:bodyPr>
          <a:lstStyle/>
          <a:p>
            <a:r>
              <a:rPr lang="en-US" b="1" dirty="0" smtClean="0"/>
              <a:t>Key concepts</a:t>
            </a:r>
          </a:p>
          <a:p>
            <a:endParaRPr lang="en-US" dirty="0"/>
          </a:p>
          <a:p>
            <a:r>
              <a:rPr lang="en-US" b="1" dirty="0" smtClean="0"/>
              <a:t>In-memory:</a:t>
            </a:r>
          </a:p>
          <a:p>
            <a:r>
              <a:rPr lang="en-US" dirty="0" smtClean="0"/>
              <a:t>The storage of data is in computer memory instead of on disk or other external storage devices. This allows for faster access to the data, which is useful for processing large amounts of data quickly and enables real-time data analysis and reporting. By storing data in memory, TM1 can perform calculations and generate reports faster than traditional databases.</a:t>
            </a:r>
          </a:p>
          <a:p>
            <a:endParaRPr lang="en-US" dirty="0"/>
          </a:p>
          <a:p>
            <a:r>
              <a:rPr lang="en-US" b="1" dirty="0" smtClean="0"/>
              <a:t>Write-back:</a:t>
            </a:r>
            <a:endParaRPr lang="en-US" dirty="0" smtClean="0"/>
          </a:p>
          <a:p>
            <a:r>
              <a:rPr lang="en-US" dirty="0" smtClean="0"/>
              <a:t>Write-back capability, a feature of cell-oriented databases, enables users to update and save changes made directly to cells in the database, rather than exporting and importing data for editing. In a cell-oriented database, data is stored and processed at the level of individual cells, rather than in predefined structures such as tables or columns.</a:t>
            </a:r>
          </a:p>
          <a:p>
            <a:endParaRPr lang="en-US" dirty="0"/>
          </a:p>
          <a:p>
            <a:r>
              <a:rPr lang="en-US" b="1" dirty="0" smtClean="0"/>
              <a:t>Real-time calculation:</a:t>
            </a:r>
          </a:p>
          <a:p>
            <a:r>
              <a:rPr lang="en-US" dirty="0" smtClean="0"/>
              <a:t>TM1 optimizes calculations by performing them only on data that has actual values or changes, instead of recalculating everything in the cube. It saves time by reducing the amount of data processed during calculations and identifying only the cells that need to be recalculated based on updated or modified data.</a:t>
            </a:r>
            <a:endParaRPr lang="en-IN" dirty="0"/>
          </a:p>
        </p:txBody>
      </p:sp>
    </p:spTree>
    <p:extLst>
      <p:ext uri="{BB962C8B-B14F-4D97-AF65-F5344CB8AC3E}">
        <p14:creationId xmlns:p14="http://schemas.microsoft.com/office/powerpoint/2010/main" val="32256545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90575" y="1466850"/>
            <a:ext cx="10144125" cy="4247317"/>
          </a:xfrm>
          <a:prstGeom prst="rect">
            <a:avLst/>
          </a:prstGeom>
          <a:noFill/>
        </p:spPr>
        <p:txBody>
          <a:bodyPr wrap="square" rtlCol="0">
            <a:spAutoFit/>
          </a:bodyPr>
          <a:lstStyle/>
          <a:p>
            <a:r>
              <a:rPr lang="en-US" sz="2000" b="1" dirty="0" smtClean="0"/>
              <a:t>Benefits</a:t>
            </a:r>
          </a:p>
          <a:p>
            <a:endParaRPr lang="en-US" dirty="0"/>
          </a:p>
          <a:p>
            <a:pPr marL="285750" indent="-285750">
              <a:buFont typeface="Arial" panose="020B0604020202020204" pitchFamily="34" charset="0"/>
              <a:buChar char="•"/>
            </a:pPr>
            <a:r>
              <a:rPr lang="en-US" dirty="0" smtClean="0"/>
              <a:t>This software platform is designed to help businesses with decision-making based on real-time data.</a:t>
            </a:r>
          </a:p>
          <a:p>
            <a:pPr marL="285750" indent="-285750">
              <a:buFont typeface="Arial" panose="020B0604020202020204" pitchFamily="34" charset="0"/>
              <a:buChar char="•"/>
            </a:pPr>
            <a:r>
              <a:rPr lang="en-US" dirty="0" smtClean="0"/>
              <a:t>Collaborating seamlessly with multiple stakeholders and forecasting future outcomes by using advanced statistical and predictive algorithms without the need for IT.</a:t>
            </a:r>
          </a:p>
          <a:p>
            <a:endParaRPr lang="en-US" dirty="0"/>
          </a:p>
          <a:p>
            <a:r>
              <a:rPr lang="en-US" b="1" dirty="0" smtClean="0"/>
              <a:t>Flexibility and scalability</a:t>
            </a:r>
          </a:p>
          <a:p>
            <a:pPr marL="285750" indent="-285750">
              <a:buFont typeface="Arial" panose="020B0604020202020204" pitchFamily="34" charset="0"/>
              <a:buChar char="•"/>
            </a:pPr>
            <a:r>
              <a:rPr lang="en-US" dirty="0" smtClean="0"/>
              <a:t>Allows for a high degree of flexibility in data modeling and analysis.</a:t>
            </a:r>
          </a:p>
          <a:p>
            <a:pPr marL="285750" indent="-285750">
              <a:buFont typeface="Arial" panose="020B0604020202020204" pitchFamily="34" charset="0"/>
              <a:buChar char="•"/>
            </a:pPr>
            <a:r>
              <a:rPr lang="en-US" dirty="0" smtClean="0"/>
              <a:t>Makes it easier to accommodate changes in business requirements and adapt to evolving business needs. </a:t>
            </a:r>
          </a:p>
          <a:p>
            <a:pPr marL="285750" indent="-285750">
              <a:buFont typeface="Arial" panose="020B0604020202020204" pitchFamily="34" charset="0"/>
              <a:buChar char="•"/>
            </a:pPr>
            <a:r>
              <a:rPr lang="en-US" dirty="0" smtClean="0"/>
              <a:t>Can scale to handle large volumes of data, making it suitable for large enterprises and complex businesses.</a:t>
            </a:r>
          </a:p>
          <a:p>
            <a:pPr marL="285750" indent="-285750">
              <a:buFont typeface="Arial" panose="020B0604020202020204" pitchFamily="34" charset="0"/>
              <a:buChar char="•"/>
            </a:pPr>
            <a:endParaRPr lang="en-US" dirty="0"/>
          </a:p>
          <a:p>
            <a:r>
              <a:rPr lang="en-US" b="1" dirty="0" smtClean="0"/>
              <a:t>Speed and Performance</a:t>
            </a:r>
          </a:p>
          <a:p>
            <a:pPr marL="285750" indent="-285750">
              <a:buFont typeface="Arial" panose="020B0604020202020204" pitchFamily="34" charset="0"/>
              <a:buChar char="•"/>
            </a:pPr>
            <a:r>
              <a:rPr lang="en-US" dirty="0" smtClean="0"/>
              <a:t>Designed for high-speed, real-time data analysis and modeling.</a:t>
            </a:r>
          </a:p>
          <a:p>
            <a:pPr marL="285750" indent="-285750">
              <a:buFont typeface="Arial" panose="020B0604020202020204" pitchFamily="34" charset="0"/>
              <a:buChar char="•"/>
            </a:pPr>
            <a:r>
              <a:rPr lang="en-US" dirty="0" smtClean="0"/>
              <a:t>The in-memory database architecture allows for rapid data retrieval and processing.</a:t>
            </a:r>
            <a:endParaRPr lang="en-IN" dirty="0"/>
          </a:p>
        </p:txBody>
      </p:sp>
    </p:spTree>
    <p:extLst>
      <p:ext uri="{BB962C8B-B14F-4D97-AF65-F5344CB8AC3E}">
        <p14:creationId xmlns:p14="http://schemas.microsoft.com/office/powerpoint/2010/main" val="24062452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3758" y="524170"/>
            <a:ext cx="10144125" cy="4278094"/>
          </a:xfrm>
          <a:prstGeom prst="rect">
            <a:avLst/>
          </a:prstGeom>
          <a:noFill/>
        </p:spPr>
        <p:txBody>
          <a:bodyPr wrap="square" rtlCol="0">
            <a:spAutoFit/>
          </a:bodyPr>
          <a:lstStyle/>
          <a:p>
            <a:r>
              <a:rPr lang="en-US" sz="2000" b="1" dirty="0" smtClean="0"/>
              <a:t>Benefits</a:t>
            </a:r>
          </a:p>
          <a:p>
            <a:endParaRPr lang="en-US" dirty="0"/>
          </a:p>
          <a:p>
            <a:r>
              <a:rPr lang="en-US" b="1" dirty="0" smtClean="0"/>
              <a:t>Data Integration</a:t>
            </a:r>
          </a:p>
          <a:p>
            <a:pPr marL="285750" indent="-285750">
              <a:buFont typeface="Arial" panose="020B0604020202020204" pitchFamily="34" charset="0"/>
              <a:buChar char="•"/>
            </a:pPr>
            <a:r>
              <a:rPr lang="en-US" dirty="0" smtClean="0"/>
              <a:t>Using TurboIntegrator, it can integrate data from a variety of data sources, including spreadsheets, leading EPM (such as Oracle, SAP), and other data management systems, making it easy to combine data from different sources for analysis and report authoring.</a:t>
            </a:r>
          </a:p>
          <a:p>
            <a:endParaRPr lang="en-US" dirty="0"/>
          </a:p>
          <a:p>
            <a:r>
              <a:rPr lang="en-US" b="1" dirty="0" smtClean="0"/>
              <a:t>Real-time collaboration</a:t>
            </a:r>
          </a:p>
          <a:p>
            <a:pPr marL="285750" indent="-285750">
              <a:buFont typeface="Arial" panose="020B0604020202020204" pitchFamily="34" charset="0"/>
              <a:buChar char="•"/>
            </a:pPr>
            <a:r>
              <a:rPr lang="en-US" dirty="0" smtClean="0"/>
              <a:t>Provides a platform for collaborative planning, budgeting and forecasting, enabling multiple stakeholders to contribute to the workflows and share insights and feedback in real-time.</a:t>
            </a:r>
          </a:p>
          <a:p>
            <a:pPr marL="285750" indent="-285750">
              <a:buFont typeface="Arial" panose="020B0604020202020204" pitchFamily="34" charset="0"/>
              <a:buChar char="•"/>
            </a:pPr>
            <a:endParaRPr lang="en-US" dirty="0"/>
          </a:p>
          <a:p>
            <a:r>
              <a:rPr lang="en-US" b="1" dirty="0" smtClean="0"/>
              <a:t>Granular security</a:t>
            </a:r>
          </a:p>
          <a:p>
            <a:pPr marL="285750" indent="-285750">
              <a:buFont typeface="Arial" panose="020B0604020202020204" pitchFamily="34" charset="0"/>
              <a:buChar char="•"/>
            </a:pPr>
            <a:r>
              <a:rPr lang="en-US" dirty="0" smtClean="0"/>
              <a:t>Provides granular security capabilities, allowing for data access to be restricted to specific end users or user groups, ensuring that sensitive data is only accessible by authorized users, leading to increased trust and confidence in the data.</a:t>
            </a:r>
            <a:endParaRPr lang="en-IN" dirty="0"/>
          </a:p>
        </p:txBody>
      </p:sp>
      <p:sp>
        <p:nvSpPr>
          <p:cNvPr id="3" name="Rectangle 2"/>
          <p:cNvSpPr/>
          <p:nvPr/>
        </p:nvSpPr>
        <p:spPr>
          <a:xfrm>
            <a:off x="573758" y="5069328"/>
            <a:ext cx="10591800" cy="1200329"/>
          </a:xfrm>
          <a:prstGeom prst="rect">
            <a:avLst/>
          </a:prstGeom>
        </p:spPr>
        <p:txBody>
          <a:bodyPr wrap="square">
            <a:spAutoFit/>
          </a:bodyPr>
          <a:lstStyle/>
          <a:p>
            <a:r>
              <a:rPr lang="en-IN" b="1" dirty="0" smtClean="0"/>
              <a:t>Prospective analytics</a:t>
            </a:r>
          </a:p>
          <a:p>
            <a:pPr marL="285750" indent="-285750">
              <a:buFont typeface="Arial" panose="020B0604020202020204" pitchFamily="34" charset="0"/>
              <a:buChar char="•"/>
            </a:pPr>
            <a:r>
              <a:rPr lang="en-IN" dirty="0" smtClean="0"/>
              <a:t>Can perform prospective analytics by using predictive modeling and forecasting techniques to analyze historical data, identify trends and patterns, perform what-if scenario analysis and make predictions about future outcomes.</a:t>
            </a:r>
            <a:endParaRPr lang="en-IN" dirty="0"/>
          </a:p>
        </p:txBody>
      </p:sp>
    </p:spTree>
    <p:extLst>
      <p:ext uri="{BB962C8B-B14F-4D97-AF65-F5344CB8AC3E}">
        <p14:creationId xmlns:p14="http://schemas.microsoft.com/office/powerpoint/2010/main" val="35249045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3669" y="197963"/>
            <a:ext cx="8036350" cy="6429080"/>
          </a:xfrm>
          <a:prstGeom prst="rect">
            <a:avLst/>
          </a:prstGeom>
        </p:spPr>
      </p:pic>
    </p:spTree>
    <p:extLst>
      <p:ext uri="{BB962C8B-B14F-4D97-AF65-F5344CB8AC3E}">
        <p14:creationId xmlns:p14="http://schemas.microsoft.com/office/powerpoint/2010/main" val="11760701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1924" y="266211"/>
            <a:ext cx="11831099" cy="5015846"/>
          </a:xfrm>
          <a:prstGeom prst="rect">
            <a:avLst/>
          </a:prstGeom>
        </p:spPr>
      </p:pic>
      <p:sp>
        <p:nvSpPr>
          <p:cNvPr id="3" name="TextBox 2"/>
          <p:cNvSpPr txBox="1"/>
          <p:nvPr/>
        </p:nvSpPr>
        <p:spPr>
          <a:xfrm>
            <a:off x="438150" y="5457825"/>
            <a:ext cx="10467975" cy="646331"/>
          </a:xfrm>
          <a:prstGeom prst="rect">
            <a:avLst/>
          </a:prstGeom>
          <a:noFill/>
        </p:spPr>
        <p:txBody>
          <a:bodyPr wrap="square" rtlCol="0">
            <a:spAutoFit/>
          </a:bodyPr>
          <a:lstStyle/>
          <a:p>
            <a:r>
              <a:rPr lang="en-US" dirty="0" smtClean="0"/>
              <a:t>All user roles are served by a single web based workspace available via desktop or mobile browsers.</a:t>
            </a:r>
          </a:p>
          <a:p>
            <a:r>
              <a:rPr lang="en-US" dirty="0" smtClean="0"/>
              <a:t>Users can also have access via excel based interface which is deeply integrated within the solution.</a:t>
            </a:r>
            <a:endParaRPr lang="en-IN" dirty="0"/>
          </a:p>
        </p:txBody>
      </p:sp>
    </p:spTree>
    <p:extLst>
      <p:ext uri="{BB962C8B-B14F-4D97-AF65-F5344CB8AC3E}">
        <p14:creationId xmlns:p14="http://schemas.microsoft.com/office/powerpoint/2010/main" val="17016365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9452" y="460230"/>
            <a:ext cx="11824913" cy="4443478"/>
          </a:xfrm>
          <a:prstGeom prst="rect">
            <a:avLst/>
          </a:prstGeom>
        </p:spPr>
      </p:pic>
      <p:sp>
        <p:nvSpPr>
          <p:cNvPr id="4" name="TextBox 3"/>
          <p:cNvSpPr txBox="1"/>
          <p:nvPr/>
        </p:nvSpPr>
        <p:spPr>
          <a:xfrm>
            <a:off x="208722" y="5138530"/>
            <a:ext cx="11459817" cy="646331"/>
          </a:xfrm>
          <a:prstGeom prst="rect">
            <a:avLst/>
          </a:prstGeom>
          <a:noFill/>
        </p:spPr>
        <p:txBody>
          <a:bodyPr wrap="square" rtlCol="0">
            <a:spAutoFit/>
          </a:bodyPr>
          <a:lstStyle/>
          <a:p>
            <a:r>
              <a:rPr lang="en-US" dirty="0" smtClean="0"/>
              <a:t>Depending on where we are on our analytics journey, we can start in automation and grow into more advanced capabilities such as BI, where we may need to do reporting across all organization’s data sources.</a:t>
            </a:r>
            <a:endParaRPr lang="en-IN" dirty="0"/>
          </a:p>
        </p:txBody>
      </p:sp>
    </p:spTree>
    <p:extLst>
      <p:ext uri="{BB962C8B-B14F-4D97-AF65-F5344CB8AC3E}">
        <p14:creationId xmlns:p14="http://schemas.microsoft.com/office/powerpoint/2010/main" val="27164963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82874" y="601718"/>
            <a:ext cx="6096669" cy="369332"/>
          </a:xfrm>
          <a:prstGeom prst="rect">
            <a:avLst/>
          </a:prstGeom>
        </p:spPr>
        <p:txBody>
          <a:bodyPr wrap="none">
            <a:spAutoFit/>
          </a:bodyPr>
          <a:lstStyle/>
          <a:p>
            <a:r>
              <a:rPr lang="en-US" b="0" i="0" dirty="0" smtClean="0">
                <a:solidFill>
                  <a:srgbClr val="222222"/>
                </a:solidFill>
                <a:effectLst/>
                <a:latin typeface="Arial" panose="020B0604020202020204" pitchFamily="34" charset="0"/>
              </a:rPr>
              <a:t>IBM Planning Analytics: Analyze Data and Create Reports</a:t>
            </a:r>
            <a:endParaRPr lang="en-IN" dirty="0"/>
          </a:p>
        </p:txBody>
      </p:sp>
      <p:sp>
        <p:nvSpPr>
          <p:cNvPr id="5" name="Rectangle 4"/>
          <p:cNvSpPr/>
          <p:nvPr/>
        </p:nvSpPr>
        <p:spPr>
          <a:xfrm>
            <a:off x="1283543" y="1107960"/>
            <a:ext cx="6096000" cy="5355312"/>
          </a:xfrm>
          <a:prstGeom prst="rect">
            <a:avLst/>
          </a:prstGeom>
        </p:spPr>
        <p:txBody>
          <a:bodyPr>
            <a:spAutoFit/>
          </a:bodyPr>
          <a:lstStyle/>
          <a:p>
            <a:pPr marL="285750" indent="-285750">
              <a:buFont typeface="Arial" panose="020B0604020202020204" pitchFamily="34" charset="0"/>
              <a:buChar char="•"/>
            </a:pPr>
            <a:r>
              <a:rPr lang="en-US" b="0" i="0" dirty="0" smtClean="0">
                <a:solidFill>
                  <a:srgbClr val="222222"/>
                </a:solidFill>
                <a:effectLst/>
                <a:latin typeface="Arial" panose="020B0604020202020204" pitchFamily="34" charset="0"/>
              </a:rPr>
              <a:t>Identify the TM1 position in a performance management system</a:t>
            </a:r>
          </a:p>
          <a:p>
            <a:pPr marL="285750" indent="-285750">
              <a:buFont typeface="Arial" panose="020B0604020202020204" pitchFamily="34" charset="0"/>
              <a:buChar char="•"/>
            </a:pPr>
            <a:r>
              <a:rPr lang="en-US" b="0" i="0" dirty="0" smtClean="0">
                <a:solidFill>
                  <a:srgbClr val="222222"/>
                </a:solidFill>
                <a:effectLst/>
                <a:latin typeface="Arial" panose="020B0604020202020204" pitchFamily="34" charset="0"/>
              </a:rPr>
              <a:t>Describe TM1 components and architecture</a:t>
            </a:r>
          </a:p>
          <a:p>
            <a:pPr marL="285750" indent="-285750">
              <a:buFont typeface="Arial" panose="020B0604020202020204" pitchFamily="34" charset="0"/>
              <a:buChar char="•"/>
            </a:pPr>
            <a:r>
              <a:rPr lang="en-US" b="0" i="0" dirty="0" smtClean="0">
                <a:solidFill>
                  <a:srgbClr val="222222"/>
                </a:solidFill>
                <a:effectLst/>
                <a:latin typeface="Arial" panose="020B0604020202020204" pitchFamily="34" charset="0"/>
              </a:rPr>
              <a:t>Manually create dimensions, import, and edit them</a:t>
            </a:r>
          </a:p>
          <a:p>
            <a:pPr marL="285750" indent="-285750">
              <a:buFont typeface="Arial" panose="020B0604020202020204" pitchFamily="34" charset="0"/>
              <a:buChar char="•"/>
            </a:pPr>
            <a:r>
              <a:rPr lang="en-US" b="0" i="0" dirty="0" smtClean="0">
                <a:solidFill>
                  <a:srgbClr val="222222"/>
                </a:solidFill>
                <a:effectLst/>
                <a:latin typeface="Arial" panose="020B0604020202020204" pitchFamily="34" charset="0"/>
              </a:rPr>
              <a:t>Construct and edit a cube</a:t>
            </a:r>
          </a:p>
          <a:p>
            <a:pPr marL="285750" indent="-285750">
              <a:buFont typeface="Arial" panose="020B0604020202020204" pitchFamily="34" charset="0"/>
              <a:buChar char="•"/>
            </a:pPr>
            <a:r>
              <a:rPr lang="en-US" b="0" i="0" dirty="0" smtClean="0">
                <a:solidFill>
                  <a:srgbClr val="222222"/>
                </a:solidFill>
                <a:effectLst/>
                <a:latin typeface="Arial" panose="020B0604020202020204" pitchFamily="34" charset="0"/>
              </a:rPr>
              <a:t>Identify data sources</a:t>
            </a:r>
          </a:p>
          <a:p>
            <a:pPr marL="285750" indent="-285750">
              <a:buFont typeface="Arial" panose="020B0604020202020204" pitchFamily="34" charset="0"/>
              <a:buChar char="•"/>
            </a:pPr>
            <a:r>
              <a:rPr lang="en-US" b="0" i="0" dirty="0" smtClean="0">
                <a:solidFill>
                  <a:srgbClr val="222222"/>
                </a:solidFill>
                <a:effectLst/>
                <a:latin typeface="Arial" panose="020B0604020202020204" pitchFamily="34" charset="0"/>
              </a:rPr>
              <a:t>Create processes to update and maintain a model</a:t>
            </a:r>
          </a:p>
          <a:p>
            <a:pPr marL="285750" indent="-285750">
              <a:buFont typeface="Arial" panose="020B0604020202020204" pitchFamily="34" charset="0"/>
              <a:buChar char="•"/>
            </a:pPr>
            <a:r>
              <a:rPr lang="en-US" b="0" i="0" dirty="0" smtClean="0">
                <a:solidFill>
                  <a:srgbClr val="222222"/>
                </a:solidFill>
                <a:effectLst/>
                <a:latin typeface="Arial" panose="020B0604020202020204" pitchFamily="34" charset="0"/>
              </a:rPr>
              <a:t>Review, disable, and enable auto-generated rules</a:t>
            </a:r>
          </a:p>
          <a:p>
            <a:pPr marL="285750" indent="-285750">
              <a:buFont typeface="Arial" panose="020B0604020202020204" pitchFamily="34" charset="0"/>
              <a:buChar char="•"/>
            </a:pPr>
            <a:r>
              <a:rPr lang="en-US" b="0" i="0" dirty="0" smtClean="0">
                <a:solidFill>
                  <a:srgbClr val="222222"/>
                </a:solidFill>
                <a:effectLst/>
                <a:latin typeface="Arial" panose="020B0604020202020204" pitchFamily="34" charset="0"/>
              </a:rPr>
              <a:t>Optimize rules using a SKIPCHECK statement </a:t>
            </a:r>
          </a:p>
          <a:p>
            <a:pPr marL="285750" indent="-285750">
              <a:buFont typeface="Arial" panose="020B0604020202020204" pitchFamily="34" charset="0"/>
              <a:buChar char="•"/>
            </a:pPr>
            <a:r>
              <a:rPr lang="en-US" b="0" i="0" dirty="0" smtClean="0">
                <a:solidFill>
                  <a:srgbClr val="222222"/>
                </a:solidFill>
                <a:effectLst/>
                <a:latin typeface="Arial" panose="020B0604020202020204" pitchFamily="34" charset="0"/>
              </a:rPr>
              <a:t>Troubleshoot rules and feeders</a:t>
            </a:r>
          </a:p>
          <a:p>
            <a:pPr marL="285750" indent="-285750">
              <a:buFont typeface="Arial" panose="020B0604020202020204" pitchFamily="34" charset="0"/>
              <a:buChar char="•"/>
            </a:pPr>
            <a:r>
              <a:rPr lang="en-US" b="0" i="0" dirty="0" smtClean="0">
                <a:solidFill>
                  <a:srgbClr val="222222"/>
                </a:solidFill>
                <a:effectLst/>
                <a:latin typeface="Arial" panose="020B0604020202020204" pitchFamily="34" charset="0"/>
              </a:rPr>
              <a:t>Link cubes with different dimensions</a:t>
            </a:r>
          </a:p>
          <a:p>
            <a:pPr marL="285750" indent="-285750">
              <a:buFont typeface="Arial" panose="020B0604020202020204" pitchFamily="34" charset="0"/>
              <a:buChar char="•"/>
            </a:pPr>
            <a:r>
              <a:rPr lang="en-US" b="0" i="0" dirty="0" smtClean="0">
                <a:solidFill>
                  <a:srgbClr val="222222"/>
                </a:solidFill>
                <a:effectLst/>
                <a:latin typeface="Arial" panose="020B0604020202020204" pitchFamily="34" charset="0"/>
              </a:rPr>
              <a:t>Use Planning Analytics as a data source</a:t>
            </a:r>
          </a:p>
          <a:p>
            <a:pPr marL="285750" indent="-285750">
              <a:buFont typeface="Arial" panose="020B0604020202020204" pitchFamily="34" charset="0"/>
              <a:buChar char="•"/>
            </a:pPr>
            <a:r>
              <a:rPr lang="en-US" b="0" i="0" dirty="0" smtClean="0">
                <a:solidFill>
                  <a:srgbClr val="222222"/>
                </a:solidFill>
                <a:effectLst/>
                <a:latin typeface="Arial" panose="020B0604020202020204" pitchFamily="34" charset="0"/>
              </a:rPr>
              <a:t>Push data to a cube</a:t>
            </a:r>
          </a:p>
          <a:p>
            <a:pPr marL="285750" indent="-285750">
              <a:buFont typeface="Arial" panose="020B0604020202020204" pitchFamily="34" charset="0"/>
              <a:buChar char="•"/>
            </a:pPr>
            <a:r>
              <a:rPr lang="en-US" b="0" i="0" dirty="0" smtClean="0">
                <a:solidFill>
                  <a:srgbClr val="222222"/>
                </a:solidFill>
                <a:effectLst/>
                <a:latin typeface="Arial" panose="020B0604020202020204" pitchFamily="34" charset="0"/>
              </a:rPr>
              <a:t>Create a drill process and drill assignment rules</a:t>
            </a:r>
          </a:p>
          <a:p>
            <a:pPr marL="285750" indent="-285750">
              <a:buFont typeface="Arial" panose="020B0604020202020204" pitchFamily="34" charset="0"/>
              <a:buChar char="•"/>
            </a:pPr>
            <a:r>
              <a:rPr lang="en-US" b="0" i="0" dirty="0" smtClean="0">
                <a:solidFill>
                  <a:srgbClr val="222222"/>
                </a:solidFill>
                <a:effectLst/>
                <a:latin typeface="Arial" panose="020B0604020202020204" pitchFamily="34" charset="0"/>
              </a:rPr>
              <a:t>Utilize a lookup cube and attributes in rules</a:t>
            </a:r>
          </a:p>
          <a:p>
            <a:pPr marL="285750" indent="-285750">
              <a:buFont typeface="Arial" panose="020B0604020202020204" pitchFamily="34" charset="0"/>
              <a:buChar char="•"/>
            </a:pPr>
            <a:r>
              <a:rPr lang="en-US" b="0" i="0" dirty="0" smtClean="0">
                <a:solidFill>
                  <a:srgbClr val="222222"/>
                </a:solidFill>
                <a:effectLst/>
                <a:latin typeface="Arial" panose="020B0604020202020204" pitchFamily="34" charset="0"/>
              </a:rPr>
              <a:t>Create rules for currency conversion</a:t>
            </a:r>
          </a:p>
          <a:p>
            <a:pPr marL="285750" indent="-285750">
              <a:buFont typeface="Arial" panose="020B0604020202020204" pitchFamily="34" charset="0"/>
              <a:buChar char="•"/>
            </a:pPr>
            <a:r>
              <a:rPr lang="en-US" b="0" i="0" dirty="0" smtClean="0">
                <a:solidFill>
                  <a:srgbClr val="222222"/>
                </a:solidFill>
                <a:effectLst/>
                <a:latin typeface="Arial" panose="020B0604020202020204" pitchFamily="34" charset="0"/>
              </a:rPr>
              <a:t>Use Planning Analytics to reduce maintenance</a:t>
            </a:r>
          </a:p>
          <a:p>
            <a:pPr marL="285750" indent="-285750">
              <a:buFont typeface="Arial" panose="020B0604020202020204" pitchFamily="34" charset="0"/>
              <a:buChar char="•"/>
            </a:pPr>
            <a:r>
              <a:rPr lang="en-US" b="0" i="0" dirty="0" smtClean="0">
                <a:solidFill>
                  <a:srgbClr val="222222"/>
                </a:solidFill>
                <a:effectLst/>
                <a:latin typeface="Arial" panose="020B0604020202020204" pitchFamily="34" charset="0"/>
              </a:rPr>
              <a:t>Use discreet time dimensions</a:t>
            </a:r>
          </a:p>
          <a:p>
            <a:pPr marL="285750" indent="-285750">
              <a:buFont typeface="Arial" panose="020B0604020202020204" pitchFamily="34" charset="0"/>
              <a:buChar char="•"/>
            </a:pPr>
            <a:r>
              <a:rPr lang="en-US" b="0" i="0" dirty="0" smtClean="0">
                <a:solidFill>
                  <a:srgbClr val="222222"/>
                </a:solidFill>
                <a:effectLst/>
                <a:latin typeface="Arial" panose="020B0604020202020204" pitchFamily="34" charset="0"/>
              </a:rPr>
              <a:t>Implement a continuous time dimension model</a:t>
            </a:r>
            <a:endParaRPr lang="en-US" b="0" i="0" dirty="0">
              <a:solidFill>
                <a:srgbClr val="222222"/>
              </a:solidFill>
              <a:effectLst/>
              <a:latin typeface="Arial" panose="020B0604020202020204" pitchFamily="34" charset="0"/>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8113" t="27263" r="28213" b="34208"/>
          <a:stretch/>
        </p:blipFill>
        <p:spPr>
          <a:xfrm>
            <a:off x="7728948" y="2551912"/>
            <a:ext cx="3355942" cy="1699576"/>
          </a:xfrm>
          <a:prstGeom prst="rect">
            <a:avLst/>
          </a:prstGeom>
        </p:spPr>
      </p:pic>
    </p:spTree>
    <p:extLst>
      <p:ext uri="{BB962C8B-B14F-4D97-AF65-F5344CB8AC3E}">
        <p14:creationId xmlns:p14="http://schemas.microsoft.com/office/powerpoint/2010/main" val="27609326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82669" y="4030530"/>
            <a:ext cx="5104563" cy="369332"/>
          </a:xfrm>
          <a:prstGeom prst="rect">
            <a:avLst/>
          </a:prstGeom>
          <a:noFill/>
        </p:spPr>
        <p:txBody>
          <a:bodyPr wrap="square" rtlCol="0">
            <a:spAutoFit/>
          </a:bodyPr>
          <a:lstStyle/>
          <a:p>
            <a:r>
              <a:rPr lang="en-US" b="1" dirty="0" smtClean="0"/>
              <a:t>Understanding &amp; working with TM1</a:t>
            </a:r>
            <a:endParaRPr lang="en-IN" b="1"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40783" y="1425343"/>
            <a:ext cx="4396819" cy="2473211"/>
          </a:xfrm>
          <a:prstGeom prst="rect">
            <a:avLst/>
          </a:prstGeom>
        </p:spPr>
      </p:pic>
    </p:spTree>
    <p:extLst>
      <p:ext uri="{BB962C8B-B14F-4D97-AF65-F5344CB8AC3E}">
        <p14:creationId xmlns:p14="http://schemas.microsoft.com/office/powerpoint/2010/main" val="35342025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3337" y="1235947"/>
            <a:ext cx="5245240" cy="3970318"/>
          </a:xfrm>
          <a:prstGeom prst="rect">
            <a:avLst/>
          </a:prstGeom>
          <a:noFill/>
        </p:spPr>
        <p:txBody>
          <a:bodyPr wrap="square" rtlCol="0">
            <a:spAutoFit/>
          </a:bodyPr>
          <a:lstStyle/>
          <a:p>
            <a:r>
              <a:rPr lang="en-US" sz="2000" b="1" dirty="0" smtClean="0"/>
              <a:t>Multidimensional Database</a:t>
            </a:r>
          </a:p>
          <a:p>
            <a:endParaRPr lang="en-US" dirty="0"/>
          </a:p>
          <a:p>
            <a:pPr marL="285750" indent="-285750">
              <a:buFont typeface="Arial" panose="020B0604020202020204" pitchFamily="34" charset="0"/>
              <a:buChar char="•"/>
            </a:pPr>
            <a:r>
              <a:rPr lang="en-US" dirty="0" smtClean="0"/>
              <a:t>A </a:t>
            </a:r>
            <a:r>
              <a:rPr lang="en-US" dirty="0"/>
              <a:t>type of database that is optimized for data warehouse and online analytical processing (OLAP) applications. </a:t>
            </a:r>
            <a:endParaRPr lang="en-US" dirty="0" smtClean="0"/>
          </a:p>
          <a:p>
            <a:pPr marL="285750" indent="-285750">
              <a:buFont typeface="Arial" panose="020B0604020202020204" pitchFamily="34" charset="0"/>
              <a:buChar char="•"/>
            </a:pPr>
            <a:r>
              <a:rPr lang="en-US" dirty="0" smtClean="0"/>
              <a:t>MDBs </a:t>
            </a:r>
            <a:r>
              <a:rPr lang="en-US" dirty="0"/>
              <a:t>are frequently created using input from existing relational databases. </a:t>
            </a:r>
            <a:endParaRPr lang="en-US" dirty="0" smtClean="0"/>
          </a:p>
          <a:p>
            <a:pPr marL="285750" indent="-285750">
              <a:buFont typeface="Arial" panose="020B0604020202020204" pitchFamily="34" charset="0"/>
              <a:buChar char="•"/>
            </a:pPr>
            <a:r>
              <a:rPr lang="en-US" dirty="0" smtClean="0"/>
              <a:t>An </a:t>
            </a:r>
            <a:r>
              <a:rPr lang="en-US" dirty="0"/>
              <a:t>OLAP application that accesses data from a multidimensional database is known as a multidimensional OLAP (MOLAP) application</a:t>
            </a:r>
            <a:r>
              <a:rPr lang="en-US" dirty="0" smtClean="0"/>
              <a:t>.</a:t>
            </a:r>
            <a:endParaRPr lang="en-US" dirty="0"/>
          </a:p>
          <a:p>
            <a:pPr marL="285750" indent="-285750">
              <a:buFont typeface="Arial" panose="020B0604020202020204" pitchFamily="34" charset="0"/>
              <a:buChar char="•"/>
            </a:pPr>
            <a:r>
              <a:rPr lang="en-US" dirty="0"/>
              <a:t>A multidimensional database provides the ability to rapidly process data and generate answers quickly. MDBs let users ask questions about businesses operations and trends.</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0252" y="1235947"/>
            <a:ext cx="5257800" cy="4343400"/>
          </a:xfrm>
          <a:prstGeom prst="rect">
            <a:avLst/>
          </a:prstGeom>
        </p:spPr>
      </p:pic>
    </p:spTree>
    <p:extLst>
      <p:ext uri="{BB962C8B-B14F-4D97-AF65-F5344CB8AC3E}">
        <p14:creationId xmlns:p14="http://schemas.microsoft.com/office/powerpoint/2010/main" val="1983642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5670" y="1946259"/>
            <a:ext cx="10195728" cy="3139321"/>
          </a:xfrm>
          <a:prstGeom prst="rect">
            <a:avLst/>
          </a:prstGeom>
        </p:spPr>
        <p:txBody>
          <a:bodyPr wrap="square">
            <a:spAutoFit/>
          </a:bodyPr>
          <a:lstStyle/>
          <a:p>
            <a:r>
              <a:rPr lang="en-IN" dirty="0"/>
              <a:t>Conceptually, a multidimensional database uses the idea of a </a:t>
            </a:r>
            <a:r>
              <a:rPr lang="en-IN" b="1" dirty="0"/>
              <a:t>data cube </a:t>
            </a:r>
            <a:r>
              <a:rPr lang="en-IN" dirty="0"/>
              <a:t>to represent the dimensions of data available to a user. </a:t>
            </a:r>
            <a:endParaRPr lang="en-IN" dirty="0" smtClean="0"/>
          </a:p>
          <a:p>
            <a:r>
              <a:rPr lang="en-IN" dirty="0" smtClean="0"/>
              <a:t>MDBs </a:t>
            </a:r>
            <a:r>
              <a:rPr lang="en-IN" dirty="0"/>
              <a:t>have three or more dimensions to them, labeled as X, Y and Z dimensions. </a:t>
            </a:r>
            <a:endParaRPr lang="en-IN" dirty="0" smtClean="0"/>
          </a:p>
          <a:p>
            <a:r>
              <a:rPr lang="en-IN" dirty="0" smtClean="0"/>
              <a:t>This </a:t>
            </a:r>
            <a:r>
              <a:rPr lang="en-IN" dirty="0"/>
              <a:t>is opposed to databases with two dimensions, which have rows and columns and only use X and Y labels.</a:t>
            </a:r>
          </a:p>
          <a:p>
            <a:endParaRPr lang="en-US" dirty="0" smtClean="0"/>
          </a:p>
          <a:p>
            <a:r>
              <a:rPr lang="en-US" b="1" dirty="0" smtClean="0"/>
              <a:t>Example</a:t>
            </a:r>
            <a:endParaRPr lang="en-IN" b="1" dirty="0"/>
          </a:p>
          <a:p>
            <a:r>
              <a:rPr lang="en-IN" dirty="0"/>
              <a:t>In an MDB, </a:t>
            </a:r>
            <a:r>
              <a:rPr lang="en-IN" b="1" dirty="0"/>
              <a:t>sales could be viewed in the dimensions of the product model, geography, time or some </a:t>
            </a:r>
            <a:r>
              <a:rPr lang="en-IN" dirty="0"/>
              <a:t>additional dimension. </a:t>
            </a:r>
            <a:endParaRPr lang="en-IN" dirty="0" smtClean="0"/>
          </a:p>
          <a:p>
            <a:r>
              <a:rPr lang="en-IN" dirty="0" smtClean="0"/>
              <a:t>In </a:t>
            </a:r>
            <a:r>
              <a:rPr lang="en-IN" dirty="0"/>
              <a:t>this case, </a:t>
            </a:r>
            <a:r>
              <a:rPr lang="en-IN" b="1" dirty="0"/>
              <a:t>sales is known as the measure attribute </a:t>
            </a:r>
            <a:r>
              <a:rPr lang="en-IN" dirty="0"/>
              <a:t>of the data cube and the </a:t>
            </a:r>
            <a:r>
              <a:rPr lang="en-IN" b="1" dirty="0"/>
              <a:t>other dimensions are seen as feature attributes</a:t>
            </a:r>
            <a:r>
              <a:rPr lang="en-IN" dirty="0"/>
              <a:t>. A database creator can define hierarchies and levels within a dimension, such as state and city levels within a geographical hierarchy.</a:t>
            </a:r>
          </a:p>
        </p:txBody>
      </p:sp>
    </p:spTree>
    <p:extLst>
      <p:ext uri="{BB962C8B-B14F-4D97-AF65-F5344CB8AC3E}">
        <p14:creationId xmlns:p14="http://schemas.microsoft.com/office/powerpoint/2010/main" val="4885596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4482" t="5568" r="4969" b="4323"/>
          <a:stretch/>
        </p:blipFill>
        <p:spPr>
          <a:xfrm>
            <a:off x="2059912" y="0"/>
            <a:ext cx="7596554" cy="6858000"/>
          </a:xfrm>
          <a:prstGeom prst="rect">
            <a:avLst/>
          </a:prstGeom>
        </p:spPr>
      </p:pic>
    </p:spTree>
    <p:extLst>
      <p:ext uri="{BB962C8B-B14F-4D97-AF65-F5344CB8AC3E}">
        <p14:creationId xmlns:p14="http://schemas.microsoft.com/office/powerpoint/2010/main" val="32900097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8765" y="788021"/>
            <a:ext cx="10205776" cy="4801314"/>
          </a:xfrm>
          <a:prstGeom prst="rect">
            <a:avLst/>
          </a:prstGeom>
        </p:spPr>
        <p:txBody>
          <a:bodyPr wrap="square">
            <a:spAutoFit/>
          </a:bodyPr>
          <a:lstStyle/>
          <a:p>
            <a:r>
              <a:rPr lang="en-IN" b="1" dirty="0" smtClean="0"/>
              <a:t>Advantages </a:t>
            </a:r>
            <a:r>
              <a:rPr lang="en-IN" b="1" dirty="0"/>
              <a:t>and disadvantages of a multidimensional </a:t>
            </a:r>
            <a:r>
              <a:rPr lang="en-IN" b="1" dirty="0" smtClean="0"/>
              <a:t>database</a:t>
            </a:r>
            <a:endParaRPr lang="en-IN" b="1" dirty="0"/>
          </a:p>
          <a:p>
            <a:r>
              <a:rPr lang="en-IN" dirty="0"/>
              <a:t>MDBs come with a number of benefits and challenges when compared to other types of databases. </a:t>
            </a:r>
          </a:p>
          <a:p>
            <a:endParaRPr lang="en-IN" dirty="0"/>
          </a:p>
          <a:p>
            <a:r>
              <a:rPr lang="en-IN" b="1" dirty="0" smtClean="0"/>
              <a:t>Benefits</a:t>
            </a:r>
            <a:endParaRPr lang="en-IN" dirty="0"/>
          </a:p>
          <a:p>
            <a:r>
              <a:rPr lang="en-IN" b="1" dirty="0"/>
              <a:t>Easy </a:t>
            </a:r>
            <a:r>
              <a:rPr lang="en-IN" b="1" dirty="0" smtClean="0"/>
              <a:t>maintenance- </a:t>
            </a:r>
            <a:r>
              <a:rPr lang="en-IN" dirty="0"/>
              <a:t>Because data is stored the same way it is viewed -- by attribute -- it's easy to keep track of and maintain.</a:t>
            </a:r>
          </a:p>
          <a:p>
            <a:r>
              <a:rPr lang="en-IN" b="1" dirty="0"/>
              <a:t>Similar data </a:t>
            </a:r>
            <a:r>
              <a:rPr lang="en-IN" b="1" dirty="0" smtClean="0"/>
              <a:t>groupings- </a:t>
            </a:r>
            <a:r>
              <a:rPr lang="en-IN" dirty="0"/>
              <a:t>Similar data is grouped in single dimensions, which helps with organization and data presentation.</a:t>
            </a:r>
          </a:p>
          <a:p>
            <a:r>
              <a:rPr lang="en-IN" b="1" dirty="0" smtClean="0"/>
              <a:t>Performance-</a:t>
            </a:r>
            <a:r>
              <a:rPr lang="en-IN" dirty="0" smtClean="0"/>
              <a:t> </a:t>
            </a:r>
            <a:r>
              <a:rPr lang="en-IN" dirty="0"/>
              <a:t>MDBs are able to process data and answer queries faster than relational databases.</a:t>
            </a:r>
          </a:p>
          <a:p>
            <a:r>
              <a:rPr lang="en-IN" dirty="0"/>
              <a:t>Different views of data sets. Users can analyze relationships between data sets and categories in different visual layouts</a:t>
            </a:r>
            <a:r>
              <a:rPr lang="en-IN" dirty="0" smtClean="0"/>
              <a:t>.</a:t>
            </a:r>
          </a:p>
          <a:p>
            <a:endParaRPr lang="en-IN" dirty="0"/>
          </a:p>
          <a:p>
            <a:r>
              <a:rPr lang="en-IN" b="1" dirty="0" smtClean="0"/>
              <a:t>Challenges</a:t>
            </a:r>
            <a:endParaRPr lang="en-IN" b="1" dirty="0"/>
          </a:p>
          <a:p>
            <a:r>
              <a:rPr lang="en-IN" b="1" dirty="0" smtClean="0"/>
              <a:t>Complexity</a:t>
            </a:r>
            <a:r>
              <a:rPr lang="en-IN" dirty="0" smtClean="0"/>
              <a:t> </a:t>
            </a:r>
            <a:r>
              <a:rPr lang="en-IN" dirty="0"/>
              <a:t>MDBs are more complex than relational databases and may require more training and experience.</a:t>
            </a:r>
          </a:p>
          <a:p>
            <a:r>
              <a:rPr lang="en-IN" b="1" dirty="0"/>
              <a:t>Performance </a:t>
            </a:r>
            <a:r>
              <a:rPr lang="en-IN" b="1" dirty="0" smtClean="0"/>
              <a:t>issues- </a:t>
            </a:r>
            <a:r>
              <a:rPr lang="en-IN" dirty="0"/>
              <a:t>Performance can become impaired if the system doesn't cache correctly; for instance, if Google hasn't yet stored a cached view for the page.</a:t>
            </a:r>
          </a:p>
        </p:txBody>
      </p:sp>
    </p:spTree>
    <p:extLst>
      <p:ext uri="{BB962C8B-B14F-4D97-AF65-F5344CB8AC3E}">
        <p14:creationId xmlns:p14="http://schemas.microsoft.com/office/powerpoint/2010/main" val="36391452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6057" y="1863694"/>
            <a:ext cx="10889064" cy="3416320"/>
          </a:xfrm>
          <a:prstGeom prst="rect">
            <a:avLst/>
          </a:prstGeom>
        </p:spPr>
        <p:txBody>
          <a:bodyPr wrap="square">
            <a:spAutoFit/>
          </a:bodyPr>
          <a:lstStyle/>
          <a:p>
            <a:r>
              <a:rPr lang="en-IN" b="1" dirty="0"/>
              <a:t>OLAP and multidimensional database </a:t>
            </a:r>
            <a:r>
              <a:rPr lang="en-IN" b="1" dirty="0" smtClean="0"/>
              <a:t>relationship</a:t>
            </a:r>
          </a:p>
          <a:p>
            <a:endParaRPr lang="en-US" b="1" dirty="0" smtClean="0"/>
          </a:p>
          <a:p>
            <a:r>
              <a:rPr lang="en-IN" b="1" dirty="0"/>
              <a:t>Online analytical processing (OLAP) is a multidimensional, multiuser, client-server computing environment for users who need to analyze enterprise data. </a:t>
            </a:r>
          </a:p>
          <a:p>
            <a:r>
              <a:rPr lang="en-IN" b="1" dirty="0"/>
              <a:t>OLAP is a computing method </a:t>
            </a:r>
            <a:r>
              <a:rPr lang="en-IN" dirty="0"/>
              <a:t>that enables users to easily and selectively extract and query data and then analyze it from different points of view. </a:t>
            </a:r>
            <a:endParaRPr lang="en-IN" dirty="0" smtClean="0"/>
          </a:p>
          <a:p>
            <a:r>
              <a:rPr lang="en-IN" dirty="0" smtClean="0"/>
              <a:t>OLAP </a:t>
            </a:r>
            <a:r>
              <a:rPr lang="en-IN" dirty="0"/>
              <a:t>often aids in trend analysis, financial reporting, budget planning and forecasting. </a:t>
            </a:r>
            <a:endParaRPr lang="en-IN" dirty="0" smtClean="0"/>
          </a:p>
          <a:p>
            <a:r>
              <a:rPr lang="en-IN" dirty="0" smtClean="0"/>
              <a:t>Some </a:t>
            </a:r>
            <a:r>
              <a:rPr lang="en-IN" dirty="0"/>
              <a:t>examples of the leading OLAP vendors include </a:t>
            </a:r>
            <a:r>
              <a:rPr lang="en-IN" b="1" dirty="0"/>
              <a:t>Microsoft, Oracle, IBM and SAP.</a:t>
            </a:r>
          </a:p>
          <a:p>
            <a:endParaRPr lang="en-IN" dirty="0"/>
          </a:p>
          <a:p>
            <a:r>
              <a:rPr lang="en-IN" b="1" dirty="0"/>
              <a:t>Multidimensional databases are important to the functioning of OLAP systems</a:t>
            </a:r>
            <a:r>
              <a:rPr lang="en-IN" dirty="0"/>
              <a:t>. They consolidate and calculate data and provide for the retrieval and calculation of data subsets. </a:t>
            </a:r>
            <a:endParaRPr lang="en-IN" dirty="0" smtClean="0"/>
          </a:p>
          <a:p>
            <a:r>
              <a:rPr lang="en-IN" dirty="0" smtClean="0"/>
              <a:t>MOLAP </a:t>
            </a:r>
            <a:r>
              <a:rPr lang="en-IN" dirty="0"/>
              <a:t>is a type of OLAP that indexes directly into a multidimensional database.</a:t>
            </a:r>
          </a:p>
        </p:txBody>
      </p:sp>
    </p:spTree>
    <p:extLst>
      <p:ext uri="{BB962C8B-B14F-4D97-AF65-F5344CB8AC3E}">
        <p14:creationId xmlns:p14="http://schemas.microsoft.com/office/powerpoint/2010/main" val="11558856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8475" y="1235003"/>
            <a:ext cx="10497178" cy="4247317"/>
          </a:xfrm>
          <a:prstGeom prst="rect">
            <a:avLst/>
          </a:prstGeom>
        </p:spPr>
        <p:txBody>
          <a:bodyPr wrap="square">
            <a:spAutoFit/>
          </a:bodyPr>
          <a:lstStyle/>
          <a:p>
            <a:pPr marL="285750" indent="-285750">
              <a:buFont typeface="Arial" panose="020B0604020202020204" pitchFamily="34" charset="0"/>
              <a:buChar char="•"/>
            </a:pPr>
            <a:r>
              <a:rPr lang="en-IN" b="1" dirty="0"/>
              <a:t>Finance departments </a:t>
            </a:r>
            <a:r>
              <a:rPr lang="en-IN" dirty="0"/>
              <a:t>use OLAP for applications such as budgeting, activity-based costing (allocations), financial performance analysis, and financial modeling. </a:t>
            </a:r>
            <a:endParaRPr lang="en-IN" dirty="0" smtClean="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b="1" dirty="0" smtClean="0"/>
              <a:t>Sales </a:t>
            </a:r>
            <a:r>
              <a:rPr lang="en-IN" b="1" dirty="0"/>
              <a:t>departments </a:t>
            </a:r>
            <a:r>
              <a:rPr lang="en-IN" dirty="0"/>
              <a:t>use OLAP for sales analysis and forecasting. </a:t>
            </a:r>
            <a:endParaRPr lang="en-IN" dirty="0" smtClean="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smtClean="0"/>
              <a:t>Marketing </a:t>
            </a:r>
            <a:r>
              <a:rPr lang="en-IN" b="1" dirty="0"/>
              <a:t>departments </a:t>
            </a:r>
            <a:r>
              <a:rPr lang="en-IN" dirty="0"/>
              <a:t>use OLAP for market research analysis, sales forecasting, promotions analysis, customer analysis, and market/customer segmentation. </a:t>
            </a:r>
            <a:endParaRPr lang="en-IN" dirty="0" smtClean="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smtClean="0"/>
              <a:t>Typical </a:t>
            </a:r>
            <a:r>
              <a:rPr lang="en-IN" b="1" dirty="0"/>
              <a:t>manufacturing </a:t>
            </a:r>
            <a:r>
              <a:rPr lang="en-IN" dirty="0"/>
              <a:t>OLAP applications include production planning and defect analysis.</a:t>
            </a:r>
          </a:p>
          <a:p>
            <a:endParaRPr lang="en-IN" dirty="0"/>
          </a:p>
          <a:p>
            <a:r>
              <a:rPr lang="en-IN" i="1" dirty="0"/>
              <a:t>Important to all of these applications is the ability to provide managers the information that they need to make effective decisions about an organization's strategic directions</a:t>
            </a:r>
            <a:r>
              <a:rPr lang="en-IN" i="1" dirty="0" smtClean="0"/>
              <a:t>.</a:t>
            </a:r>
          </a:p>
          <a:p>
            <a:r>
              <a:rPr lang="en-IN" i="1" dirty="0" smtClean="0"/>
              <a:t> </a:t>
            </a:r>
          </a:p>
          <a:p>
            <a:r>
              <a:rPr lang="en-IN" i="1" dirty="0" smtClean="0"/>
              <a:t>A </a:t>
            </a:r>
            <a:r>
              <a:rPr lang="en-IN" i="1" dirty="0"/>
              <a:t>successful OLAP application provides information as needed; that is, it provides </a:t>
            </a:r>
            <a:r>
              <a:rPr lang="en-IN" b="1" i="1" dirty="0"/>
              <a:t>“just-in-time”</a:t>
            </a:r>
            <a:r>
              <a:rPr lang="en-IN" i="1" dirty="0"/>
              <a:t> information for effective decision-making.</a:t>
            </a:r>
          </a:p>
        </p:txBody>
      </p:sp>
    </p:spTree>
    <p:extLst>
      <p:ext uri="{BB962C8B-B14F-4D97-AF65-F5344CB8AC3E}">
        <p14:creationId xmlns:p14="http://schemas.microsoft.com/office/powerpoint/2010/main" val="10346007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1885" y="2274838"/>
            <a:ext cx="11364686" cy="2308324"/>
          </a:xfrm>
          <a:prstGeom prst="rect">
            <a:avLst/>
          </a:prstGeom>
        </p:spPr>
        <p:txBody>
          <a:bodyPr wrap="square">
            <a:spAutoFit/>
          </a:bodyPr>
          <a:lstStyle/>
          <a:p>
            <a:pPr marL="285750" indent="-285750">
              <a:buFont typeface="Arial" panose="020B0604020202020204" pitchFamily="34" charset="0"/>
              <a:buChar char="•"/>
            </a:pPr>
            <a:r>
              <a:rPr lang="en-IN" b="1" dirty="0"/>
              <a:t>Just-in-time</a:t>
            </a:r>
            <a:r>
              <a:rPr lang="en-IN" dirty="0"/>
              <a:t> information is computed data that usually reflects complex relationships and is often calculated on the fly. </a:t>
            </a:r>
            <a:endParaRPr lang="en-IN" dirty="0" smtClean="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Analyzing </a:t>
            </a:r>
            <a:r>
              <a:rPr lang="en-IN" dirty="0"/>
              <a:t>and modeling complex relationships are practical only if response times are consistently short. </a:t>
            </a:r>
            <a:endParaRPr lang="en-IN" dirty="0" smtClean="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In </a:t>
            </a:r>
            <a:r>
              <a:rPr lang="en-IN" dirty="0"/>
              <a:t>addition, because the nature of data relationships may not be known in advance, the data model must be flexible. </a:t>
            </a:r>
            <a:endParaRPr lang="en-IN" dirty="0" smtClean="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A </a:t>
            </a:r>
            <a:r>
              <a:rPr lang="en-IN" dirty="0"/>
              <a:t>truly flexible data model ensures that OLAP systems can respond to changing business requirements as needed for effective decision making.</a:t>
            </a:r>
          </a:p>
        </p:txBody>
      </p:sp>
    </p:spTree>
    <p:extLst>
      <p:ext uri="{BB962C8B-B14F-4D97-AF65-F5344CB8AC3E}">
        <p14:creationId xmlns:p14="http://schemas.microsoft.com/office/powerpoint/2010/main" val="3509294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8378" y="2107033"/>
            <a:ext cx="10024906" cy="2585323"/>
          </a:xfrm>
          <a:prstGeom prst="rect">
            <a:avLst/>
          </a:prstGeom>
        </p:spPr>
        <p:txBody>
          <a:bodyPr wrap="square">
            <a:spAutoFit/>
          </a:bodyPr>
          <a:lstStyle/>
          <a:p>
            <a:r>
              <a:rPr lang="en-IN" dirty="0"/>
              <a:t>OLAP applications </a:t>
            </a:r>
            <a:r>
              <a:rPr lang="en-IN" dirty="0" smtClean="0"/>
              <a:t>all </a:t>
            </a:r>
            <a:r>
              <a:rPr lang="en-IN" dirty="0"/>
              <a:t>require the following key features:</a:t>
            </a:r>
          </a:p>
          <a:p>
            <a:endParaRPr lang="en-IN" dirty="0"/>
          </a:p>
          <a:p>
            <a:pPr marL="285750" indent="-285750">
              <a:buFont typeface="Arial" panose="020B0604020202020204" pitchFamily="34" charset="0"/>
              <a:buChar char="•"/>
            </a:pPr>
            <a:r>
              <a:rPr lang="en-IN" dirty="0"/>
              <a:t>Multidimensional views of data</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Calculation-intensive capabilities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Time intelligence</a:t>
            </a:r>
          </a:p>
          <a:p>
            <a:endParaRPr lang="en-IN" dirty="0"/>
          </a:p>
          <a:p>
            <a:r>
              <a:rPr lang="en-IN" b="1" dirty="0"/>
              <a:t>Key to OLAP systems are multidimensional </a:t>
            </a:r>
            <a:r>
              <a:rPr lang="en-IN" b="1" dirty="0" smtClean="0"/>
              <a:t>databases &amp; their functionalities.</a:t>
            </a:r>
            <a:endParaRPr lang="en-IN" dirty="0"/>
          </a:p>
        </p:txBody>
      </p:sp>
    </p:spTree>
    <p:extLst>
      <p:ext uri="{BB962C8B-B14F-4D97-AF65-F5344CB8AC3E}">
        <p14:creationId xmlns:p14="http://schemas.microsoft.com/office/powerpoint/2010/main" val="14494463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0015" y="1606803"/>
            <a:ext cx="9673213" cy="4247317"/>
          </a:xfrm>
          <a:prstGeom prst="rect">
            <a:avLst/>
          </a:prstGeom>
        </p:spPr>
        <p:txBody>
          <a:bodyPr wrap="square">
            <a:spAutoFit/>
          </a:bodyPr>
          <a:lstStyle/>
          <a:p>
            <a:r>
              <a:rPr lang="en-IN" dirty="0"/>
              <a:t>To understand multi-dimensionality, consider the example of the Vice President of Sales for a retail company who wants to analyze product sales across a retail chain that operates in the United States and Canada. Each retail store records the unit sales, dollar sales, and discounts for the durable consumer products.</a:t>
            </a:r>
          </a:p>
          <a:p>
            <a:endParaRPr lang="en-IN" dirty="0"/>
          </a:p>
          <a:p>
            <a:r>
              <a:rPr lang="en-IN" dirty="0"/>
              <a:t>The sales are </a:t>
            </a:r>
            <a:endParaRPr lang="en-IN" dirty="0" smtClean="0"/>
          </a:p>
          <a:p>
            <a:r>
              <a:rPr lang="en-IN" dirty="0" smtClean="0"/>
              <a:t>analysed </a:t>
            </a:r>
            <a:r>
              <a:rPr lang="en-IN" dirty="0"/>
              <a:t>by </a:t>
            </a:r>
            <a:r>
              <a:rPr lang="en-IN" dirty="0" smtClean="0"/>
              <a:t>product</a:t>
            </a:r>
          </a:p>
          <a:p>
            <a:r>
              <a:rPr lang="en-IN" dirty="0" smtClean="0"/>
              <a:t>scenario </a:t>
            </a:r>
            <a:r>
              <a:rPr lang="en-IN" dirty="0"/>
              <a:t>(actual versus </a:t>
            </a:r>
            <a:r>
              <a:rPr lang="en-IN" dirty="0" smtClean="0"/>
              <a:t>budget)</a:t>
            </a:r>
          </a:p>
          <a:p>
            <a:r>
              <a:rPr lang="en-IN" dirty="0" smtClean="0"/>
              <a:t>Region</a:t>
            </a:r>
          </a:p>
          <a:p>
            <a:r>
              <a:rPr lang="en-IN" dirty="0" smtClean="0"/>
              <a:t>measures </a:t>
            </a:r>
            <a:r>
              <a:rPr lang="en-IN" dirty="0"/>
              <a:t>(units, dollar sales, and </a:t>
            </a:r>
            <a:r>
              <a:rPr lang="en-IN" dirty="0" smtClean="0"/>
              <a:t>discounts)</a:t>
            </a:r>
          </a:p>
          <a:p>
            <a:r>
              <a:rPr lang="en-IN" dirty="0" smtClean="0"/>
              <a:t>and </a:t>
            </a:r>
            <a:r>
              <a:rPr lang="en-IN" dirty="0"/>
              <a:t>week. </a:t>
            </a:r>
            <a:endParaRPr lang="en-IN" dirty="0" smtClean="0"/>
          </a:p>
          <a:p>
            <a:endParaRPr lang="en-IN" dirty="0"/>
          </a:p>
          <a:p>
            <a:r>
              <a:rPr lang="en-IN" dirty="0" smtClean="0"/>
              <a:t>The </a:t>
            </a:r>
            <a:r>
              <a:rPr lang="en-IN" dirty="0"/>
              <a:t>dimensions identify how the data is organized or how the types of data are tracked</a:t>
            </a:r>
            <a:r>
              <a:rPr lang="en-IN" dirty="0" smtClean="0"/>
              <a:t>.</a:t>
            </a:r>
          </a:p>
          <a:p>
            <a:r>
              <a:rPr lang="en-US" b="1" dirty="0" smtClean="0"/>
              <a:t>So how many dimensions, x-model is it.??</a:t>
            </a:r>
            <a:endParaRPr lang="en-IN" b="1" dirty="0"/>
          </a:p>
          <a:p>
            <a:endParaRPr lang="en-IN" dirty="0"/>
          </a:p>
        </p:txBody>
      </p:sp>
    </p:spTree>
    <p:extLst>
      <p:ext uri="{BB962C8B-B14F-4D97-AF65-F5344CB8AC3E}">
        <p14:creationId xmlns:p14="http://schemas.microsoft.com/office/powerpoint/2010/main" val="2859563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2">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825496"/>
            <a:ext cx="11247120" cy="2585323"/>
          </a:xfrm>
          <a:prstGeom prst="rect">
            <a:avLst/>
          </a:prstGeom>
          <a:noFill/>
        </p:spPr>
        <p:txBody>
          <a:bodyPr wrap="square" rtlCol="0">
            <a:spAutoFit/>
          </a:bodyPr>
          <a:lstStyle/>
          <a:p>
            <a:pPr lvl="1"/>
            <a:endParaRPr lang="en-US" dirty="0" smtClean="0"/>
          </a:p>
          <a:p>
            <a:pPr marL="285750" indent="-285750">
              <a:buFont typeface="Arial" panose="020B0604020202020204" pitchFamily="34" charset="0"/>
              <a:buChar char="•"/>
            </a:pPr>
            <a:r>
              <a:rPr lang="en-US" b="1" dirty="0" smtClean="0"/>
              <a:t>IBM Planning Analytics powered by TM1 is a business performance management software suite </a:t>
            </a:r>
            <a:r>
              <a:rPr lang="en-US" dirty="0" smtClean="0"/>
              <a:t>designed to implement collaborative planning, budgeting &amp; forecasting solutions, interactive ‘what-if’ analyses, as well as analytical &amp; reporting applications.</a:t>
            </a:r>
          </a:p>
          <a:p>
            <a:pPr marL="285750" indent="-285750">
              <a:buFont typeface="Arial" panose="020B0604020202020204" pitchFamily="34" charset="0"/>
              <a:buChar char="•"/>
            </a:pPr>
            <a:r>
              <a:rPr lang="en-US" dirty="0" smtClean="0"/>
              <a:t>The database server component of the software platform retained its historical name TM1.</a:t>
            </a:r>
          </a:p>
          <a:p>
            <a:pPr marL="285750" indent="-285750">
              <a:buFont typeface="Arial" panose="020B0604020202020204" pitchFamily="34" charset="0"/>
              <a:buChar char="•"/>
            </a:pPr>
            <a:r>
              <a:rPr lang="en-US" dirty="0" smtClean="0"/>
              <a:t>IBM Cognos TM1 (Table Manager 1) is a multidimensional, in-memory OLAP engine which allows write back to the TM1 database.</a:t>
            </a:r>
          </a:p>
          <a:p>
            <a:pPr marL="285750" indent="-285750">
              <a:buFont typeface="Arial" panose="020B0604020202020204" pitchFamily="34" charset="0"/>
              <a:buChar char="•"/>
            </a:pPr>
            <a:r>
              <a:rPr lang="en-US" dirty="0" smtClean="0"/>
              <a:t>TM1 is a client/server platform. It uses Microsoft excel &amp; various web applications on the client side with an in memory, multidimensional data store on the server side.</a:t>
            </a:r>
          </a:p>
        </p:txBody>
      </p:sp>
      <p:graphicFrame>
        <p:nvGraphicFramePr>
          <p:cNvPr id="3" name="Diagram 2"/>
          <p:cNvGraphicFramePr/>
          <p:nvPr>
            <p:extLst>
              <p:ext uri="{D42A27DB-BD31-4B8C-83A1-F6EECF244321}">
                <p14:modId xmlns:p14="http://schemas.microsoft.com/office/powerpoint/2010/main" val="976083380"/>
              </p:ext>
            </p:extLst>
          </p:nvPr>
        </p:nvGraphicFramePr>
        <p:xfrm>
          <a:off x="722376" y="1389887"/>
          <a:ext cx="10259568" cy="19293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78475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5861" y="3850978"/>
            <a:ext cx="10517275" cy="1477328"/>
          </a:xfrm>
          <a:prstGeom prst="rect">
            <a:avLst/>
          </a:prstGeom>
        </p:spPr>
        <p:txBody>
          <a:bodyPr wrap="square">
            <a:spAutoFit/>
          </a:bodyPr>
          <a:lstStyle/>
          <a:p>
            <a:pPr marL="285750" indent="-285750">
              <a:buFont typeface="Arial" panose="020B0604020202020204" pitchFamily="34" charset="0"/>
              <a:buChar char="•"/>
            </a:pPr>
            <a:r>
              <a:rPr lang="en-IN" dirty="0"/>
              <a:t>In TM1, the sales analysis can reside in one or more multidimensional structures called cubes. </a:t>
            </a:r>
            <a:endParaRPr lang="en-IN" dirty="0" smtClean="0"/>
          </a:p>
          <a:p>
            <a:pPr marL="285750" indent="-285750">
              <a:buFont typeface="Arial" panose="020B0604020202020204" pitchFamily="34" charset="0"/>
              <a:buChar char="•"/>
            </a:pPr>
            <a:r>
              <a:rPr lang="en-IN" dirty="0" smtClean="0"/>
              <a:t>A </a:t>
            </a:r>
            <a:r>
              <a:rPr lang="en-IN" dirty="0"/>
              <a:t>collection of cubes forms a database. </a:t>
            </a:r>
            <a:endParaRPr lang="en-IN" dirty="0" smtClean="0"/>
          </a:p>
          <a:p>
            <a:pPr marL="285750" indent="-285750">
              <a:buFont typeface="Arial" panose="020B0604020202020204" pitchFamily="34" charset="0"/>
              <a:buChar char="•"/>
            </a:pPr>
            <a:r>
              <a:rPr lang="en-IN" dirty="0" smtClean="0"/>
              <a:t>Each </a:t>
            </a:r>
            <a:r>
              <a:rPr lang="en-IN" dirty="0"/>
              <a:t>data point in a cube is identified by one element in each dimension of the cube. </a:t>
            </a:r>
            <a:endParaRPr lang="en-IN" dirty="0" smtClean="0"/>
          </a:p>
          <a:p>
            <a:pPr marL="285750" indent="-285750">
              <a:buFont typeface="Arial" panose="020B0604020202020204" pitchFamily="34" charset="0"/>
              <a:buChar char="•"/>
            </a:pPr>
            <a:r>
              <a:rPr lang="en-IN" dirty="0" smtClean="0"/>
              <a:t>For </a:t>
            </a:r>
            <a:r>
              <a:rPr lang="en-IN" dirty="0"/>
              <a:t>example, actual dollar sales of dryers during the second week of January in the Boston store. </a:t>
            </a:r>
            <a:endParaRPr lang="en-IN" dirty="0" smtClean="0"/>
          </a:p>
          <a:p>
            <a:pPr marL="285750" indent="-285750">
              <a:buFont typeface="Arial" panose="020B0604020202020204" pitchFamily="34" charset="0"/>
              <a:buChar char="•"/>
            </a:pPr>
            <a:r>
              <a:rPr lang="en-IN" dirty="0" smtClean="0"/>
              <a:t>TM1 </a:t>
            </a:r>
            <a:r>
              <a:rPr lang="en-IN" dirty="0"/>
              <a:t>cubes must contain no less than two and no more than 256 dimensions.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4904" y="650450"/>
            <a:ext cx="6095238" cy="2819048"/>
          </a:xfrm>
          <a:prstGeom prst="rect">
            <a:avLst/>
          </a:prstGeom>
        </p:spPr>
      </p:pic>
    </p:spTree>
    <p:extLst>
      <p:ext uri="{BB962C8B-B14F-4D97-AF65-F5344CB8AC3E}">
        <p14:creationId xmlns:p14="http://schemas.microsoft.com/office/powerpoint/2010/main" val="15402935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1298" y="1904215"/>
            <a:ext cx="7673418" cy="369332"/>
          </a:xfrm>
          <a:prstGeom prst="rect">
            <a:avLst/>
          </a:prstGeom>
          <a:noFill/>
        </p:spPr>
        <p:txBody>
          <a:bodyPr wrap="square" rtlCol="0">
            <a:spAutoFit/>
          </a:bodyPr>
          <a:lstStyle/>
          <a:p>
            <a:r>
              <a:rPr lang="en-US" b="1" dirty="0" smtClean="0"/>
              <a:t>Building a Model</a:t>
            </a:r>
            <a:endParaRPr lang="en-IN" b="1" dirty="0"/>
          </a:p>
        </p:txBody>
      </p:sp>
      <p:sp>
        <p:nvSpPr>
          <p:cNvPr id="3" name="Rectangle 2"/>
          <p:cNvSpPr/>
          <p:nvPr/>
        </p:nvSpPr>
        <p:spPr>
          <a:xfrm>
            <a:off x="691298" y="2504756"/>
            <a:ext cx="10884817" cy="3139321"/>
          </a:xfrm>
          <a:prstGeom prst="rect">
            <a:avLst/>
          </a:prstGeom>
        </p:spPr>
        <p:txBody>
          <a:bodyPr wrap="square">
            <a:spAutoFit/>
          </a:bodyPr>
          <a:lstStyle/>
          <a:p>
            <a:pPr marL="285750" indent="-285750">
              <a:buFont typeface="Arial" panose="020B0604020202020204" pitchFamily="34" charset="0"/>
              <a:buChar char="•"/>
            </a:pPr>
            <a:r>
              <a:rPr lang="en-IN" dirty="0" smtClean="0"/>
              <a:t>We design a model </a:t>
            </a:r>
            <a:r>
              <a:rPr lang="en-IN" dirty="0"/>
              <a:t>in response to a business need. </a:t>
            </a:r>
            <a:endParaRPr lang="en-IN" dirty="0" smtClean="0"/>
          </a:p>
          <a:p>
            <a:r>
              <a:rPr lang="en-IN" dirty="0" smtClean="0"/>
              <a:t>For </a:t>
            </a:r>
            <a:r>
              <a:rPr lang="en-IN" dirty="0"/>
              <a:t>example, a company wants to plan its expenses for the next 12 months by expense line. </a:t>
            </a:r>
            <a:endParaRPr lang="en-IN" dirty="0" smtClean="0"/>
          </a:p>
          <a:p>
            <a:r>
              <a:rPr lang="en-IN" dirty="0" smtClean="0"/>
              <a:t>This needs information collected from </a:t>
            </a:r>
            <a:r>
              <a:rPr lang="en-IN" dirty="0"/>
              <a:t>a number of departments that are spread across a wide geographical area.</a:t>
            </a:r>
          </a:p>
          <a:p>
            <a:endParaRPr lang="en-IN" dirty="0"/>
          </a:p>
          <a:p>
            <a:pPr marL="285750" indent="-285750">
              <a:buFont typeface="Arial" panose="020B0604020202020204" pitchFamily="34" charset="0"/>
              <a:buChar char="•"/>
            </a:pPr>
            <a:r>
              <a:rPr lang="en-IN" dirty="0"/>
              <a:t>A model has the following basic building blocks: </a:t>
            </a:r>
            <a:r>
              <a:rPr lang="en-IN" b="1" dirty="0"/>
              <a:t>dimensions, cubes, and links.</a:t>
            </a:r>
          </a:p>
          <a:p>
            <a:endParaRPr lang="en-IN" dirty="0"/>
          </a:p>
          <a:p>
            <a:pPr marL="285750" indent="-285750">
              <a:buFont typeface="Arial" panose="020B0604020202020204" pitchFamily="34" charset="0"/>
              <a:buChar char="•"/>
            </a:pPr>
            <a:r>
              <a:rPr lang="en-IN" dirty="0"/>
              <a:t>Multidimensional cubes are central to the model. </a:t>
            </a:r>
            <a:endParaRPr lang="en-IN" dirty="0" smtClean="0"/>
          </a:p>
          <a:p>
            <a:pPr marL="285750" indent="-285750">
              <a:buFont typeface="Arial" panose="020B0604020202020204" pitchFamily="34" charset="0"/>
              <a:buChar char="•"/>
            </a:pPr>
            <a:r>
              <a:rPr lang="en-IN" dirty="0" smtClean="0"/>
              <a:t>We then </a:t>
            </a:r>
            <a:r>
              <a:rPr lang="en-IN" dirty="0"/>
              <a:t>create views </a:t>
            </a:r>
            <a:r>
              <a:rPr lang="en-IN" dirty="0" smtClean="0"/>
              <a:t>(any number) from </a:t>
            </a:r>
            <a:r>
              <a:rPr lang="en-IN" dirty="0"/>
              <a:t>the cubes so that you can see just the information that </a:t>
            </a:r>
            <a:r>
              <a:rPr lang="en-IN" dirty="0" smtClean="0"/>
              <a:t>we need.</a:t>
            </a:r>
          </a:p>
          <a:p>
            <a:r>
              <a:rPr lang="en-IN" dirty="0" smtClean="0"/>
              <a:t>We </a:t>
            </a:r>
            <a:r>
              <a:rPr lang="en-IN" dirty="0"/>
              <a:t>might want to review data at a consolidated </a:t>
            </a:r>
            <a:r>
              <a:rPr lang="en-IN" dirty="0" smtClean="0"/>
              <a:t>level or we might </a:t>
            </a:r>
            <a:r>
              <a:rPr lang="en-IN" dirty="0"/>
              <a:t>want to input the detailed data for </a:t>
            </a:r>
            <a:r>
              <a:rPr lang="en-IN" dirty="0" smtClean="0"/>
              <a:t>specific level. Thus same </a:t>
            </a:r>
            <a:r>
              <a:rPr lang="en-IN" dirty="0"/>
              <a:t>cube but </a:t>
            </a:r>
            <a:r>
              <a:rPr lang="en-IN" dirty="0" smtClean="0"/>
              <a:t>different </a:t>
            </a:r>
            <a:r>
              <a:rPr lang="en-IN" dirty="0"/>
              <a:t>views.</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2767" y="234367"/>
            <a:ext cx="4081807" cy="2126215"/>
          </a:xfrm>
          <a:prstGeom prst="rect">
            <a:avLst/>
          </a:prstGeom>
        </p:spPr>
      </p:pic>
    </p:spTree>
    <p:extLst>
      <p:ext uri="{BB962C8B-B14F-4D97-AF65-F5344CB8AC3E}">
        <p14:creationId xmlns:p14="http://schemas.microsoft.com/office/powerpoint/2010/main" val="111141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0980" y="1490531"/>
            <a:ext cx="7673418" cy="369332"/>
          </a:xfrm>
          <a:prstGeom prst="rect">
            <a:avLst/>
          </a:prstGeom>
          <a:noFill/>
        </p:spPr>
        <p:txBody>
          <a:bodyPr wrap="square" rtlCol="0">
            <a:spAutoFit/>
          </a:bodyPr>
          <a:lstStyle/>
          <a:p>
            <a:r>
              <a:rPr lang="en-US" b="1" dirty="0" smtClean="0"/>
              <a:t>Building a Model</a:t>
            </a:r>
            <a:endParaRPr lang="en-IN" b="1" dirty="0"/>
          </a:p>
        </p:txBody>
      </p:sp>
      <p:sp>
        <p:nvSpPr>
          <p:cNvPr id="3" name="Rectangle 2"/>
          <p:cNvSpPr/>
          <p:nvPr/>
        </p:nvSpPr>
        <p:spPr>
          <a:xfrm>
            <a:off x="860980" y="1939148"/>
            <a:ext cx="10884817" cy="3139321"/>
          </a:xfrm>
          <a:prstGeom prst="rect">
            <a:avLst/>
          </a:prstGeom>
        </p:spPr>
        <p:txBody>
          <a:bodyPr wrap="square">
            <a:spAutoFit/>
          </a:bodyPr>
          <a:lstStyle/>
          <a:p>
            <a:endParaRPr lang="en-IN" dirty="0"/>
          </a:p>
          <a:p>
            <a:pPr marL="285750" indent="-285750">
              <a:buFont typeface="Arial" panose="020B0604020202020204" pitchFamily="34" charset="0"/>
              <a:buChar char="•"/>
            </a:pPr>
            <a:r>
              <a:rPr lang="en-IN" dirty="0"/>
              <a:t>Dimensions give the cubes structure. </a:t>
            </a:r>
            <a:endParaRPr lang="en-IN" dirty="0" smtClean="0"/>
          </a:p>
          <a:p>
            <a:pPr marL="285750" indent="-285750">
              <a:buFont typeface="Arial" panose="020B0604020202020204" pitchFamily="34" charset="0"/>
              <a:buChar char="•"/>
            </a:pPr>
            <a:r>
              <a:rPr lang="en-IN" dirty="0" smtClean="0"/>
              <a:t>A </a:t>
            </a:r>
            <a:r>
              <a:rPr lang="en-IN" dirty="0"/>
              <a:t>cube that is viewed by a user should have enough dimensions to define the data, but not so many dimensions that the cube is difficult to navigate. </a:t>
            </a:r>
            <a:endParaRPr lang="en-IN" dirty="0" smtClean="0"/>
          </a:p>
          <a:p>
            <a:pPr marL="285750" indent="-285750">
              <a:buFont typeface="Arial" panose="020B0604020202020204" pitchFamily="34" charset="0"/>
              <a:buChar char="•"/>
            </a:pPr>
            <a:r>
              <a:rPr lang="en-IN" dirty="0" smtClean="0"/>
              <a:t>We </a:t>
            </a:r>
            <a:r>
              <a:rPr lang="en-IN" dirty="0"/>
              <a:t>can use hierarchies to reduce the number of dimensions in a model, while giving you the option to see alternative rollups of data.</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We </a:t>
            </a:r>
            <a:r>
              <a:rPr lang="en-IN" dirty="0"/>
              <a:t>can quickly add business logic such as links, by creating rules.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We </a:t>
            </a:r>
            <a:r>
              <a:rPr lang="en-IN" dirty="0"/>
              <a:t>make the data available to other colleagues by creating books and adding views, visualizations, graphics, and videos, and then sharing the book with them.</a:t>
            </a:r>
          </a:p>
        </p:txBody>
      </p:sp>
    </p:spTree>
    <p:extLst>
      <p:ext uri="{BB962C8B-B14F-4D97-AF65-F5344CB8AC3E}">
        <p14:creationId xmlns:p14="http://schemas.microsoft.com/office/powerpoint/2010/main" val="4285709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6520" y="1782514"/>
            <a:ext cx="11704948" cy="4524315"/>
          </a:xfrm>
          <a:prstGeom prst="rect">
            <a:avLst/>
          </a:prstGeom>
        </p:spPr>
        <p:txBody>
          <a:bodyPr wrap="square">
            <a:spAutoFit/>
          </a:bodyPr>
          <a:lstStyle/>
          <a:p>
            <a:r>
              <a:rPr lang="en-IN" b="1" dirty="0" smtClean="0"/>
              <a:t>1. Design </a:t>
            </a:r>
            <a:r>
              <a:rPr lang="en-IN" b="1" dirty="0"/>
              <a:t>dimensions</a:t>
            </a:r>
          </a:p>
          <a:p>
            <a:r>
              <a:rPr lang="en-IN" dirty="0"/>
              <a:t>To make the data available for input and analysis, </a:t>
            </a:r>
            <a:r>
              <a:rPr lang="en-IN" dirty="0" smtClean="0"/>
              <a:t>we </a:t>
            </a:r>
            <a:r>
              <a:rPr lang="en-IN" dirty="0"/>
              <a:t>must first create dimensions. </a:t>
            </a:r>
            <a:endParaRPr lang="en-IN" dirty="0" smtClean="0"/>
          </a:p>
          <a:p>
            <a:r>
              <a:rPr lang="en-IN" dirty="0" smtClean="0"/>
              <a:t>Examples : Chart </a:t>
            </a:r>
            <a:r>
              <a:rPr lang="en-IN" dirty="0"/>
              <a:t>of Accounts, Products, Time, and Versions.</a:t>
            </a:r>
          </a:p>
          <a:p>
            <a:endParaRPr lang="en-IN" dirty="0"/>
          </a:p>
          <a:p>
            <a:r>
              <a:rPr lang="en-IN" b="1" dirty="0" smtClean="0"/>
              <a:t>2. Create </a:t>
            </a:r>
            <a:r>
              <a:rPr lang="en-IN" b="1" dirty="0"/>
              <a:t>hierarchies</a:t>
            </a:r>
          </a:p>
          <a:p>
            <a:r>
              <a:rPr lang="en-IN" dirty="0" smtClean="0"/>
              <a:t>We use </a:t>
            </a:r>
            <a:r>
              <a:rPr lang="en-IN" dirty="0"/>
              <a:t>hierarchies to simplify </a:t>
            </a:r>
            <a:r>
              <a:rPr lang="en-IN" dirty="0" smtClean="0"/>
              <a:t>our </a:t>
            </a:r>
            <a:r>
              <a:rPr lang="en-IN" dirty="0"/>
              <a:t>model design. A hierarchy acts as a virtual dimension, enabling you to see alternative rollups of the same view without creating additional dimensions. This makes a model easier to maintain.</a:t>
            </a:r>
          </a:p>
          <a:p>
            <a:endParaRPr lang="en-IN" dirty="0"/>
          </a:p>
          <a:p>
            <a:r>
              <a:rPr lang="en-IN" b="1" dirty="0" smtClean="0"/>
              <a:t>3. Create </a:t>
            </a:r>
            <a:r>
              <a:rPr lang="en-IN" b="1" dirty="0"/>
              <a:t>cubes</a:t>
            </a:r>
          </a:p>
          <a:p>
            <a:r>
              <a:rPr lang="en-IN" dirty="0"/>
              <a:t>Use dimensions to build cubes. A cube is a store of data within a model. It is multidimensional and contains rows, columns, and any number of pages. </a:t>
            </a:r>
            <a:r>
              <a:rPr lang="en-IN" dirty="0" smtClean="0"/>
              <a:t>Examples : sales </a:t>
            </a:r>
            <a:r>
              <a:rPr lang="en-IN" dirty="0"/>
              <a:t>planning or expense analysis.</a:t>
            </a:r>
          </a:p>
          <a:p>
            <a:endParaRPr lang="en-IN" dirty="0"/>
          </a:p>
          <a:p>
            <a:r>
              <a:rPr lang="en-IN" b="1" dirty="0" smtClean="0"/>
              <a:t>4. Create </a:t>
            </a:r>
            <a:r>
              <a:rPr lang="en-IN" b="1" dirty="0"/>
              <a:t>rules and processes</a:t>
            </a:r>
          </a:p>
          <a:p>
            <a:r>
              <a:rPr lang="en-IN" dirty="0" smtClean="0"/>
              <a:t>We </a:t>
            </a:r>
            <a:r>
              <a:rPr lang="en-IN" dirty="0"/>
              <a:t>can create rules for calculations, and processes for managing and maintaining the model. Processes can then be grouped into chores for coordinated and automated execution.</a:t>
            </a:r>
          </a:p>
          <a:p>
            <a:endParaRPr lang="en-IN"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5076" y="716525"/>
            <a:ext cx="3726926" cy="2277566"/>
          </a:xfrm>
          <a:prstGeom prst="rect">
            <a:avLst/>
          </a:prstGeom>
        </p:spPr>
      </p:pic>
    </p:spTree>
    <p:extLst>
      <p:ext uri="{BB962C8B-B14F-4D97-AF65-F5344CB8AC3E}">
        <p14:creationId xmlns:p14="http://schemas.microsoft.com/office/powerpoint/2010/main" val="18312269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949" y="2226751"/>
            <a:ext cx="6620922" cy="3904993"/>
          </a:xfrm>
          <a:prstGeom prst="rect">
            <a:avLst/>
          </a:prstGeom>
        </p:spPr>
      </p:pic>
      <p:sp>
        <p:nvSpPr>
          <p:cNvPr id="3" name="TextBox 2"/>
          <p:cNvSpPr txBox="1"/>
          <p:nvPr/>
        </p:nvSpPr>
        <p:spPr>
          <a:xfrm>
            <a:off x="1326382" y="1225899"/>
            <a:ext cx="3677697" cy="369332"/>
          </a:xfrm>
          <a:prstGeom prst="rect">
            <a:avLst/>
          </a:prstGeom>
          <a:noFill/>
        </p:spPr>
        <p:txBody>
          <a:bodyPr wrap="square" rtlCol="0">
            <a:spAutoFit/>
          </a:bodyPr>
          <a:lstStyle/>
          <a:p>
            <a:r>
              <a:rPr lang="en-US" b="1" dirty="0" smtClean="0"/>
              <a:t>Durable Cubes</a:t>
            </a:r>
            <a:endParaRPr lang="en-IN" b="1" dirty="0"/>
          </a:p>
        </p:txBody>
      </p:sp>
      <p:sp>
        <p:nvSpPr>
          <p:cNvPr id="4" name="TextBox 3"/>
          <p:cNvSpPr txBox="1"/>
          <p:nvPr/>
        </p:nvSpPr>
        <p:spPr>
          <a:xfrm>
            <a:off x="7928149" y="3014506"/>
            <a:ext cx="3476730" cy="1477328"/>
          </a:xfrm>
          <a:prstGeom prst="rect">
            <a:avLst/>
          </a:prstGeom>
          <a:noFill/>
        </p:spPr>
        <p:txBody>
          <a:bodyPr wrap="square" rtlCol="0">
            <a:spAutoFit/>
          </a:bodyPr>
          <a:lstStyle/>
          <a:p>
            <a:r>
              <a:rPr lang="en-US" dirty="0" smtClean="0"/>
              <a:t>Each </a:t>
            </a:r>
            <a:r>
              <a:rPr lang="en-US" dirty="0"/>
              <a:t>dimension in the Durables cube is represented by a vertical line segment. </a:t>
            </a:r>
            <a:endParaRPr lang="en-US" dirty="0" smtClean="0"/>
          </a:p>
          <a:p>
            <a:r>
              <a:rPr lang="en-US" dirty="0" smtClean="0"/>
              <a:t>The </a:t>
            </a:r>
            <a:r>
              <a:rPr lang="en-US" dirty="0"/>
              <a:t>elements within the dimension are represented by unit intervals.</a:t>
            </a:r>
            <a:endParaRPr lang="en-IN" dirty="0"/>
          </a:p>
        </p:txBody>
      </p:sp>
    </p:spTree>
    <p:extLst>
      <p:ext uri="{BB962C8B-B14F-4D97-AF65-F5344CB8AC3E}">
        <p14:creationId xmlns:p14="http://schemas.microsoft.com/office/powerpoint/2010/main" val="18126234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9054" y="881633"/>
            <a:ext cx="10286164" cy="923330"/>
          </a:xfrm>
          <a:prstGeom prst="rect">
            <a:avLst/>
          </a:prstGeom>
        </p:spPr>
        <p:txBody>
          <a:bodyPr wrap="square">
            <a:spAutoFit/>
          </a:bodyPr>
          <a:lstStyle/>
          <a:p>
            <a:r>
              <a:rPr lang="en-IN" dirty="0"/>
              <a:t>Suppose that you are the Vice President of Sales, and you need to quickly compare the performance of products and stores to identify the winning strategies and trouble spots. </a:t>
            </a:r>
            <a:endParaRPr lang="en-IN" dirty="0" smtClean="0"/>
          </a:p>
          <a:p>
            <a:r>
              <a:rPr lang="en-IN" dirty="0" smtClean="0"/>
              <a:t>Using </a:t>
            </a:r>
            <a:r>
              <a:rPr lang="en-IN" dirty="0"/>
              <a:t>TM1 multidimensional views, you can create an unlimited number of ad hoc queries.</a:t>
            </a:r>
          </a:p>
        </p:txBody>
      </p:sp>
      <p:sp>
        <p:nvSpPr>
          <p:cNvPr id="3" name="Rectangle 2"/>
          <p:cNvSpPr/>
          <p:nvPr/>
        </p:nvSpPr>
        <p:spPr>
          <a:xfrm>
            <a:off x="566058" y="2113225"/>
            <a:ext cx="9854083" cy="646331"/>
          </a:xfrm>
          <a:prstGeom prst="rect">
            <a:avLst/>
          </a:prstGeom>
        </p:spPr>
        <p:txBody>
          <a:bodyPr wrap="square">
            <a:spAutoFit/>
          </a:bodyPr>
          <a:lstStyle/>
          <a:p>
            <a:r>
              <a:rPr lang="en-IN" dirty="0" smtClean="0"/>
              <a:t>Here you </a:t>
            </a:r>
            <a:r>
              <a:rPr lang="en-IN" dirty="0"/>
              <a:t>can quickly compare actual versus budgeted dollar sales across weeks. </a:t>
            </a:r>
            <a:endParaRPr lang="en-IN" dirty="0" smtClean="0"/>
          </a:p>
          <a:p>
            <a:r>
              <a:rPr lang="en-IN" dirty="0" smtClean="0"/>
              <a:t>The </a:t>
            </a:r>
            <a:r>
              <a:rPr lang="en-IN" dirty="0"/>
              <a:t>region is Boston and the product is a dryer model.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392" y="2917093"/>
            <a:ext cx="7291755" cy="3298988"/>
          </a:xfrm>
          <a:prstGeom prst="rect">
            <a:avLst/>
          </a:prstGeom>
        </p:spPr>
      </p:pic>
    </p:spTree>
    <p:extLst>
      <p:ext uri="{BB962C8B-B14F-4D97-AF65-F5344CB8AC3E}">
        <p14:creationId xmlns:p14="http://schemas.microsoft.com/office/powerpoint/2010/main" val="36442130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9053" y="1176552"/>
            <a:ext cx="9472247" cy="369332"/>
          </a:xfrm>
          <a:prstGeom prst="rect">
            <a:avLst/>
          </a:prstGeom>
        </p:spPr>
        <p:txBody>
          <a:bodyPr wrap="square">
            <a:spAutoFit/>
          </a:bodyPr>
          <a:lstStyle/>
          <a:p>
            <a:r>
              <a:rPr lang="en-IN" dirty="0"/>
              <a:t>By rearranging the view, you can compare dollar sales for the dryer model across all regions.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9931" y="1891968"/>
            <a:ext cx="8550489" cy="3524093"/>
          </a:xfrm>
          <a:prstGeom prst="rect">
            <a:avLst/>
          </a:prstGeom>
        </p:spPr>
      </p:pic>
    </p:spTree>
    <p:extLst>
      <p:ext uri="{BB962C8B-B14F-4D97-AF65-F5344CB8AC3E}">
        <p14:creationId xmlns:p14="http://schemas.microsoft.com/office/powerpoint/2010/main" val="498865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1239" y="936702"/>
            <a:ext cx="5386039" cy="369332"/>
          </a:xfrm>
          <a:prstGeom prst="rect">
            <a:avLst/>
          </a:prstGeom>
          <a:noFill/>
        </p:spPr>
        <p:txBody>
          <a:bodyPr wrap="square" rtlCol="0">
            <a:spAutoFit/>
          </a:bodyPr>
          <a:lstStyle/>
          <a:p>
            <a:r>
              <a:rPr lang="en-US" b="1" dirty="0" smtClean="0"/>
              <a:t>Understanding &amp; Designing Cubes</a:t>
            </a:r>
            <a:endParaRPr lang="en-IN" b="1" dirty="0"/>
          </a:p>
        </p:txBody>
      </p:sp>
      <p:sp>
        <p:nvSpPr>
          <p:cNvPr id="3" name="Rectangle 2"/>
          <p:cNvSpPr/>
          <p:nvPr/>
        </p:nvSpPr>
        <p:spPr>
          <a:xfrm>
            <a:off x="1271239" y="1477181"/>
            <a:ext cx="6096000" cy="2308324"/>
          </a:xfrm>
          <a:prstGeom prst="rect">
            <a:avLst/>
          </a:prstGeom>
        </p:spPr>
        <p:txBody>
          <a:bodyPr>
            <a:spAutoFit/>
          </a:bodyPr>
          <a:lstStyle/>
          <a:p>
            <a:r>
              <a:rPr lang="en-IN" dirty="0"/>
              <a:t>TM1 stores your business analysis in cubes. </a:t>
            </a:r>
            <a:endParaRPr lang="en-IN" dirty="0" smtClean="0"/>
          </a:p>
          <a:p>
            <a:pPr marL="285750" indent="-285750">
              <a:buFont typeface="Arial" panose="020B0604020202020204" pitchFamily="34" charset="0"/>
              <a:buChar char="•"/>
            </a:pPr>
            <a:r>
              <a:rPr lang="en-IN" dirty="0" smtClean="0"/>
              <a:t>Each </a:t>
            </a:r>
            <a:r>
              <a:rPr lang="en-IN" dirty="0"/>
              <a:t>cell in a cube contains a measure that you are tracking in an analysis. </a:t>
            </a:r>
            <a:endParaRPr lang="en-IN" dirty="0" smtClean="0"/>
          </a:p>
          <a:p>
            <a:pPr marL="285750" indent="-285750">
              <a:buFont typeface="Arial" panose="020B0604020202020204" pitchFamily="34" charset="0"/>
              <a:buChar char="•"/>
            </a:pPr>
            <a:r>
              <a:rPr lang="en-IN" dirty="0" smtClean="0"/>
              <a:t>A </a:t>
            </a:r>
            <a:r>
              <a:rPr lang="en-IN" dirty="0"/>
              <a:t>cube can store data against one or more measures.</a:t>
            </a:r>
          </a:p>
          <a:p>
            <a:pPr marL="285750" indent="-285750">
              <a:buFont typeface="Arial" panose="020B0604020202020204" pitchFamily="34" charset="0"/>
              <a:buChar char="•"/>
            </a:pPr>
            <a:r>
              <a:rPr lang="en-IN" dirty="0"/>
              <a:t>You form a cube with dimensions, which identify how to organize the data or the measures you want to track. </a:t>
            </a:r>
            <a:endParaRPr lang="en-IN" dirty="0" smtClean="0"/>
          </a:p>
          <a:p>
            <a:pPr marL="285750" indent="-285750">
              <a:buFont typeface="Arial" panose="020B0604020202020204" pitchFamily="34" charset="0"/>
              <a:buChar char="•"/>
            </a:pPr>
            <a:r>
              <a:rPr lang="en-IN" dirty="0" smtClean="0"/>
              <a:t>One </a:t>
            </a:r>
            <a:r>
              <a:rPr lang="en-IN" dirty="0"/>
              <a:t>element in each dimension identifies the location of a cell in a cube.</a:t>
            </a:r>
          </a:p>
        </p:txBody>
      </p:sp>
      <p:pic>
        <p:nvPicPr>
          <p:cNvPr id="5" name="Picture 4"/>
          <p:cNvPicPr>
            <a:picLocks noChangeAspect="1"/>
          </p:cNvPicPr>
          <p:nvPr/>
        </p:nvPicPr>
        <p:blipFill>
          <a:blip r:embed="rId2"/>
          <a:stretch>
            <a:fillRect/>
          </a:stretch>
        </p:blipFill>
        <p:spPr>
          <a:xfrm>
            <a:off x="7367239" y="1306034"/>
            <a:ext cx="4444959" cy="2899234"/>
          </a:xfrm>
          <a:prstGeom prst="rect">
            <a:avLst/>
          </a:prstGeom>
        </p:spPr>
      </p:pic>
      <p:sp>
        <p:nvSpPr>
          <p:cNvPr id="7" name="Rectangle 6"/>
          <p:cNvSpPr/>
          <p:nvPr/>
        </p:nvSpPr>
        <p:spPr>
          <a:xfrm>
            <a:off x="6975833" y="4376415"/>
            <a:ext cx="5052767" cy="1169551"/>
          </a:xfrm>
          <a:prstGeom prst="rect">
            <a:avLst/>
          </a:prstGeom>
        </p:spPr>
        <p:txBody>
          <a:bodyPr wrap="square">
            <a:spAutoFit/>
          </a:bodyPr>
          <a:lstStyle/>
          <a:p>
            <a:r>
              <a:rPr lang="en-IN" sz="1400" i="1" dirty="0" smtClean="0"/>
              <a:t>Here cube </a:t>
            </a:r>
            <a:r>
              <a:rPr lang="en-IN" sz="1400" i="1" dirty="0"/>
              <a:t>contains three dimensions: </a:t>
            </a:r>
            <a:endParaRPr lang="en-IN" sz="1400" i="1" dirty="0" smtClean="0"/>
          </a:p>
          <a:p>
            <a:r>
              <a:rPr lang="en-IN" sz="1400" i="1" dirty="0" smtClean="0"/>
              <a:t>Product</a:t>
            </a:r>
            <a:r>
              <a:rPr lang="en-IN" sz="1400" i="1" dirty="0"/>
              <a:t>, Measures, and Month. Each measure, such as Sales, is organized or dimensioned by a product and a month. For example, the cell value 300000 represents the sales of Sedan-1 in the month of January (Jan).</a:t>
            </a:r>
          </a:p>
        </p:txBody>
      </p:sp>
    </p:spTree>
    <p:extLst>
      <p:ext uri="{BB962C8B-B14F-4D97-AF65-F5344CB8AC3E}">
        <p14:creationId xmlns:p14="http://schemas.microsoft.com/office/powerpoint/2010/main" val="27084979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2128" y="1298345"/>
            <a:ext cx="6825005" cy="369332"/>
          </a:xfrm>
          <a:prstGeom prst="rect">
            <a:avLst/>
          </a:prstGeom>
          <a:noFill/>
        </p:spPr>
        <p:txBody>
          <a:bodyPr wrap="square" rtlCol="0">
            <a:spAutoFit/>
          </a:bodyPr>
          <a:lstStyle/>
          <a:p>
            <a:r>
              <a:rPr lang="en-US" b="1" dirty="0" smtClean="0"/>
              <a:t>Dimensions</a:t>
            </a:r>
            <a:endParaRPr lang="en-IN" b="1" dirty="0"/>
          </a:p>
        </p:txBody>
      </p:sp>
      <p:sp>
        <p:nvSpPr>
          <p:cNvPr id="3" name="Rectangle 2"/>
          <p:cNvSpPr/>
          <p:nvPr/>
        </p:nvSpPr>
        <p:spPr>
          <a:xfrm>
            <a:off x="606459" y="2321998"/>
            <a:ext cx="10837682" cy="2862322"/>
          </a:xfrm>
          <a:prstGeom prst="rect">
            <a:avLst/>
          </a:prstGeom>
        </p:spPr>
        <p:txBody>
          <a:bodyPr wrap="square">
            <a:spAutoFit/>
          </a:bodyPr>
          <a:lstStyle/>
          <a:p>
            <a:pPr marL="285750" indent="-285750">
              <a:buFont typeface="Arial" panose="020B0604020202020204" pitchFamily="34" charset="0"/>
              <a:buChar char="•"/>
            </a:pPr>
            <a:r>
              <a:rPr lang="en-US" dirty="0" smtClean="0"/>
              <a:t>When we </a:t>
            </a:r>
            <a:r>
              <a:rPr lang="en-US" dirty="0"/>
              <a:t>create a dimension, </a:t>
            </a:r>
            <a:r>
              <a:rPr lang="en-US" dirty="0" smtClean="0"/>
              <a:t>we </a:t>
            </a:r>
            <a:r>
              <a:rPr lang="en-US" dirty="0"/>
              <a:t>identify the leaf-level elements that comprise the dimension and, optionally, any hierarchies (consolidations) within the dimension</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Dimensions </a:t>
            </a:r>
            <a:r>
              <a:rPr lang="en-US" dirty="0"/>
              <a:t>are lists of related members. </a:t>
            </a:r>
            <a:r>
              <a:rPr lang="en-US" dirty="0" smtClean="0"/>
              <a:t>Typical </a:t>
            </a:r>
            <a:r>
              <a:rPr lang="en-US" dirty="0"/>
              <a:t>dimensions a cube might contain are time, versions, regions, products, departments, measures. </a:t>
            </a: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A </a:t>
            </a:r>
            <a:r>
              <a:rPr lang="en-US" dirty="0"/>
              <a:t>member is an item in a dimension, so in a time dimension, you can have months, years, quarters. Each month, year, and quarter is a member.</a:t>
            </a:r>
          </a:p>
          <a:p>
            <a:endParaRPr lang="en-US" dirty="0"/>
          </a:p>
          <a:p>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7490" y="488022"/>
            <a:ext cx="2321429" cy="1566043"/>
          </a:xfrm>
          <a:prstGeom prst="rect">
            <a:avLst/>
          </a:prstGeom>
        </p:spPr>
      </p:pic>
    </p:spTree>
    <p:extLst>
      <p:ext uri="{BB962C8B-B14F-4D97-AF65-F5344CB8AC3E}">
        <p14:creationId xmlns:p14="http://schemas.microsoft.com/office/powerpoint/2010/main" val="26837584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2128" y="1298345"/>
            <a:ext cx="6825005" cy="369332"/>
          </a:xfrm>
          <a:prstGeom prst="rect">
            <a:avLst/>
          </a:prstGeom>
          <a:noFill/>
        </p:spPr>
        <p:txBody>
          <a:bodyPr wrap="square" rtlCol="0">
            <a:spAutoFit/>
          </a:bodyPr>
          <a:lstStyle/>
          <a:p>
            <a:r>
              <a:rPr lang="en-US" b="1" dirty="0" smtClean="0"/>
              <a:t>Dimensions</a:t>
            </a:r>
            <a:endParaRPr lang="en-IN" b="1" dirty="0"/>
          </a:p>
        </p:txBody>
      </p:sp>
      <p:sp>
        <p:nvSpPr>
          <p:cNvPr id="3" name="Rectangle 2"/>
          <p:cNvSpPr/>
          <p:nvPr/>
        </p:nvSpPr>
        <p:spPr>
          <a:xfrm>
            <a:off x="248241" y="1822378"/>
            <a:ext cx="10837682" cy="3139321"/>
          </a:xfrm>
          <a:prstGeom prst="rect">
            <a:avLst/>
          </a:prstGeom>
        </p:spPr>
        <p:txBody>
          <a:bodyPr wrap="square">
            <a:spAutoFit/>
          </a:bodyPr>
          <a:lstStyle/>
          <a:p>
            <a:endParaRPr lang="en-US" dirty="0"/>
          </a:p>
          <a:p>
            <a:pPr marL="285750" indent="-285750">
              <a:buFont typeface="Arial" panose="020B0604020202020204" pitchFamily="34" charset="0"/>
              <a:buChar char="•"/>
            </a:pPr>
            <a:r>
              <a:rPr lang="en-US" dirty="0"/>
              <a:t>Dimensions can be a simple list with all members at the same level, or a dimension can be structured with members at different levels and with multiple hierarchies. </a:t>
            </a: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How </a:t>
            </a:r>
            <a:r>
              <a:rPr lang="en-US" dirty="0"/>
              <a:t>a dimension is structured depends on how you want the data to be represented. </a:t>
            </a: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IN" dirty="0" smtClean="0"/>
              <a:t>A </a:t>
            </a:r>
            <a:r>
              <a:rPr lang="en-IN" dirty="0"/>
              <a:t>dimension represents the highest consolidation level in the database. </a:t>
            </a:r>
            <a:endParaRPr lang="en-IN" dirty="0" smtClean="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database presents dimensions and members in a tree structure to indicate a consolidation relationship. </a:t>
            </a:r>
          </a:p>
          <a:p>
            <a:r>
              <a:rPr lang="en-IN" dirty="0" smtClean="0"/>
              <a:t>	For </a:t>
            </a:r>
            <a:r>
              <a:rPr lang="en-IN" dirty="0"/>
              <a:t>example, in Figure , Hierarchical Structure, Year is a dimension (of type Time) and Qtr1 is a member.</a:t>
            </a:r>
          </a:p>
          <a:p>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7490" y="488022"/>
            <a:ext cx="2321429" cy="1566043"/>
          </a:xfrm>
          <a:prstGeom prst="rect">
            <a:avLst/>
          </a:prstGeom>
        </p:spPr>
      </p:pic>
    </p:spTree>
    <p:extLst>
      <p:ext uri="{BB962C8B-B14F-4D97-AF65-F5344CB8AC3E}">
        <p14:creationId xmlns:p14="http://schemas.microsoft.com/office/powerpoint/2010/main" val="21809753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1804" y="2883925"/>
            <a:ext cx="10655559" cy="1200329"/>
          </a:xfrm>
          <a:prstGeom prst="rect">
            <a:avLst/>
          </a:prstGeom>
        </p:spPr>
        <p:txBody>
          <a:bodyPr wrap="square">
            <a:spAutoFit/>
          </a:bodyPr>
          <a:lstStyle/>
          <a:p>
            <a:r>
              <a:rPr lang="en-IN" i="1" dirty="0" smtClean="0"/>
              <a:t>TM1 belongs to a class of software products which implement the principles of the functional database model. </a:t>
            </a:r>
          </a:p>
          <a:p>
            <a:r>
              <a:rPr lang="en-IN" i="1" dirty="0" smtClean="0"/>
              <a:t>The IBM Planning Analytics platform, in addition to the TM1 database server, includes an ETL tool, server management and monitoring tools and a number of user front ends which provide capabilities designed for common business planning and budgeting requirements, including workflow, adjustments, commentary, etc.</a:t>
            </a:r>
            <a:endParaRPr lang="en-IN" i="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2577" y="651186"/>
            <a:ext cx="2143125" cy="2143125"/>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28113" t="27263" r="28213" b="34208"/>
          <a:stretch/>
        </p:blipFill>
        <p:spPr>
          <a:xfrm>
            <a:off x="6465756" y="872960"/>
            <a:ext cx="3355942" cy="1699576"/>
          </a:xfrm>
          <a:prstGeom prst="rect">
            <a:avLst/>
          </a:prstGeom>
        </p:spPr>
      </p:pic>
    </p:spTree>
    <p:extLst>
      <p:ext uri="{BB962C8B-B14F-4D97-AF65-F5344CB8AC3E}">
        <p14:creationId xmlns:p14="http://schemas.microsoft.com/office/powerpoint/2010/main" val="10791057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1361" y="2102177"/>
            <a:ext cx="9803876" cy="369332"/>
          </a:xfrm>
          <a:prstGeom prst="rect">
            <a:avLst/>
          </a:prstGeom>
          <a:noFill/>
        </p:spPr>
        <p:txBody>
          <a:bodyPr wrap="square" rtlCol="0">
            <a:spAutoFit/>
          </a:bodyPr>
          <a:lstStyle/>
          <a:p>
            <a:r>
              <a:rPr lang="en-US" b="1" dirty="0" smtClean="0"/>
              <a:t>Dimensions</a:t>
            </a:r>
            <a:endParaRPr lang="en-IN" b="1" dirty="0"/>
          </a:p>
        </p:txBody>
      </p:sp>
      <p:sp>
        <p:nvSpPr>
          <p:cNvPr id="3" name="Rectangle 2"/>
          <p:cNvSpPr/>
          <p:nvPr/>
        </p:nvSpPr>
        <p:spPr>
          <a:xfrm>
            <a:off x="361361" y="2783913"/>
            <a:ext cx="10837682" cy="2862322"/>
          </a:xfrm>
          <a:prstGeom prst="rect">
            <a:avLst/>
          </a:prstGeom>
        </p:spPr>
        <p:txBody>
          <a:bodyPr wrap="square">
            <a:spAutoFit/>
          </a:bodyPr>
          <a:lstStyle/>
          <a:p>
            <a:r>
              <a:rPr lang="en-IN" b="1" dirty="0"/>
              <a:t>Standard dimensions </a:t>
            </a:r>
            <a:r>
              <a:rPr lang="en-IN" dirty="0"/>
              <a:t>represent the core components of a business plan and often relate to departmental functions. Typical standard dimensions: Time, Accounts, Product Line, Market, and Division. </a:t>
            </a:r>
          </a:p>
          <a:p>
            <a:endParaRPr lang="en-IN" dirty="0"/>
          </a:p>
          <a:p>
            <a:r>
              <a:rPr lang="en-IN" b="1" dirty="0"/>
              <a:t>Attribute dimensions </a:t>
            </a:r>
            <a:r>
              <a:rPr lang="en-IN" dirty="0"/>
              <a:t>are associated with standard dimensions. Through attribute dimensions, you group and analyze members of standard dimensions based on the member attributes (characteristics). </a:t>
            </a:r>
            <a:endParaRPr lang="en-IN" dirty="0" smtClean="0"/>
          </a:p>
          <a:p>
            <a:r>
              <a:rPr lang="en-IN" dirty="0" smtClean="0"/>
              <a:t>For </a:t>
            </a:r>
            <a:r>
              <a:rPr lang="en-IN" dirty="0"/>
              <a:t>example, you can compare the profitability of </a:t>
            </a:r>
            <a:r>
              <a:rPr lang="en-IN" dirty="0" smtClean="0"/>
              <a:t>non-caffeinated </a:t>
            </a:r>
            <a:r>
              <a:rPr lang="en-IN" dirty="0"/>
              <a:t>products that are packaged in glass to the profitability of </a:t>
            </a:r>
            <a:r>
              <a:rPr lang="en-IN" dirty="0" smtClean="0"/>
              <a:t>non-caffeinated </a:t>
            </a:r>
            <a:r>
              <a:rPr lang="en-IN" dirty="0"/>
              <a:t>products packaged in cans.</a:t>
            </a:r>
          </a:p>
          <a:p>
            <a:endParaRPr lang="en-IN" dirty="0"/>
          </a:p>
          <a:p>
            <a:r>
              <a:rPr lang="en-IN" dirty="0"/>
              <a:t>Members are the individual components of a dimension. </a:t>
            </a:r>
            <a:endParaRPr lang="en-IN" dirty="0" smtClean="0"/>
          </a:p>
          <a:p>
            <a:r>
              <a:rPr lang="en-IN" dirty="0" smtClean="0"/>
              <a:t>For </a:t>
            </a:r>
            <a:r>
              <a:rPr lang="en-IN" dirty="0"/>
              <a:t>example, Product A, Product B, and Product C might be members of the Product dimension.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6010" y="905466"/>
            <a:ext cx="2321429" cy="1566043"/>
          </a:xfrm>
          <a:prstGeom prst="rect">
            <a:avLst/>
          </a:prstGeom>
        </p:spPr>
      </p:pic>
    </p:spTree>
    <p:extLst>
      <p:ext uri="{BB962C8B-B14F-4D97-AF65-F5344CB8AC3E}">
        <p14:creationId xmlns:p14="http://schemas.microsoft.com/office/powerpoint/2010/main" val="6745665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1872" y="1815134"/>
            <a:ext cx="10149526" cy="3416320"/>
          </a:xfrm>
          <a:prstGeom prst="rect">
            <a:avLst/>
          </a:prstGeom>
        </p:spPr>
        <p:txBody>
          <a:bodyPr wrap="square">
            <a:spAutoFit/>
          </a:bodyPr>
          <a:lstStyle/>
          <a:p>
            <a:r>
              <a:rPr lang="en-IN" b="1" dirty="0" smtClean="0"/>
              <a:t>Dimensions, Members &amp; Hierarchies</a:t>
            </a:r>
            <a:endParaRPr lang="en-IN" b="1" dirty="0"/>
          </a:p>
          <a:p>
            <a:endParaRPr lang="en-IN" dirty="0" smtClean="0"/>
          </a:p>
          <a:p>
            <a:r>
              <a:rPr lang="en-IN" dirty="0" smtClean="0"/>
              <a:t>Each </a:t>
            </a:r>
            <a:r>
              <a:rPr lang="en-IN" dirty="0"/>
              <a:t>dimension consists of one or more members. </a:t>
            </a:r>
          </a:p>
          <a:p>
            <a:r>
              <a:rPr lang="en-IN" dirty="0" smtClean="0"/>
              <a:t>The </a:t>
            </a:r>
            <a:r>
              <a:rPr lang="en-IN" dirty="0"/>
              <a:t>members, in turn, may consist of other members. When you create a dimension, you tell </a:t>
            </a:r>
            <a:r>
              <a:rPr lang="en-IN" dirty="0" smtClean="0"/>
              <a:t>how </a:t>
            </a:r>
            <a:r>
              <a:rPr lang="en-IN" dirty="0"/>
              <a:t>to consolidate the values of its individual members. </a:t>
            </a:r>
            <a:r>
              <a:rPr lang="en-IN" dirty="0" smtClean="0"/>
              <a:t>(Hierarchies)</a:t>
            </a:r>
          </a:p>
          <a:p>
            <a:r>
              <a:rPr lang="en-IN" dirty="0" smtClean="0"/>
              <a:t>Within </a:t>
            </a:r>
            <a:r>
              <a:rPr lang="en-IN" dirty="0"/>
              <a:t>the tree structure </a:t>
            </a:r>
            <a:r>
              <a:rPr lang="en-IN" dirty="0" smtClean="0"/>
              <a:t>,a </a:t>
            </a:r>
            <a:r>
              <a:rPr lang="en-IN" dirty="0"/>
              <a:t>consolidation is a group of members in a branch of the tree.</a:t>
            </a:r>
          </a:p>
          <a:p>
            <a:endParaRPr lang="en-IN" dirty="0"/>
          </a:p>
          <a:p>
            <a:r>
              <a:rPr lang="en-IN" b="1" dirty="0"/>
              <a:t>For example, </a:t>
            </a:r>
            <a:r>
              <a:rPr lang="en-IN" dirty="0"/>
              <a:t>many businesses summarize their data monthly, rolling up monthly data to obtain quarterly figures and rolling up quarterly data to obtain annual figures. Businesses may also summarize data by zip code, city, state, and country. </a:t>
            </a:r>
            <a:endParaRPr lang="en-IN" dirty="0" smtClean="0"/>
          </a:p>
          <a:p>
            <a:r>
              <a:rPr lang="en-IN" dirty="0" smtClean="0"/>
              <a:t>Any </a:t>
            </a:r>
            <a:r>
              <a:rPr lang="en-IN" dirty="0"/>
              <a:t>dimension can be used to consolidate data for reporting purposes.</a:t>
            </a:r>
          </a:p>
          <a:p>
            <a:endParaRPr lang="en-IN" dirty="0"/>
          </a:p>
        </p:txBody>
      </p:sp>
    </p:spTree>
    <p:extLst>
      <p:ext uri="{BB962C8B-B14F-4D97-AF65-F5344CB8AC3E}">
        <p14:creationId xmlns:p14="http://schemas.microsoft.com/office/powerpoint/2010/main" val="35309476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2700" y="1843415"/>
            <a:ext cx="10149526" cy="2862322"/>
          </a:xfrm>
          <a:prstGeom prst="rect">
            <a:avLst/>
          </a:prstGeom>
        </p:spPr>
        <p:txBody>
          <a:bodyPr wrap="square">
            <a:spAutoFit/>
          </a:bodyPr>
          <a:lstStyle/>
          <a:p>
            <a:r>
              <a:rPr lang="en-IN" b="1" dirty="0" smtClean="0"/>
              <a:t>Dimensions, Members &amp; Hierarchies</a:t>
            </a:r>
            <a:endParaRPr lang="en-IN" b="1" dirty="0"/>
          </a:p>
          <a:p>
            <a:endParaRPr lang="en-IN" dirty="0" smtClean="0"/>
          </a:p>
          <a:p>
            <a:r>
              <a:rPr lang="en-IN" dirty="0" smtClean="0"/>
              <a:t>Each </a:t>
            </a:r>
            <a:r>
              <a:rPr lang="en-IN" dirty="0"/>
              <a:t>dimension consists of one or more members. </a:t>
            </a:r>
          </a:p>
          <a:p>
            <a:endParaRPr lang="en-IN" dirty="0"/>
          </a:p>
          <a:p>
            <a:r>
              <a:rPr lang="en-IN" dirty="0" smtClean="0"/>
              <a:t>For </a:t>
            </a:r>
            <a:r>
              <a:rPr lang="en-IN" dirty="0"/>
              <a:t>example, the </a:t>
            </a:r>
            <a:r>
              <a:rPr lang="en-IN" b="1" dirty="0"/>
              <a:t>Year dimension </a:t>
            </a:r>
            <a:r>
              <a:rPr lang="en-IN" b="1" dirty="0" smtClean="0"/>
              <a:t>may comprise five </a:t>
            </a:r>
            <a:r>
              <a:rPr lang="en-IN" b="1" dirty="0"/>
              <a:t>members</a:t>
            </a:r>
            <a:r>
              <a:rPr lang="en-IN" dirty="0"/>
              <a:t>: Qtr1, Qtr2, Qtr3, and Qtr4, each storing data for an individual quarter, plus Year, storing summary data for the year. </a:t>
            </a:r>
            <a:endParaRPr lang="en-IN" dirty="0" smtClean="0"/>
          </a:p>
          <a:p>
            <a:r>
              <a:rPr lang="en-IN" b="1" dirty="0" smtClean="0"/>
              <a:t>Qtr1 may comprise four </a:t>
            </a:r>
            <a:r>
              <a:rPr lang="en-IN" b="1" dirty="0"/>
              <a:t>members</a:t>
            </a:r>
            <a:r>
              <a:rPr lang="en-IN" dirty="0"/>
              <a:t>: Jan, Feb, and Mar, each storing data for a month, plus Qtr1, storing summary data for the quarter. </a:t>
            </a:r>
            <a:endParaRPr lang="en-IN" dirty="0" smtClean="0"/>
          </a:p>
          <a:p>
            <a:r>
              <a:rPr lang="en-IN" dirty="0" smtClean="0"/>
              <a:t>Similarly</a:t>
            </a:r>
            <a:r>
              <a:rPr lang="en-IN" dirty="0"/>
              <a:t>, </a:t>
            </a:r>
            <a:r>
              <a:rPr lang="en-IN" b="1" dirty="0"/>
              <a:t>Qtr2, Qtr3, and Qtr4 comprise the members that represent the individual months </a:t>
            </a:r>
            <a:r>
              <a:rPr lang="en-IN" dirty="0"/>
              <a:t>plus the member that stores the quarterly totals.</a:t>
            </a:r>
          </a:p>
        </p:txBody>
      </p:sp>
    </p:spTree>
    <p:extLst>
      <p:ext uri="{BB962C8B-B14F-4D97-AF65-F5344CB8AC3E}">
        <p14:creationId xmlns:p14="http://schemas.microsoft.com/office/powerpoint/2010/main" val="32908013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6908" y="2373446"/>
            <a:ext cx="2692923" cy="2031325"/>
          </a:xfrm>
          <a:prstGeom prst="rect">
            <a:avLst/>
          </a:prstGeom>
        </p:spPr>
        <p:txBody>
          <a:bodyPr wrap="square">
            <a:spAutoFit/>
          </a:bodyPr>
          <a:lstStyle/>
          <a:p>
            <a:r>
              <a:rPr lang="en-IN" dirty="0"/>
              <a:t>You might want to have a simple time dimension that just contains a list of the months, or you might want a time dimension that is grouped by years, quarters, and months</a:t>
            </a:r>
          </a:p>
        </p:txBody>
      </p:sp>
      <p:sp>
        <p:nvSpPr>
          <p:cNvPr id="3" name="Rectangle 2"/>
          <p:cNvSpPr/>
          <p:nvPr/>
        </p:nvSpPr>
        <p:spPr>
          <a:xfrm>
            <a:off x="7035539" y="988451"/>
            <a:ext cx="2730631" cy="4801314"/>
          </a:xfrm>
          <a:prstGeom prst="rect">
            <a:avLst/>
          </a:prstGeom>
        </p:spPr>
        <p:txBody>
          <a:bodyPr wrap="square">
            <a:spAutoFit/>
          </a:bodyPr>
          <a:lstStyle/>
          <a:p>
            <a:pPr fontAlgn="base">
              <a:buFont typeface="Arial" panose="020B0604020202020204" pitchFamily="34" charset="0"/>
              <a:buChar char="•"/>
            </a:pPr>
            <a:r>
              <a:rPr lang="en-IN" dirty="0">
                <a:solidFill>
                  <a:srgbClr val="161616"/>
                </a:solidFill>
                <a:latin typeface="inherit"/>
              </a:rPr>
              <a:t>2017</a:t>
            </a:r>
          </a:p>
          <a:p>
            <a:pPr marL="742950" lvl="1" indent="-285750" fontAlgn="base">
              <a:buFont typeface="Arial" panose="020B0604020202020204" pitchFamily="34" charset="0"/>
              <a:buChar char="•"/>
            </a:pPr>
            <a:r>
              <a:rPr lang="en-IN" dirty="0">
                <a:solidFill>
                  <a:srgbClr val="161616"/>
                </a:solidFill>
                <a:latin typeface="inherit"/>
              </a:rPr>
              <a:t>Q1-2017</a:t>
            </a:r>
          </a:p>
          <a:p>
            <a:pPr marL="1143000" lvl="2" indent="-228600" fontAlgn="base">
              <a:buFont typeface="Arial" panose="020B0604020202020204" pitchFamily="34" charset="0"/>
              <a:buChar char="•"/>
            </a:pPr>
            <a:r>
              <a:rPr lang="en-IN" dirty="0">
                <a:solidFill>
                  <a:srgbClr val="161616"/>
                </a:solidFill>
                <a:latin typeface="inherit"/>
              </a:rPr>
              <a:t>Jan-2017</a:t>
            </a:r>
          </a:p>
          <a:p>
            <a:pPr marL="1143000" lvl="2" indent="-228600" fontAlgn="base">
              <a:buFont typeface="Arial" panose="020B0604020202020204" pitchFamily="34" charset="0"/>
              <a:buChar char="•"/>
            </a:pPr>
            <a:r>
              <a:rPr lang="en-IN" dirty="0">
                <a:solidFill>
                  <a:srgbClr val="161616"/>
                </a:solidFill>
                <a:latin typeface="inherit"/>
              </a:rPr>
              <a:t>Feb-2017</a:t>
            </a:r>
          </a:p>
          <a:p>
            <a:pPr marL="1143000" lvl="2" indent="-228600" fontAlgn="base">
              <a:buFont typeface="Arial" panose="020B0604020202020204" pitchFamily="34" charset="0"/>
              <a:buChar char="•"/>
            </a:pPr>
            <a:r>
              <a:rPr lang="en-IN" dirty="0">
                <a:solidFill>
                  <a:srgbClr val="161616"/>
                </a:solidFill>
                <a:latin typeface="inherit"/>
              </a:rPr>
              <a:t>Mar-2017</a:t>
            </a:r>
          </a:p>
          <a:p>
            <a:pPr marL="742950" lvl="1" indent="-285750" fontAlgn="base">
              <a:buFont typeface="Arial" panose="020B0604020202020204" pitchFamily="34" charset="0"/>
              <a:buChar char="•"/>
            </a:pPr>
            <a:r>
              <a:rPr lang="en-IN" dirty="0">
                <a:solidFill>
                  <a:srgbClr val="161616"/>
                </a:solidFill>
                <a:latin typeface="inherit"/>
              </a:rPr>
              <a:t>Q2-2017</a:t>
            </a:r>
          </a:p>
          <a:p>
            <a:pPr marL="1143000" lvl="2" indent="-228600" fontAlgn="base">
              <a:buFont typeface="Arial" panose="020B0604020202020204" pitchFamily="34" charset="0"/>
              <a:buChar char="•"/>
            </a:pPr>
            <a:r>
              <a:rPr lang="en-IN" dirty="0">
                <a:solidFill>
                  <a:srgbClr val="161616"/>
                </a:solidFill>
                <a:latin typeface="inherit"/>
              </a:rPr>
              <a:t>Apr-2017</a:t>
            </a:r>
          </a:p>
          <a:p>
            <a:pPr marL="1143000" lvl="2" indent="-228600" fontAlgn="base">
              <a:buFont typeface="Arial" panose="020B0604020202020204" pitchFamily="34" charset="0"/>
              <a:buChar char="•"/>
            </a:pPr>
            <a:r>
              <a:rPr lang="en-IN" dirty="0">
                <a:solidFill>
                  <a:srgbClr val="161616"/>
                </a:solidFill>
                <a:latin typeface="inherit"/>
              </a:rPr>
              <a:t>May-2017</a:t>
            </a:r>
          </a:p>
          <a:p>
            <a:pPr marL="1143000" lvl="2" indent="-228600" fontAlgn="base">
              <a:buFont typeface="Arial" panose="020B0604020202020204" pitchFamily="34" charset="0"/>
              <a:buChar char="•"/>
            </a:pPr>
            <a:r>
              <a:rPr lang="en-IN" dirty="0">
                <a:solidFill>
                  <a:srgbClr val="161616"/>
                </a:solidFill>
                <a:latin typeface="inherit"/>
              </a:rPr>
              <a:t>Jun-2017</a:t>
            </a:r>
          </a:p>
          <a:p>
            <a:pPr marL="742950" lvl="1" indent="-285750" fontAlgn="base">
              <a:buFont typeface="Arial" panose="020B0604020202020204" pitchFamily="34" charset="0"/>
              <a:buChar char="•"/>
            </a:pPr>
            <a:r>
              <a:rPr lang="en-IN" dirty="0">
                <a:solidFill>
                  <a:srgbClr val="161616"/>
                </a:solidFill>
                <a:latin typeface="inherit"/>
              </a:rPr>
              <a:t>Q3-2017</a:t>
            </a:r>
          </a:p>
          <a:p>
            <a:pPr marL="1143000" lvl="2" indent="-228600" fontAlgn="base">
              <a:buFont typeface="Arial" panose="020B0604020202020204" pitchFamily="34" charset="0"/>
              <a:buChar char="•"/>
            </a:pPr>
            <a:r>
              <a:rPr lang="en-IN" dirty="0">
                <a:solidFill>
                  <a:srgbClr val="161616"/>
                </a:solidFill>
                <a:latin typeface="inherit"/>
              </a:rPr>
              <a:t>Jul-2017</a:t>
            </a:r>
          </a:p>
          <a:p>
            <a:pPr marL="1143000" lvl="2" indent="-228600" fontAlgn="base">
              <a:buFont typeface="Arial" panose="020B0604020202020204" pitchFamily="34" charset="0"/>
              <a:buChar char="•"/>
            </a:pPr>
            <a:r>
              <a:rPr lang="en-IN" dirty="0">
                <a:solidFill>
                  <a:srgbClr val="161616"/>
                </a:solidFill>
                <a:latin typeface="inherit"/>
              </a:rPr>
              <a:t>Aug-2017</a:t>
            </a:r>
          </a:p>
          <a:p>
            <a:pPr marL="1143000" lvl="2" indent="-228600" fontAlgn="base">
              <a:buFont typeface="Arial" panose="020B0604020202020204" pitchFamily="34" charset="0"/>
              <a:buChar char="•"/>
            </a:pPr>
            <a:r>
              <a:rPr lang="en-IN" dirty="0">
                <a:solidFill>
                  <a:srgbClr val="161616"/>
                </a:solidFill>
                <a:latin typeface="inherit"/>
              </a:rPr>
              <a:t>Sep-2017</a:t>
            </a:r>
          </a:p>
          <a:p>
            <a:pPr marL="742950" lvl="1" indent="-285750" fontAlgn="base">
              <a:buFont typeface="Arial" panose="020B0604020202020204" pitchFamily="34" charset="0"/>
              <a:buChar char="•"/>
            </a:pPr>
            <a:r>
              <a:rPr lang="en-IN" dirty="0">
                <a:solidFill>
                  <a:srgbClr val="161616"/>
                </a:solidFill>
                <a:latin typeface="inherit"/>
              </a:rPr>
              <a:t>Q4-2017</a:t>
            </a:r>
          </a:p>
          <a:p>
            <a:pPr marL="1143000" lvl="2" indent="-228600" fontAlgn="base">
              <a:buFont typeface="Arial" panose="020B0604020202020204" pitchFamily="34" charset="0"/>
              <a:buChar char="•"/>
            </a:pPr>
            <a:r>
              <a:rPr lang="en-IN" dirty="0">
                <a:solidFill>
                  <a:srgbClr val="161616"/>
                </a:solidFill>
                <a:latin typeface="inherit"/>
              </a:rPr>
              <a:t>Oct-2017</a:t>
            </a:r>
          </a:p>
          <a:p>
            <a:pPr marL="1143000" lvl="2" indent="-228600" fontAlgn="base">
              <a:buFont typeface="Arial" panose="020B0604020202020204" pitchFamily="34" charset="0"/>
              <a:buChar char="•"/>
            </a:pPr>
            <a:r>
              <a:rPr lang="en-IN" dirty="0">
                <a:solidFill>
                  <a:srgbClr val="161616"/>
                </a:solidFill>
                <a:latin typeface="inherit"/>
              </a:rPr>
              <a:t>Nov-2017</a:t>
            </a:r>
          </a:p>
          <a:p>
            <a:pPr marL="1143000" lvl="2" indent="-228600" fontAlgn="base">
              <a:buFont typeface="Arial" panose="020B0604020202020204" pitchFamily="34" charset="0"/>
              <a:buChar char="•"/>
            </a:pPr>
            <a:r>
              <a:rPr lang="en-IN" dirty="0">
                <a:solidFill>
                  <a:srgbClr val="161616"/>
                </a:solidFill>
                <a:latin typeface="inherit"/>
              </a:rPr>
              <a:t>Dec-2017</a:t>
            </a:r>
            <a:endParaRPr lang="en-IN" b="0" i="0" dirty="0">
              <a:solidFill>
                <a:srgbClr val="161616"/>
              </a:solidFill>
              <a:effectLst/>
              <a:latin typeface="inherit"/>
            </a:endParaRPr>
          </a:p>
        </p:txBody>
      </p:sp>
    </p:spTree>
    <p:extLst>
      <p:ext uri="{BB962C8B-B14F-4D97-AF65-F5344CB8AC3E}">
        <p14:creationId xmlns:p14="http://schemas.microsoft.com/office/powerpoint/2010/main" val="20262574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32874" y="725864"/>
            <a:ext cx="7154945" cy="369332"/>
          </a:xfrm>
          <a:prstGeom prst="rect">
            <a:avLst/>
          </a:prstGeom>
          <a:noFill/>
        </p:spPr>
        <p:txBody>
          <a:bodyPr wrap="square" rtlCol="0">
            <a:spAutoFit/>
          </a:bodyPr>
          <a:lstStyle/>
          <a:p>
            <a:r>
              <a:rPr lang="en-US" b="1" dirty="0" smtClean="0"/>
              <a:t>Selecting dimensions and number of dimensions</a:t>
            </a:r>
            <a:endParaRPr lang="en-IN" b="1" dirty="0"/>
          </a:p>
        </p:txBody>
      </p:sp>
      <p:sp>
        <p:nvSpPr>
          <p:cNvPr id="3" name="Rectangle 2"/>
          <p:cNvSpPr/>
          <p:nvPr/>
        </p:nvSpPr>
        <p:spPr>
          <a:xfrm>
            <a:off x="870407" y="1372767"/>
            <a:ext cx="10602013" cy="2308324"/>
          </a:xfrm>
          <a:prstGeom prst="rect">
            <a:avLst/>
          </a:prstGeom>
        </p:spPr>
        <p:txBody>
          <a:bodyPr wrap="square">
            <a:spAutoFit/>
          </a:bodyPr>
          <a:lstStyle/>
          <a:p>
            <a:r>
              <a:rPr lang="en-IN" dirty="0"/>
              <a:t>Every cube has at least two dimensions and a maximum of 256 dimensions. </a:t>
            </a:r>
            <a:endParaRPr lang="en-IN" dirty="0" smtClean="0"/>
          </a:p>
          <a:p>
            <a:endParaRPr lang="en-IN" dirty="0" smtClean="0"/>
          </a:p>
          <a:p>
            <a:pPr marL="285750" indent="-285750">
              <a:buFont typeface="Arial" panose="020B0604020202020204" pitchFamily="34" charset="0"/>
              <a:buChar char="•"/>
            </a:pPr>
            <a:r>
              <a:rPr lang="en-IN" dirty="0" smtClean="0"/>
              <a:t>For </a:t>
            </a:r>
            <a:r>
              <a:rPr lang="en-IN" dirty="0"/>
              <a:t>example, </a:t>
            </a:r>
            <a:r>
              <a:rPr lang="en-IN" b="1" dirty="0"/>
              <a:t>a two-dimensional cube is best suited as a lookup table </a:t>
            </a:r>
            <a:r>
              <a:rPr lang="en-IN" dirty="0"/>
              <a:t>when you want to calculate values in other cubes that have more dimensions. </a:t>
            </a:r>
            <a:endParaRPr lang="en-IN" dirty="0" smtClean="0"/>
          </a:p>
          <a:p>
            <a:pPr marL="285750" indent="-285750">
              <a:buFont typeface="Arial" panose="020B0604020202020204" pitchFamily="34" charset="0"/>
              <a:buChar char="•"/>
            </a:pPr>
            <a:r>
              <a:rPr lang="en-IN" dirty="0" smtClean="0"/>
              <a:t>For </a:t>
            </a:r>
            <a:r>
              <a:rPr lang="en-IN" dirty="0"/>
              <a:t>example, </a:t>
            </a:r>
            <a:r>
              <a:rPr lang="en-IN" b="1" dirty="0"/>
              <a:t>you can convert the local currency amounts to a reporting currency </a:t>
            </a:r>
            <a:r>
              <a:rPr lang="en-IN" dirty="0"/>
              <a:t>by using a two-dimensional cube that stores the exchange rates. You retrieve the rate using the TM1 rule</a:t>
            </a:r>
            <a:r>
              <a:rPr lang="en-IN" dirty="0" smtClean="0"/>
              <a:t>.</a:t>
            </a:r>
          </a:p>
          <a:p>
            <a:pPr marL="285750" indent="-285750">
              <a:buFont typeface="Arial" panose="020B0604020202020204" pitchFamily="34" charset="0"/>
              <a:buChar char="•"/>
            </a:pPr>
            <a:endParaRPr lang="en-IN" dirty="0"/>
          </a:p>
          <a:p>
            <a:r>
              <a:rPr lang="en-IN" dirty="0"/>
              <a:t>The number of dimensions in a cube </a:t>
            </a:r>
            <a:r>
              <a:rPr lang="en-IN" b="1" dirty="0"/>
              <a:t>depends mostly on the dimensionality of your data</a:t>
            </a:r>
            <a:r>
              <a:rPr lang="en-IN" dirty="0"/>
              <a:t>.</a:t>
            </a:r>
          </a:p>
        </p:txBody>
      </p:sp>
      <p:graphicFrame>
        <p:nvGraphicFramePr>
          <p:cNvPr id="4" name="Table 3"/>
          <p:cNvGraphicFramePr>
            <a:graphicFrameLocks noGrp="1"/>
          </p:cNvGraphicFramePr>
          <p:nvPr>
            <p:extLst>
              <p:ext uri="{D42A27DB-BD31-4B8C-83A1-F6EECF244321}">
                <p14:modId xmlns:p14="http://schemas.microsoft.com/office/powerpoint/2010/main" val="4050269484"/>
              </p:ext>
            </p:extLst>
          </p:nvPr>
        </p:nvGraphicFramePr>
        <p:xfrm>
          <a:off x="2375554" y="3623593"/>
          <a:ext cx="7280898" cy="2871185"/>
        </p:xfrm>
        <a:graphic>
          <a:graphicData uri="http://schemas.openxmlformats.org/drawingml/2006/table">
            <a:tbl>
              <a:tblPr/>
              <a:tblGrid>
                <a:gridCol w="3640449"/>
                <a:gridCol w="3640449"/>
              </a:tblGrid>
              <a:tr h="472982">
                <a:tc gridSpan="2">
                  <a:txBody>
                    <a:bodyPr/>
                    <a:lstStyle/>
                    <a:p>
                      <a:pPr marL="0" algn="l" defTabSz="914400" rtl="0" eaLnBrk="1" fontAlgn="base" latinLnBrk="0" hangingPunct="1"/>
                      <a:r>
                        <a:rPr lang="en-US" sz="1200" kern="1200" dirty="0">
                          <a:solidFill>
                            <a:schemeClr val="tx1"/>
                          </a:solidFill>
                          <a:latin typeface="+mn-lt"/>
                          <a:ea typeface="+mn-ea"/>
                          <a:cs typeface="+mn-cs"/>
                        </a:rPr>
                        <a:t>Profit and Loss Statement (in thousands)</a:t>
                      </a:r>
                    </a:p>
                    <a:p>
                      <a:pPr marL="0" algn="l" defTabSz="914400" rtl="0" eaLnBrk="1" fontAlgn="base" latinLnBrk="0" hangingPunct="1"/>
                      <a:r>
                        <a:rPr lang="en-US" sz="1200" kern="1200" dirty="0">
                          <a:solidFill>
                            <a:schemeClr val="tx1"/>
                          </a:solidFill>
                          <a:latin typeface="+mn-lt"/>
                          <a:ea typeface="+mn-ea"/>
                          <a:cs typeface="+mn-cs"/>
                        </a:rPr>
                        <a:t>Year Ending 31 Dec, 2002</a:t>
                      </a:r>
                    </a:p>
                  </a:txBody>
                  <a:tcPr marL="79633" marR="79633" marT="39817" marB="39817" anchor="ctr">
                    <a:lnL>
                      <a:noFill/>
                    </a:lnL>
                    <a:lnR>
                      <a:noFill/>
                    </a:lnR>
                    <a:lnT>
                      <a:noFill/>
                    </a:lnT>
                    <a:lnB>
                      <a:noFill/>
                    </a:lnB>
                    <a:solidFill>
                      <a:srgbClr val="FFFFFF"/>
                    </a:solidFill>
                  </a:tcPr>
                </a:tc>
                <a:tc hMerge="1">
                  <a:txBody>
                    <a:bodyPr/>
                    <a:lstStyle/>
                    <a:p>
                      <a:endParaRPr lang="en-IN"/>
                    </a:p>
                  </a:txBody>
                  <a:tcPr/>
                </a:tc>
              </a:tr>
              <a:tr h="266467">
                <a:tc>
                  <a:txBody>
                    <a:bodyPr/>
                    <a:lstStyle/>
                    <a:p>
                      <a:pPr marL="0" algn="l" defTabSz="914400" rtl="0" eaLnBrk="1" fontAlgn="base" latinLnBrk="0" hangingPunct="1"/>
                      <a:r>
                        <a:rPr lang="en-IN" sz="1200" kern="1200">
                          <a:solidFill>
                            <a:schemeClr val="tx1"/>
                          </a:solidFill>
                          <a:latin typeface="+mn-lt"/>
                          <a:ea typeface="+mn-ea"/>
                          <a:cs typeface="+mn-cs"/>
                        </a:rPr>
                        <a:t>Net sales</a:t>
                      </a:r>
                    </a:p>
                  </a:txBody>
                  <a:tcPr marL="79633" marR="79633" marT="39817" marB="39817" anchor="ctr">
                    <a:lnL>
                      <a:noFill/>
                    </a:lnL>
                    <a:lnR>
                      <a:noFill/>
                    </a:lnR>
                    <a:lnT>
                      <a:noFill/>
                    </a:lnT>
                    <a:lnB>
                      <a:noFill/>
                    </a:lnB>
                    <a:solidFill>
                      <a:srgbClr val="FFFFFF"/>
                    </a:solidFill>
                  </a:tcPr>
                </a:tc>
                <a:tc>
                  <a:txBody>
                    <a:bodyPr/>
                    <a:lstStyle/>
                    <a:p>
                      <a:pPr marL="0" algn="l" defTabSz="914400" rtl="0" eaLnBrk="1" fontAlgn="base" latinLnBrk="0" hangingPunct="1"/>
                      <a:r>
                        <a:rPr lang="en-IN" sz="1200" kern="1200">
                          <a:solidFill>
                            <a:schemeClr val="tx1"/>
                          </a:solidFill>
                          <a:latin typeface="+mn-lt"/>
                          <a:ea typeface="+mn-ea"/>
                          <a:cs typeface="+mn-cs"/>
                        </a:rPr>
                        <a:t>200,000</a:t>
                      </a:r>
                    </a:p>
                  </a:txBody>
                  <a:tcPr marL="79633" marR="79633" marT="39817" marB="39817" anchor="ctr">
                    <a:lnL>
                      <a:noFill/>
                    </a:lnL>
                    <a:lnR>
                      <a:noFill/>
                    </a:lnR>
                    <a:lnT>
                      <a:noFill/>
                    </a:lnT>
                    <a:lnB>
                      <a:noFill/>
                    </a:lnB>
                    <a:solidFill>
                      <a:srgbClr val="FFFFFF"/>
                    </a:solidFill>
                  </a:tcPr>
                </a:tc>
              </a:tr>
              <a:tr h="266467">
                <a:tc>
                  <a:txBody>
                    <a:bodyPr/>
                    <a:lstStyle/>
                    <a:p>
                      <a:pPr marL="0" algn="l" defTabSz="914400" rtl="0" eaLnBrk="1" fontAlgn="base" latinLnBrk="0" hangingPunct="1"/>
                      <a:r>
                        <a:rPr lang="en-IN" sz="1200" kern="1200">
                          <a:solidFill>
                            <a:schemeClr val="tx1"/>
                          </a:solidFill>
                          <a:latin typeface="+mn-lt"/>
                          <a:ea typeface="+mn-ea"/>
                          <a:cs typeface="+mn-cs"/>
                        </a:rPr>
                        <a:t>Direct costs</a:t>
                      </a:r>
                    </a:p>
                  </a:txBody>
                  <a:tcPr marL="79633" marR="79633" marT="39817" marB="39817" anchor="ctr">
                    <a:lnL>
                      <a:noFill/>
                    </a:lnL>
                    <a:lnR>
                      <a:noFill/>
                    </a:lnR>
                    <a:lnT>
                      <a:noFill/>
                    </a:lnT>
                    <a:lnB>
                      <a:noFill/>
                    </a:lnB>
                    <a:solidFill>
                      <a:srgbClr val="FFFFFF"/>
                    </a:solidFill>
                  </a:tcPr>
                </a:tc>
                <a:tc>
                  <a:txBody>
                    <a:bodyPr/>
                    <a:lstStyle/>
                    <a:p>
                      <a:pPr marL="0" algn="l" defTabSz="914400" rtl="0" eaLnBrk="1" fontAlgn="base" latinLnBrk="0" hangingPunct="1"/>
                      <a:r>
                        <a:rPr lang="en-IN" sz="1200" kern="1200" dirty="0">
                          <a:solidFill>
                            <a:schemeClr val="tx1"/>
                          </a:solidFill>
                          <a:latin typeface="+mn-lt"/>
                          <a:ea typeface="+mn-ea"/>
                          <a:cs typeface="+mn-cs"/>
                        </a:rPr>
                        <a:t>35,000</a:t>
                      </a:r>
                    </a:p>
                  </a:txBody>
                  <a:tcPr marL="79633" marR="79633" marT="39817" marB="39817" anchor="ctr">
                    <a:lnL>
                      <a:noFill/>
                    </a:lnL>
                    <a:lnR>
                      <a:noFill/>
                    </a:lnR>
                    <a:lnT>
                      <a:noFill/>
                    </a:lnT>
                    <a:lnB>
                      <a:noFill/>
                    </a:lnB>
                    <a:solidFill>
                      <a:srgbClr val="FFFFFF"/>
                    </a:solidFill>
                  </a:tcPr>
                </a:tc>
              </a:tr>
              <a:tr h="266467">
                <a:tc>
                  <a:txBody>
                    <a:bodyPr/>
                    <a:lstStyle/>
                    <a:p>
                      <a:pPr marL="0" algn="l" defTabSz="914400" rtl="0" eaLnBrk="1" fontAlgn="base" latinLnBrk="0" hangingPunct="1"/>
                      <a:r>
                        <a:rPr lang="en-IN" sz="1200" kern="1200">
                          <a:solidFill>
                            <a:schemeClr val="tx1"/>
                          </a:solidFill>
                          <a:latin typeface="+mn-lt"/>
                          <a:ea typeface="+mn-ea"/>
                          <a:cs typeface="+mn-cs"/>
                        </a:rPr>
                        <a:t>Direct labor</a:t>
                      </a:r>
                    </a:p>
                  </a:txBody>
                  <a:tcPr marL="79633" marR="79633" marT="39817" marB="39817" anchor="ctr">
                    <a:lnL>
                      <a:noFill/>
                    </a:lnL>
                    <a:lnR>
                      <a:noFill/>
                    </a:lnR>
                    <a:lnT>
                      <a:noFill/>
                    </a:lnT>
                    <a:lnB>
                      <a:noFill/>
                    </a:lnB>
                    <a:solidFill>
                      <a:srgbClr val="FFFFFF"/>
                    </a:solidFill>
                  </a:tcPr>
                </a:tc>
                <a:tc>
                  <a:txBody>
                    <a:bodyPr/>
                    <a:lstStyle/>
                    <a:p>
                      <a:pPr marL="0" algn="l" defTabSz="914400" rtl="0" eaLnBrk="1" fontAlgn="base" latinLnBrk="0" hangingPunct="1"/>
                      <a:r>
                        <a:rPr lang="en-IN" sz="1200" kern="1200">
                          <a:solidFill>
                            <a:schemeClr val="tx1"/>
                          </a:solidFill>
                          <a:latin typeface="+mn-lt"/>
                          <a:ea typeface="+mn-ea"/>
                          <a:cs typeface="+mn-cs"/>
                        </a:rPr>
                        <a:t>50,000</a:t>
                      </a:r>
                    </a:p>
                  </a:txBody>
                  <a:tcPr marL="79633" marR="79633" marT="39817" marB="39817" anchor="ctr">
                    <a:lnL>
                      <a:noFill/>
                    </a:lnL>
                    <a:lnR>
                      <a:noFill/>
                    </a:lnR>
                    <a:lnT>
                      <a:noFill/>
                    </a:lnT>
                    <a:lnB>
                      <a:noFill/>
                    </a:lnB>
                    <a:solidFill>
                      <a:srgbClr val="FFFFFF"/>
                    </a:solidFill>
                  </a:tcPr>
                </a:tc>
              </a:tr>
              <a:tr h="266467">
                <a:tc>
                  <a:txBody>
                    <a:bodyPr/>
                    <a:lstStyle/>
                    <a:p>
                      <a:pPr marL="0" algn="l" defTabSz="914400" rtl="0" eaLnBrk="1" fontAlgn="base" latinLnBrk="0" hangingPunct="1"/>
                      <a:r>
                        <a:rPr lang="en-IN" sz="1200" kern="1200" dirty="0">
                          <a:solidFill>
                            <a:schemeClr val="tx1"/>
                          </a:solidFill>
                          <a:latin typeface="+mn-lt"/>
                          <a:ea typeface="+mn-ea"/>
                          <a:cs typeface="+mn-cs"/>
                        </a:rPr>
                        <a:t>Gross Profit</a:t>
                      </a:r>
                    </a:p>
                  </a:txBody>
                  <a:tcPr marL="79633" marR="79633" marT="39817" marB="39817" anchor="ctr">
                    <a:lnL>
                      <a:noFill/>
                    </a:lnL>
                    <a:lnR>
                      <a:noFill/>
                    </a:lnR>
                    <a:lnT>
                      <a:noFill/>
                    </a:lnT>
                    <a:lnB>
                      <a:noFill/>
                    </a:lnB>
                    <a:solidFill>
                      <a:srgbClr val="FFFFFF"/>
                    </a:solidFill>
                  </a:tcPr>
                </a:tc>
                <a:tc>
                  <a:txBody>
                    <a:bodyPr/>
                    <a:lstStyle/>
                    <a:p>
                      <a:pPr marL="0" algn="l" defTabSz="914400" rtl="0" eaLnBrk="1" fontAlgn="base" latinLnBrk="0" hangingPunct="1"/>
                      <a:r>
                        <a:rPr lang="en-IN" sz="1200" kern="1200">
                          <a:solidFill>
                            <a:schemeClr val="tx1"/>
                          </a:solidFill>
                          <a:latin typeface="+mn-lt"/>
                          <a:ea typeface="+mn-ea"/>
                          <a:cs typeface="+mn-cs"/>
                        </a:rPr>
                        <a:t>115,000</a:t>
                      </a:r>
                    </a:p>
                  </a:txBody>
                  <a:tcPr marL="79633" marR="79633" marT="39817" marB="39817" anchor="ctr">
                    <a:lnL>
                      <a:noFill/>
                    </a:lnL>
                    <a:lnR>
                      <a:noFill/>
                    </a:lnR>
                    <a:lnT>
                      <a:noFill/>
                    </a:lnT>
                    <a:lnB>
                      <a:noFill/>
                    </a:lnB>
                    <a:solidFill>
                      <a:srgbClr val="FFFFFF"/>
                    </a:solidFill>
                  </a:tcPr>
                </a:tc>
              </a:tr>
              <a:tr h="266467">
                <a:tc>
                  <a:txBody>
                    <a:bodyPr/>
                    <a:lstStyle/>
                    <a:p>
                      <a:pPr marL="0" algn="l" defTabSz="914400" rtl="0" eaLnBrk="1" fontAlgn="base" latinLnBrk="0" hangingPunct="1"/>
                      <a:r>
                        <a:rPr lang="en-IN" sz="1200" kern="1200">
                          <a:solidFill>
                            <a:schemeClr val="tx1"/>
                          </a:solidFill>
                          <a:latin typeface="+mn-lt"/>
                          <a:ea typeface="+mn-ea"/>
                          <a:cs typeface="+mn-cs"/>
                        </a:rPr>
                        <a:t>Salaries</a:t>
                      </a:r>
                    </a:p>
                  </a:txBody>
                  <a:tcPr marL="79633" marR="79633" marT="39817" marB="39817" anchor="ctr">
                    <a:lnL>
                      <a:noFill/>
                    </a:lnL>
                    <a:lnR>
                      <a:noFill/>
                    </a:lnR>
                    <a:lnT>
                      <a:noFill/>
                    </a:lnT>
                    <a:lnB>
                      <a:noFill/>
                    </a:lnB>
                    <a:solidFill>
                      <a:srgbClr val="FFFFFF"/>
                    </a:solidFill>
                  </a:tcPr>
                </a:tc>
                <a:tc>
                  <a:txBody>
                    <a:bodyPr/>
                    <a:lstStyle/>
                    <a:p>
                      <a:pPr marL="0" algn="l" defTabSz="914400" rtl="0" eaLnBrk="1" fontAlgn="base" latinLnBrk="0" hangingPunct="1"/>
                      <a:r>
                        <a:rPr lang="en-IN" sz="1200" kern="1200">
                          <a:solidFill>
                            <a:schemeClr val="tx1"/>
                          </a:solidFill>
                          <a:latin typeface="+mn-lt"/>
                          <a:ea typeface="+mn-ea"/>
                          <a:cs typeface="+mn-cs"/>
                        </a:rPr>
                        <a:t>30,000</a:t>
                      </a:r>
                    </a:p>
                  </a:txBody>
                  <a:tcPr marL="79633" marR="79633" marT="39817" marB="39817" anchor="ctr">
                    <a:lnL>
                      <a:noFill/>
                    </a:lnL>
                    <a:lnR>
                      <a:noFill/>
                    </a:lnR>
                    <a:lnT>
                      <a:noFill/>
                    </a:lnT>
                    <a:lnB>
                      <a:noFill/>
                    </a:lnB>
                    <a:solidFill>
                      <a:srgbClr val="FFFFFF"/>
                    </a:solidFill>
                  </a:tcPr>
                </a:tc>
              </a:tr>
              <a:tr h="266467">
                <a:tc>
                  <a:txBody>
                    <a:bodyPr/>
                    <a:lstStyle/>
                    <a:p>
                      <a:pPr marL="0" algn="l" defTabSz="914400" rtl="0" eaLnBrk="1" fontAlgn="base" latinLnBrk="0" hangingPunct="1"/>
                      <a:r>
                        <a:rPr lang="en-IN" sz="1200" kern="1200">
                          <a:solidFill>
                            <a:schemeClr val="tx1"/>
                          </a:solidFill>
                          <a:latin typeface="+mn-lt"/>
                          <a:ea typeface="+mn-ea"/>
                          <a:cs typeface="+mn-cs"/>
                        </a:rPr>
                        <a:t>Payroll</a:t>
                      </a:r>
                    </a:p>
                  </a:txBody>
                  <a:tcPr marL="79633" marR="79633" marT="39817" marB="39817" anchor="ctr">
                    <a:lnL>
                      <a:noFill/>
                    </a:lnL>
                    <a:lnR>
                      <a:noFill/>
                    </a:lnR>
                    <a:lnT>
                      <a:noFill/>
                    </a:lnT>
                    <a:lnB>
                      <a:noFill/>
                    </a:lnB>
                    <a:solidFill>
                      <a:srgbClr val="FFFFFF"/>
                    </a:solidFill>
                  </a:tcPr>
                </a:tc>
                <a:tc>
                  <a:txBody>
                    <a:bodyPr/>
                    <a:lstStyle/>
                    <a:p>
                      <a:pPr marL="0" algn="l" defTabSz="914400" rtl="0" eaLnBrk="1" fontAlgn="base" latinLnBrk="0" hangingPunct="1"/>
                      <a:r>
                        <a:rPr lang="en-IN" sz="1200" kern="1200">
                          <a:solidFill>
                            <a:schemeClr val="tx1"/>
                          </a:solidFill>
                          <a:latin typeface="+mn-lt"/>
                          <a:ea typeface="+mn-ea"/>
                          <a:cs typeface="+mn-cs"/>
                        </a:rPr>
                        <a:t>3,500</a:t>
                      </a:r>
                    </a:p>
                  </a:txBody>
                  <a:tcPr marL="79633" marR="79633" marT="39817" marB="39817" anchor="ctr">
                    <a:lnL>
                      <a:noFill/>
                    </a:lnL>
                    <a:lnR>
                      <a:noFill/>
                    </a:lnR>
                    <a:lnT>
                      <a:noFill/>
                    </a:lnT>
                    <a:lnB>
                      <a:noFill/>
                    </a:lnB>
                    <a:solidFill>
                      <a:srgbClr val="FFFFFF"/>
                    </a:solidFill>
                  </a:tcPr>
                </a:tc>
              </a:tr>
              <a:tr h="266467">
                <a:tc>
                  <a:txBody>
                    <a:bodyPr/>
                    <a:lstStyle/>
                    <a:p>
                      <a:pPr marL="0" algn="l" defTabSz="914400" rtl="0" eaLnBrk="1" fontAlgn="base" latinLnBrk="0" hangingPunct="1"/>
                      <a:r>
                        <a:rPr lang="en-IN" sz="1200" kern="1200">
                          <a:solidFill>
                            <a:schemeClr val="tx1"/>
                          </a:solidFill>
                          <a:latin typeface="+mn-lt"/>
                          <a:ea typeface="+mn-ea"/>
                          <a:cs typeface="+mn-cs"/>
                        </a:rPr>
                        <a:t>Electricity</a:t>
                      </a:r>
                    </a:p>
                  </a:txBody>
                  <a:tcPr marL="79633" marR="79633" marT="39817" marB="39817" anchor="ctr">
                    <a:lnL>
                      <a:noFill/>
                    </a:lnL>
                    <a:lnR>
                      <a:noFill/>
                    </a:lnR>
                    <a:lnT>
                      <a:noFill/>
                    </a:lnT>
                    <a:lnB>
                      <a:noFill/>
                    </a:lnB>
                    <a:solidFill>
                      <a:srgbClr val="FFFFFF"/>
                    </a:solidFill>
                  </a:tcPr>
                </a:tc>
                <a:tc>
                  <a:txBody>
                    <a:bodyPr/>
                    <a:lstStyle/>
                    <a:p>
                      <a:pPr marL="0" algn="l" defTabSz="914400" rtl="0" eaLnBrk="1" fontAlgn="base" latinLnBrk="0" hangingPunct="1"/>
                      <a:r>
                        <a:rPr lang="en-IN" sz="1200" kern="1200">
                          <a:solidFill>
                            <a:schemeClr val="tx1"/>
                          </a:solidFill>
                          <a:latin typeface="+mn-lt"/>
                          <a:ea typeface="+mn-ea"/>
                          <a:cs typeface="+mn-cs"/>
                        </a:rPr>
                        <a:t>5,000</a:t>
                      </a:r>
                    </a:p>
                  </a:txBody>
                  <a:tcPr marL="79633" marR="79633" marT="39817" marB="39817" anchor="ctr">
                    <a:lnL>
                      <a:noFill/>
                    </a:lnL>
                    <a:lnR>
                      <a:noFill/>
                    </a:lnR>
                    <a:lnT>
                      <a:noFill/>
                    </a:lnT>
                    <a:lnB>
                      <a:noFill/>
                    </a:lnB>
                    <a:solidFill>
                      <a:srgbClr val="FFFFFF"/>
                    </a:solidFill>
                  </a:tcPr>
                </a:tc>
              </a:tr>
              <a:tr h="266467">
                <a:tc>
                  <a:txBody>
                    <a:bodyPr/>
                    <a:lstStyle/>
                    <a:p>
                      <a:pPr marL="0" algn="l" defTabSz="914400" rtl="0" eaLnBrk="1" fontAlgn="base" latinLnBrk="0" hangingPunct="1"/>
                      <a:r>
                        <a:rPr lang="en-IN" sz="1200" kern="1200">
                          <a:solidFill>
                            <a:schemeClr val="tx1"/>
                          </a:solidFill>
                          <a:latin typeface="+mn-lt"/>
                          <a:ea typeface="+mn-ea"/>
                          <a:cs typeface="+mn-cs"/>
                        </a:rPr>
                        <a:t>Rent</a:t>
                      </a:r>
                    </a:p>
                  </a:txBody>
                  <a:tcPr marL="79633" marR="79633" marT="39817" marB="39817" anchor="ctr">
                    <a:lnL>
                      <a:noFill/>
                    </a:lnL>
                    <a:lnR>
                      <a:noFill/>
                    </a:lnR>
                    <a:lnT>
                      <a:noFill/>
                    </a:lnT>
                    <a:lnB>
                      <a:noFill/>
                    </a:lnB>
                    <a:solidFill>
                      <a:srgbClr val="FFFFFF"/>
                    </a:solidFill>
                  </a:tcPr>
                </a:tc>
                <a:tc>
                  <a:txBody>
                    <a:bodyPr/>
                    <a:lstStyle/>
                    <a:p>
                      <a:pPr marL="0" algn="l" defTabSz="914400" rtl="0" eaLnBrk="1" fontAlgn="base" latinLnBrk="0" hangingPunct="1"/>
                      <a:r>
                        <a:rPr lang="en-IN" sz="1200" kern="1200" dirty="0">
                          <a:solidFill>
                            <a:schemeClr val="tx1"/>
                          </a:solidFill>
                          <a:latin typeface="+mn-lt"/>
                          <a:ea typeface="+mn-ea"/>
                          <a:cs typeface="+mn-cs"/>
                        </a:rPr>
                        <a:t>10,000</a:t>
                      </a:r>
                    </a:p>
                  </a:txBody>
                  <a:tcPr marL="79633" marR="79633" marT="39817" marB="39817" anchor="ctr">
                    <a:lnL>
                      <a:noFill/>
                    </a:lnL>
                    <a:lnR>
                      <a:noFill/>
                    </a:lnR>
                    <a:lnT>
                      <a:noFill/>
                    </a:lnT>
                    <a:lnB>
                      <a:noFill/>
                    </a:lnB>
                    <a:solidFill>
                      <a:srgbClr val="FFFFFF"/>
                    </a:solidFill>
                  </a:tcPr>
                </a:tc>
              </a:tr>
              <a:tr h="266467">
                <a:tc>
                  <a:txBody>
                    <a:bodyPr/>
                    <a:lstStyle/>
                    <a:p>
                      <a:pPr marL="0" algn="l" defTabSz="914400" rtl="0" eaLnBrk="1" fontAlgn="base" latinLnBrk="0" hangingPunct="1"/>
                      <a:r>
                        <a:rPr lang="en-IN" sz="1200" kern="1200">
                          <a:solidFill>
                            <a:schemeClr val="tx1"/>
                          </a:solidFill>
                          <a:latin typeface="+mn-lt"/>
                          <a:ea typeface="+mn-ea"/>
                          <a:cs typeface="+mn-cs"/>
                        </a:rPr>
                        <a:t>Depreciation</a:t>
                      </a:r>
                    </a:p>
                  </a:txBody>
                  <a:tcPr marL="79633" marR="79633" marT="39817" marB="39817" anchor="ctr">
                    <a:lnL>
                      <a:noFill/>
                    </a:lnL>
                    <a:lnR>
                      <a:noFill/>
                    </a:lnR>
                    <a:lnT>
                      <a:noFill/>
                    </a:lnT>
                    <a:lnB>
                      <a:noFill/>
                    </a:lnB>
                    <a:solidFill>
                      <a:srgbClr val="FFFFFF"/>
                    </a:solidFill>
                  </a:tcPr>
                </a:tc>
                <a:tc>
                  <a:txBody>
                    <a:bodyPr/>
                    <a:lstStyle/>
                    <a:p>
                      <a:pPr marL="0" algn="l" defTabSz="914400" rtl="0" eaLnBrk="1" fontAlgn="base" latinLnBrk="0" hangingPunct="1"/>
                      <a:r>
                        <a:rPr lang="en-IN" sz="1200" kern="1200" dirty="0">
                          <a:solidFill>
                            <a:schemeClr val="tx1"/>
                          </a:solidFill>
                          <a:latin typeface="+mn-lt"/>
                          <a:ea typeface="+mn-ea"/>
                          <a:cs typeface="+mn-cs"/>
                        </a:rPr>
                        <a:t>6,000</a:t>
                      </a:r>
                    </a:p>
                  </a:txBody>
                  <a:tcPr marL="79633" marR="79633" marT="39817" marB="39817" anchor="ctr">
                    <a:lnL>
                      <a:noFill/>
                    </a:lnL>
                    <a:lnR>
                      <a:noFill/>
                    </a:lnR>
                    <a:lnT>
                      <a:noFill/>
                    </a:lnT>
                    <a:lnB>
                      <a:noFill/>
                    </a:lnB>
                    <a:solidFill>
                      <a:srgbClr val="FFFFFF"/>
                    </a:solidFill>
                  </a:tcPr>
                </a:tc>
              </a:tr>
            </a:tbl>
          </a:graphicData>
        </a:graphic>
      </p:graphicFrame>
      <p:sp>
        <p:nvSpPr>
          <p:cNvPr id="5" name="Rectangle 4"/>
          <p:cNvSpPr/>
          <p:nvPr/>
        </p:nvSpPr>
        <p:spPr>
          <a:xfrm>
            <a:off x="7384329" y="4576416"/>
            <a:ext cx="2033048" cy="954107"/>
          </a:xfrm>
          <a:prstGeom prst="rect">
            <a:avLst/>
          </a:prstGeom>
        </p:spPr>
        <p:txBody>
          <a:bodyPr wrap="square">
            <a:spAutoFit/>
          </a:bodyPr>
          <a:lstStyle/>
          <a:p>
            <a:r>
              <a:rPr lang="en-US" sz="1400" i="1" dirty="0" smtClean="0">
                <a:solidFill>
                  <a:srgbClr val="161616"/>
                </a:solidFill>
                <a:latin typeface="IBM Plex Sans"/>
              </a:rPr>
              <a:t>How to examine, how </a:t>
            </a:r>
            <a:r>
              <a:rPr lang="en-US" sz="1400" i="1" dirty="0">
                <a:solidFill>
                  <a:srgbClr val="161616"/>
                </a:solidFill>
                <a:latin typeface="IBM Plex Sans"/>
              </a:rPr>
              <a:t>the revenue and expenses vary by their </a:t>
            </a:r>
            <a:r>
              <a:rPr lang="en-US" sz="1400" i="1" dirty="0" smtClean="0">
                <a:solidFill>
                  <a:srgbClr val="161616"/>
                </a:solidFill>
                <a:latin typeface="IBM Plex Sans"/>
              </a:rPr>
              <a:t>factors??</a:t>
            </a:r>
            <a:endParaRPr lang="en-IN" sz="1400" i="1" dirty="0"/>
          </a:p>
        </p:txBody>
      </p:sp>
    </p:spTree>
    <p:extLst>
      <p:ext uri="{BB962C8B-B14F-4D97-AF65-F5344CB8AC3E}">
        <p14:creationId xmlns:p14="http://schemas.microsoft.com/office/powerpoint/2010/main" val="33282395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8114" y="1219036"/>
            <a:ext cx="10111819" cy="3139321"/>
          </a:xfrm>
          <a:prstGeom prst="rect">
            <a:avLst/>
          </a:prstGeom>
        </p:spPr>
        <p:txBody>
          <a:bodyPr wrap="square">
            <a:spAutoFit/>
          </a:bodyPr>
          <a:lstStyle/>
          <a:p>
            <a:r>
              <a:rPr lang="en-IN" dirty="0"/>
              <a:t>Accounts above the Gross Profit </a:t>
            </a:r>
            <a:r>
              <a:rPr lang="en-IN" dirty="0" smtClean="0"/>
              <a:t>line, which </a:t>
            </a:r>
            <a:r>
              <a:rPr lang="en-IN" dirty="0"/>
              <a:t>you can dimension by product, region, scenario (Actual versus Budget), and months</a:t>
            </a:r>
            <a:r>
              <a:rPr lang="en-IN" dirty="0" smtClean="0"/>
              <a:t>.</a:t>
            </a:r>
          </a:p>
          <a:p>
            <a:endParaRPr lang="en-US" dirty="0"/>
          </a:p>
          <a:p>
            <a:endParaRPr lang="en-US" dirty="0" smtClean="0"/>
          </a:p>
          <a:p>
            <a:endParaRPr lang="en-US" dirty="0"/>
          </a:p>
          <a:p>
            <a:endParaRPr lang="en-IN" dirty="0"/>
          </a:p>
          <a:p>
            <a:endParaRPr lang="en-IN" dirty="0" smtClean="0"/>
          </a:p>
          <a:p>
            <a:r>
              <a:rPr lang="en-IN" dirty="0" smtClean="0"/>
              <a:t>Accounts </a:t>
            </a:r>
            <a:r>
              <a:rPr lang="en-IN" dirty="0"/>
              <a:t>below the Gross Profit line, </a:t>
            </a:r>
            <a:r>
              <a:rPr lang="en-IN" dirty="0" smtClean="0"/>
              <a:t>which </a:t>
            </a:r>
            <a:r>
              <a:rPr lang="en-IN" dirty="0"/>
              <a:t>you can dimension by region, scenario (Actual versus Budget), and months, but not product. </a:t>
            </a:r>
            <a:endParaRPr lang="en-IN" dirty="0" smtClean="0"/>
          </a:p>
          <a:p>
            <a:r>
              <a:rPr lang="en-IN" dirty="0" smtClean="0"/>
              <a:t>You </a:t>
            </a:r>
            <a:r>
              <a:rPr lang="en-IN" dirty="0"/>
              <a:t>cannot directly attribute the overheads to products, so you cannot analyze them at the same level of detail.</a:t>
            </a:r>
          </a:p>
        </p:txBody>
      </p:sp>
      <p:graphicFrame>
        <p:nvGraphicFramePr>
          <p:cNvPr id="3" name="Table 2"/>
          <p:cNvGraphicFramePr>
            <a:graphicFrameLocks noGrp="1"/>
          </p:cNvGraphicFramePr>
          <p:nvPr>
            <p:extLst>
              <p:ext uri="{D42A27DB-BD31-4B8C-83A1-F6EECF244321}">
                <p14:modId xmlns:p14="http://schemas.microsoft.com/office/powerpoint/2010/main" val="490848184"/>
              </p:ext>
            </p:extLst>
          </p:nvPr>
        </p:nvGraphicFramePr>
        <p:xfrm>
          <a:off x="908114" y="2110764"/>
          <a:ext cx="10363200" cy="609600"/>
        </p:xfrm>
        <a:graphic>
          <a:graphicData uri="http://schemas.openxmlformats.org/drawingml/2006/table">
            <a:tbl>
              <a:tblPr/>
              <a:tblGrid>
                <a:gridCol w="5181600"/>
                <a:gridCol w="5181600"/>
              </a:tblGrid>
              <a:tr h="0">
                <a:tc>
                  <a:txBody>
                    <a:bodyPr/>
                    <a:lstStyle/>
                    <a:p>
                      <a:pPr algn="l" fontAlgn="base"/>
                      <a:r>
                        <a:rPr lang="en-IN" sz="1400" dirty="0">
                          <a:effectLst/>
                          <a:latin typeface="inherit"/>
                        </a:rPr>
                        <a:t>Net sales</a:t>
                      </a:r>
                    </a:p>
                  </a:txBody>
                  <a:tcPr anchor="ctr">
                    <a:lnL>
                      <a:noFill/>
                    </a:lnL>
                    <a:lnR>
                      <a:noFill/>
                    </a:lnR>
                    <a:lnT>
                      <a:noFill/>
                    </a:lnT>
                    <a:lnB>
                      <a:noFill/>
                    </a:lnB>
                    <a:solidFill>
                      <a:srgbClr val="FFFFFF"/>
                    </a:solidFill>
                  </a:tcPr>
                </a:tc>
                <a:tc>
                  <a:txBody>
                    <a:bodyPr/>
                    <a:lstStyle/>
                    <a:p>
                      <a:pPr algn="l" fontAlgn="base"/>
                      <a:r>
                        <a:rPr lang="en-IN" sz="1400">
                          <a:effectLst/>
                          <a:latin typeface="inherit"/>
                        </a:rPr>
                        <a:t>200,000</a:t>
                      </a:r>
                    </a:p>
                  </a:txBody>
                  <a:tcPr anchor="ctr">
                    <a:lnL>
                      <a:noFill/>
                    </a:lnL>
                    <a:lnR>
                      <a:noFill/>
                    </a:lnR>
                    <a:lnT>
                      <a:noFill/>
                    </a:lnT>
                    <a:lnB>
                      <a:noFill/>
                    </a:lnB>
                    <a:solidFill>
                      <a:srgbClr val="FFFFFF"/>
                    </a:solidFill>
                  </a:tcPr>
                </a:tc>
              </a:tr>
              <a:tr h="0">
                <a:tc>
                  <a:txBody>
                    <a:bodyPr/>
                    <a:lstStyle/>
                    <a:p>
                      <a:pPr algn="l" fontAlgn="base"/>
                      <a:r>
                        <a:rPr lang="en-IN" sz="1400" dirty="0">
                          <a:effectLst/>
                          <a:latin typeface="inherit"/>
                        </a:rPr>
                        <a:t>Direct costs</a:t>
                      </a:r>
                    </a:p>
                  </a:txBody>
                  <a:tcPr anchor="ctr">
                    <a:lnL>
                      <a:noFill/>
                    </a:lnL>
                    <a:lnR>
                      <a:noFill/>
                    </a:lnR>
                    <a:lnT>
                      <a:noFill/>
                    </a:lnT>
                    <a:lnB>
                      <a:noFill/>
                    </a:lnB>
                    <a:solidFill>
                      <a:srgbClr val="FFFFFF"/>
                    </a:solidFill>
                  </a:tcPr>
                </a:tc>
                <a:tc>
                  <a:txBody>
                    <a:bodyPr/>
                    <a:lstStyle/>
                    <a:p>
                      <a:pPr algn="l" fontAlgn="base"/>
                      <a:r>
                        <a:rPr lang="en-IN" sz="1400" dirty="0">
                          <a:effectLst/>
                          <a:latin typeface="inherit"/>
                        </a:rPr>
                        <a:t>35,000</a:t>
                      </a:r>
                    </a:p>
                  </a:txBody>
                  <a:tcPr anchor="ctr">
                    <a:lnL>
                      <a:noFill/>
                    </a:lnL>
                    <a:lnR>
                      <a:noFill/>
                    </a:lnR>
                    <a:lnT>
                      <a:noFill/>
                    </a:lnT>
                    <a:lnB>
                      <a:noFill/>
                    </a:lnB>
                    <a:solidFill>
                      <a:srgbClr val="FFFFFF"/>
                    </a:solid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4202265124"/>
              </p:ext>
            </p:extLst>
          </p:nvPr>
        </p:nvGraphicFramePr>
        <p:xfrm>
          <a:off x="908114" y="4689938"/>
          <a:ext cx="10363200" cy="914400"/>
        </p:xfrm>
        <a:graphic>
          <a:graphicData uri="http://schemas.openxmlformats.org/drawingml/2006/table">
            <a:tbl>
              <a:tblPr/>
              <a:tblGrid>
                <a:gridCol w="5181600"/>
                <a:gridCol w="5181600"/>
              </a:tblGrid>
              <a:tr h="0">
                <a:tc>
                  <a:txBody>
                    <a:bodyPr/>
                    <a:lstStyle/>
                    <a:p>
                      <a:pPr algn="l" fontAlgn="base"/>
                      <a:r>
                        <a:rPr lang="en-IN" sz="1400" dirty="0">
                          <a:effectLst/>
                          <a:latin typeface="inherit"/>
                        </a:rPr>
                        <a:t>Payroll</a:t>
                      </a:r>
                    </a:p>
                  </a:txBody>
                  <a:tcPr anchor="ctr">
                    <a:lnL>
                      <a:noFill/>
                    </a:lnL>
                    <a:lnR>
                      <a:noFill/>
                    </a:lnR>
                    <a:lnT>
                      <a:noFill/>
                    </a:lnT>
                    <a:lnB>
                      <a:noFill/>
                    </a:lnB>
                    <a:solidFill>
                      <a:srgbClr val="FFFFFF"/>
                    </a:solidFill>
                  </a:tcPr>
                </a:tc>
                <a:tc>
                  <a:txBody>
                    <a:bodyPr/>
                    <a:lstStyle/>
                    <a:p>
                      <a:pPr algn="l" fontAlgn="base"/>
                      <a:r>
                        <a:rPr lang="en-IN" sz="1400">
                          <a:effectLst/>
                          <a:latin typeface="inherit"/>
                        </a:rPr>
                        <a:t>3,500</a:t>
                      </a:r>
                    </a:p>
                  </a:txBody>
                  <a:tcPr anchor="ctr">
                    <a:lnL>
                      <a:noFill/>
                    </a:lnL>
                    <a:lnR>
                      <a:noFill/>
                    </a:lnR>
                    <a:lnT>
                      <a:noFill/>
                    </a:lnT>
                    <a:lnB>
                      <a:noFill/>
                    </a:lnB>
                    <a:solidFill>
                      <a:srgbClr val="FFFFFF"/>
                    </a:solidFill>
                  </a:tcPr>
                </a:tc>
              </a:tr>
              <a:tr h="0">
                <a:tc>
                  <a:txBody>
                    <a:bodyPr/>
                    <a:lstStyle/>
                    <a:p>
                      <a:pPr algn="l" fontAlgn="base"/>
                      <a:r>
                        <a:rPr lang="en-IN" sz="1400" dirty="0">
                          <a:effectLst/>
                          <a:latin typeface="inherit"/>
                        </a:rPr>
                        <a:t>Electricity</a:t>
                      </a:r>
                    </a:p>
                  </a:txBody>
                  <a:tcPr anchor="ctr">
                    <a:lnL>
                      <a:noFill/>
                    </a:lnL>
                    <a:lnR>
                      <a:noFill/>
                    </a:lnR>
                    <a:lnT>
                      <a:noFill/>
                    </a:lnT>
                    <a:lnB>
                      <a:noFill/>
                    </a:lnB>
                    <a:solidFill>
                      <a:srgbClr val="FFFFFF"/>
                    </a:solidFill>
                  </a:tcPr>
                </a:tc>
                <a:tc>
                  <a:txBody>
                    <a:bodyPr/>
                    <a:lstStyle/>
                    <a:p>
                      <a:pPr algn="l" fontAlgn="base"/>
                      <a:r>
                        <a:rPr lang="en-IN" sz="1400">
                          <a:effectLst/>
                          <a:latin typeface="inherit"/>
                        </a:rPr>
                        <a:t>5,000</a:t>
                      </a:r>
                    </a:p>
                  </a:txBody>
                  <a:tcPr anchor="ctr">
                    <a:lnL>
                      <a:noFill/>
                    </a:lnL>
                    <a:lnR>
                      <a:noFill/>
                    </a:lnR>
                    <a:lnT>
                      <a:noFill/>
                    </a:lnT>
                    <a:lnB>
                      <a:noFill/>
                    </a:lnB>
                    <a:solidFill>
                      <a:srgbClr val="FFFFFF"/>
                    </a:solidFill>
                  </a:tcPr>
                </a:tc>
              </a:tr>
              <a:tr h="0">
                <a:tc>
                  <a:txBody>
                    <a:bodyPr/>
                    <a:lstStyle/>
                    <a:p>
                      <a:pPr algn="l" fontAlgn="base"/>
                      <a:r>
                        <a:rPr lang="en-IN" sz="1400">
                          <a:effectLst/>
                          <a:latin typeface="inherit"/>
                        </a:rPr>
                        <a:t>Rent</a:t>
                      </a:r>
                    </a:p>
                  </a:txBody>
                  <a:tcPr anchor="ctr">
                    <a:lnL>
                      <a:noFill/>
                    </a:lnL>
                    <a:lnR>
                      <a:noFill/>
                    </a:lnR>
                    <a:lnT>
                      <a:noFill/>
                    </a:lnT>
                    <a:lnB>
                      <a:noFill/>
                    </a:lnB>
                    <a:solidFill>
                      <a:srgbClr val="FFFFFF"/>
                    </a:solidFill>
                  </a:tcPr>
                </a:tc>
                <a:tc>
                  <a:txBody>
                    <a:bodyPr/>
                    <a:lstStyle/>
                    <a:p>
                      <a:pPr algn="l" fontAlgn="base"/>
                      <a:r>
                        <a:rPr lang="en-IN" sz="1400" dirty="0">
                          <a:effectLst/>
                          <a:latin typeface="inherit"/>
                        </a:rPr>
                        <a:t>10,000</a:t>
                      </a:r>
                    </a:p>
                  </a:txBody>
                  <a:tcPr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40181093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1554" y="1427144"/>
            <a:ext cx="10762268" cy="3139321"/>
          </a:xfrm>
          <a:prstGeom prst="rect">
            <a:avLst/>
          </a:prstGeom>
        </p:spPr>
        <p:txBody>
          <a:bodyPr wrap="square">
            <a:spAutoFit/>
          </a:bodyPr>
          <a:lstStyle/>
          <a:p>
            <a:pPr fontAlgn="base"/>
            <a:r>
              <a:rPr lang="en-US" dirty="0">
                <a:solidFill>
                  <a:srgbClr val="161616"/>
                </a:solidFill>
                <a:latin typeface="IBM Plex Sans"/>
              </a:rPr>
              <a:t>This difference in dimensionality suggests two cubes</a:t>
            </a:r>
            <a:r>
              <a:rPr lang="en-US" dirty="0" smtClean="0">
                <a:solidFill>
                  <a:srgbClr val="161616"/>
                </a:solidFill>
                <a:latin typeface="IBM Plex Sans"/>
              </a:rPr>
              <a:t>:</a:t>
            </a:r>
            <a:endParaRPr lang="en-US" dirty="0">
              <a:solidFill>
                <a:srgbClr val="161616"/>
              </a:solidFill>
              <a:latin typeface="IBM Plex Sans"/>
            </a:endParaRPr>
          </a:p>
          <a:p>
            <a:pPr fontAlgn="base"/>
            <a:r>
              <a:rPr lang="en-US" dirty="0">
                <a:solidFill>
                  <a:srgbClr val="161616"/>
                </a:solidFill>
                <a:latin typeface="inherit"/>
              </a:rPr>
              <a:t>Five-dimensional cube for the accounts above the Gross Profit </a:t>
            </a:r>
            <a:r>
              <a:rPr lang="en-US" dirty="0" smtClean="0">
                <a:solidFill>
                  <a:srgbClr val="161616"/>
                </a:solidFill>
                <a:latin typeface="inherit"/>
              </a:rPr>
              <a:t>line</a:t>
            </a:r>
          </a:p>
          <a:p>
            <a:pPr fontAlgn="base"/>
            <a:r>
              <a:rPr lang="en-IN" dirty="0"/>
              <a:t>&gt; dimension by product, region, scenario (Actual versus Budget), </a:t>
            </a:r>
            <a:r>
              <a:rPr lang="en-IN" dirty="0" err="1" smtClean="0"/>
              <a:t>mesaures</a:t>
            </a:r>
            <a:r>
              <a:rPr lang="en-IN" dirty="0" smtClean="0"/>
              <a:t> &amp; time.</a:t>
            </a:r>
            <a:endParaRPr lang="en-US" dirty="0">
              <a:solidFill>
                <a:srgbClr val="161616"/>
              </a:solidFill>
              <a:latin typeface="inherit"/>
            </a:endParaRPr>
          </a:p>
          <a:p>
            <a:pPr fontAlgn="base"/>
            <a:endParaRPr lang="en-US" dirty="0" smtClean="0">
              <a:solidFill>
                <a:srgbClr val="161616"/>
              </a:solidFill>
              <a:latin typeface="inherit"/>
            </a:endParaRPr>
          </a:p>
          <a:p>
            <a:pPr fontAlgn="base"/>
            <a:endParaRPr lang="en-US" dirty="0">
              <a:solidFill>
                <a:srgbClr val="161616"/>
              </a:solidFill>
              <a:latin typeface="inherit"/>
            </a:endParaRPr>
          </a:p>
          <a:p>
            <a:pPr fontAlgn="base"/>
            <a:endParaRPr lang="en-US" dirty="0" smtClean="0">
              <a:solidFill>
                <a:srgbClr val="161616"/>
              </a:solidFill>
              <a:latin typeface="inherit"/>
            </a:endParaRPr>
          </a:p>
          <a:p>
            <a:pPr fontAlgn="base"/>
            <a:endParaRPr lang="en-US" dirty="0">
              <a:solidFill>
                <a:srgbClr val="161616"/>
              </a:solidFill>
              <a:latin typeface="inherit"/>
            </a:endParaRPr>
          </a:p>
          <a:p>
            <a:pPr fontAlgn="base"/>
            <a:endParaRPr lang="en-US" dirty="0" smtClean="0">
              <a:solidFill>
                <a:srgbClr val="161616"/>
              </a:solidFill>
              <a:latin typeface="inherit"/>
            </a:endParaRPr>
          </a:p>
          <a:p>
            <a:pPr fontAlgn="base"/>
            <a:endParaRPr lang="en-US" dirty="0" smtClean="0">
              <a:solidFill>
                <a:srgbClr val="161616"/>
              </a:solidFill>
              <a:latin typeface="inherit"/>
            </a:endParaRPr>
          </a:p>
          <a:p>
            <a:pPr fontAlgn="base"/>
            <a:r>
              <a:rPr lang="en-US" dirty="0" smtClean="0">
                <a:solidFill>
                  <a:srgbClr val="161616"/>
                </a:solidFill>
                <a:latin typeface="inherit"/>
              </a:rPr>
              <a:t>Four-dimensional </a:t>
            </a:r>
            <a:r>
              <a:rPr lang="en-US" dirty="0">
                <a:solidFill>
                  <a:srgbClr val="161616"/>
                </a:solidFill>
                <a:latin typeface="inherit"/>
              </a:rPr>
              <a:t>cube for the accounts below the Gross Profit </a:t>
            </a:r>
            <a:r>
              <a:rPr lang="en-US" dirty="0" smtClean="0">
                <a:solidFill>
                  <a:srgbClr val="161616"/>
                </a:solidFill>
                <a:latin typeface="inherit"/>
              </a:rPr>
              <a:t>line</a:t>
            </a:r>
          </a:p>
          <a:p>
            <a:pPr fontAlgn="base"/>
            <a:r>
              <a:rPr lang="en-IN" dirty="0" smtClean="0"/>
              <a:t>&gt; dimension </a:t>
            </a:r>
            <a:r>
              <a:rPr lang="en-IN" dirty="0"/>
              <a:t>by </a:t>
            </a:r>
            <a:r>
              <a:rPr lang="en-IN" dirty="0" smtClean="0"/>
              <a:t>measures, </a:t>
            </a:r>
            <a:r>
              <a:rPr lang="en-IN" dirty="0"/>
              <a:t>region, scenario (Actual versus Budget), </a:t>
            </a:r>
            <a:r>
              <a:rPr lang="en-IN" dirty="0" smtClean="0"/>
              <a:t>and time.</a:t>
            </a:r>
            <a:endParaRPr lang="en-US" b="0" i="0" dirty="0">
              <a:solidFill>
                <a:srgbClr val="161616"/>
              </a:solidFill>
              <a:effectLst/>
              <a:latin typeface="inherit"/>
            </a:endParaRPr>
          </a:p>
        </p:txBody>
      </p:sp>
      <p:graphicFrame>
        <p:nvGraphicFramePr>
          <p:cNvPr id="3" name="Table 2"/>
          <p:cNvGraphicFramePr>
            <a:graphicFrameLocks noGrp="1"/>
          </p:cNvGraphicFramePr>
          <p:nvPr>
            <p:extLst>
              <p:ext uri="{D42A27DB-BD31-4B8C-83A1-F6EECF244321}">
                <p14:modId xmlns:p14="http://schemas.microsoft.com/office/powerpoint/2010/main" val="2694187875"/>
              </p:ext>
            </p:extLst>
          </p:nvPr>
        </p:nvGraphicFramePr>
        <p:xfrm>
          <a:off x="851554" y="2466471"/>
          <a:ext cx="10363200" cy="1219200"/>
        </p:xfrm>
        <a:graphic>
          <a:graphicData uri="http://schemas.openxmlformats.org/drawingml/2006/table">
            <a:tbl>
              <a:tblPr/>
              <a:tblGrid>
                <a:gridCol w="5181600"/>
                <a:gridCol w="5181600"/>
              </a:tblGrid>
              <a:tr h="0">
                <a:tc>
                  <a:txBody>
                    <a:bodyPr/>
                    <a:lstStyle/>
                    <a:p>
                      <a:pPr algn="l" fontAlgn="base"/>
                      <a:r>
                        <a:rPr lang="en-IN" sz="1400" dirty="0">
                          <a:effectLst/>
                          <a:latin typeface="inherit"/>
                        </a:rPr>
                        <a:t>Net sales</a:t>
                      </a:r>
                    </a:p>
                  </a:txBody>
                  <a:tcPr anchor="ctr">
                    <a:lnL>
                      <a:noFill/>
                    </a:lnL>
                    <a:lnR>
                      <a:noFill/>
                    </a:lnR>
                    <a:lnT>
                      <a:noFill/>
                    </a:lnT>
                    <a:lnB>
                      <a:noFill/>
                    </a:lnB>
                    <a:solidFill>
                      <a:srgbClr val="FFFFFF"/>
                    </a:solidFill>
                  </a:tcPr>
                </a:tc>
                <a:tc>
                  <a:txBody>
                    <a:bodyPr/>
                    <a:lstStyle/>
                    <a:p>
                      <a:pPr algn="l" fontAlgn="base"/>
                      <a:r>
                        <a:rPr lang="en-IN" sz="1400">
                          <a:effectLst/>
                          <a:latin typeface="inherit"/>
                        </a:rPr>
                        <a:t>200,000</a:t>
                      </a:r>
                    </a:p>
                  </a:txBody>
                  <a:tcPr anchor="ctr">
                    <a:lnL>
                      <a:noFill/>
                    </a:lnL>
                    <a:lnR>
                      <a:noFill/>
                    </a:lnR>
                    <a:lnT>
                      <a:noFill/>
                    </a:lnT>
                    <a:lnB>
                      <a:noFill/>
                    </a:lnB>
                    <a:solidFill>
                      <a:srgbClr val="FFFFFF"/>
                    </a:solidFill>
                  </a:tcPr>
                </a:tc>
              </a:tr>
              <a:tr h="0">
                <a:tc>
                  <a:txBody>
                    <a:bodyPr/>
                    <a:lstStyle/>
                    <a:p>
                      <a:pPr algn="l" fontAlgn="base"/>
                      <a:r>
                        <a:rPr lang="en-IN" sz="1400" dirty="0">
                          <a:effectLst/>
                          <a:latin typeface="inherit"/>
                        </a:rPr>
                        <a:t>Direct costs</a:t>
                      </a:r>
                    </a:p>
                  </a:txBody>
                  <a:tcPr anchor="ctr">
                    <a:lnL>
                      <a:noFill/>
                    </a:lnL>
                    <a:lnR>
                      <a:noFill/>
                    </a:lnR>
                    <a:lnT>
                      <a:noFill/>
                    </a:lnT>
                    <a:lnB>
                      <a:noFill/>
                    </a:lnB>
                    <a:solidFill>
                      <a:srgbClr val="FFFFFF"/>
                    </a:solidFill>
                  </a:tcPr>
                </a:tc>
                <a:tc>
                  <a:txBody>
                    <a:bodyPr/>
                    <a:lstStyle/>
                    <a:p>
                      <a:pPr algn="l" fontAlgn="base"/>
                      <a:r>
                        <a:rPr lang="en-IN" sz="1400">
                          <a:effectLst/>
                          <a:latin typeface="inherit"/>
                        </a:rPr>
                        <a:t>35,000</a:t>
                      </a:r>
                    </a:p>
                  </a:txBody>
                  <a:tcPr anchor="ctr">
                    <a:lnL>
                      <a:noFill/>
                    </a:lnL>
                    <a:lnR>
                      <a:noFill/>
                    </a:lnR>
                    <a:lnT>
                      <a:noFill/>
                    </a:lnT>
                    <a:lnB>
                      <a:noFill/>
                    </a:lnB>
                    <a:solidFill>
                      <a:srgbClr val="FFFFFF"/>
                    </a:solidFill>
                  </a:tcPr>
                </a:tc>
              </a:tr>
              <a:tr h="0">
                <a:tc>
                  <a:txBody>
                    <a:bodyPr/>
                    <a:lstStyle/>
                    <a:p>
                      <a:pPr algn="l" fontAlgn="base"/>
                      <a:r>
                        <a:rPr lang="en-IN" sz="1400">
                          <a:effectLst/>
                          <a:latin typeface="inherit"/>
                        </a:rPr>
                        <a:t>Direct labor</a:t>
                      </a:r>
                    </a:p>
                  </a:txBody>
                  <a:tcPr anchor="ctr">
                    <a:lnL>
                      <a:noFill/>
                    </a:lnL>
                    <a:lnR>
                      <a:noFill/>
                    </a:lnR>
                    <a:lnT>
                      <a:noFill/>
                    </a:lnT>
                    <a:lnB>
                      <a:noFill/>
                    </a:lnB>
                    <a:solidFill>
                      <a:srgbClr val="FFFFFF"/>
                    </a:solidFill>
                  </a:tcPr>
                </a:tc>
                <a:tc>
                  <a:txBody>
                    <a:bodyPr/>
                    <a:lstStyle/>
                    <a:p>
                      <a:pPr algn="l" fontAlgn="base"/>
                      <a:r>
                        <a:rPr lang="en-IN" sz="1400">
                          <a:effectLst/>
                          <a:latin typeface="inherit"/>
                        </a:rPr>
                        <a:t>50,000</a:t>
                      </a:r>
                    </a:p>
                  </a:txBody>
                  <a:tcPr anchor="ctr">
                    <a:lnL>
                      <a:noFill/>
                    </a:lnL>
                    <a:lnR>
                      <a:noFill/>
                    </a:lnR>
                    <a:lnT>
                      <a:noFill/>
                    </a:lnT>
                    <a:lnB>
                      <a:noFill/>
                    </a:lnB>
                    <a:solidFill>
                      <a:srgbClr val="FFFFFF"/>
                    </a:solidFill>
                  </a:tcPr>
                </a:tc>
              </a:tr>
              <a:tr h="0">
                <a:tc>
                  <a:txBody>
                    <a:bodyPr/>
                    <a:lstStyle/>
                    <a:p>
                      <a:pPr algn="l" fontAlgn="base"/>
                      <a:r>
                        <a:rPr lang="en-IN" sz="1400" dirty="0">
                          <a:effectLst/>
                          <a:latin typeface="inherit"/>
                        </a:rPr>
                        <a:t>Gross Profit</a:t>
                      </a:r>
                    </a:p>
                  </a:txBody>
                  <a:tcPr anchor="ctr">
                    <a:lnL>
                      <a:noFill/>
                    </a:lnL>
                    <a:lnR>
                      <a:noFill/>
                    </a:lnR>
                    <a:lnT>
                      <a:noFill/>
                    </a:lnT>
                    <a:lnB>
                      <a:noFill/>
                    </a:lnB>
                    <a:solidFill>
                      <a:srgbClr val="FFFFFF"/>
                    </a:solidFill>
                  </a:tcPr>
                </a:tc>
                <a:tc>
                  <a:txBody>
                    <a:bodyPr/>
                    <a:lstStyle/>
                    <a:p>
                      <a:pPr algn="l" fontAlgn="base"/>
                      <a:r>
                        <a:rPr lang="en-IN" sz="1400" dirty="0">
                          <a:effectLst/>
                          <a:latin typeface="inherit"/>
                        </a:rPr>
                        <a:t>115,000</a:t>
                      </a:r>
                    </a:p>
                  </a:txBody>
                  <a:tcPr anchor="ctr">
                    <a:lnL>
                      <a:noFill/>
                    </a:lnL>
                    <a:lnR>
                      <a:noFill/>
                    </a:lnR>
                    <a:lnT>
                      <a:noFill/>
                    </a:lnT>
                    <a:lnB>
                      <a:noFill/>
                    </a:lnB>
                    <a:solidFill>
                      <a:srgbClr val="FFFFFF"/>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655032236"/>
              </p:ext>
            </p:extLst>
          </p:nvPr>
        </p:nvGraphicFramePr>
        <p:xfrm>
          <a:off x="851554" y="4635262"/>
          <a:ext cx="10363200" cy="1524000"/>
        </p:xfrm>
        <a:graphic>
          <a:graphicData uri="http://schemas.openxmlformats.org/drawingml/2006/table">
            <a:tbl>
              <a:tblPr/>
              <a:tblGrid>
                <a:gridCol w="5181600"/>
                <a:gridCol w="5181600"/>
              </a:tblGrid>
              <a:tr h="0">
                <a:tc>
                  <a:txBody>
                    <a:bodyPr/>
                    <a:lstStyle/>
                    <a:p>
                      <a:pPr algn="l" fontAlgn="base"/>
                      <a:r>
                        <a:rPr lang="en-IN" sz="1400" dirty="0">
                          <a:effectLst/>
                          <a:latin typeface="inherit"/>
                        </a:rPr>
                        <a:t>Salaries</a:t>
                      </a:r>
                    </a:p>
                  </a:txBody>
                  <a:tcPr anchor="ctr">
                    <a:lnL>
                      <a:noFill/>
                    </a:lnL>
                    <a:lnR>
                      <a:noFill/>
                    </a:lnR>
                    <a:lnT>
                      <a:noFill/>
                    </a:lnT>
                    <a:lnB>
                      <a:noFill/>
                    </a:lnB>
                    <a:solidFill>
                      <a:srgbClr val="FFFFFF"/>
                    </a:solidFill>
                  </a:tcPr>
                </a:tc>
                <a:tc>
                  <a:txBody>
                    <a:bodyPr/>
                    <a:lstStyle/>
                    <a:p>
                      <a:pPr algn="l" fontAlgn="base"/>
                      <a:r>
                        <a:rPr lang="en-IN" sz="1400">
                          <a:effectLst/>
                          <a:latin typeface="inherit"/>
                        </a:rPr>
                        <a:t>30,000</a:t>
                      </a:r>
                    </a:p>
                  </a:txBody>
                  <a:tcPr anchor="ctr">
                    <a:lnL>
                      <a:noFill/>
                    </a:lnL>
                    <a:lnR>
                      <a:noFill/>
                    </a:lnR>
                    <a:lnT>
                      <a:noFill/>
                    </a:lnT>
                    <a:lnB>
                      <a:noFill/>
                    </a:lnB>
                    <a:solidFill>
                      <a:srgbClr val="FFFFFF"/>
                    </a:solidFill>
                  </a:tcPr>
                </a:tc>
              </a:tr>
              <a:tr h="0">
                <a:tc>
                  <a:txBody>
                    <a:bodyPr/>
                    <a:lstStyle/>
                    <a:p>
                      <a:pPr algn="l" fontAlgn="base"/>
                      <a:r>
                        <a:rPr lang="en-IN" sz="1400">
                          <a:effectLst/>
                          <a:latin typeface="inherit"/>
                        </a:rPr>
                        <a:t>Payroll</a:t>
                      </a:r>
                    </a:p>
                  </a:txBody>
                  <a:tcPr anchor="ctr">
                    <a:lnL>
                      <a:noFill/>
                    </a:lnL>
                    <a:lnR>
                      <a:noFill/>
                    </a:lnR>
                    <a:lnT>
                      <a:noFill/>
                    </a:lnT>
                    <a:lnB>
                      <a:noFill/>
                    </a:lnB>
                    <a:solidFill>
                      <a:srgbClr val="FFFFFF"/>
                    </a:solidFill>
                  </a:tcPr>
                </a:tc>
                <a:tc>
                  <a:txBody>
                    <a:bodyPr/>
                    <a:lstStyle/>
                    <a:p>
                      <a:pPr algn="l" fontAlgn="base"/>
                      <a:r>
                        <a:rPr lang="en-IN" sz="1400">
                          <a:effectLst/>
                          <a:latin typeface="inherit"/>
                        </a:rPr>
                        <a:t>3,500</a:t>
                      </a:r>
                    </a:p>
                  </a:txBody>
                  <a:tcPr anchor="ctr">
                    <a:lnL>
                      <a:noFill/>
                    </a:lnL>
                    <a:lnR>
                      <a:noFill/>
                    </a:lnR>
                    <a:lnT>
                      <a:noFill/>
                    </a:lnT>
                    <a:lnB>
                      <a:noFill/>
                    </a:lnB>
                    <a:solidFill>
                      <a:srgbClr val="FFFFFF"/>
                    </a:solidFill>
                  </a:tcPr>
                </a:tc>
              </a:tr>
              <a:tr h="0">
                <a:tc>
                  <a:txBody>
                    <a:bodyPr/>
                    <a:lstStyle/>
                    <a:p>
                      <a:pPr algn="l" fontAlgn="base"/>
                      <a:r>
                        <a:rPr lang="en-IN" sz="1400">
                          <a:effectLst/>
                          <a:latin typeface="inherit"/>
                        </a:rPr>
                        <a:t>Electricity</a:t>
                      </a:r>
                    </a:p>
                  </a:txBody>
                  <a:tcPr anchor="ctr">
                    <a:lnL>
                      <a:noFill/>
                    </a:lnL>
                    <a:lnR>
                      <a:noFill/>
                    </a:lnR>
                    <a:lnT>
                      <a:noFill/>
                    </a:lnT>
                    <a:lnB>
                      <a:noFill/>
                    </a:lnB>
                    <a:solidFill>
                      <a:srgbClr val="FFFFFF"/>
                    </a:solidFill>
                  </a:tcPr>
                </a:tc>
                <a:tc>
                  <a:txBody>
                    <a:bodyPr/>
                    <a:lstStyle/>
                    <a:p>
                      <a:pPr algn="l" fontAlgn="base"/>
                      <a:r>
                        <a:rPr lang="en-IN" sz="1400" dirty="0">
                          <a:effectLst/>
                          <a:latin typeface="inherit"/>
                        </a:rPr>
                        <a:t>5,000</a:t>
                      </a:r>
                    </a:p>
                  </a:txBody>
                  <a:tcPr anchor="ctr">
                    <a:lnL>
                      <a:noFill/>
                    </a:lnL>
                    <a:lnR>
                      <a:noFill/>
                    </a:lnR>
                    <a:lnT>
                      <a:noFill/>
                    </a:lnT>
                    <a:lnB>
                      <a:noFill/>
                    </a:lnB>
                    <a:solidFill>
                      <a:srgbClr val="FFFFFF"/>
                    </a:solidFill>
                  </a:tcPr>
                </a:tc>
              </a:tr>
              <a:tr h="0">
                <a:tc>
                  <a:txBody>
                    <a:bodyPr/>
                    <a:lstStyle/>
                    <a:p>
                      <a:pPr algn="l" fontAlgn="base"/>
                      <a:r>
                        <a:rPr lang="en-IN" sz="1400">
                          <a:effectLst/>
                          <a:latin typeface="inherit"/>
                        </a:rPr>
                        <a:t>Rent</a:t>
                      </a:r>
                    </a:p>
                  </a:txBody>
                  <a:tcPr anchor="ctr">
                    <a:lnL>
                      <a:noFill/>
                    </a:lnL>
                    <a:lnR>
                      <a:noFill/>
                    </a:lnR>
                    <a:lnT>
                      <a:noFill/>
                    </a:lnT>
                    <a:lnB>
                      <a:noFill/>
                    </a:lnB>
                    <a:solidFill>
                      <a:srgbClr val="FFFFFF"/>
                    </a:solidFill>
                  </a:tcPr>
                </a:tc>
                <a:tc>
                  <a:txBody>
                    <a:bodyPr/>
                    <a:lstStyle/>
                    <a:p>
                      <a:pPr algn="l" fontAlgn="base"/>
                      <a:r>
                        <a:rPr lang="en-IN" sz="1400">
                          <a:effectLst/>
                          <a:latin typeface="inherit"/>
                        </a:rPr>
                        <a:t>10,000</a:t>
                      </a:r>
                    </a:p>
                  </a:txBody>
                  <a:tcPr anchor="ctr">
                    <a:lnL>
                      <a:noFill/>
                    </a:lnL>
                    <a:lnR>
                      <a:noFill/>
                    </a:lnR>
                    <a:lnT>
                      <a:noFill/>
                    </a:lnT>
                    <a:lnB>
                      <a:noFill/>
                    </a:lnB>
                    <a:solidFill>
                      <a:srgbClr val="FFFFFF"/>
                    </a:solidFill>
                  </a:tcPr>
                </a:tc>
              </a:tr>
              <a:tr h="0">
                <a:tc>
                  <a:txBody>
                    <a:bodyPr/>
                    <a:lstStyle/>
                    <a:p>
                      <a:pPr algn="l" fontAlgn="base"/>
                      <a:r>
                        <a:rPr lang="en-IN" sz="1400" dirty="0">
                          <a:effectLst/>
                          <a:latin typeface="inherit"/>
                        </a:rPr>
                        <a:t>Depreciation</a:t>
                      </a:r>
                    </a:p>
                  </a:txBody>
                  <a:tcPr anchor="ctr">
                    <a:lnL>
                      <a:noFill/>
                    </a:lnL>
                    <a:lnR>
                      <a:noFill/>
                    </a:lnR>
                    <a:lnT>
                      <a:noFill/>
                    </a:lnT>
                    <a:lnB>
                      <a:noFill/>
                    </a:lnB>
                    <a:solidFill>
                      <a:srgbClr val="FFFFFF"/>
                    </a:solidFill>
                  </a:tcPr>
                </a:tc>
                <a:tc>
                  <a:txBody>
                    <a:bodyPr/>
                    <a:lstStyle/>
                    <a:p>
                      <a:pPr algn="l" fontAlgn="base"/>
                      <a:r>
                        <a:rPr lang="en-IN" sz="1400" dirty="0">
                          <a:effectLst/>
                          <a:latin typeface="inherit"/>
                        </a:rPr>
                        <a:t>6,000</a:t>
                      </a:r>
                    </a:p>
                  </a:txBody>
                  <a:tcPr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3630432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iagram of the dimensions and elements of a five-dimensional c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4262" y="1477569"/>
            <a:ext cx="5802699" cy="389571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027522" y="2413263"/>
            <a:ext cx="4807670" cy="1477328"/>
          </a:xfrm>
          <a:prstGeom prst="rect">
            <a:avLst/>
          </a:prstGeom>
          <a:noFill/>
        </p:spPr>
        <p:txBody>
          <a:bodyPr wrap="square" rtlCol="0">
            <a:spAutoFit/>
          </a:bodyPr>
          <a:lstStyle/>
          <a:p>
            <a:r>
              <a:rPr lang="en-US" dirty="0" smtClean="0"/>
              <a:t>Five-dimensional Cube</a:t>
            </a:r>
          </a:p>
          <a:p>
            <a:endParaRPr lang="en-US" dirty="0"/>
          </a:p>
          <a:p>
            <a:r>
              <a:rPr lang="en-US" dirty="0"/>
              <a:t>Each dimension is represented by a vertical line segment. The elements within the dimension are represented by unit intervals.</a:t>
            </a:r>
            <a:endParaRPr lang="en-IN" dirty="0"/>
          </a:p>
        </p:txBody>
      </p:sp>
    </p:spTree>
    <p:extLst>
      <p:ext uri="{BB962C8B-B14F-4D97-AF65-F5344CB8AC3E}">
        <p14:creationId xmlns:p14="http://schemas.microsoft.com/office/powerpoint/2010/main" val="5299046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iagram of the dimensions and elements in a four dimensional c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0156" y="1357461"/>
            <a:ext cx="4667495" cy="393777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027522" y="2413263"/>
            <a:ext cx="4807670" cy="1477328"/>
          </a:xfrm>
          <a:prstGeom prst="rect">
            <a:avLst/>
          </a:prstGeom>
          <a:noFill/>
        </p:spPr>
        <p:txBody>
          <a:bodyPr wrap="square" rtlCol="0">
            <a:spAutoFit/>
          </a:bodyPr>
          <a:lstStyle/>
          <a:p>
            <a:r>
              <a:rPr lang="en-US" dirty="0" smtClean="0"/>
              <a:t>Four-dimensional Cube</a:t>
            </a:r>
          </a:p>
          <a:p>
            <a:endParaRPr lang="en-US" dirty="0"/>
          </a:p>
          <a:p>
            <a:r>
              <a:rPr lang="en-US" dirty="0"/>
              <a:t>Each dimension is represented by a vertical line segment. The elements within the dimension are represented by unit intervals.</a:t>
            </a:r>
            <a:endParaRPr lang="en-IN" dirty="0"/>
          </a:p>
        </p:txBody>
      </p:sp>
    </p:spTree>
    <p:extLst>
      <p:ext uri="{BB962C8B-B14F-4D97-AF65-F5344CB8AC3E}">
        <p14:creationId xmlns:p14="http://schemas.microsoft.com/office/powerpoint/2010/main" val="19605048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6226" y="942680"/>
            <a:ext cx="5797484" cy="369332"/>
          </a:xfrm>
          <a:prstGeom prst="rect">
            <a:avLst/>
          </a:prstGeom>
          <a:noFill/>
        </p:spPr>
        <p:txBody>
          <a:bodyPr wrap="square" rtlCol="0">
            <a:spAutoFit/>
          </a:bodyPr>
          <a:lstStyle/>
          <a:p>
            <a:r>
              <a:rPr lang="en-US" b="1" dirty="0" smtClean="0"/>
              <a:t>Dimension Hierarchies for consolidation</a:t>
            </a:r>
            <a:endParaRPr lang="en-IN" b="1" dirty="0"/>
          </a:p>
        </p:txBody>
      </p:sp>
      <p:sp>
        <p:nvSpPr>
          <p:cNvPr id="3" name="Rectangle 2"/>
          <p:cNvSpPr/>
          <p:nvPr/>
        </p:nvSpPr>
        <p:spPr>
          <a:xfrm>
            <a:off x="1076226" y="1411220"/>
            <a:ext cx="6559485" cy="5078313"/>
          </a:xfrm>
          <a:prstGeom prst="rect">
            <a:avLst/>
          </a:prstGeom>
        </p:spPr>
        <p:txBody>
          <a:bodyPr wrap="square">
            <a:spAutoFit/>
          </a:bodyPr>
          <a:lstStyle/>
          <a:p>
            <a:r>
              <a:rPr lang="en-IN" dirty="0"/>
              <a:t>The data you import into a cube provides a snapshot of your business at a specific level of detail. </a:t>
            </a:r>
            <a:endParaRPr lang="en-IN" dirty="0" smtClean="0"/>
          </a:p>
          <a:p>
            <a:endParaRPr lang="en-IN" dirty="0"/>
          </a:p>
          <a:p>
            <a:pPr marL="285750" indent="-285750">
              <a:buFont typeface="Arial" panose="020B0604020202020204" pitchFamily="34" charset="0"/>
              <a:buChar char="•"/>
            </a:pPr>
            <a:r>
              <a:rPr lang="en-IN" dirty="0" smtClean="0"/>
              <a:t>For </a:t>
            </a:r>
            <a:r>
              <a:rPr lang="en-IN" dirty="0"/>
              <a:t>example, you might import the weekly or monthly sales data for products by city. </a:t>
            </a:r>
            <a:endParaRPr lang="en-IN" dirty="0" smtClean="0"/>
          </a:p>
          <a:p>
            <a:pPr marL="285750" indent="-285750">
              <a:buFont typeface="Arial" panose="020B0604020202020204" pitchFamily="34" charset="0"/>
              <a:buChar char="•"/>
            </a:pPr>
            <a:r>
              <a:rPr lang="en-IN" dirty="0" smtClean="0"/>
              <a:t>The </a:t>
            </a:r>
            <a:r>
              <a:rPr lang="en-IN" dirty="0"/>
              <a:t>dimension elements that identify these data points are simple or leaf-level elements in each dimension: sales for one week, one product, one city</a:t>
            </a:r>
            <a:r>
              <a:rPr lang="en-IN" dirty="0" smtClean="0"/>
              <a:t>.</a:t>
            </a:r>
          </a:p>
          <a:p>
            <a:endParaRPr lang="en-IN" dirty="0"/>
          </a:p>
          <a:p>
            <a:r>
              <a:rPr lang="en-IN" dirty="0"/>
              <a:t>By using </a:t>
            </a:r>
            <a:r>
              <a:rPr lang="en-IN" b="1" dirty="0"/>
              <a:t>dimension hierarchies, you can easily aggregate numeric data into categories </a:t>
            </a:r>
            <a:r>
              <a:rPr lang="en-IN" b="1" dirty="0" smtClean="0"/>
              <a:t>.</a:t>
            </a:r>
          </a:p>
          <a:p>
            <a:r>
              <a:rPr lang="en-IN" dirty="0" smtClean="0"/>
              <a:t>Each </a:t>
            </a:r>
            <a:r>
              <a:rPr lang="en-IN" dirty="0"/>
              <a:t>category corresponds to an aggregation of detail for two or more elements in a dimension. </a:t>
            </a:r>
            <a:endParaRPr lang="en-IN" dirty="0" smtClean="0"/>
          </a:p>
          <a:p>
            <a:r>
              <a:rPr lang="en-IN" dirty="0" smtClean="0"/>
              <a:t>For </a:t>
            </a:r>
            <a:r>
              <a:rPr lang="en-IN" dirty="0"/>
              <a:t>example, you can create quarterly elements that sum monthly sales amounts. </a:t>
            </a:r>
            <a:endParaRPr lang="en-IN" dirty="0" smtClean="0"/>
          </a:p>
          <a:p>
            <a:r>
              <a:rPr lang="en-IN" b="1" dirty="0" smtClean="0"/>
              <a:t>In </a:t>
            </a:r>
            <a:r>
              <a:rPr lang="en-IN" b="1" dirty="0"/>
              <a:t>TM1, elements that represent aggregations are called consolidated elements or consolidations.</a:t>
            </a:r>
          </a:p>
          <a:p>
            <a:endParaRPr lang="en-IN" dirty="0"/>
          </a:p>
        </p:txBody>
      </p:sp>
      <p:pic>
        <p:nvPicPr>
          <p:cNvPr id="10242" name="Picture 2" descr="This image illustrates the roles and relationships of members in the outline, as described in the text that follows the image. The generation and level number of each member is labeled. The level of Measures depends on the branch."/>
          <p:cNvPicPr>
            <a:picLocks noChangeAspect="1" noChangeArrowheads="1"/>
          </p:cNvPicPr>
          <p:nvPr/>
        </p:nvPicPr>
        <p:blipFill rotWithShape="1">
          <a:blip r:embed="rId2">
            <a:extLst>
              <a:ext uri="{28A0092B-C50C-407E-A947-70E740481C1C}">
                <a14:useLocalDpi xmlns:a14="http://schemas.microsoft.com/office/drawing/2010/main" val="0"/>
              </a:ext>
            </a:extLst>
          </a:blip>
          <a:srcRect l="37986" b="6925"/>
          <a:stretch/>
        </p:blipFill>
        <p:spPr bwMode="auto">
          <a:xfrm>
            <a:off x="8009952" y="1411220"/>
            <a:ext cx="3029556" cy="4091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7215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6998" y="1869897"/>
            <a:ext cx="9709078" cy="2862322"/>
          </a:xfrm>
          <a:prstGeom prst="rect">
            <a:avLst/>
          </a:prstGeom>
          <a:noFill/>
        </p:spPr>
        <p:txBody>
          <a:bodyPr wrap="square" rtlCol="0">
            <a:spAutoFit/>
          </a:bodyPr>
          <a:lstStyle/>
          <a:p>
            <a:r>
              <a:rPr lang="en-US" dirty="0" smtClean="0"/>
              <a:t>Development by IBM</a:t>
            </a:r>
          </a:p>
          <a:p>
            <a:endParaRPr lang="en-US" dirty="0"/>
          </a:p>
          <a:p>
            <a:pPr marL="285750" indent="-285750">
              <a:buFont typeface="Arial" panose="020B0604020202020204" pitchFamily="34" charset="0"/>
              <a:buChar char="•"/>
            </a:pPr>
            <a:r>
              <a:rPr lang="en-US" dirty="0" smtClean="0"/>
              <a:t>Since acquisition, IBM has dramatically improved the performance of the product, added a number of new front ends &amp; integrated it well with Cognos Analytics.</a:t>
            </a:r>
          </a:p>
          <a:p>
            <a:pPr marL="285750" indent="-285750">
              <a:buFont typeface="Arial" panose="020B0604020202020204" pitchFamily="34" charset="0"/>
              <a:buChar char="•"/>
            </a:pPr>
            <a:r>
              <a:rPr lang="en-US" dirty="0" smtClean="0"/>
              <a:t>IBM renamed TM1 to Planning Analytics. It can be hosted by IBM in a SAAS environment, or hosted locally or managed in a hybrid configuration.</a:t>
            </a:r>
          </a:p>
          <a:p>
            <a:pPr marL="285750" indent="-285750">
              <a:buFont typeface="Arial" panose="020B0604020202020204" pitchFamily="34" charset="0"/>
              <a:buChar char="•"/>
            </a:pPr>
            <a:r>
              <a:rPr lang="en-US" dirty="0" smtClean="0"/>
              <a:t>Additionally, there has been the introduction of Planning Analytics Workspace, a highly visual data exploration &amp; dash boarding tool with write back to the source data.</a:t>
            </a:r>
          </a:p>
          <a:p>
            <a:pPr marL="285750" indent="-285750">
              <a:buFont typeface="Arial" panose="020B0604020202020204" pitchFamily="34" charset="0"/>
              <a:buChar char="•"/>
            </a:pPr>
            <a:r>
              <a:rPr lang="en-US" dirty="0" smtClean="0"/>
              <a:t>IBM has also replaced the original excel add-in , perspectives with Planning Analytics for Excel (PAX) ,significantly increasing the usability for the excel user.</a:t>
            </a:r>
            <a:endParaRPr lang="en-IN" dirty="0"/>
          </a:p>
        </p:txBody>
      </p:sp>
    </p:spTree>
    <p:extLst>
      <p:ext uri="{BB962C8B-B14F-4D97-AF65-F5344CB8AC3E}">
        <p14:creationId xmlns:p14="http://schemas.microsoft.com/office/powerpoint/2010/main" val="14698294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1873" y="1864453"/>
            <a:ext cx="6096000" cy="3693319"/>
          </a:xfrm>
          <a:prstGeom prst="rect">
            <a:avLst/>
          </a:prstGeom>
        </p:spPr>
        <p:txBody>
          <a:bodyPr>
            <a:spAutoFit/>
          </a:bodyPr>
          <a:lstStyle/>
          <a:p>
            <a:r>
              <a:rPr lang="en-IN" dirty="0"/>
              <a:t>Levels define the way data is grouped in dimensions. </a:t>
            </a:r>
            <a:endParaRPr lang="en-IN" dirty="0" smtClean="0"/>
          </a:p>
          <a:p>
            <a:r>
              <a:rPr lang="en-IN" dirty="0" smtClean="0"/>
              <a:t>A </a:t>
            </a:r>
            <a:r>
              <a:rPr lang="en-IN" dirty="0"/>
              <a:t>dimension can have a number of levels relative to their hierarchical structure, and these levels are automatically named Level000, Level001, Level002, Level003 and so on. </a:t>
            </a:r>
            <a:endParaRPr lang="en-IN" dirty="0" smtClean="0"/>
          </a:p>
          <a:p>
            <a:endParaRPr lang="en-IN" dirty="0"/>
          </a:p>
          <a:p>
            <a:r>
              <a:rPr lang="en-IN" dirty="0"/>
              <a:t>If </a:t>
            </a:r>
            <a:r>
              <a:rPr lang="en-IN" dirty="0" smtClean="0"/>
              <a:t>we </a:t>
            </a:r>
            <a:r>
              <a:rPr lang="en-IN" dirty="0"/>
              <a:t>have a dimension that is structured with multiple levels, </a:t>
            </a:r>
            <a:r>
              <a:rPr lang="en-IN" dirty="0" smtClean="0"/>
              <a:t>we </a:t>
            </a:r>
            <a:r>
              <a:rPr lang="en-IN" dirty="0"/>
              <a:t>can choose to show the members at a particular level. </a:t>
            </a:r>
            <a:endParaRPr lang="en-IN" dirty="0" smtClean="0"/>
          </a:p>
          <a:p>
            <a:r>
              <a:rPr lang="en-IN" dirty="0" smtClean="0"/>
              <a:t>For </a:t>
            </a:r>
            <a:r>
              <a:rPr lang="en-IN" dirty="0"/>
              <a:t>example, </a:t>
            </a:r>
            <a:r>
              <a:rPr lang="en-IN" dirty="0" smtClean="0"/>
              <a:t>we </a:t>
            </a:r>
            <a:r>
              <a:rPr lang="en-IN" dirty="0"/>
              <a:t>could show the leaf level, which is just the months, or </a:t>
            </a:r>
            <a:r>
              <a:rPr lang="en-IN" dirty="0" smtClean="0"/>
              <a:t>we </a:t>
            </a:r>
            <a:r>
              <a:rPr lang="en-IN" dirty="0"/>
              <a:t>could show just the quarters, or the years. </a:t>
            </a:r>
            <a:endParaRPr lang="en-IN" dirty="0" smtClean="0"/>
          </a:p>
          <a:p>
            <a:endParaRPr lang="en-IN" dirty="0" smtClean="0"/>
          </a:p>
          <a:p>
            <a:r>
              <a:rPr lang="en-IN" dirty="0" smtClean="0"/>
              <a:t>To </a:t>
            </a:r>
            <a:r>
              <a:rPr lang="en-IN" dirty="0"/>
              <a:t>select a level, in a cube view, click the dimension tile and then select the level.</a:t>
            </a:r>
          </a:p>
          <a:p>
            <a:endParaRPr lang="en-IN" dirty="0"/>
          </a:p>
        </p:txBody>
      </p:sp>
      <p:pic>
        <p:nvPicPr>
          <p:cNvPr id="18434" name="Picture 2" descr="This image illustrates the level numbers of members in the Product dimension, as described in the text preceding th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9476" y="1509650"/>
            <a:ext cx="3050470" cy="132035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6470" y="854735"/>
            <a:ext cx="1791093" cy="1208277"/>
          </a:xfrm>
          <a:prstGeom prst="rect">
            <a:avLst/>
          </a:prstGeom>
        </p:spPr>
      </p:pic>
      <p:pic>
        <p:nvPicPr>
          <p:cNvPr id="5" name="Picture 4"/>
          <p:cNvPicPr>
            <a:picLocks noChangeAspect="1"/>
          </p:cNvPicPr>
          <p:nvPr/>
        </p:nvPicPr>
        <p:blipFill>
          <a:blip r:embed="rId4"/>
          <a:stretch>
            <a:fillRect/>
          </a:stretch>
        </p:blipFill>
        <p:spPr>
          <a:xfrm>
            <a:off x="7316523" y="2949132"/>
            <a:ext cx="2762309" cy="3833705"/>
          </a:xfrm>
          <a:prstGeom prst="rect">
            <a:avLst/>
          </a:prstGeom>
        </p:spPr>
      </p:pic>
    </p:spTree>
    <p:extLst>
      <p:ext uri="{BB962C8B-B14F-4D97-AF65-F5344CB8AC3E}">
        <p14:creationId xmlns:p14="http://schemas.microsoft.com/office/powerpoint/2010/main" val="12125185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5823" y="1053722"/>
            <a:ext cx="6096000" cy="4524315"/>
          </a:xfrm>
          <a:prstGeom prst="rect">
            <a:avLst/>
          </a:prstGeom>
        </p:spPr>
        <p:txBody>
          <a:bodyPr>
            <a:spAutoFit/>
          </a:bodyPr>
          <a:lstStyle/>
          <a:p>
            <a:r>
              <a:rPr lang="en-IN" dirty="0"/>
              <a:t>Typically, </a:t>
            </a:r>
            <a:r>
              <a:rPr lang="en-IN" b="1" dirty="0"/>
              <a:t>cubes contain a measures dimension</a:t>
            </a:r>
            <a:r>
              <a:rPr lang="en-IN" dirty="0"/>
              <a:t>. </a:t>
            </a:r>
            <a:endParaRPr lang="en-IN" dirty="0" smtClean="0"/>
          </a:p>
          <a:p>
            <a:r>
              <a:rPr lang="en-IN" dirty="0" smtClean="0"/>
              <a:t>A </a:t>
            </a:r>
            <a:r>
              <a:rPr lang="en-IN" dirty="0"/>
              <a:t>measures dimension contains the measures that </a:t>
            </a:r>
            <a:r>
              <a:rPr lang="en-IN" dirty="0" smtClean="0"/>
              <a:t>we </a:t>
            </a:r>
            <a:r>
              <a:rPr lang="en-IN" dirty="0"/>
              <a:t>want to track in </a:t>
            </a:r>
            <a:r>
              <a:rPr lang="en-IN" dirty="0" smtClean="0"/>
              <a:t>our </a:t>
            </a:r>
            <a:r>
              <a:rPr lang="en-IN" dirty="0"/>
              <a:t>business analysis. </a:t>
            </a:r>
            <a:endParaRPr lang="en-IN" dirty="0" smtClean="0"/>
          </a:p>
          <a:p>
            <a:r>
              <a:rPr lang="en-IN" dirty="0" smtClean="0"/>
              <a:t>Examples : sales </a:t>
            </a:r>
            <a:r>
              <a:rPr lang="en-IN" dirty="0"/>
              <a:t>amounts, units sold, expenses, acquisition values, and campaign costs.</a:t>
            </a:r>
          </a:p>
          <a:p>
            <a:endParaRPr lang="en-IN" dirty="0"/>
          </a:p>
          <a:p>
            <a:r>
              <a:rPr lang="en-IN" dirty="0" smtClean="0"/>
              <a:t>We </a:t>
            </a:r>
            <a:r>
              <a:rPr lang="en-IN" dirty="0"/>
              <a:t>can define hierarchies for dimensions. </a:t>
            </a:r>
            <a:endParaRPr lang="en-IN" dirty="0" smtClean="0"/>
          </a:p>
          <a:p>
            <a:r>
              <a:rPr lang="en-IN" dirty="0" smtClean="0"/>
              <a:t>Every </a:t>
            </a:r>
            <a:r>
              <a:rPr lang="en-IN" dirty="0"/>
              <a:t>dimension </a:t>
            </a:r>
            <a:r>
              <a:rPr lang="en-IN" dirty="0" smtClean="0"/>
              <a:t>has </a:t>
            </a:r>
            <a:r>
              <a:rPr lang="en-IN" dirty="0"/>
              <a:t>at least one hierarchy. </a:t>
            </a:r>
            <a:r>
              <a:rPr lang="en-IN" dirty="0" smtClean="0"/>
              <a:t>We </a:t>
            </a:r>
            <a:r>
              <a:rPr lang="en-IN" dirty="0"/>
              <a:t>can define alternative hierarchies so that </a:t>
            </a:r>
            <a:r>
              <a:rPr lang="en-IN" dirty="0" smtClean="0"/>
              <a:t>we </a:t>
            </a:r>
            <a:r>
              <a:rPr lang="en-IN" dirty="0"/>
              <a:t>can roll up a hierarchy in different ways without having to add extra dimensions. </a:t>
            </a:r>
          </a:p>
          <a:p>
            <a:endParaRPr lang="en-IN" dirty="0"/>
          </a:p>
          <a:p>
            <a:r>
              <a:rPr lang="en-IN" dirty="0" smtClean="0"/>
              <a:t>We </a:t>
            </a:r>
            <a:r>
              <a:rPr lang="en-IN" dirty="0"/>
              <a:t>can define attributes for dimension members. Attributes help to explain or describe a dimension member, and could be something like </a:t>
            </a:r>
            <a:r>
              <a:rPr lang="en-IN" dirty="0" err="1"/>
              <a:t>color</a:t>
            </a:r>
            <a:r>
              <a:rPr lang="en-IN" dirty="0"/>
              <a:t>, size, or type. </a:t>
            </a:r>
            <a:r>
              <a:rPr lang="en-IN" dirty="0" smtClean="0"/>
              <a:t>We </a:t>
            </a:r>
            <a:r>
              <a:rPr lang="en-IN" dirty="0"/>
              <a:t>can create hierarchies from attributes by right-clicking an attribute in a dimension and clicking Create Hierarchy.</a:t>
            </a:r>
            <a:endParaRPr lang="en-IN" dirty="0"/>
          </a:p>
        </p:txBody>
      </p:sp>
      <p:pic>
        <p:nvPicPr>
          <p:cNvPr id="4" name="Picture 3"/>
          <p:cNvPicPr>
            <a:picLocks noChangeAspect="1"/>
          </p:cNvPicPr>
          <p:nvPr/>
        </p:nvPicPr>
        <p:blipFill rotWithShape="1">
          <a:blip r:embed="rId2"/>
          <a:srcRect l="7918" r="11879"/>
          <a:stretch/>
        </p:blipFill>
        <p:spPr>
          <a:xfrm>
            <a:off x="7371760" y="1043504"/>
            <a:ext cx="4072379" cy="4534533"/>
          </a:xfrm>
          <a:prstGeom prst="rect">
            <a:avLst/>
          </a:prstGeom>
        </p:spPr>
      </p:pic>
    </p:spTree>
    <p:extLst>
      <p:ext uri="{BB962C8B-B14F-4D97-AF65-F5344CB8AC3E}">
        <p14:creationId xmlns:p14="http://schemas.microsoft.com/office/powerpoint/2010/main" val="17880462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845378" y="204384"/>
            <a:ext cx="4861813" cy="3493551"/>
          </a:xfrm>
          <a:prstGeom prst="rect">
            <a:avLst/>
          </a:prstGeom>
        </p:spPr>
      </p:pic>
      <p:sp>
        <p:nvSpPr>
          <p:cNvPr id="3" name="TextBox 2"/>
          <p:cNvSpPr txBox="1"/>
          <p:nvPr/>
        </p:nvSpPr>
        <p:spPr>
          <a:xfrm>
            <a:off x="650450" y="1574277"/>
            <a:ext cx="4194928" cy="4247317"/>
          </a:xfrm>
          <a:prstGeom prst="rect">
            <a:avLst/>
          </a:prstGeom>
          <a:noFill/>
        </p:spPr>
        <p:txBody>
          <a:bodyPr wrap="square" rtlCol="0">
            <a:spAutoFit/>
          </a:bodyPr>
          <a:lstStyle/>
          <a:p>
            <a:r>
              <a:rPr lang="en-US" dirty="0" smtClean="0"/>
              <a:t>Right-click </a:t>
            </a:r>
            <a:r>
              <a:rPr lang="en-US" dirty="0"/>
              <a:t>the Dimensions node in the Databases tree, and then click Create dimension.</a:t>
            </a:r>
          </a:p>
          <a:p>
            <a:endParaRPr lang="en-US" dirty="0"/>
          </a:p>
          <a:p>
            <a:r>
              <a:rPr lang="en-US" dirty="0"/>
              <a:t>To use the dimension editor to edit an existing dimension, right-click the dimension name in the Databases tree, and then click Edit dimension.</a:t>
            </a:r>
          </a:p>
          <a:p>
            <a:endParaRPr lang="en-US" dirty="0"/>
          </a:p>
          <a:p>
            <a:r>
              <a:rPr lang="en-US" dirty="0"/>
              <a:t>To create a new hierarchy for a dimension, right-click the dimension name in the Databases tree, and then click Create hierarchy.</a:t>
            </a:r>
          </a:p>
          <a:p>
            <a:r>
              <a:rPr lang="en-US" dirty="0" smtClean="0"/>
              <a:t>Using Dimension editor we can create dimensions.</a:t>
            </a:r>
            <a:endParaRPr lang="en-IN" dirty="0"/>
          </a:p>
        </p:txBody>
      </p:sp>
      <p:pic>
        <p:nvPicPr>
          <p:cNvPr id="4" name="Picture 3"/>
          <p:cNvPicPr>
            <a:picLocks noChangeAspect="1"/>
          </p:cNvPicPr>
          <p:nvPr/>
        </p:nvPicPr>
        <p:blipFill>
          <a:blip r:embed="rId3"/>
          <a:stretch>
            <a:fillRect/>
          </a:stretch>
        </p:blipFill>
        <p:spPr>
          <a:xfrm>
            <a:off x="7276284" y="3308807"/>
            <a:ext cx="3738788" cy="3360523"/>
          </a:xfrm>
          <a:prstGeom prst="rect">
            <a:avLst/>
          </a:prstGeom>
        </p:spPr>
      </p:pic>
      <p:cxnSp>
        <p:nvCxnSpPr>
          <p:cNvPr id="6" name="Straight Arrow Connector 5"/>
          <p:cNvCxnSpPr/>
          <p:nvPr/>
        </p:nvCxnSpPr>
        <p:spPr>
          <a:xfrm>
            <a:off x="3601039" y="2337847"/>
            <a:ext cx="2969443" cy="565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131270" y="3591950"/>
            <a:ext cx="3740870" cy="8695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452748" y="4989068"/>
            <a:ext cx="3513660" cy="1333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460396" y="6278252"/>
            <a:ext cx="3525625" cy="369332"/>
          </a:xfrm>
          <a:prstGeom prst="rect">
            <a:avLst/>
          </a:prstGeom>
          <a:noFill/>
        </p:spPr>
        <p:txBody>
          <a:bodyPr wrap="square" rtlCol="0">
            <a:spAutoFit/>
          </a:bodyPr>
          <a:lstStyle/>
          <a:p>
            <a:r>
              <a:rPr lang="en-US" i="1" dirty="0" smtClean="0"/>
              <a:t>More on this later…</a:t>
            </a:r>
            <a:endParaRPr lang="en-IN" i="1" dirty="0"/>
          </a:p>
        </p:txBody>
      </p:sp>
    </p:spTree>
    <p:extLst>
      <p:ext uri="{BB962C8B-B14F-4D97-AF65-F5344CB8AC3E}">
        <p14:creationId xmlns:p14="http://schemas.microsoft.com/office/powerpoint/2010/main" val="30719096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9069" y="2190717"/>
            <a:ext cx="4502869" cy="2862322"/>
          </a:xfrm>
          <a:prstGeom prst="rect">
            <a:avLst/>
          </a:prstGeom>
        </p:spPr>
        <p:txBody>
          <a:bodyPr wrap="square">
            <a:spAutoFit/>
          </a:bodyPr>
          <a:lstStyle/>
          <a:p>
            <a:r>
              <a:rPr lang="en-IN" dirty="0"/>
              <a:t>The following diagram shows three levels of consolidation for elements of a Region dimension. </a:t>
            </a:r>
            <a:endParaRPr lang="en-IN" dirty="0" smtClean="0"/>
          </a:p>
          <a:p>
            <a:r>
              <a:rPr lang="en-IN" dirty="0" smtClean="0"/>
              <a:t>The </a:t>
            </a:r>
            <a:r>
              <a:rPr lang="en-IN" dirty="0"/>
              <a:t>cities provide the lowest level of detail (Level 0). </a:t>
            </a:r>
            <a:endParaRPr lang="en-IN" dirty="0" smtClean="0"/>
          </a:p>
          <a:p>
            <a:r>
              <a:rPr lang="en-IN" dirty="0" smtClean="0"/>
              <a:t>The </a:t>
            </a:r>
            <a:r>
              <a:rPr lang="en-IN" dirty="0"/>
              <a:t>cities roll up into state consolidations (Level </a:t>
            </a:r>
            <a:r>
              <a:rPr lang="en-IN" dirty="0" smtClean="0"/>
              <a:t>1).</a:t>
            </a:r>
          </a:p>
          <a:p>
            <a:r>
              <a:rPr lang="en-IN" dirty="0" smtClean="0"/>
              <a:t>This </a:t>
            </a:r>
            <a:r>
              <a:rPr lang="en-IN" dirty="0"/>
              <a:t>roll up into regional consolidations, which finally roll up into the Eastern USA consolidation (Level 3).</a:t>
            </a:r>
            <a:endParaRPr lang="en-IN" dirty="0"/>
          </a:p>
        </p:txBody>
      </p:sp>
      <p:pic>
        <p:nvPicPr>
          <p:cNvPr id="6146" name="Picture 2" descr="Diagram of three levels of consolidation for elements of a Region dimen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5323" y="1386607"/>
            <a:ext cx="4816670" cy="4721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26131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3274" y="1740412"/>
            <a:ext cx="6096000" cy="2585323"/>
          </a:xfrm>
          <a:prstGeom prst="rect">
            <a:avLst/>
          </a:prstGeom>
        </p:spPr>
        <p:txBody>
          <a:bodyPr>
            <a:spAutoFit/>
          </a:bodyPr>
          <a:lstStyle/>
          <a:p>
            <a:r>
              <a:rPr lang="en-IN" b="1" dirty="0"/>
              <a:t>Navigating through a Dimension </a:t>
            </a:r>
            <a:r>
              <a:rPr lang="en-IN" b="1" dirty="0" smtClean="0"/>
              <a:t>Hierarchy</a:t>
            </a:r>
          </a:p>
          <a:p>
            <a:endParaRPr lang="en-IN" b="1" dirty="0"/>
          </a:p>
          <a:p>
            <a:r>
              <a:rPr lang="en-IN" dirty="0" smtClean="0"/>
              <a:t>A </a:t>
            </a:r>
            <a:r>
              <a:rPr lang="en-IN" dirty="0"/>
              <a:t>dimension hierarchy provides a navigation path for analyzing data at different levels of detail. </a:t>
            </a:r>
            <a:endParaRPr lang="en-IN" dirty="0" smtClean="0"/>
          </a:p>
          <a:p>
            <a:r>
              <a:rPr lang="en-IN" b="1" dirty="0" smtClean="0"/>
              <a:t>Drilling </a:t>
            </a:r>
            <a:r>
              <a:rPr lang="en-IN" b="1" dirty="0"/>
              <a:t>down </a:t>
            </a:r>
            <a:r>
              <a:rPr lang="en-IN" dirty="0"/>
              <a:t>means navigating to greater levels of detail along one dimension. For example, as you drill down from New England in the </a:t>
            </a:r>
            <a:r>
              <a:rPr lang="en-IN" dirty="0" smtClean="0"/>
              <a:t>Region </a:t>
            </a:r>
            <a:r>
              <a:rPr lang="en-IN" dirty="0"/>
              <a:t>dimension, you access the underlying data for two states and then four cities. </a:t>
            </a:r>
            <a:endParaRPr lang="en-IN" dirty="0" smtClean="0"/>
          </a:p>
          <a:p>
            <a:r>
              <a:rPr lang="en-IN" b="1" dirty="0" smtClean="0"/>
              <a:t>Drilling </a:t>
            </a:r>
            <a:r>
              <a:rPr lang="en-IN" b="1" dirty="0"/>
              <a:t>up </a:t>
            </a:r>
            <a:r>
              <a:rPr lang="en-IN" dirty="0"/>
              <a:t>means navigating to summary levels in dimensions.</a:t>
            </a:r>
          </a:p>
        </p:txBody>
      </p:sp>
      <p:pic>
        <p:nvPicPr>
          <p:cNvPr id="3" name="Picture 2" descr="Diagram of three levels of consolidation for elements of a Region dimension."/>
          <p:cNvPicPr>
            <a:picLocks noChangeAspect="1" noChangeArrowheads="1"/>
          </p:cNvPicPr>
          <p:nvPr/>
        </p:nvPicPr>
        <p:blipFill rotWithShape="1">
          <a:blip r:embed="rId2">
            <a:extLst>
              <a:ext uri="{28A0092B-C50C-407E-A947-70E740481C1C}">
                <a14:useLocalDpi xmlns:a14="http://schemas.microsoft.com/office/drawing/2010/main" val="0"/>
              </a:ext>
            </a:extLst>
          </a:blip>
          <a:srcRect l="23631" t="10563"/>
          <a:stretch/>
        </p:blipFill>
        <p:spPr bwMode="auto">
          <a:xfrm>
            <a:off x="7268064" y="1536569"/>
            <a:ext cx="3678451" cy="4223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1235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9262" y="1464851"/>
            <a:ext cx="9876148" cy="1477328"/>
          </a:xfrm>
          <a:prstGeom prst="rect">
            <a:avLst/>
          </a:prstGeom>
        </p:spPr>
        <p:txBody>
          <a:bodyPr wrap="square">
            <a:spAutoFit/>
          </a:bodyPr>
          <a:lstStyle/>
          <a:p>
            <a:r>
              <a:rPr lang="en-IN" b="1" dirty="0"/>
              <a:t>Using Weights to Express </a:t>
            </a:r>
            <a:r>
              <a:rPr lang="en-IN" b="1" dirty="0" smtClean="0"/>
              <a:t>Consolidations</a:t>
            </a:r>
          </a:p>
          <a:p>
            <a:endParaRPr lang="en-IN" b="1" dirty="0"/>
          </a:p>
          <a:p>
            <a:r>
              <a:rPr lang="en-IN" dirty="0"/>
              <a:t>Weight factors determine the contribution of an element to a consolidation. </a:t>
            </a:r>
            <a:endParaRPr lang="en-IN" dirty="0" smtClean="0"/>
          </a:p>
          <a:p>
            <a:r>
              <a:rPr lang="en-IN" dirty="0" smtClean="0"/>
              <a:t>To </a:t>
            </a:r>
            <a:r>
              <a:rPr lang="en-IN" dirty="0"/>
              <a:t>express that the Connecticut sales total is a sum of Hartford and New Haven, you assign a default weight factor of 1.0 to both Hartford and New Haven.</a:t>
            </a:r>
          </a:p>
        </p:txBody>
      </p:sp>
      <p:pic>
        <p:nvPicPr>
          <p:cNvPr id="3" name="Picture 2" descr="Diagram of three levels of consolidation for elements of a Region dimension."/>
          <p:cNvPicPr>
            <a:picLocks noChangeAspect="1" noChangeArrowheads="1"/>
          </p:cNvPicPr>
          <p:nvPr/>
        </p:nvPicPr>
        <p:blipFill rotWithShape="1">
          <a:blip r:embed="rId2">
            <a:extLst>
              <a:ext uri="{28A0092B-C50C-407E-A947-70E740481C1C}">
                <a14:useLocalDpi xmlns:a14="http://schemas.microsoft.com/office/drawing/2010/main" val="0"/>
              </a:ext>
            </a:extLst>
          </a:blip>
          <a:srcRect l="49269" t="28131" b="54301"/>
          <a:stretch/>
        </p:blipFill>
        <p:spPr bwMode="auto">
          <a:xfrm>
            <a:off x="7800907" y="3026003"/>
            <a:ext cx="3221022" cy="109350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89262" y="3265371"/>
            <a:ext cx="6096000" cy="1477328"/>
          </a:xfrm>
          <a:prstGeom prst="rect">
            <a:avLst/>
          </a:prstGeom>
        </p:spPr>
        <p:txBody>
          <a:bodyPr>
            <a:spAutoFit/>
          </a:bodyPr>
          <a:lstStyle/>
          <a:p>
            <a:r>
              <a:rPr lang="en-IN" dirty="0"/>
              <a:t>You can also consolidate elements by subtracting the values associated with the elements. </a:t>
            </a:r>
            <a:endParaRPr lang="en-IN" dirty="0" smtClean="0"/>
          </a:p>
          <a:p>
            <a:pPr marL="285750" indent="-285750">
              <a:buFont typeface="Arial" panose="020B0604020202020204" pitchFamily="34" charset="0"/>
              <a:buChar char="•"/>
            </a:pPr>
            <a:r>
              <a:rPr lang="en-IN" dirty="0" smtClean="0"/>
              <a:t>For </a:t>
            </a:r>
            <a:r>
              <a:rPr lang="en-IN" dirty="0"/>
              <a:t>example, you can express Net Profit as Market Value - Acquisition Value. You would assign a weight factor of 1.0 to Market Value and -1.0 to Acquisition Value. </a:t>
            </a:r>
          </a:p>
        </p:txBody>
      </p:sp>
    </p:spTree>
    <p:extLst>
      <p:ext uri="{BB962C8B-B14F-4D97-AF65-F5344CB8AC3E}">
        <p14:creationId xmlns:p14="http://schemas.microsoft.com/office/powerpoint/2010/main" val="33600330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4037504"/>
              </p:ext>
            </p:extLst>
          </p:nvPr>
        </p:nvGraphicFramePr>
        <p:xfrm>
          <a:off x="829559" y="2251223"/>
          <a:ext cx="10363200" cy="3108960"/>
        </p:xfrm>
        <a:graphic>
          <a:graphicData uri="http://schemas.openxmlformats.org/drawingml/2006/table">
            <a:tbl>
              <a:tblPr/>
              <a:tblGrid>
                <a:gridCol w="2072640"/>
                <a:gridCol w="2072640"/>
                <a:gridCol w="2072640"/>
                <a:gridCol w="2072640"/>
                <a:gridCol w="2072640"/>
              </a:tblGrid>
              <a:tr h="0">
                <a:tc>
                  <a:txBody>
                    <a:bodyPr/>
                    <a:lstStyle/>
                    <a:p>
                      <a:pPr algn="l" fontAlgn="base"/>
                      <a:r>
                        <a:rPr lang="en-IN" sz="1800" kern="1200" dirty="0">
                          <a:solidFill>
                            <a:schemeClr val="tx1"/>
                          </a:solidFill>
                          <a:latin typeface="+mn-lt"/>
                          <a:ea typeface="+mn-ea"/>
                          <a:cs typeface="+mn-cs"/>
                        </a:rPr>
                        <a:t>Dimension</a:t>
                      </a:r>
                    </a:p>
                  </a:txBody>
                  <a:tcPr anchor="ctr">
                    <a:lnL>
                      <a:noFill/>
                    </a:lnL>
                    <a:lnR>
                      <a:noFill/>
                    </a:lnR>
                    <a:lnT>
                      <a:noFill/>
                    </a:lnT>
                    <a:lnB>
                      <a:noFill/>
                    </a:lnB>
                    <a:solidFill>
                      <a:srgbClr val="FFFFFF"/>
                    </a:solidFill>
                  </a:tcPr>
                </a:tc>
                <a:tc>
                  <a:txBody>
                    <a:bodyPr/>
                    <a:lstStyle/>
                    <a:p>
                      <a:pPr algn="l" fontAlgn="base"/>
                      <a:r>
                        <a:rPr lang="en-IN" sz="1800" kern="1200">
                          <a:solidFill>
                            <a:schemeClr val="tx1"/>
                          </a:solidFill>
                          <a:latin typeface="+mn-lt"/>
                          <a:ea typeface="+mn-ea"/>
                          <a:cs typeface="+mn-cs"/>
                        </a:rPr>
                        <a:t>Consolidated Element</a:t>
                      </a:r>
                    </a:p>
                  </a:txBody>
                  <a:tcPr anchor="ctr">
                    <a:lnL>
                      <a:noFill/>
                    </a:lnL>
                    <a:lnR>
                      <a:noFill/>
                    </a:lnR>
                    <a:lnT>
                      <a:noFill/>
                    </a:lnT>
                    <a:lnB>
                      <a:noFill/>
                    </a:lnB>
                    <a:solidFill>
                      <a:srgbClr val="FFFFFF"/>
                    </a:solidFill>
                  </a:tcPr>
                </a:tc>
                <a:tc>
                  <a:txBody>
                    <a:bodyPr/>
                    <a:lstStyle/>
                    <a:p>
                      <a:pPr algn="l" fontAlgn="base"/>
                      <a:r>
                        <a:rPr lang="en-IN" sz="1800" kern="1200">
                          <a:solidFill>
                            <a:schemeClr val="tx1"/>
                          </a:solidFill>
                          <a:latin typeface="+mn-lt"/>
                          <a:ea typeface="+mn-ea"/>
                          <a:cs typeface="+mn-cs"/>
                        </a:rPr>
                        <a:t>Consolidation Method</a:t>
                      </a:r>
                    </a:p>
                  </a:txBody>
                  <a:tcPr anchor="ctr">
                    <a:lnL>
                      <a:noFill/>
                    </a:lnL>
                    <a:lnR>
                      <a:noFill/>
                    </a:lnR>
                    <a:lnT>
                      <a:noFill/>
                    </a:lnT>
                    <a:lnB>
                      <a:noFill/>
                    </a:lnB>
                    <a:solidFill>
                      <a:srgbClr val="FFFFFF"/>
                    </a:solidFill>
                  </a:tcPr>
                </a:tc>
                <a:tc>
                  <a:txBody>
                    <a:bodyPr/>
                    <a:lstStyle/>
                    <a:p>
                      <a:pPr algn="l" fontAlgn="base"/>
                      <a:r>
                        <a:rPr lang="en-IN" sz="1800" kern="1200">
                          <a:solidFill>
                            <a:schemeClr val="tx1"/>
                          </a:solidFill>
                          <a:latin typeface="+mn-lt"/>
                          <a:ea typeface="+mn-ea"/>
                          <a:cs typeface="+mn-cs"/>
                        </a:rPr>
                        <a:t>Subordinate Elements</a:t>
                      </a:r>
                    </a:p>
                  </a:txBody>
                  <a:tcPr anchor="ctr">
                    <a:lnL>
                      <a:noFill/>
                    </a:lnL>
                    <a:lnR>
                      <a:noFill/>
                    </a:lnR>
                    <a:lnT>
                      <a:noFill/>
                    </a:lnT>
                    <a:lnB>
                      <a:noFill/>
                    </a:lnB>
                    <a:solidFill>
                      <a:srgbClr val="FFFFFF"/>
                    </a:solidFill>
                  </a:tcPr>
                </a:tc>
                <a:tc>
                  <a:txBody>
                    <a:bodyPr/>
                    <a:lstStyle/>
                    <a:p>
                      <a:pPr algn="l" fontAlgn="base"/>
                      <a:r>
                        <a:rPr lang="en-IN" sz="1800" kern="1200">
                          <a:solidFill>
                            <a:schemeClr val="tx1"/>
                          </a:solidFill>
                          <a:latin typeface="+mn-lt"/>
                          <a:ea typeface="+mn-ea"/>
                          <a:cs typeface="+mn-cs"/>
                        </a:rPr>
                        <a:t>Weight Factors</a:t>
                      </a:r>
                    </a:p>
                  </a:txBody>
                  <a:tcPr anchor="ctr">
                    <a:lnL>
                      <a:noFill/>
                    </a:lnL>
                    <a:lnR>
                      <a:noFill/>
                    </a:lnR>
                    <a:lnT>
                      <a:noFill/>
                    </a:lnT>
                    <a:lnB>
                      <a:noFill/>
                    </a:lnB>
                    <a:solidFill>
                      <a:srgbClr val="FFFFFF"/>
                    </a:solidFill>
                  </a:tcPr>
                </a:tc>
              </a:tr>
              <a:tr h="0">
                <a:tc>
                  <a:txBody>
                    <a:bodyPr/>
                    <a:lstStyle/>
                    <a:p>
                      <a:pPr algn="l" fontAlgn="base"/>
                      <a:r>
                        <a:rPr lang="en-IN" sz="1800" kern="1200" dirty="0">
                          <a:solidFill>
                            <a:schemeClr val="tx1"/>
                          </a:solidFill>
                          <a:latin typeface="+mn-lt"/>
                          <a:ea typeface="+mn-ea"/>
                          <a:cs typeface="+mn-cs"/>
                        </a:rPr>
                        <a:t>Account</a:t>
                      </a:r>
                    </a:p>
                  </a:txBody>
                  <a:tcPr anchor="ctr">
                    <a:lnL>
                      <a:noFill/>
                    </a:lnL>
                    <a:lnR>
                      <a:noFill/>
                    </a:lnR>
                    <a:lnT>
                      <a:noFill/>
                    </a:lnT>
                    <a:lnB>
                      <a:noFill/>
                    </a:lnB>
                    <a:solidFill>
                      <a:srgbClr val="FFFFFF"/>
                    </a:solidFill>
                  </a:tcPr>
                </a:tc>
                <a:tc>
                  <a:txBody>
                    <a:bodyPr/>
                    <a:lstStyle/>
                    <a:p>
                      <a:pPr algn="l" fontAlgn="base"/>
                      <a:r>
                        <a:rPr lang="en-IN" sz="1800" kern="1200" dirty="0">
                          <a:solidFill>
                            <a:schemeClr val="tx1"/>
                          </a:solidFill>
                          <a:latin typeface="+mn-lt"/>
                          <a:ea typeface="+mn-ea"/>
                          <a:cs typeface="+mn-cs"/>
                        </a:rPr>
                        <a:t>Net Profit</a:t>
                      </a:r>
                    </a:p>
                  </a:txBody>
                  <a:tcPr anchor="ctr">
                    <a:lnL>
                      <a:noFill/>
                    </a:lnL>
                    <a:lnR>
                      <a:noFill/>
                    </a:lnR>
                    <a:lnT>
                      <a:noFill/>
                    </a:lnT>
                    <a:lnB>
                      <a:noFill/>
                    </a:lnB>
                    <a:solidFill>
                      <a:srgbClr val="FFFFFF"/>
                    </a:solidFill>
                  </a:tcPr>
                </a:tc>
                <a:tc>
                  <a:txBody>
                    <a:bodyPr/>
                    <a:lstStyle/>
                    <a:p>
                      <a:pPr algn="l" fontAlgn="base"/>
                      <a:r>
                        <a:rPr lang="en-IN" sz="1800" kern="1200">
                          <a:solidFill>
                            <a:schemeClr val="tx1"/>
                          </a:solidFill>
                          <a:latin typeface="+mn-lt"/>
                          <a:ea typeface="+mn-ea"/>
                          <a:cs typeface="+mn-cs"/>
                        </a:rPr>
                        <a:t>Subtraction</a:t>
                      </a:r>
                    </a:p>
                  </a:txBody>
                  <a:tcPr anchor="ctr">
                    <a:lnL>
                      <a:noFill/>
                    </a:lnL>
                    <a:lnR>
                      <a:noFill/>
                    </a:lnR>
                    <a:lnT>
                      <a:noFill/>
                    </a:lnT>
                    <a:lnB>
                      <a:noFill/>
                    </a:lnB>
                    <a:solidFill>
                      <a:srgbClr val="FFFFFF"/>
                    </a:solidFill>
                  </a:tcPr>
                </a:tc>
                <a:tc>
                  <a:txBody>
                    <a:bodyPr/>
                    <a:lstStyle/>
                    <a:p>
                      <a:pPr algn="l" fontAlgn="base"/>
                      <a:r>
                        <a:rPr lang="en-IN" sz="1800" kern="1200">
                          <a:solidFill>
                            <a:schemeClr val="tx1"/>
                          </a:solidFill>
                          <a:latin typeface="+mn-lt"/>
                          <a:ea typeface="+mn-ea"/>
                          <a:cs typeface="+mn-cs"/>
                        </a:rPr>
                        <a:t>Market Value</a:t>
                      </a:r>
                    </a:p>
                    <a:p>
                      <a:pPr algn="l" fontAlgn="base"/>
                      <a:r>
                        <a:rPr lang="en-IN" sz="1800" kern="1200">
                          <a:solidFill>
                            <a:schemeClr val="tx1"/>
                          </a:solidFill>
                          <a:latin typeface="+mn-lt"/>
                          <a:ea typeface="+mn-ea"/>
                          <a:cs typeface="+mn-cs"/>
                        </a:rPr>
                        <a:t>Acquisition Value</a:t>
                      </a:r>
                    </a:p>
                  </a:txBody>
                  <a:tcPr anchor="ctr">
                    <a:lnL>
                      <a:noFill/>
                    </a:lnL>
                    <a:lnR>
                      <a:noFill/>
                    </a:lnR>
                    <a:lnT>
                      <a:noFill/>
                    </a:lnT>
                    <a:lnB>
                      <a:noFill/>
                    </a:lnB>
                    <a:solidFill>
                      <a:srgbClr val="FFFFFF"/>
                    </a:solidFill>
                  </a:tcPr>
                </a:tc>
                <a:tc>
                  <a:txBody>
                    <a:bodyPr/>
                    <a:lstStyle/>
                    <a:p>
                      <a:pPr algn="l" fontAlgn="base"/>
                      <a:r>
                        <a:rPr lang="en-IN" sz="1800" kern="1200">
                          <a:solidFill>
                            <a:schemeClr val="tx1"/>
                          </a:solidFill>
                          <a:latin typeface="+mn-lt"/>
                          <a:ea typeface="+mn-ea"/>
                          <a:cs typeface="+mn-cs"/>
                        </a:rPr>
                        <a:t>1.0</a:t>
                      </a:r>
                    </a:p>
                    <a:p>
                      <a:pPr algn="l" fontAlgn="base"/>
                      <a:r>
                        <a:rPr lang="en-IN" sz="1800" kern="1200">
                          <a:solidFill>
                            <a:schemeClr val="tx1"/>
                          </a:solidFill>
                          <a:latin typeface="+mn-lt"/>
                          <a:ea typeface="+mn-ea"/>
                          <a:cs typeface="+mn-cs"/>
                        </a:rPr>
                        <a:t>-1.0</a:t>
                      </a:r>
                    </a:p>
                  </a:txBody>
                  <a:tcPr anchor="ctr">
                    <a:lnL>
                      <a:noFill/>
                    </a:lnL>
                    <a:lnR>
                      <a:noFill/>
                    </a:lnR>
                    <a:lnT>
                      <a:noFill/>
                    </a:lnT>
                    <a:lnB>
                      <a:noFill/>
                    </a:lnB>
                    <a:solidFill>
                      <a:srgbClr val="FFFFFF"/>
                    </a:solidFill>
                  </a:tcPr>
                </a:tc>
              </a:tr>
              <a:tr h="0">
                <a:tc>
                  <a:txBody>
                    <a:bodyPr/>
                    <a:lstStyle/>
                    <a:p>
                      <a:pPr algn="l" fontAlgn="base"/>
                      <a:r>
                        <a:rPr lang="en-IN" sz="1800" kern="1200">
                          <a:solidFill>
                            <a:schemeClr val="tx1"/>
                          </a:solidFill>
                          <a:latin typeface="+mn-lt"/>
                          <a:ea typeface="+mn-ea"/>
                          <a:cs typeface="+mn-cs"/>
                        </a:rPr>
                        <a:t>Month</a:t>
                      </a:r>
                    </a:p>
                  </a:txBody>
                  <a:tcPr anchor="ctr">
                    <a:lnL>
                      <a:noFill/>
                    </a:lnL>
                    <a:lnR>
                      <a:noFill/>
                    </a:lnR>
                    <a:lnT>
                      <a:noFill/>
                    </a:lnT>
                    <a:lnB>
                      <a:noFill/>
                    </a:lnB>
                    <a:solidFill>
                      <a:srgbClr val="FFFFFF"/>
                    </a:solidFill>
                  </a:tcPr>
                </a:tc>
                <a:tc>
                  <a:txBody>
                    <a:bodyPr/>
                    <a:lstStyle/>
                    <a:p>
                      <a:pPr algn="l" fontAlgn="base"/>
                      <a:r>
                        <a:rPr lang="en-IN" sz="1800" kern="1200" dirty="0">
                          <a:solidFill>
                            <a:schemeClr val="tx1"/>
                          </a:solidFill>
                          <a:latin typeface="+mn-lt"/>
                          <a:ea typeface="+mn-ea"/>
                          <a:cs typeface="+mn-cs"/>
                        </a:rPr>
                        <a:t>1Quarter</a:t>
                      </a:r>
                    </a:p>
                  </a:txBody>
                  <a:tcPr anchor="ctr">
                    <a:lnL>
                      <a:noFill/>
                    </a:lnL>
                    <a:lnR>
                      <a:noFill/>
                    </a:lnR>
                    <a:lnT>
                      <a:noFill/>
                    </a:lnT>
                    <a:lnB>
                      <a:noFill/>
                    </a:lnB>
                    <a:solidFill>
                      <a:srgbClr val="FFFFFF"/>
                    </a:solidFill>
                  </a:tcPr>
                </a:tc>
                <a:tc>
                  <a:txBody>
                    <a:bodyPr/>
                    <a:lstStyle/>
                    <a:p>
                      <a:pPr algn="l" fontAlgn="base"/>
                      <a:r>
                        <a:rPr lang="en-IN" sz="1800" kern="1200" dirty="0">
                          <a:solidFill>
                            <a:schemeClr val="tx1"/>
                          </a:solidFill>
                          <a:latin typeface="+mn-lt"/>
                          <a:ea typeface="+mn-ea"/>
                          <a:cs typeface="+mn-cs"/>
                        </a:rPr>
                        <a:t>Addition</a:t>
                      </a:r>
                    </a:p>
                  </a:txBody>
                  <a:tcPr anchor="ctr">
                    <a:lnL>
                      <a:noFill/>
                    </a:lnL>
                    <a:lnR>
                      <a:noFill/>
                    </a:lnR>
                    <a:lnT>
                      <a:noFill/>
                    </a:lnT>
                    <a:lnB>
                      <a:noFill/>
                    </a:lnB>
                    <a:solidFill>
                      <a:srgbClr val="FFFFFF"/>
                    </a:solidFill>
                  </a:tcPr>
                </a:tc>
                <a:tc>
                  <a:txBody>
                    <a:bodyPr/>
                    <a:lstStyle/>
                    <a:p>
                      <a:pPr algn="l" fontAlgn="base"/>
                      <a:r>
                        <a:rPr lang="en-IN" sz="1800" kern="1200" dirty="0">
                          <a:solidFill>
                            <a:schemeClr val="tx1"/>
                          </a:solidFill>
                          <a:latin typeface="+mn-lt"/>
                          <a:ea typeface="+mn-ea"/>
                          <a:cs typeface="+mn-cs"/>
                        </a:rPr>
                        <a:t>January</a:t>
                      </a:r>
                    </a:p>
                    <a:p>
                      <a:pPr algn="l" fontAlgn="base"/>
                      <a:r>
                        <a:rPr lang="en-IN" sz="1800" kern="1200" dirty="0">
                          <a:solidFill>
                            <a:schemeClr val="tx1"/>
                          </a:solidFill>
                          <a:latin typeface="+mn-lt"/>
                          <a:ea typeface="+mn-ea"/>
                          <a:cs typeface="+mn-cs"/>
                        </a:rPr>
                        <a:t>February</a:t>
                      </a:r>
                    </a:p>
                    <a:p>
                      <a:pPr algn="l" fontAlgn="base"/>
                      <a:r>
                        <a:rPr lang="en-IN" sz="1800" kern="1200" dirty="0">
                          <a:solidFill>
                            <a:schemeClr val="tx1"/>
                          </a:solidFill>
                          <a:latin typeface="+mn-lt"/>
                          <a:ea typeface="+mn-ea"/>
                          <a:cs typeface="+mn-cs"/>
                        </a:rPr>
                        <a:t>March</a:t>
                      </a:r>
                    </a:p>
                  </a:txBody>
                  <a:tcPr anchor="ctr">
                    <a:lnL>
                      <a:noFill/>
                    </a:lnL>
                    <a:lnR>
                      <a:noFill/>
                    </a:lnR>
                    <a:lnT>
                      <a:noFill/>
                    </a:lnT>
                    <a:lnB>
                      <a:noFill/>
                    </a:lnB>
                    <a:solidFill>
                      <a:srgbClr val="FFFFFF"/>
                    </a:solidFill>
                  </a:tcPr>
                </a:tc>
                <a:tc>
                  <a:txBody>
                    <a:bodyPr/>
                    <a:lstStyle/>
                    <a:p>
                      <a:pPr algn="l" fontAlgn="base"/>
                      <a:r>
                        <a:rPr lang="en-IN" sz="1800" kern="1200">
                          <a:solidFill>
                            <a:schemeClr val="tx1"/>
                          </a:solidFill>
                          <a:latin typeface="+mn-lt"/>
                          <a:ea typeface="+mn-ea"/>
                          <a:cs typeface="+mn-cs"/>
                        </a:rPr>
                        <a:t>1.0</a:t>
                      </a:r>
                    </a:p>
                    <a:p>
                      <a:pPr algn="l" fontAlgn="base"/>
                      <a:r>
                        <a:rPr lang="en-IN" sz="1800" kern="1200">
                          <a:solidFill>
                            <a:schemeClr val="tx1"/>
                          </a:solidFill>
                          <a:latin typeface="+mn-lt"/>
                          <a:ea typeface="+mn-ea"/>
                          <a:cs typeface="+mn-cs"/>
                        </a:rPr>
                        <a:t>1.0</a:t>
                      </a:r>
                    </a:p>
                    <a:p>
                      <a:pPr algn="l" fontAlgn="base"/>
                      <a:r>
                        <a:rPr lang="en-IN" sz="1800" kern="1200">
                          <a:solidFill>
                            <a:schemeClr val="tx1"/>
                          </a:solidFill>
                          <a:latin typeface="+mn-lt"/>
                          <a:ea typeface="+mn-ea"/>
                          <a:cs typeface="+mn-cs"/>
                        </a:rPr>
                        <a:t>1.0</a:t>
                      </a:r>
                    </a:p>
                  </a:txBody>
                  <a:tcPr anchor="ctr">
                    <a:lnL>
                      <a:noFill/>
                    </a:lnL>
                    <a:lnR>
                      <a:noFill/>
                    </a:lnR>
                    <a:lnT>
                      <a:noFill/>
                    </a:lnT>
                    <a:lnB>
                      <a:noFill/>
                    </a:lnB>
                    <a:solidFill>
                      <a:srgbClr val="FFFFFF"/>
                    </a:solidFill>
                  </a:tcPr>
                </a:tc>
              </a:tr>
              <a:tr h="0">
                <a:tc>
                  <a:txBody>
                    <a:bodyPr/>
                    <a:lstStyle/>
                    <a:p>
                      <a:pPr algn="l" fontAlgn="base"/>
                      <a:r>
                        <a:rPr lang="en-IN" sz="1800" kern="1200">
                          <a:solidFill>
                            <a:schemeClr val="tx1"/>
                          </a:solidFill>
                          <a:latin typeface="+mn-lt"/>
                          <a:ea typeface="+mn-ea"/>
                          <a:cs typeface="+mn-cs"/>
                        </a:rPr>
                        <a:t>Period</a:t>
                      </a:r>
                    </a:p>
                  </a:txBody>
                  <a:tcPr anchor="ctr">
                    <a:lnL>
                      <a:noFill/>
                    </a:lnL>
                    <a:lnR>
                      <a:noFill/>
                    </a:lnR>
                    <a:lnT>
                      <a:noFill/>
                    </a:lnT>
                    <a:lnB>
                      <a:noFill/>
                    </a:lnB>
                    <a:solidFill>
                      <a:srgbClr val="FFFFFF"/>
                    </a:solidFill>
                  </a:tcPr>
                </a:tc>
                <a:tc>
                  <a:txBody>
                    <a:bodyPr/>
                    <a:lstStyle/>
                    <a:p>
                      <a:pPr algn="l" fontAlgn="base"/>
                      <a:r>
                        <a:rPr lang="en-IN" sz="1800" kern="1200">
                          <a:solidFill>
                            <a:schemeClr val="tx1"/>
                          </a:solidFill>
                          <a:latin typeface="+mn-lt"/>
                          <a:ea typeface="+mn-ea"/>
                          <a:cs typeface="+mn-cs"/>
                        </a:rPr>
                        <a:t>Yearly Budget</a:t>
                      </a:r>
                    </a:p>
                  </a:txBody>
                  <a:tcPr anchor="ctr">
                    <a:lnL>
                      <a:noFill/>
                    </a:lnL>
                    <a:lnR>
                      <a:noFill/>
                    </a:lnR>
                    <a:lnT>
                      <a:noFill/>
                    </a:lnT>
                    <a:lnB>
                      <a:noFill/>
                    </a:lnB>
                    <a:solidFill>
                      <a:srgbClr val="FFFFFF"/>
                    </a:solidFill>
                  </a:tcPr>
                </a:tc>
                <a:tc>
                  <a:txBody>
                    <a:bodyPr/>
                    <a:lstStyle/>
                    <a:p>
                      <a:pPr algn="l" fontAlgn="base"/>
                      <a:r>
                        <a:rPr lang="en-IN" sz="1800" kern="1200">
                          <a:solidFill>
                            <a:schemeClr val="tx1"/>
                          </a:solidFill>
                          <a:latin typeface="+mn-lt"/>
                          <a:ea typeface="+mn-ea"/>
                          <a:cs typeface="+mn-cs"/>
                        </a:rPr>
                        <a:t>4-4-5 Distribution</a:t>
                      </a:r>
                    </a:p>
                  </a:txBody>
                  <a:tcPr anchor="ctr">
                    <a:lnL>
                      <a:noFill/>
                    </a:lnL>
                    <a:lnR>
                      <a:noFill/>
                    </a:lnR>
                    <a:lnT>
                      <a:noFill/>
                    </a:lnT>
                    <a:lnB>
                      <a:noFill/>
                    </a:lnB>
                    <a:solidFill>
                      <a:srgbClr val="FFFFFF"/>
                    </a:solidFill>
                  </a:tcPr>
                </a:tc>
                <a:tc>
                  <a:txBody>
                    <a:bodyPr/>
                    <a:lstStyle/>
                    <a:p>
                      <a:pPr algn="l" fontAlgn="base"/>
                      <a:r>
                        <a:rPr lang="en-IN" sz="1800" kern="1200">
                          <a:solidFill>
                            <a:schemeClr val="tx1"/>
                          </a:solidFill>
                          <a:latin typeface="+mn-lt"/>
                          <a:ea typeface="+mn-ea"/>
                          <a:cs typeface="+mn-cs"/>
                        </a:rPr>
                        <a:t>January</a:t>
                      </a:r>
                    </a:p>
                    <a:p>
                      <a:pPr algn="l" fontAlgn="base"/>
                      <a:r>
                        <a:rPr lang="en-IN" sz="1800" kern="1200">
                          <a:solidFill>
                            <a:schemeClr val="tx1"/>
                          </a:solidFill>
                          <a:latin typeface="+mn-lt"/>
                          <a:ea typeface="+mn-ea"/>
                          <a:cs typeface="+mn-cs"/>
                        </a:rPr>
                        <a:t>February</a:t>
                      </a:r>
                    </a:p>
                    <a:p>
                      <a:pPr algn="l" fontAlgn="base"/>
                      <a:r>
                        <a:rPr lang="en-IN" sz="1800" kern="1200">
                          <a:solidFill>
                            <a:schemeClr val="tx1"/>
                          </a:solidFill>
                          <a:latin typeface="+mn-lt"/>
                          <a:ea typeface="+mn-ea"/>
                          <a:cs typeface="+mn-cs"/>
                        </a:rPr>
                        <a:t>March</a:t>
                      </a:r>
                    </a:p>
                  </a:txBody>
                  <a:tcPr anchor="ctr">
                    <a:lnL>
                      <a:noFill/>
                    </a:lnL>
                    <a:lnR>
                      <a:noFill/>
                    </a:lnR>
                    <a:lnT>
                      <a:noFill/>
                    </a:lnT>
                    <a:lnB>
                      <a:noFill/>
                    </a:lnB>
                    <a:solidFill>
                      <a:srgbClr val="FFFFFF"/>
                    </a:solidFill>
                  </a:tcPr>
                </a:tc>
                <a:tc>
                  <a:txBody>
                    <a:bodyPr/>
                    <a:lstStyle/>
                    <a:p>
                      <a:pPr algn="l" fontAlgn="base"/>
                      <a:r>
                        <a:rPr lang="en-IN" sz="1800" kern="1200" dirty="0">
                          <a:solidFill>
                            <a:schemeClr val="tx1"/>
                          </a:solidFill>
                          <a:latin typeface="+mn-lt"/>
                          <a:ea typeface="+mn-ea"/>
                          <a:cs typeface="+mn-cs"/>
                        </a:rPr>
                        <a:t>.07692</a:t>
                      </a:r>
                    </a:p>
                    <a:p>
                      <a:pPr algn="l" fontAlgn="base"/>
                      <a:r>
                        <a:rPr lang="en-IN" sz="1800" kern="1200" dirty="0">
                          <a:solidFill>
                            <a:schemeClr val="tx1"/>
                          </a:solidFill>
                          <a:latin typeface="+mn-lt"/>
                          <a:ea typeface="+mn-ea"/>
                          <a:cs typeface="+mn-cs"/>
                        </a:rPr>
                        <a:t>.07692</a:t>
                      </a:r>
                    </a:p>
                    <a:p>
                      <a:pPr algn="l" fontAlgn="base"/>
                      <a:r>
                        <a:rPr lang="en-IN" sz="1800" kern="1200" dirty="0">
                          <a:solidFill>
                            <a:schemeClr val="tx1"/>
                          </a:solidFill>
                          <a:latin typeface="+mn-lt"/>
                          <a:ea typeface="+mn-ea"/>
                          <a:cs typeface="+mn-cs"/>
                        </a:rPr>
                        <a:t>.09615</a:t>
                      </a:r>
                    </a:p>
                  </a:txBody>
                  <a:tcPr anchor="ctr">
                    <a:lnL>
                      <a:noFill/>
                    </a:lnL>
                    <a:lnR>
                      <a:noFill/>
                    </a:lnR>
                    <a:lnT>
                      <a:noFill/>
                    </a:lnT>
                    <a:lnB>
                      <a:noFill/>
                    </a:lnB>
                    <a:solidFill>
                      <a:srgbClr val="FFFFFF"/>
                    </a:solidFill>
                  </a:tcPr>
                </a:tc>
              </a:tr>
            </a:tbl>
          </a:graphicData>
        </a:graphic>
      </p:graphicFrame>
      <p:sp>
        <p:nvSpPr>
          <p:cNvPr id="3" name="Rectangle 2"/>
          <p:cNvSpPr/>
          <p:nvPr/>
        </p:nvSpPr>
        <p:spPr>
          <a:xfrm>
            <a:off x="3858313" y="1321266"/>
            <a:ext cx="3582199" cy="369332"/>
          </a:xfrm>
          <a:prstGeom prst="rect">
            <a:avLst/>
          </a:prstGeom>
        </p:spPr>
        <p:txBody>
          <a:bodyPr wrap="none">
            <a:spAutoFit/>
          </a:bodyPr>
          <a:lstStyle/>
          <a:p>
            <a:r>
              <a:rPr lang="en-IN" dirty="0" smtClean="0"/>
              <a:t>Weighting </a:t>
            </a:r>
            <a:r>
              <a:rPr lang="en-IN" dirty="0"/>
              <a:t>examples of </a:t>
            </a:r>
            <a:r>
              <a:rPr lang="en-IN" dirty="0" smtClean="0"/>
              <a:t>consolidation</a:t>
            </a:r>
            <a:endParaRPr lang="en-IN" dirty="0"/>
          </a:p>
        </p:txBody>
      </p:sp>
    </p:spTree>
    <p:extLst>
      <p:ext uri="{BB962C8B-B14F-4D97-AF65-F5344CB8AC3E}">
        <p14:creationId xmlns:p14="http://schemas.microsoft.com/office/powerpoint/2010/main" val="20635147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2763" y="1847011"/>
            <a:ext cx="6096000" cy="2862322"/>
          </a:xfrm>
          <a:prstGeom prst="rect">
            <a:avLst/>
          </a:prstGeom>
        </p:spPr>
        <p:txBody>
          <a:bodyPr>
            <a:spAutoFit/>
          </a:bodyPr>
          <a:lstStyle/>
          <a:p>
            <a:r>
              <a:rPr lang="en-IN" b="1" dirty="0"/>
              <a:t>Multiple Roll-ups in a Dimension</a:t>
            </a:r>
          </a:p>
          <a:p>
            <a:endParaRPr lang="en-IN" dirty="0"/>
          </a:p>
          <a:p>
            <a:r>
              <a:rPr lang="en-IN" dirty="0"/>
              <a:t>You can roll up low-level numeric data, such as sales and units, in several ways by creating multiple hierarchies in a dimension. </a:t>
            </a:r>
            <a:endParaRPr lang="en-IN" dirty="0" smtClean="0"/>
          </a:p>
          <a:p>
            <a:r>
              <a:rPr lang="en-IN" dirty="0" smtClean="0"/>
              <a:t>By </a:t>
            </a:r>
            <a:r>
              <a:rPr lang="en-IN" dirty="0"/>
              <a:t>creating multiple roll-ups in a dimension, you can reduce the number of dimensions, and the number of empty cells in a cube.</a:t>
            </a:r>
          </a:p>
          <a:p>
            <a:endParaRPr lang="en-IN" dirty="0"/>
          </a:p>
          <a:p>
            <a:r>
              <a:rPr lang="en-IN" dirty="0"/>
              <a:t>In the following example, Hartford, a simple element in the Region dimension, rolls up along two paths: </a:t>
            </a:r>
            <a:endParaRPr lang="en-IN" dirty="0" smtClean="0"/>
          </a:p>
          <a:p>
            <a:r>
              <a:rPr lang="en-IN" b="1" dirty="0" smtClean="0"/>
              <a:t>geographic </a:t>
            </a:r>
            <a:r>
              <a:rPr lang="en-IN" b="1" dirty="0"/>
              <a:t>and management.</a:t>
            </a:r>
          </a:p>
        </p:txBody>
      </p:sp>
      <p:pic>
        <p:nvPicPr>
          <p:cNvPr id="11266" name="Picture 2" descr="Diagram showing a rollup by geograph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7714" y="1182982"/>
            <a:ext cx="4306529" cy="165448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027713" y="2869660"/>
            <a:ext cx="3586867" cy="369332"/>
          </a:xfrm>
          <a:prstGeom prst="rect">
            <a:avLst/>
          </a:prstGeom>
          <a:noFill/>
        </p:spPr>
        <p:txBody>
          <a:bodyPr wrap="square" rtlCol="0">
            <a:spAutoFit/>
          </a:bodyPr>
          <a:lstStyle/>
          <a:p>
            <a:r>
              <a:rPr lang="en-US" i="1" dirty="0" smtClean="0"/>
              <a:t>Geographic roll-up</a:t>
            </a:r>
            <a:endParaRPr lang="en-IN" i="1" dirty="0"/>
          </a:p>
        </p:txBody>
      </p:sp>
      <p:pic>
        <p:nvPicPr>
          <p:cNvPr id="11268" name="Picture 4" descr="Diagram showing rollup by manage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7714" y="3581957"/>
            <a:ext cx="4306529" cy="169577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027713" y="5355098"/>
            <a:ext cx="3586867" cy="369332"/>
          </a:xfrm>
          <a:prstGeom prst="rect">
            <a:avLst/>
          </a:prstGeom>
          <a:noFill/>
        </p:spPr>
        <p:txBody>
          <a:bodyPr wrap="square" rtlCol="0">
            <a:spAutoFit/>
          </a:bodyPr>
          <a:lstStyle/>
          <a:p>
            <a:r>
              <a:rPr lang="en-US" i="1" dirty="0" smtClean="0"/>
              <a:t>Management roll-up</a:t>
            </a:r>
            <a:endParaRPr lang="en-IN" i="1" dirty="0"/>
          </a:p>
        </p:txBody>
      </p:sp>
    </p:spTree>
    <p:extLst>
      <p:ext uri="{BB962C8B-B14F-4D97-AF65-F5344CB8AC3E}">
        <p14:creationId xmlns:p14="http://schemas.microsoft.com/office/powerpoint/2010/main" val="28154518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5740" y="688157"/>
            <a:ext cx="8493551" cy="369332"/>
          </a:xfrm>
          <a:prstGeom prst="rect">
            <a:avLst/>
          </a:prstGeom>
          <a:noFill/>
        </p:spPr>
        <p:txBody>
          <a:bodyPr wrap="square" rtlCol="0">
            <a:spAutoFit/>
          </a:bodyPr>
          <a:lstStyle/>
          <a:p>
            <a:r>
              <a:rPr lang="en-US" dirty="0" smtClean="0"/>
              <a:t>Other way of understanding multidimensionality, members &amp; relationships</a:t>
            </a:r>
            <a:endParaRPr lang="en-IN" dirty="0"/>
          </a:p>
        </p:txBody>
      </p:sp>
      <p:pic>
        <p:nvPicPr>
          <p:cNvPr id="3" name="Picture 2" descr="This image illustrates the roles and relationships of members in the outline, as described in the text that follows the image. The generation and level number of each member is labeled. The level of Measures depends on the branch."/>
          <p:cNvPicPr>
            <a:picLocks noChangeAspect="1" noChangeArrowheads="1"/>
          </p:cNvPicPr>
          <p:nvPr/>
        </p:nvPicPr>
        <p:blipFill rotWithShape="1">
          <a:blip r:embed="rId2">
            <a:extLst>
              <a:ext uri="{28A0092B-C50C-407E-A947-70E740481C1C}">
                <a14:useLocalDpi xmlns:a14="http://schemas.microsoft.com/office/drawing/2010/main" val="0"/>
              </a:ext>
            </a:extLst>
          </a:blip>
          <a:srcRect l="37986" b="6925"/>
          <a:stretch/>
        </p:blipFill>
        <p:spPr bwMode="auto">
          <a:xfrm>
            <a:off x="1081249" y="1326379"/>
            <a:ext cx="3500177" cy="47267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084190" y="1528842"/>
            <a:ext cx="6642754" cy="3970318"/>
          </a:xfrm>
          <a:prstGeom prst="rect">
            <a:avLst/>
          </a:prstGeom>
        </p:spPr>
        <p:txBody>
          <a:bodyPr wrap="square">
            <a:spAutoFit/>
          </a:bodyPr>
          <a:lstStyle/>
          <a:p>
            <a:r>
              <a:rPr lang="en-IN" b="1" dirty="0"/>
              <a:t>Parents, Children, and Siblings</a:t>
            </a:r>
          </a:p>
          <a:p>
            <a:endParaRPr lang="en-IN" dirty="0"/>
          </a:p>
          <a:p>
            <a:pPr marL="285750" indent="-285750">
              <a:buFont typeface="Arial" panose="020B0604020202020204" pitchFamily="34" charset="0"/>
              <a:buChar char="•"/>
            </a:pPr>
            <a:r>
              <a:rPr lang="en-IN" dirty="0"/>
              <a:t>A parent is a member that has a branch below it. </a:t>
            </a:r>
            <a:endParaRPr lang="en-IN" dirty="0" smtClean="0"/>
          </a:p>
          <a:p>
            <a:r>
              <a:rPr lang="en-IN" dirty="0" smtClean="0"/>
              <a:t>For </a:t>
            </a:r>
            <a:r>
              <a:rPr lang="en-IN" dirty="0"/>
              <a:t>example, Margin is a parent member for Sales and Cost of Goods Sold.</a:t>
            </a:r>
          </a:p>
          <a:p>
            <a:endParaRPr lang="en-IN" dirty="0"/>
          </a:p>
          <a:p>
            <a:pPr marL="285750" indent="-285750">
              <a:buFont typeface="Arial" panose="020B0604020202020204" pitchFamily="34" charset="0"/>
              <a:buChar char="•"/>
            </a:pPr>
            <a:r>
              <a:rPr lang="en-IN" dirty="0"/>
              <a:t>A child is a member that has a parent above it. </a:t>
            </a:r>
            <a:endParaRPr lang="en-IN" dirty="0" smtClean="0"/>
          </a:p>
          <a:p>
            <a:r>
              <a:rPr lang="en-IN" dirty="0" smtClean="0"/>
              <a:t>For </a:t>
            </a:r>
            <a:r>
              <a:rPr lang="en-IN" dirty="0"/>
              <a:t>example, Sales and Cost of Goods Sold are children of the parent Margin.</a:t>
            </a:r>
          </a:p>
          <a:p>
            <a:endParaRPr lang="en-IN" dirty="0"/>
          </a:p>
          <a:p>
            <a:pPr marL="285750" indent="-285750">
              <a:buFont typeface="Arial" panose="020B0604020202020204" pitchFamily="34" charset="0"/>
              <a:buChar char="•"/>
            </a:pPr>
            <a:r>
              <a:rPr lang="en-IN" dirty="0"/>
              <a:t>Siblings are child members of the same immediate </a:t>
            </a:r>
            <a:r>
              <a:rPr lang="en-IN" dirty="0" smtClean="0"/>
              <a:t>parent.</a:t>
            </a:r>
          </a:p>
          <a:p>
            <a:r>
              <a:rPr lang="en-IN" dirty="0" smtClean="0"/>
              <a:t>For </a:t>
            </a:r>
            <a:r>
              <a:rPr lang="en-IN" dirty="0"/>
              <a:t>example, Sales and Cost of Goods Sold are siblings (they both have the parent Margin), but Marketing (at the same branch level) is not a sibling, because its parent is Total Expenses.</a:t>
            </a:r>
          </a:p>
        </p:txBody>
      </p:sp>
    </p:spTree>
    <p:extLst>
      <p:ext uri="{BB962C8B-B14F-4D97-AF65-F5344CB8AC3E}">
        <p14:creationId xmlns:p14="http://schemas.microsoft.com/office/powerpoint/2010/main" val="22654971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5740" y="688157"/>
            <a:ext cx="8493551" cy="369332"/>
          </a:xfrm>
          <a:prstGeom prst="rect">
            <a:avLst/>
          </a:prstGeom>
          <a:noFill/>
        </p:spPr>
        <p:txBody>
          <a:bodyPr wrap="square" rtlCol="0">
            <a:spAutoFit/>
          </a:bodyPr>
          <a:lstStyle/>
          <a:p>
            <a:r>
              <a:rPr lang="en-US" dirty="0" smtClean="0"/>
              <a:t>Other way of understanding multidimensionality, members &amp; relationships</a:t>
            </a:r>
            <a:endParaRPr lang="en-IN" dirty="0"/>
          </a:p>
        </p:txBody>
      </p:sp>
      <p:pic>
        <p:nvPicPr>
          <p:cNvPr id="3" name="Picture 2" descr="This image illustrates the roles and relationships of members in the outline, as described in the text that follows the image. The generation and level number of each member is labeled. The level of Measures depends on the branch."/>
          <p:cNvPicPr>
            <a:picLocks noChangeAspect="1" noChangeArrowheads="1"/>
          </p:cNvPicPr>
          <p:nvPr/>
        </p:nvPicPr>
        <p:blipFill rotWithShape="1">
          <a:blip r:embed="rId2">
            <a:extLst>
              <a:ext uri="{28A0092B-C50C-407E-A947-70E740481C1C}">
                <a14:useLocalDpi xmlns:a14="http://schemas.microsoft.com/office/drawing/2010/main" val="0"/>
              </a:ext>
            </a:extLst>
          </a:blip>
          <a:srcRect l="37986" b="6925"/>
          <a:stretch/>
        </p:blipFill>
        <p:spPr bwMode="auto">
          <a:xfrm>
            <a:off x="1081249" y="1326379"/>
            <a:ext cx="3500177" cy="47267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084190" y="1528842"/>
            <a:ext cx="6642754" cy="2862322"/>
          </a:xfrm>
          <a:prstGeom prst="rect">
            <a:avLst/>
          </a:prstGeom>
        </p:spPr>
        <p:txBody>
          <a:bodyPr wrap="square">
            <a:spAutoFit/>
          </a:bodyPr>
          <a:lstStyle/>
          <a:p>
            <a:r>
              <a:rPr lang="en-US" b="1" dirty="0"/>
              <a:t>Descendants and </a:t>
            </a:r>
            <a:r>
              <a:rPr lang="en-US" b="1" dirty="0" smtClean="0"/>
              <a:t>Ancestors</a:t>
            </a:r>
          </a:p>
          <a:p>
            <a:endParaRPr lang="en-US" b="1" dirty="0"/>
          </a:p>
          <a:p>
            <a:pPr marL="285750" indent="-285750">
              <a:buFont typeface="Arial" panose="020B0604020202020204" pitchFamily="34" charset="0"/>
              <a:buChar char="•"/>
            </a:pPr>
            <a:r>
              <a:rPr lang="en-US" dirty="0" smtClean="0"/>
              <a:t>Descendants </a:t>
            </a:r>
            <a:r>
              <a:rPr lang="en-US" dirty="0"/>
              <a:t>are members in branches below a parent. </a:t>
            </a:r>
            <a:endParaRPr lang="en-US" dirty="0" smtClean="0"/>
          </a:p>
          <a:p>
            <a:r>
              <a:rPr lang="en-US" dirty="0" smtClean="0"/>
              <a:t>For </a:t>
            </a:r>
            <a:r>
              <a:rPr lang="en-US" dirty="0"/>
              <a:t>example, Profit, Inventory, and Ratios are descendants of Measures. </a:t>
            </a:r>
            <a:endParaRPr lang="en-US" dirty="0" smtClean="0"/>
          </a:p>
          <a:p>
            <a:r>
              <a:rPr lang="en-US" dirty="0" smtClean="0"/>
              <a:t>The </a:t>
            </a:r>
            <a:r>
              <a:rPr lang="en-US" dirty="0"/>
              <a:t>children of Profit, Inventory, and Ratios are also descendants of Measures.</a:t>
            </a:r>
          </a:p>
          <a:p>
            <a:endParaRPr lang="en-US" dirty="0"/>
          </a:p>
          <a:p>
            <a:pPr marL="285750" indent="-285750">
              <a:buFont typeface="Arial" panose="020B0604020202020204" pitchFamily="34" charset="0"/>
              <a:buChar char="•"/>
            </a:pPr>
            <a:r>
              <a:rPr lang="en-US" dirty="0"/>
              <a:t>Ancestors are members in branches above a member. </a:t>
            </a:r>
            <a:endParaRPr lang="en-US" dirty="0" smtClean="0"/>
          </a:p>
          <a:p>
            <a:r>
              <a:rPr lang="en-US" dirty="0" smtClean="0"/>
              <a:t>For </a:t>
            </a:r>
            <a:r>
              <a:rPr lang="en-US" dirty="0"/>
              <a:t>example, Margin, Profit, and Measures are ancestors of Sales.</a:t>
            </a:r>
            <a:endParaRPr lang="en-IN" dirty="0"/>
          </a:p>
        </p:txBody>
      </p:sp>
    </p:spTree>
    <p:extLst>
      <p:ext uri="{BB962C8B-B14F-4D97-AF65-F5344CB8AC3E}">
        <p14:creationId xmlns:p14="http://schemas.microsoft.com/office/powerpoint/2010/main" val="1089937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0050" y="2900008"/>
            <a:ext cx="10887075" cy="2308324"/>
          </a:xfrm>
          <a:prstGeom prst="rect">
            <a:avLst/>
          </a:prstGeom>
        </p:spPr>
        <p:txBody>
          <a:bodyPr wrap="square">
            <a:spAutoFit/>
          </a:bodyPr>
          <a:lstStyle/>
          <a:p>
            <a:pPr marL="285750" indent="-285750">
              <a:buFont typeface="Arial" panose="020B0604020202020204" pitchFamily="34" charset="0"/>
              <a:buChar char="•"/>
            </a:pPr>
            <a:r>
              <a:rPr lang="en-US" dirty="0" smtClean="0"/>
              <a:t>is a versatile solution used by organizations ranging from the largest corporations and government agencies to small businesses for budgeting, planning, forecasting, management reporting, analysis and consolidations on demand.</a:t>
            </a:r>
            <a:endParaRPr lang="en-IN" dirty="0" smtClean="0"/>
          </a:p>
          <a:p>
            <a:pPr marL="285750" indent="-285750">
              <a:buFont typeface="Arial" panose="020B0604020202020204" pitchFamily="34" charset="0"/>
              <a:buChar char="•"/>
            </a:pPr>
            <a:r>
              <a:rPr lang="en-IN" dirty="0" smtClean="0"/>
              <a:t>integrates business planning, performance measurement, and operational data to enable companies to optimize business effectiveness and customer interaction regardless of geography or structure. </a:t>
            </a:r>
          </a:p>
          <a:p>
            <a:pPr marL="285750" indent="-285750">
              <a:buFont typeface="Arial" panose="020B0604020202020204" pitchFamily="34" charset="0"/>
              <a:buChar char="•"/>
            </a:pPr>
            <a:r>
              <a:rPr lang="en-IN" dirty="0" smtClean="0"/>
              <a:t>IBM Planning Analytics Workspace and other Planning Analytics components provide immediate visibility into data, accountability within a collaborative process and a consistent view of information, allowing managers to quickly stabilize operational fluctuations and take advantage of new opportunities.</a:t>
            </a:r>
            <a:endParaRPr lang="en-IN"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8113" t="27263" r="28213" b="34208"/>
          <a:stretch/>
        </p:blipFill>
        <p:spPr>
          <a:xfrm>
            <a:off x="4165616" y="1128465"/>
            <a:ext cx="3355942" cy="1699576"/>
          </a:xfrm>
          <a:prstGeom prst="rect">
            <a:avLst/>
          </a:prstGeom>
        </p:spPr>
      </p:pic>
    </p:spTree>
    <p:extLst>
      <p:ext uri="{BB962C8B-B14F-4D97-AF65-F5344CB8AC3E}">
        <p14:creationId xmlns:p14="http://schemas.microsoft.com/office/powerpoint/2010/main" val="231374409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5740" y="688157"/>
            <a:ext cx="8493551" cy="369332"/>
          </a:xfrm>
          <a:prstGeom prst="rect">
            <a:avLst/>
          </a:prstGeom>
          <a:noFill/>
        </p:spPr>
        <p:txBody>
          <a:bodyPr wrap="square" rtlCol="0">
            <a:spAutoFit/>
          </a:bodyPr>
          <a:lstStyle/>
          <a:p>
            <a:r>
              <a:rPr lang="en-US" dirty="0" smtClean="0"/>
              <a:t>Other way of understanding multidimensionality, members &amp; relationships</a:t>
            </a:r>
            <a:endParaRPr lang="en-IN" dirty="0"/>
          </a:p>
        </p:txBody>
      </p:sp>
      <p:pic>
        <p:nvPicPr>
          <p:cNvPr id="3" name="Picture 2" descr="This image illustrates the roles and relationships of members in the outline, as described in the text that follows the image. The generation and level number of each member is labeled. The level of Measures depends on the branch."/>
          <p:cNvPicPr>
            <a:picLocks noChangeAspect="1" noChangeArrowheads="1"/>
          </p:cNvPicPr>
          <p:nvPr/>
        </p:nvPicPr>
        <p:blipFill rotWithShape="1">
          <a:blip r:embed="rId2">
            <a:extLst>
              <a:ext uri="{28A0092B-C50C-407E-A947-70E740481C1C}">
                <a14:useLocalDpi xmlns:a14="http://schemas.microsoft.com/office/drawing/2010/main" val="0"/>
              </a:ext>
            </a:extLst>
          </a:blip>
          <a:srcRect l="37986" b="6925"/>
          <a:stretch/>
        </p:blipFill>
        <p:spPr bwMode="auto">
          <a:xfrm>
            <a:off x="1081249" y="1326379"/>
            <a:ext cx="3500177" cy="47267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065337" y="2141585"/>
            <a:ext cx="6642754" cy="2308324"/>
          </a:xfrm>
          <a:prstGeom prst="rect">
            <a:avLst/>
          </a:prstGeom>
        </p:spPr>
        <p:txBody>
          <a:bodyPr wrap="square">
            <a:spAutoFit/>
          </a:bodyPr>
          <a:lstStyle/>
          <a:p>
            <a:r>
              <a:rPr lang="en-US" b="1" dirty="0"/>
              <a:t>Roots and Leaves</a:t>
            </a:r>
          </a:p>
          <a:p>
            <a:endParaRPr lang="en-US" b="1" dirty="0"/>
          </a:p>
          <a:p>
            <a:r>
              <a:rPr lang="en-US" dirty="0"/>
              <a:t>The root is the top member in a branch. Measures is the root for Profit, Inventory, Ratios, and the children of Profit, Inventory, and Ratios.</a:t>
            </a:r>
          </a:p>
          <a:p>
            <a:endParaRPr lang="en-US" dirty="0"/>
          </a:p>
          <a:p>
            <a:r>
              <a:rPr lang="en-US" dirty="0"/>
              <a:t>Leaf members have no children. They are also referred to as level 0 members. For example, Opening Inventory, Additions, and Ending Inventory are leaf members.</a:t>
            </a:r>
            <a:endParaRPr lang="en-IN" dirty="0"/>
          </a:p>
        </p:txBody>
      </p:sp>
    </p:spTree>
    <p:extLst>
      <p:ext uri="{BB962C8B-B14F-4D97-AF65-F5344CB8AC3E}">
        <p14:creationId xmlns:p14="http://schemas.microsoft.com/office/powerpoint/2010/main" val="38080547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8606" y="914400"/>
            <a:ext cx="4722829" cy="377072"/>
          </a:xfrm>
          <a:prstGeom prst="rect">
            <a:avLst/>
          </a:prstGeom>
          <a:noFill/>
        </p:spPr>
        <p:txBody>
          <a:bodyPr wrap="square" rtlCol="0">
            <a:spAutoFit/>
          </a:bodyPr>
          <a:lstStyle/>
          <a:p>
            <a:r>
              <a:rPr lang="en-US" dirty="0" smtClean="0"/>
              <a:t>Type of Elements</a:t>
            </a:r>
            <a:endParaRPr lang="en-IN" dirty="0"/>
          </a:p>
        </p:txBody>
      </p:sp>
      <p:sp>
        <p:nvSpPr>
          <p:cNvPr id="3" name="Rectangle 2"/>
          <p:cNvSpPr/>
          <p:nvPr/>
        </p:nvSpPr>
        <p:spPr>
          <a:xfrm>
            <a:off x="1338606" y="1291472"/>
            <a:ext cx="3686843" cy="369332"/>
          </a:xfrm>
          <a:prstGeom prst="rect">
            <a:avLst/>
          </a:prstGeom>
        </p:spPr>
        <p:txBody>
          <a:bodyPr wrap="none">
            <a:spAutoFit/>
          </a:bodyPr>
          <a:lstStyle/>
          <a:p>
            <a:r>
              <a:rPr lang="en-IN" dirty="0"/>
              <a:t>TM1 supports three types of elements.</a:t>
            </a:r>
          </a:p>
        </p:txBody>
      </p:sp>
      <p:graphicFrame>
        <p:nvGraphicFramePr>
          <p:cNvPr id="4" name="Table 3"/>
          <p:cNvGraphicFramePr>
            <a:graphicFrameLocks noGrp="1"/>
          </p:cNvGraphicFramePr>
          <p:nvPr>
            <p:extLst>
              <p:ext uri="{D42A27DB-BD31-4B8C-83A1-F6EECF244321}">
                <p14:modId xmlns:p14="http://schemas.microsoft.com/office/powerpoint/2010/main" val="2045930234"/>
              </p:ext>
            </p:extLst>
          </p:nvPr>
        </p:nvGraphicFramePr>
        <p:xfrm>
          <a:off x="1187777" y="1821059"/>
          <a:ext cx="9898145" cy="3790704"/>
        </p:xfrm>
        <a:graphic>
          <a:graphicData uri="http://schemas.openxmlformats.org/drawingml/2006/table">
            <a:tbl>
              <a:tblPr/>
              <a:tblGrid>
                <a:gridCol w="2038645"/>
                <a:gridCol w="7859500"/>
              </a:tblGrid>
              <a:tr h="224540">
                <a:tc>
                  <a:txBody>
                    <a:bodyPr/>
                    <a:lstStyle/>
                    <a:p>
                      <a:pPr marL="0" algn="l" defTabSz="914400" rtl="0" eaLnBrk="1" fontAlgn="base" latinLnBrk="0" hangingPunct="1"/>
                      <a:r>
                        <a:rPr lang="en-IN" sz="1800" kern="1200" dirty="0">
                          <a:solidFill>
                            <a:schemeClr val="tx1"/>
                          </a:solidFill>
                          <a:latin typeface="+mn-lt"/>
                          <a:ea typeface="+mn-ea"/>
                          <a:cs typeface="+mn-cs"/>
                        </a:rPr>
                        <a:t>Element</a:t>
                      </a:r>
                    </a:p>
                  </a:txBody>
                  <a:tcPr marL="56135" marR="56135" marT="28068" marB="28068" anchor="ctr">
                    <a:lnL>
                      <a:noFill/>
                    </a:lnL>
                    <a:lnR>
                      <a:noFill/>
                    </a:lnR>
                    <a:lnT>
                      <a:noFill/>
                    </a:lnT>
                    <a:lnB>
                      <a:noFill/>
                    </a:lnB>
                    <a:solidFill>
                      <a:srgbClr val="FFFFFF"/>
                    </a:solidFill>
                  </a:tcPr>
                </a:tc>
                <a:tc>
                  <a:txBody>
                    <a:bodyPr/>
                    <a:lstStyle/>
                    <a:p>
                      <a:pPr marL="0" algn="l" defTabSz="914400" rtl="0" eaLnBrk="1" fontAlgn="base" latinLnBrk="0" hangingPunct="1"/>
                      <a:r>
                        <a:rPr lang="en-IN" sz="1800" kern="1200">
                          <a:solidFill>
                            <a:schemeClr val="tx1"/>
                          </a:solidFill>
                          <a:latin typeface="+mn-lt"/>
                          <a:ea typeface="+mn-ea"/>
                          <a:cs typeface="+mn-cs"/>
                        </a:rPr>
                        <a:t>Description</a:t>
                      </a:r>
                    </a:p>
                  </a:txBody>
                  <a:tcPr marL="56135" marR="56135" marT="28068" marB="28068" anchor="ctr">
                    <a:lnL>
                      <a:noFill/>
                    </a:lnL>
                    <a:lnR>
                      <a:noFill/>
                    </a:lnR>
                    <a:lnT>
                      <a:noFill/>
                    </a:lnT>
                    <a:lnB>
                      <a:noFill/>
                    </a:lnB>
                    <a:solidFill>
                      <a:srgbClr val="FFFFFF"/>
                    </a:solidFill>
                  </a:tcPr>
                </a:tc>
              </a:tr>
              <a:tr h="561350">
                <a:tc>
                  <a:txBody>
                    <a:bodyPr/>
                    <a:lstStyle/>
                    <a:p>
                      <a:pPr marL="0" algn="l" defTabSz="914400" rtl="0" eaLnBrk="1" fontAlgn="base" latinLnBrk="0" hangingPunct="1"/>
                      <a:r>
                        <a:rPr lang="en-IN" sz="1800" kern="1200" dirty="0">
                          <a:solidFill>
                            <a:schemeClr val="tx1"/>
                          </a:solidFill>
                          <a:latin typeface="+mn-lt"/>
                          <a:ea typeface="+mn-ea"/>
                          <a:cs typeface="+mn-cs"/>
                        </a:rPr>
                        <a:t>Numeric</a:t>
                      </a:r>
                    </a:p>
                  </a:txBody>
                  <a:tcPr marL="56135" marR="56135" marT="28068" marB="28068" anchor="ctr">
                    <a:lnL>
                      <a:noFill/>
                    </a:lnL>
                    <a:lnR>
                      <a:noFill/>
                    </a:lnR>
                    <a:lnT>
                      <a:noFill/>
                    </a:lnT>
                    <a:lnB>
                      <a:noFill/>
                    </a:lnB>
                    <a:solidFill>
                      <a:srgbClr val="FFFFFF"/>
                    </a:solidFill>
                  </a:tcPr>
                </a:tc>
                <a:tc>
                  <a:txBody>
                    <a:bodyPr/>
                    <a:lstStyle/>
                    <a:p>
                      <a:pPr marL="0" algn="l" defTabSz="914400" rtl="0" eaLnBrk="1" fontAlgn="base" latinLnBrk="0" hangingPunct="1"/>
                      <a:r>
                        <a:rPr lang="en-US" sz="1800" kern="1200">
                          <a:solidFill>
                            <a:schemeClr val="tx1"/>
                          </a:solidFill>
                          <a:latin typeface="+mn-lt"/>
                          <a:ea typeface="+mn-ea"/>
                          <a:cs typeface="+mn-cs"/>
                        </a:rPr>
                        <a:t>Identify the lowest-level detail in a dimension. In a cube that contains only numbers, TM1 defines all the lowest-level elements as numeric.</a:t>
                      </a:r>
                    </a:p>
                  </a:txBody>
                  <a:tcPr marL="56135" marR="56135" marT="28068" marB="28068" anchor="ctr">
                    <a:lnL>
                      <a:noFill/>
                    </a:lnL>
                    <a:lnR>
                      <a:noFill/>
                    </a:lnR>
                    <a:lnT>
                      <a:noFill/>
                    </a:lnT>
                    <a:lnB>
                      <a:noFill/>
                    </a:lnB>
                    <a:solidFill>
                      <a:srgbClr val="FFFFFF"/>
                    </a:solidFill>
                  </a:tcPr>
                </a:tc>
              </a:tr>
              <a:tr h="729755">
                <a:tc>
                  <a:txBody>
                    <a:bodyPr/>
                    <a:lstStyle/>
                    <a:p>
                      <a:pPr marL="0" algn="l" defTabSz="914400" rtl="0" eaLnBrk="1" fontAlgn="base" latinLnBrk="0" hangingPunct="1"/>
                      <a:r>
                        <a:rPr lang="en-IN" sz="1800" kern="1200" dirty="0">
                          <a:solidFill>
                            <a:schemeClr val="tx1"/>
                          </a:solidFill>
                          <a:latin typeface="+mn-lt"/>
                          <a:ea typeface="+mn-ea"/>
                          <a:cs typeface="+mn-cs"/>
                        </a:rPr>
                        <a:t>Consolidated</a:t>
                      </a:r>
                    </a:p>
                  </a:txBody>
                  <a:tcPr marL="56135" marR="56135" marT="28068" marB="28068" anchor="ctr">
                    <a:lnL>
                      <a:noFill/>
                    </a:lnL>
                    <a:lnR>
                      <a:noFill/>
                    </a:lnR>
                    <a:lnT>
                      <a:noFill/>
                    </a:lnT>
                    <a:lnB>
                      <a:noFill/>
                    </a:lnB>
                    <a:solidFill>
                      <a:srgbClr val="FFFFFF"/>
                    </a:solidFill>
                  </a:tcPr>
                </a:tc>
                <a:tc>
                  <a:txBody>
                    <a:bodyPr/>
                    <a:lstStyle/>
                    <a:p>
                      <a:pPr marL="0" algn="l" defTabSz="914400" rtl="0" eaLnBrk="1" fontAlgn="base" latinLnBrk="0" hangingPunct="1"/>
                      <a:r>
                        <a:rPr lang="en-US" sz="1800" kern="1200" dirty="0">
                          <a:solidFill>
                            <a:schemeClr val="tx1"/>
                          </a:solidFill>
                          <a:latin typeface="+mn-lt"/>
                          <a:ea typeface="+mn-ea"/>
                          <a:cs typeface="+mn-cs"/>
                        </a:rPr>
                        <a:t>Aggregations of lower-level detail. For example, you could use the 1Quarter element in a time dimension to sum the sales amounts for the first three months of the year.</a:t>
                      </a:r>
                    </a:p>
                  </a:txBody>
                  <a:tcPr marL="56135" marR="56135" marT="28068" marB="28068" anchor="ctr">
                    <a:lnL>
                      <a:noFill/>
                    </a:lnL>
                    <a:lnR>
                      <a:noFill/>
                    </a:lnR>
                    <a:lnT>
                      <a:noFill/>
                    </a:lnT>
                    <a:lnB>
                      <a:noFill/>
                    </a:lnB>
                    <a:solidFill>
                      <a:srgbClr val="FFFFFF"/>
                    </a:solidFill>
                  </a:tcPr>
                </a:tc>
              </a:tr>
              <a:tr h="1908591">
                <a:tc>
                  <a:txBody>
                    <a:bodyPr/>
                    <a:lstStyle/>
                    <a:p>
                      <a:pPr marL="0" algn="l" defTabSz="914400" rtl="0" eaLnBrk="1" fontAlgn="base" latinLnBrk="0" hangingPunct="1"/>
                      <a:r>
                        <a:rPr lang="en-IN" sz="1800" kern="1200">
                          <a:solidFill>
                            <a:schemeClr val="tx1"/>
                          </a:solidFill>
                          <a:latin typeface="+mn-lt"/>
                          <a:ea typeface="+mn-ea"/>
                          <a:cs typeface="+mn-cs"/>
                        </a:rPr>
                        <a:t>String</a:t>
                      </a:r>
                    </a:p>
                  </a:txBody>
                  <a:tcPr marL="56135" marR="56135" marT="28068" marB="28068" anchor="ctr">
                    <a:lnL>
                      <a:noFill/>
                    </a:lnL>
                    <a:lnR>
                      <a:noFill/>
                    </a:lnR>
                    <a:lnT>
                      <a:noFill/>
                    </a:lnT>
                    <a:lnB>
                      <a:noFill/>
                    </a:lnB>
                    <a:solidFill>
                      <a:srgbClr val="FFFFFF"/>
                    </a:solidFill>
                  </a:tcPr>
                </a:tc>
                <a:tc>
                  <a:txBody>
                    <a:bodyPr/>
                    <a:lstStyle/>
                    <a:p>
                      <a:pPr marL="0" algn="l" defTabSz="914400" rtl="0" eaLnBrk="1" fontAlgn="base" latinLnBrk="0" hangingPunct="1"/>
                      <a:r>
                        <a:rPr lang="en-US" sz="1800" kern="1200" dirty="0">
                          <a:solidFill>
                            <a:schemeClr val="tx1"/>
                          </a:solidFill>
                          <a:latin typeface="+mn-lt"/>
                          <a:ea typeface="+mn-ea"/>
                          <a:cs typeface="+mn-cs"/>
                        </a:rPr>
                        <a:t>Stores text strings in cells. To include a string in a cell in a cube, the element from the last dimension defining the cell must be a string element. </a:t>
                      </a:r>
                      <a:endParaRPr lang="en-US" sz="1800" kern="1200" dirty="0" smtClean="0">
                        <a:solidFill>
                          <a:schemeClr val="tx1"/>
                        </a:solidFill>
                        <a:latin typeface="+mn-lt"/>
                        <a:ea typeface="+mn-ea"/>
                        <a:cs typeface="+mn-cs"/>
                      </a:endParaRPr>
                    </a:p>
                    <a:p>
                      <a:pPr marL="0" algn="l" defTabSz="914400" rtl="0" eaLnBrk="1" fontAlgn="base" latinLnBrk="0" hangingPunct="1"/>
                      <a:r>
                        <a:rPr lang="en-US" sz="1800" kern="1200" dirty="0" smtClean="0">
                          <a:solidFill>
                            <a:schemeClr val="tx1"/>
                          </a:solidFill>
                          <a:latin typeface="+mn-lt"/>
                          <a:ea typeface="+mn-ea"/>
                          <a:cs typeface="+mn-cs"/>
                        </a:rPr>
                        <a:t>TM1 </a:t>
                      </a:r>
                      <a:r>
                        <a:rPr lang="en-US" sz="1800" kern="1200" dirty="0">
                          <a:solidFill>
                            <a:schemeClr val="tx1"/>
                          </a:solidFill>
                          <a:latin typeface="+mn-lt"/>
                          <a:ea typeface="+mn-ea"/>
                          <a:cs typeface="+mn-cs"/>
                        </a:rPr>
                        <a:t>treats string elements that occur in any dimension other than the last one as numeric elements.</a:t>
                      </a:r>
                    </a:p>
                    <a:p>
                      <a:pPr marL="0" algn="l" defTabSz="914400" rtl="0" eaLnBrk="1" fontAlgn="base" latinLnBrk="0" hangingPunct="1"/>
                      <a:r>
                        <a:rPr lang="en-US" sz="1800" kern="1200" dirty="0">
                          <a:solidFill>
                            <a:schemeClr val="tx1"/>
                          </a:solidFill>
                          <a:latin typeface="+mn-lt"/>
                          <a:ea typeface="+mn-ea"/>
                          <a:cs typeface="+mn-cs"/>
                        </a:rPr>
                        <a:t>The typical use for string elements is in a two-dimensional cube that converts codes in an input file to formal element names. For example, if you want to convert account codes to account names.</a:t>
                      </a:r>
                    </a:p>
                  </a:txBody>
                  <a:tcPr marL="56135" marR="56135" marT="28068" marB="28068"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9797906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b="80160"/>
          <a:stretch/>
        </p:blipFill>
        <p:spPr>
          <a:xfrm>
            <a:off x="151884" y="221527"/>
            <a:ext cx="10926700" cy="984703"/>
          </a:xfrm>
          <a:prstGeom prst="rect">
            <a:avLst/>
          </a:prstGeom>
        </p:spPr>
      </p:pic>
      <p:sp>
        <p:nvSpPr>
          <p:cNvPr id="3" name="TextBox 2"/>
          <p:cNvSpPr txBox="1"/>
          <p:nvPr/>
        </p:nvSpPr>
        <p:spPr>
          <a:xfrm>
            <a:off x="151884" y="6054587"/>
            <a:ext cx="10558021" cy="646331"/>
          </a:xfrm>
          <a:prstGeom prst="rect">
            <a:avLst/>
          </a:prstGeom>
          <a:noFill/>
        </p:spPr>
        <p:txBody>
          <a:bodyPr wrap="square" rtlCol="0">
            <a:spAutoFit/>
          </a:bodyPr>
          <a:lstStyle/>
          <a:p>
            <a:r>
              <a:rPr lang="en-US" dirty="0" smtClean="0"/>
              <a:t>Cube &gt; 1 or more dimensions &gt; Hierarchies &gt; Sets | Levels | Members</a:t>
            </a:r>
          </a:p>
          <a:p>
            <a:r>
              <a:rPr lang="en-US" dirty="0"/>
              <a:t> </a:t>
            </a:r>
            <a:r>
              <a:rPr lang="en-US" dirty="0" smtClean="0"/>
              <a:t>       &gt;  1 or more views</a:t>
            </a:r>
            <a:endParaRPr lang="en-IN" dirty="0"/>
          </a:p>
        </p:txBody>
      </p:sp>
      <p:pic>
        <p:nvPicPr>
          <p:cNvPr id="4" name="Picture 3"/>
          <p:cNvPicPr>
            <a:picLocks noChangeAspect="1"/>
          </p:cNvPicPr>
          <p:nvPr/>
        </p:nvPicPr>
        <p:blipFill rotWithShape="1">
          <a:blip r:embed="rId4"/>
          <a:srcRect r="13923"/>
          <a:stretch/>
        </p:blipFill>
        <p:spPr>
          <a:xfrm>
            <a:off x="151884" y="1420889"/>
            <a:ext cx="11527926" cy="4419039"/>
          </a:xfrm>
          <a:prstGeom prst="rect">
            <a:avLst/>
          </a:prstGeom>
        </p:spPr>
      </p:pic>
    </p:spTree>
    <p:extLst>
      <p:ext uri="{BB962C8B-B14F-4D97-AF65-F5344CB8AC3E}">
        <p14:creationId xmlns:p14="http://schemas.microsoft.com/office/powerpoint/2010/main" val="23289426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r="9851"/>
          <a:stretch/>
        </p:blipFill>
        <p:spPr>
          <a:xfrm>
            <a:off x="291830" y="846306"/>
            <a:ext cx="11217426" cy="5651770"/>
          </a:xfrm>
          <a:prstGeom prst="rect">
            <a:avLst/>
          </a:prstGeom>
        </p:spPr>
      </p:pic>
    </p:spTree>
    <p:extLst>
      <p:ext uri="{BB962C8B-B14F-4D97-AF65-F5344CB8AC3E}">
        <p14:creationId xmlns:p14="http://schemas.microsoft.com/office/powerpoint/2010/main" val="12156030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4477" y="1618008"/>
            <a:ext cx="9922212" cy="3970318"/>
          </a:xfrm>
          <a:prstGeom prst="rect">
            <a:avLst/>
          </a:prstGeom>
        </p:spPr>
        <p:txBody>
          <a:bodyPr wrap="square">
            <a:spAutoFit/>
          </a:bodyPr>
          <a:lstStyle/>
          <a:p>
            <a:r>
              <a:rPr lang="en-IN" b="1" dirty="0"/>
              <a:t>Element Attributes</a:t>
            </a:r>
          </a:p>
          <a:p>
            <a:endParaRPr lang="en-IN" dirty="0" smtClean="0"/>
          </a:p>
          <a:p>
            <a:r>
              <a:rPr lang="en-IN" dirty="0" smtClean="0"/>
              <a:t>The </a:t>
            </a:r>
            <a:r>
              <a:rPr lang="en-IN" b="1" dirty="0"/>
              <a:t>elements identify data in a cube</a:t>
            </a:r>
            <a:r>
              <a:rPr lang="en-IN" dirty="0"/>
              <a:t>, and the element attributes describe the elements themselves</a:t>
            </a:r>
            <a:r>
              <a:rPr lang="en-IN" dirty="0" smtClean="0"/>
              <a:t>.</a:t>
            </a:r>
          </a:p>
          <a:p>
            <a:endParaRPr lang="en-IN" dirty="0"/>
          </a:p>
          <a:p>
            <a:r>
              <a:rPr lang="en-IN" b="1" dirty="0" smtClean="0"/>
              <a:t>List </a:t>
            </a:r>
            <a:r>
              <a:rPr lang="en-IN" b="1" dirty="0"/>
              <a:t>features of </a:t>
            </a:r>
            <a:r>
              <a:rPr lang="en-IN" b="1" dirty="0" smtClean="0"/>
              <a:t>elements – </a:t>
            </a:r>
          </a:p>
          <a:p>
            <a:pPr marL="285750" indent="-285750">
              <a:buFont typeface="Arial" panose="020B0604020202020204" pitchFamily="34" charset="0"/>
              <a:buChar char="•"/>
            </a:pPr>
            <a:r>
              <a:rPr lang="en-IN" dirty="0" smtClean="0"/>
              <a:t>For </a:t>
            </a:r>
            <a:r>
              <a:rPr lang="en-IN" dirty="0"/>
              <a:t>example, the square footage of a store and the engine size of a car model.</a:t>
            </a:r>
          </a:p>
          <a:p>
            <a:pPr marL="285750" indent="-285750">
              <a:buFont typeface="Arial" panose="020B0604020202020204" pitchFamily="34" charset="0"/>
              <a:buChar char="•"/>
            </a:pPr>
            <a:r>
              <a:rPr lang="en-IN" dirty="0"/>
              <a:t>Provide alternative names, or aliases. For example, descriptive names of general ledger accounts and the local language versions of product names.</a:t>
            </a:r>
          </a:p>
          <a:p>
            <a:pPr marL="285750" indent="-285750">
              <a:buFont typeface="Arial" panose="020B0604020202020204" pitchFamily="34" charset="0"/>
              <a:buChar char="•"/>
            </a:pPr>
            <a:r>
              <a:rPr lang="en-IN" dirty="0"/>
              <a:t>Control the display format for the numeric data. Typically, you select a display format for the measures you track in a cube.</a:t>
            </a:r>
          </a:p>
          <a:p>
            <a:pPr marL="285750" indent="-285750">
              <a:buFont typeface="Arial" panose="020B0604020202020204" pitchFamily="34" charset="0"/>
              <a:buChar char="•"/>
            </a:pPr>
            <a:r>
              <a:rPr lang="en-IN" dirty="0"/>
              <a:t>You can select elements by attribute value in the Subset Editor. You can also display element names in TM1 dialog boxes using their aliases.</a:t>
            </a:r>
          </a:p>
          <a:p>
            <a:endParaRPr lang="en-IN" dirty="0"/>
          </a:p>
          <a:p>
            <a:r>
              <a:rPr lang="en-IN" dirty="0"/>
              <a:t>To create attributes and assign attribute values, use the Attributes Editor.</a:t>
            </a:r>
          </a:p>
        </p:txBody>
      </p:sp>
    </p:spTree>
    <p:extLst>
      <p:ext uri="{BB962C8B-B14F-4D97-AF65-F5344CB8AC3E}">
        <p14:creationId xmlns:p14="http://schemas.microsoft.com/office/powerpoint/2010/main" val="8231818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20701737"/>
              </p:ext>
            </p:extLst>
          </p:nvPr>
        </p:nvGraphicFramePr>
        <p:xfrm>
          <a:off x="763571" y="1737935"/>
          <a:ext cx="10363200" cy="2133600"/>
        </p:xfrm>
        <a:graphic>
          <a:graphicData uri="http://schemas.openxmlformats.org/drawingml/2006/table">
            <a:tbl>
              <a:tblPr/>
              <a:tblGrid>
                <a:gridCol w="2590800"/>
                <a:gridCol w="2590800"/>
                <a:gridCol w="2590800"/>
                <a:gridCol w="2590800"/>
              </a:tblGrid>
              <a:tr h="0">
                <a:tc rowSpan="2">
                  <a:txBody>
                    <a:bodyPr/>
                    <a:lstStyle/>
                    <a:p>
                      <a:pPr algn="l" fontAlgn="base"/>
                      <a:r>
                        <a:rPr lang="en-IN" sz="1400" b="1" dirty="0" smtClean="0">
                          <a:effectLst/>
                          <a:latin typeface="inherit"/>
                        </a:rPr>
                        <a:t>elements</a:t>
                      </a:r>
                      <a:endParaRPr lang="en-IN" sz="1400" b="1" dirty="0">
                        <a:effectLst/>
                        <a:latin typeface="inherit"/>
                      </a:endParaRPr>
                    </a:p>
                  </a:txBody>
                  <a:tcPr anchor="ctr">
                    <a:lnL>
                      <a:noFill/>
                    </a:lnL>
                    <a:lnR>
                      <a:noFill/>
                    </a:lnR>
                    <a:lnT>
                      <a:noFill/>
                    </a:lnT>
                    <a:lnB>
                      <a:noFill/>
                    </a:lnB>
                    <a:solidFill>
                      <a:srgbClr val="FFFFFF"/>
                    </a:solidFill>
                  </a:tcPr>
                </a:tc>
                <a:tc>
                  <a:txBody>
                    <a:bodyPr/>
                    <a:lstStyle/>
                    <a:p>
                      <a:pPr algn="l" fontAlgn="base"/>
                      <a:r>
                        <a:rPr lang="en-IN" sz="1400" b="1">
                          <a:effectLst/>
                          <a:latin typeface="inherit"/>
                        </a:rPr>
                        <a:t>Attributes</a:t>
                      </a:r>
                    </a:p>
                  </a:txBody>
                  <a:tcPr anchor="ctr">
                    <a:lnL>
                      <a:noFill/>
                    </a:lnL>
                    <a:lnR>
                      <a:noFill/>
                    </a:lnR>
                    <a:lnT>
                      <a:noFill/>
                    </a:lnT>
                    <a:lnB>
                      <a:noFill/>
                    </a:lnB>
                    <a:solidFill>
                      <a:srgbClr val="FFFFFF"/>
                    </a:solidFill>
                  </a:tcPr>
                </a:tc>
                <a:tc>
                  <a:txBody>
                    <a:bodyPr/>
                    <a:lstStyle/>
                    <a:p>
                      <a:pPr algn="l" fontAlgn="base"/>
                      <a:r>
                        <a:rPr lang="en-IN" sz="1400" b="1">
                          <a:effectLst/>
                          <a:latin typeface="inherit"/>
                        </a:rPr>
                        <a:t> </a:t>
                      </a:r>
                    </a:p>
                  </a:txBody>
                  <a:tcPr anchor="ctr">
                    <a:lnL>
                      <a:noFill/>
                    </a:lnL>
                    <a:lnR>
                      <a:noFill/>
                    </a:lnR>
                    <a:lnT>
                      <a:noFill/>
                    </a:lnT>
                    <a:lnB>
                      <a:noFill/>
                    </a:lnB>
                    <a:solidFill>
                      <a:srgbClr val="FFFFFF"/>
                    </a:solidFill>
                  </a:tcPr>
                </a:tc>
                <a:tc>
                  <a:txBody>
                    <a:bodyPr/>
                    <a:lstStyle/>
                    <a:p>
                      <a:pPr algn="l" fontAlgn="base"/>
                      <a:r>
                        <a:rPr lang="en-IN" sz="1400" b="1">
                          <a:effectLst/>
                          <a:latin typeface="inherit"/>
                        </a:rPr>
                        <a:t> </a:t>
                      </a:r>
                    </a:p>
                  </a:txBody>
                  <a:tcPr anchor="ctr">
                    <a:lnL>
                      <a:noFill/>
                    </a:lnL>
                    <a:lnR>
                      <a:noFill/>
                    </a:lnR>
                    <a:lnT>
                      <a:noFill/>
                    </a:lnT>
                    <a:lnB>
                      <a:noFill/>
                    </a:lnB>
                    <a:solidFill>
                      <a:srgbClr val="FFFFFF"/>
                    </a:solidFill>
                  </a:tcPr>
                </a:tc>
              </a:tr>
              <a:tr h="0">
                <a:tc vMerge="1">
                  <a:txBody>
                    <a:bodyPr/>
                    <a:lstStyle/>
                    <a:p>
                      <a:endParaRPr lang="en-IN"/>
                    </a:p>
                  </a:txBody>
                  <a:tcPr/>
                </a:tc>
                <a:tc>
                  <a:txBody>
                    <a:bodyPr/>
                    <a:lstStyle/>
                    <a:p>
                      <a:pPr algn="l" fontAlgn="base"/>
                      <a:r>
                        <a:rPr lang="en-IN" sz="1400" b="1" dirty="0">
                          <a:effectLst/>
                          <a:latin typeface="inherit"/>
                        </a:rPr>
                        <a:t>Horsepower (Numeric)</a:t>
                      </a:r>
                    </a:p>
                  </a:txBody>
                  <a:tcPr anchor="ctr">
                    <a:lnL>
                      <a:noFill/>
                    </a:lnL>
                    <a:lnR>
                      <a:noFill/>
                    </a:lnR>
                    <a:lnT>
                      <a:noFill/>
                    </a:lnT>
                    <a:lnB>
                      <a:noFill/>
                    </a:lnB>
                    <a:solidFill>
                      <a:srgbClr val="FFFFFF"/>
                    </a:solidFill>
                  </a:tcPr>
                </a:tc>
                <a:tc>
                  <a:txBody>
                    <a:bodyPr/>
                    <a:lstStyle/>
                    <a:p>
                      <a:pPr algn="l" fontAlgn="base"/>
                      <a:r>
                        <a:rPr lang="en-IN" sz="1400" b="1">
                          <a:effectLst/>
                          <a:latin typeface="inherit"/>
                        </a:rPr>
                        <a:t>Engine (Text)</a:t>
                      </a:r>
                    </a:p>
                  </a:txBody>
                  <a:tcPr anchor="ctr">
                    <a:lnL>
                      <a:noFill/>
                    </a:lnL>
                    <a:lnR>
                      <a:noFill/>
                    </a:lnR>
                    <a:lnT>
                      <a:noFill/>
                    </a:lnT>
                    <a:lnB>
                      <a:noFill/>
                    </a:lnB>
                    <a:solidFill>
                      <a:srgbClr val="FFFFFF"/>
                    </a:solidFill>
                  </a:tcPr>
                </a:tc>
                <a:tc>
                  <a:txBody>
                    <a:bodyPr/>
                    <a:lstStyle/>
                    <a:p>
                      <a:pPr algn="l" fontAlgn="base"/>
                      <a:r>
                        <a:rPr lang="en-IN" sz="1400" b="1">
                          <a:effectLst/>
                          <a:latin typeface="inherit"/>
                        </a:rPr>
                        <a:t>Audio (Text)</a:t>
                      </a:r>
                    </a:p>
                  </a:txBody>
                  <a:tcPr anchor="ctr">
                    <a:lnL>
                      <a:noFill/>
                    </a:lnL>
                    <a:lnR>
                      <a:noFill/>
                    </a:lnR>
                    <a:lnT>
                      <a:noFill/>
                    </a:lnT>
                    <a:lnB>
                      <a:noFill/>
                    </a:lnB>
                    <a:solidFill>
                      <a:srgbClr val="FFFFFF"/>
                    </a:solidFill>
                  </a:tcPr>
                </a:tc>
              </a:tr>
              <a:tr h="0">
                <a:tc>
                  <a:txBody>
                    <a:bodyPr/>
                    <a:lstStyle/>
                    <a:p>
                      <a:pPr algn="l" fontAlgn="base"/>
                      <a:r>
                        <a:rPr lang="en-IN" sz="1400">
                          <a:effectLst/>
                          <a:latin typeface="inherit"/>
                        </a:rPr>
                        <a:t>Sedan 1</a:t>
                      </a:r>
                    </a:p>
                  </a:txBody>
                  <a:tcPr anchor="ctr">
                    <a:lnL>
                      <a:noFill/>
                    </a:lnL>
                    <a:lnR>
                      <a:noFill/>
                    </a:lnR>
                    <a:lnT>
                      <a:noFill/>
                    </a:lnT>
                    <a:lnB>
                      <a:noFill/>
                    </a:lnB>
                    <a:solidFill>
                      <a:srgbClr val="FFFFFF"/>
                    </a:solidFill>
                  </a:tcPr>
                </a:tc>
                <a:tc>
                  <a:txBody>
                    <a:bodyPr/>
                    <a:lstStyle/>
                    <a:p>
                      <a:pPr algn="l" fontAlgn="base"/>
                      <a:r>
                        <a:rPr lang="en-IN" sz="1400">
                          <a:effectLst/>
                          <a:latin typeface="inherit"/>
                        </a:rPr>
                        <a:t>190</a:t>
                      </a:r>
                    </a:p>
                  </a:txBody>
                  <a:tcPr anchor="ctr">
                    <a:lnL>
                      <a:noFill/>
                    </a:lnL>
                    <a:lnR>
                      <a:noFill/>
                    </a:lnR>
                    <a:lnT>
                      <a:noFill/>
                    </a:lnT>
                    <a:lnB>
                      <a:noFill/>
                    </a:lnB>
                    <a:solidFill>
                      <a:srgbClr val="FFFFFF"/>
                    </a:solidFill>
                  </a:tcPr>
                </a:tc>
                <a:tc>
                  <a:txBody>
                    <a:bodyPr/>
                    <a:lstStyle/>
                    <a:p>
                      <a:pPr algn="l" fontAlgn="base"/>
                      <a:r>
                        <a:rPr lang="en-IN" sz="1400">
                          <a:effectLst/>
                          <a:latin typeface="inherit"/>
                        </a:rPr>
                        <a:t>V-8</a:t>
                      </a:r>
                    </a:p>
                  </a:txBody>
                  <a:tcPr anchor="ctr">
                    <a:lnL>
                      <a:noFill/>
                    </a:lnL>
                    <a:lnR>
                      <a:noFill/>
                    </a:lnR>
                    <a:lnT>
                      <a:noFill/>
                    </a:lnT>
                    <a:lnB>
                      <a:noFill/>
                    </a:lnB>
                    <a:solidFill>
                      <a:srgbClr val="FFFFFF"/>
                    </a:solidFill>
                  </a:tcPr>
                </a:tc>
                <a:tc>
                  <a:txBody>
                    <a:bodyPr/>
                    <a:lstStyle/>
                    <a:p>
                      <a:pPr algn="l" fontAlgn="base"/>
                      <a:r>
                        <a:rPr lang="en-IN" sz="1400">
                          <a:effectLst/>
                          <a:latin typeface="inherit"/>
                        </a:rPr>
                        <a:t>Compact Disc</a:t>
                      </a:r>
                    </a:p>
                  </a:txBody>
                  <a:tcPr anchor="ctr">
                    <a:lnL>
                      <a:noFill/>
                    </a:lnL>
                    <a:lnR>
                      <a:noFill/>
                    </a:lnR>
                    <a:lnT>
                      <a:noFill/>
                    </a:lnT>
                    <a:lnB>
                      <a:noFill/>
                    </a:lnB>
                    <a:solidFill>
                      <a:srgbClr val="FFFFFF"/>
                    </a:solidFill>
                  </a:tcPr>
                </a:tc>
              </a:tr>
              <a:tr h="0">
                <a:tc>
                  <a:txBody>
                    <a:bodyPr/>
                    <a:lstStyle/>
                    <a:p>
                      <a:pPr algn="l" fontAlgn="base"/>
                      <a:r>
                        <a:rPr lang="en-IN" sz="1400">
                          <a:effectLst/>
                          <a:latin typeface="inherit"/>
                        </a:rPr>
                        <a:t>Sedan 2</a:t>
                      </a:r>
                    </a:p>
                  </a:txBody>
                  <a:tcPr anchor="ctr">
                    <a:lnL>
                      <a:noFill/>
                    </a:lnL>
                    <a:lnR>
                      <a:noFill/>
                    </a:lnR>
                    <a:lnT>
                      <a:noFill/>
                    </a:lnT>
                    <a:lnB>
                      <a:noFill/>
                    </a:lnB>
                    <a:solidFill>
                      <a:srgbClr val="FFFFFF"/>
                    </a:solidFill>
                  </a:tcPr>
                </a:tc>
                <a:tc>
                  <a:txBody>
                    <a:bodyPr/>
                    <a:lstStyle/>
                    <a:p>
                      <a:pPr algn="l" fontAlgn="base"/>
                      <a:r>
                        <a:rPr lang="en-IN" sz="1400">
                          <a:effectLst/>
                          <a:latin typeface="inherit"/>
                        </a:rPr>
                        <a:t>140</a:t>
                      </a:r>
                    </a:p>
                  </a:txBody>
                  <a:tcPr anchor="ctr">
                    <a:lnL>
                      <a:noFill/>
                    </a:lnL>
                    <a:lnR>
                      <a:noFill/>
                    </a:lnR>
                    <a:lnT>
                      <a:noFill/>
                    </a:lnT>
                    <a:lnB>
                      <a:noFill/>
                    </a:lnB>
                    <a:solidFill>
                      <a:srgbClr val="FFFFFF"/>
                    </a:solidFill>
                  </a:tcPr>
                </a:tc>
                <a:tc>
                  <a:txBody>
                    <a:bodyPr/>
                    <a:lstStyle/>
                    <a:p>
                      <a:pPr algn="l" fontAlgn="base"/>
                      <a:r>
                        <a:rPr lang="en-IN" sz="1400">
                          <a:effectLst/>
                          <a:latin typeface="inherit"/>
                        </a:rPr>
                        <a:t>Inline 4</a:t>
                      </a:r>
                    </a:p>
                  </a:txBody>
                  <a:tcPr anchor="ctr">
                    <a:lnL>
                      <a:noFill/>
                    </a:lnL>
                    <a:lnR>
                      <a:noFill/>
                    </a:lnR>
                    <a:lnT>
                      <a:noFill/>
                    </a:lnT>
                    <a:lnB>
                      <a:noFill/>
                    </a:lnB>
                    <a:solidFill>
                      <a:srgbClr val="FFFFFF"/>
                    </a:solidFill>
                  </a:tcPr>
                </a:tc>
                <a:tc>
                  <a:txBody>
                    <a:bodyPr/>
                    <a:lstStyle/>
                    <a:p>
                      <a:pPr algn="l" fontAlgn="base"/>
                      <a:r>
                        <a:rPr lang="en-IN" sz="1400">
                          <a:effectLst/>
                          <a:latin typeface="inherit"/>
                        </a:rPr>
                        <a:t>Cassette / Radio</a:t>
                      </a:r>
                    </a:p>
                  </a:txBody>
                  <a:tcPr anchor="ctr">
                    <a:lnL>
                      <a:noFill/>
                    </a:lnL>
                    <a:lnR>
                      <a:noFill/>
                    </a:lnR>
                    <a:lnT>
                      <a:noFill/>
                    </a:lnT>
                    <a:lnB>
                      <a:noFill/>
                    </a:lnB>
                    <a:solidFill>
                      <a:srgbClr val="FFFFFF"/>
                    </a:solidFill>
                  </a:tcPr>
                </a:tc>
              </a:tr>
              <a:tr h="0">
                <a:tc>
                  <a:txBody>
                    <a:bodyPr/>
                    <a:lstStyle/>
                    <a:p>
                      <a:pPr algn="l" fontAlgn="base"/>
                      <a:r>
                        <a:rPr lang="en-IN" sz="1400">
                          <a:effectLst/>
                          <a:latin typeface="inherit"/>
                        </a:rPr>
                        <a:t>Sedan 3</a:t>
                      </a:r>
                    </a:p>
                  </a:txBody>
                  <a:tcPr anchor="ctr">
                    <a:lnL>
                      <a:noFill/>
                    </a:lnL>
                    <a:lnR>
                      <a:noFill/>
                    </a:lnR>
                    <a:lnT>
                      <a:noFill/>
                    </a:lnT>
                    <a:lnB>
                      <a:noFill/>
                    </a:lnB>
                    <a:solidFill>
                      <a:srgbClr val="FFFFFF"/>
                    </a:solidFill>
                  </a:tcPr>
                </a:tc>
                <a:tc>
                  <a:txBody>
                    <a:bodyPr/>
                    <a:lstStyle/>
                    <a:p>
                      <a:pPr algn="l" fontAlgn="base"/>
                      <a:r>
                        <a:rPr lang="en-IN" sz="1400">
                          <a:effectLst/>
                          <a:latin typeface="inherit"/>
                        </a:rPr>
                        <a:t>120</a:t>
                      </a:r>
                    </a:p>
                  </a:txBody>
                  <a:tcPr anchor="ctr">
                    <a:lnL>
                      <a:noFill/>
                    </a:lnL>
                    <a:lnR>
                      <a:noFill/>
                    </a:lnR>
                    <a:lnT>
                      <a:noFill/>
                    </a:lnT>
                    <a:lnB>
                      <a:noFill/>
                    </a:lnB>
                    <a:solidFill>
                      <a:srgbClr val="FFFFFF"/>
                    </a:solidFill>
                  </a:tcPr>
                </a:tc>
                <a:tc>
                  <a:txBody>
                    <a:bodyPr/>
                    <a:lstStyle/>
                    <a:p>
                      <a:pPr algn="l" fontAlgn="base"/>
                      <a:r>
                        <a:rPr lang="en-IN" sz="1400">
                          <a:effectLst/>
                          <a:latin typeface="inherit"/>
                        </a:rPr>
                        <a:t>Inline 4</a:t>
                      </a:r>
                    </a:p>
                  </a:txBody>
                  <a:tcPr anchor="ctr">
                    <a:lnL>
                      <a:noFill/>
                    </a:lnL>
                    <a:lnR>
                      <a:noFill/>
                    </a:lnR>
                    <a:lnT>
                      <a:noFill/>
                    </a:lnT>
                    <a:lnB>
                      <a:noFill/>
                    </a:lnB>
                    <a:solidFill>
                      <a:srgbClr val="FFFFFF"/>
                    </a:solidFill>
                  </a:tcPr>
                </a:tc>
                <a:tc>
                  <a:txBody>
                    <a:bodyPr/>
                    <a:lstStyle/>
                    <a:p>
                      <a:pPr algn="l" fontAlgn="base"/>
                      <a:r>
                        <a:rPr lang="en-IN" sz="1400">
                          <a:effectLst/>
                          <a:latin typeface="inherit"/>
                        </a:rPr>
                        <a:t>Cassette / Radio</a:t>
                      </a:r>
                    </a:p>
                  </a:txBody>
                  <a:tcPr anchor="ctr">
                    <a:lnL>
                      <a:noFill/>
                    </a:lnL>
                    <a:lnR>
                      <a:noFill/>
                    </a:lnR>
                    <a:lnT>
                      <a:noFill/>
                    </a:lnT>
                    <a:lnB>
                      <a:noFill/>
                    </a:lnB>
                    <a:solidFill>
                      <a:srgbClr val="FFFFFF"/>
                    </a:solidFill>
                  </a:tcPr>
                </a:tc>
              </a:tr>
              <a:tr h="0">
                <a:tc>
                  <a:txBody>
                    <a:bodyPr/>
                    <a:lstStyle/>
                    <a:p>
                      <a:pPr algn="l" fontAlgn="base"/>
                      <a:r>
                        <a:rPr lang="en-IN" sz="1400">
                          <a:effectLst/>
                          <a:latin typeface="inherit"/>
                        </a:rPr>
                        <a:t>Sedan 4</a:t>
                      </a:r>
                    </a:p>
                  </a:txBody>
                  <a:tcPr anchor="ctr">
                    <a:lnL>
                      <a:noFill/>
                    </a:lnL>
                    <a:lnR>
                      <a:noFill/>
                    </a:lnR>
                    <a:lnT>
                      <a:noFill/>
                    </a:lnT>
                    <a:lnB>
                      <a:noFill/>
                    </a:lnB>
                    <a:solidFill>
                      <a:srgbClr val="FFFFFF"/>
                    </a:solidFill>
                  </a:tcPr>
                </a:tc>
                <a:tc>
                  <a:txBody>
                    <a:bodyPr/>
                    <a:lstStyle/>
                    <a:p>
                      <a:pPr algn="l" fontAlgn="base"/>
                      <a:r>
                        <a:rPr lang="en-IN" sz="1400">
                          <a:effectLst/>
                          <a:latin typeface="inherit"/>
                        </a:rPr>
                        <a:t>180</a:t>
                      </a:r>
                    </a:p>
                  </a:txBody>
                  <a:tcPr anchor="ctr">
                    <a:lnL>
                      <a:noFill/>
                    </a:lnL>
                    <a:lnR>
                      <a:noFill/>
                    </a:lnR>
                    <a:lnT>
                      <a:noFill/>
                    </a:lnT>
                    <a:lnB>
                      <a:noFill/>
                    </a:lnB>
                    <a:solidFill>
                      <a:srgbClr val="FFFFFF"/>
                    </a:solidFill>
                  </a:tcPr>
                </a:tc>
                <a:tc>
                  <a:txBody>
                    <a:bodyPr/>
                    <a:lstStyle/>
                    <a:p>
                      <a:pPr algn="l" fontAlgn="base"/>
                      <a:r>
                        <a:rPr lang="en-IN" sz="1400">
                          <a:effectLst/>
                          <a:latin typeface="inherit"/>
                        </a:rPr>
                        <a:t>V-8</a:t>
                      </a:r>
                    </a:p>
                  </a:txBody>
                  <a:tcPr anchor="ctr">
                    <a:lnL>
                      <a:noFill/>
                    </a:lnL>
                    <a:lnR>
                      <a:noFill/>
                    </a:lnR>
                    <a:lnT>
                      <a:noFill/>
                    </a:lnT>
                    <a:lnB>
                      <a:noFill/>
                    </a:lnB>
                    <a:solidFill>
                      <a:srgbClr val="FFFFFF"/>
                    </a:solidFill>
                  </a:tcPr>
                </a:tc>
                <a:tc>
                  <a:txBody>
                    <a:bodyPr/>
                    <a:lstStyle/>
                    <a:p>
                      <a:pPr algn="l" fontAlgn="base"/>
                      <a:r>
                        <a:rPr lang="en-IN" sz="1400">
                          <a:effectLst/>
                          <a:latin typeface="inherit"/>
                        </a:rPr>
                        <a:t>Compact Disc</a:t>
                      </a:r>
                    </a:p>
                  </a:txBody>
                  <a:tcPr anchor="ctr">
                    <a:lnL>
                      <a:noFill/>
                    </a:lnL>
                    <a:lnR>
                      <a:noFill/>
                    </a:lnR>
                    <a:lnT>
                      <a:noFill/>
                    </a:lnT>
                    <a:lnB>
                      <a:noFill/>
                    </a:lnB>
                    <a:solidFill>
                      <a:srgbClr val="FFFFFF"/>
                    </a:solidFill>
                  </a:tcPr>
                </a:tc>
              </a:tr>
              <a:tr h="0">
                <a:tc>
                  <a:txBody>
                    <a:bodyPr/>
                    <a:lstStyle/>
                    <a:p>
                      <a:pPr algn="l" fontAlgn="base"/>
                      <a:r>
                        <a:rPr lang="en-IN" sz="1400">
                          <a:effectLst/>
                          <a:latin typeface="inherit"/>
                        </a:rPr>
                        <a:t>Sedan 5</a:t>
                      </a:r>
                    </a:p>
                  </a:txBody>
                  <a:tcPr anchor="ctr">
                    <a:lnL>
                      <a:noFill/>
                    </a:lnL>
                    <a:lnR>
                      <a:noFill/>
                    </a:lnR>
                    <a:lnT>
                      <a:noFill/>
                    </a:lnT>
                    <a:lnB>
                      <a:noFill/>
                    </a:lnB>
                    <a:solidFill>
                      <a:srgbClr val="FFFFFF"/>
                    </a:solidFill>
                  </a:tcPr>
                </a:tc>
                <a:tc>
                  <a:txBody>
                    <a:bodyPr/>
                    <a:lstStyle/>
                    <a:p>
                      <a:pPr algn="l" fontAlgn="base"/>
                      <a:r>
                        <a:rPr lang="en-IN" sz="1400">
                          <a:effectLst/>
                          <a:latin typeface="inherit"/>
                        </a:rPr>
                        <a:t>140</a:t>
                      </a:r>
                    </a:p>
                  </a:txBody>
                  <a:tcPr anchor="ctr">
                    <a:lnL>
                      <a:noFill/>
                    </a:lnL>
                    <a:lnR>
                      <a:noFill/>
                    </a:lnR>
                    <a:lnT>
                      <a:noFill/>
                    </a:lnT>
                    <a:lnB>
                      <a:noFill/>
                    </a:lnB>
                    <a:solidFill>
                      <a:srgbClr val="FFFFFF"/>
                    </a:solidFill>
                  </a:tcPr>
                </a:tc>
                <a:tc>
                  <a:txBody>
                    <a:bodyPr/>
                    <a:lstStyle/>
                    <a:p>
                      <a:pPr algn="l" fontAlgn="base"/>
                      <a:r>
                        <a:rPr lang="en-IN" sz="1400">
                          <a:effectLst/>
                          <a:latin typeface="inherit"/>
                        </a:rPr>
                        <a:t>Inline 4</a:t>
                      </a:r>
                    </a:p>
                  </a:txBody>
                  <a:tcPr anchor="ctr">
                    <a:lnL>
                      <a:noFill/>
                    </a:lnL>
                    <a:lnR>
                      <a:noFill/>
                    </a:lnR>
                    <a:lnT>
                      <a:noFill/>
                    </a:lnT>
                    <a:lnB>
                      <a:noFill/>
                    </a:lnB>
                    <a:solidFill>
                      <a:srgbClr val="FFFFFF"/>
                    </a:solidFill>
                  </a:tcPr>
                </a:tc>
                <a:tc>
                  <a:txBody>
                    <a:bodyPr/>
                    <a:lstStyle/>
                    <a:p>
                      <a:pPr algn="l" fontAlgn="base"/>
                      <a:r>
                        <a:rPr lang="en-IN" sz="1400" dirty="0">
                          <a:effectLst/>
                          <a:latin typeface="inherit"/>
                        </a:rPr>
                        <a:t>Cassette / Radio</a:t>
                      </a:r>
                    </a:p>
                  </a:txBody>
                  <a:tcPr anchor="ctr">
                    <a:lnL>
                      <a:noFill/>
                    </a:lnL>
                    <a:lnR>
                      <a:noFill/>
                    </a:lnR>
                    <a:lnT>
                      <a:noFill/>
                    </a:lnT>
                    <a:lnB>
                      <a:noFill/>
                    </a:lnB>
                    <a:solidFill>
                      <a:srgbClr val="FFFFFF"/>
                    </a:solidFill>
                  </a:tcPr>
                </a:tc>
              </a:tr>
            </a:tbl>
          </a:graphicData>
        </a:graphic>
      </p:graphicFrame>
      <p:sp>
        <p:nvSpPr>
          <p:cNvPr id="3" name="TextBox 2"/>
          <p:cNvSpPr txBox="1"/>
          <p:nvPr/>
        </p:nvSpPr>
        <p:spPr>
          <a:xfrm>
            <a:off x="942681" y="1216058"/>
            <a:ext cx="4713402" cy="369332"/>
          </a:xfrm>
          <a:prstGeom prst="rect">
            <a:avLst/>
          </a:prstGeom>
          <a:noFill/>
        </p:spPr>
        <p:txBody>
          <a:bodyPr wrap="square" rtlCol="0">
            <a:spAutoFit/>
          </a:bodyPr>
          <a:lstStyle/>
          <a:p>
            <a:r>
              <a:rPr lang="en-US" b="1" dirty="0" smtClean="0"/>
              <a:t>Descriptive Attributes</a:t>
            </a:r>
            <a:endParaRPr lang="en-IN" b="1" dirty="0"/>
          </a:p>
        </p:txBody>
      </p:sp>
    </p:spTree>
    <p:extLst>
      <p:ext uri="{BB962C8B-B14F-4D97-AF65-F5344CB8AC3E}">
        <p14:creationId xmlns:p14="http://schemas.microsoft.com/office/powerpoint/2010/main" val="31454898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7061" y="1046432"/>
            <a:ext cx="11899139" cy="4845319"/>
          </a:xfrm>
          <a:prstGeom prst="rect">
            <a:avLst/>
          </a:prstGeom>
        </p:spPr>
      </p:pic>
    </p:spTree>
    <p:extLst>
      <p:ext uri="{BB962C8B-B14F-4D97-AF65-F5344CB8AC3E}">
        <p14:creationId xmlns:p14="http://schemas.microsoft.com/office/powerpoint/2010/main" val="18122121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20243392"/>
              </p:ext>
            </p:extLst>
          </p:nvPr>
        </p:nvGraphicFramePr>
        <p:xfrm>
          <a:off x="474483" y="2061746"/>
          <a:ext cx="10363200" cy="1828800"/>
        </p:xfrm>
        <a:graphic>
          <a:graphicData uri="http://schemas.openxmlformats.org/drawingml/2006/table">
            <a:tbl>
              <a:tblPr/>
              <a:tblGrid>
                <a:gridCol w="2590800"/>
                <a:gridCol w="2590800"/>
                <a:gridCol w="2590800"/>
                <a:gridCol w="2590800"/>
              </a:tblGrid>
              <a:tr h="0">
                <a:tc rowSpan="2">
                  <a:txBody>
                    <a:bodyPr/>
                    <a:lstStyle/>
                    <a:p>
                      <a:pPr algn="l" fontAlgn="base"/>
                      <a:r>
                        <a:rPr lang="en-IN" sz="1800" kern="1200" dirty="0">
                          <a:solidFill>
                            <a:schemeClr val="tx1"/>
                          </a:solidFill>
                          <a:latin typeface="+mn-lt"/>
                          <a:ea typeface="+mn-ea"/>
                          <a:cs typeface="+mn-cs"/>
                        </a:rPr>
                        <a:t>Elements</a:t>
                      </a:r>
                    </a:p>
                  </a:txBody>
                  <a:tcPr anchor="ctr">
                    <a:lnL>
                      <a:noFill/>
                    </a:lnL>
                    <a:lnR>
                      <a:noFill/>
                    </a:lnR>
                    <a:lnT>
                      <a:noFill/>
                    </a:lnT>
                    <a:lnB>
                      <a:noFill/>
                    </a:lnB>
                    <a:solidFill>
                      <a:srgbClr val="FFFFFF"/>
                    </a:solidFill>
                  </a:tcPr>
                </a:tc>
                <a:tc>
                  <a:txBody>
                    <a:bodyPr/>
                    <a:lstStyle/>
                    <a:p>
                      <a:pPr algn="l" fontAlgn="base"/>
                      <a:r>
                        <a:rPr lang="en-IN" sz="1800" kern="1200">
                          <a:solidFill>
                            <a:schemeClr val="tx1"/>
                          </a:solidFill>
                          <a:latin typeface="+mn-lt"/>
                          <a:ea typeface="+mn-ea"/>
                          <a:cs typeface="+mn-cs"/>
                        </a:rPr>
                        <a:t>Alias Attributes</a:t>
                      </a:r>
                    </a:p>
                  </a:txBody>
                  <a:tcPr anchor="ctr">
                    <a:lnL>
                      <a:noFill/>
                    </a:lnL>
                    <a:lnR>
                      <a:noFill/>
                    </a:lnR>
                    <a:lnT>
                      <a:noFill/>
                    </a:lnT>
                    <a:lnB>
                      <a:noFill/>
                    </a:lnB>
                    <a:solidFill>
                      <a:srgbClr val="FFFFFF"/>
                    </a:solidFill>
                  </a:tcPr>
                </a:tc>
                <a:tc>
                  <a:txBody>
                    <a:bodyPr/>
                    <a:lstStyle/>
                    <a:p>
                      <a:pPr algn="l" fontAlgn="base"/>
                      <a:r>
                        <a:rPr lang="en-IN" sz="1800" kern="1200">
                          <a:solidFill>
                            <a:schemeClr val="tx1"/>
                          </a:solidFill>
                          <a:latin typeface="+mn-lt"/>
                          <a:ea typeface="+mn-ea"/>
                          <a:cs typeface="+mn-cs"/>
                        </a:rPr>
                        <a:t> </a:t>
                      </a:r>
                    </a:p>
                  </a:txBody>
                  <a:tcPr anchor="ctr">
                    <a:lnL>
                      <a:noFill/>
                    </a:lnL>
                    <a:lnR>
                      <a:noFill/>
                    </a:lnR>
                    <a:lnT>
                      <a:noFill/>
                    </a:lnT>
                    <a:lnB>
                      <a:noFill/>
                    </a:lnB>
                    <a:solidFill>
                      <a:srgbClr val="FFFFFF"/>
                    </a:solidFill>
                  </a:tcPr>
                </a:tc>
                <a:tc>
                  <a:txBody>
                    <a:bodyPr/>
                    <a:lstStyle/>
                    <a:p>
                      <a:pPr algn="l" fontAlgn="base"/>
                      <a:r>
                        <a:rPr lang="en-IN" sz="1800" kern="1200">
                          <a:solidFill>
                            <a:schemeClr val="tx1"/>
                          </a:solidFill>
                          <a:latin typeface="+mn-lt"/>
                          <a:ea typeface="+mn-ea"/>
                          <a:cs typeface="+mn-cs"/>
                        </a:rPr>
                        <a:t> </a:t>
                      </a:r>
                    </a:p>
                  </a:txBody>
                  <a:tcPr anchor="ctr">
                    <a:lnL>
                      <a:noFill/>
                    </a:lnL>
                    <a:lnR>
                      <a:noFill/>
                    </a:lnR>
                    <a:lnT>
                      <a:noFill/>
                    </a:lnT>
                    <a:lnB>
                      <a:noFill/>
                    </a:lnB>
                    <a:solidFill>
                      <a:srgbClr val="FFFFFF"/>
                    </a:solidFill>
                  </a:tcPr>
                </a:tc>
              </a:tr>
              <a:tr h="0">
                <a:tc vMerge="1">
                  <a:txBody>
                    <a:bodyPr/>
                    <a:lstStyle/>
                    <a:p>
                      <a:endParaRPr lang="en-IN"/>
                    </a:p>
                  </a:txBody>
                  <a:tcPr/>
                </a:tc>
                <a:tc>
                  <a:txBody>
                    <a:bodyPr/>
                    <a:lstStyle/>
                    <a:p>
                      <a:pPr algn="l" fontAlgn="base"/>
                      <a:r>
                        <a:rPr lang="en-IN" sz="1800" kern="1200">
                          <a:solidFill>
                            <a:schemeClr val="tx1"/>
                          </a:solidFill>
                          <a:latin typeface="+mn-lt"/>
                          <a:ea typeface="+mn-ea"/>
                          <a:cs typeface="+mn-cs"/>
                        </a:rPr>
                        <a:t>Deutsche</a:t>
                      </a:r>
                    </a:p>
                  </a:txBody>
                  <a:tcPr anchor="ctr">
                    <a:lnL>
                      <a:noFill/>
                    </a:lnL>
                    <a:lnR>
                      <a:noFill/>
                    </a:lnR>
                    <a:lnT>
                      <a:noFill/>
                    </a:lnT>
                    <a:lnB>
                      <a:noFill/>
                    </a:lnB>
                    <a:solidFill>
                      <a:srgbClr val="FFFFFF"/>
                    </a:solidFill>
                  </a:tcPr>
                </a:tc>
                <a:tc>
                  <a:txBody>
                    <a:bodyPr/>
                    <a:lstStyle/>
                    <a:p>
                      <a:pPr algn="l" fontAlgn="base"/>
                      <a:r>
                        <a:rPr lang="en-IN" sz="1800" kern="1200">
                          <a:solidFill>
                            <a:schemeClr val="tx1"/>
                          </a:solidFill>
                          <a:latin typeface="+mn-lt"/>
                          <a:ea typeface="+mn-ea"/>
                          <a:cs typeface="+mn-cs"/>
                        </a:rPr>
                        <a:t>Español</a:t>
                      </a:r>
                    </a:p>
                  </a:txBody>
                  <a:tcPr anchor="ctr">
                    <a:lnL>
                      <a:noFill/>
                    </a:lnL>
                    <a:lnR>
                      <a:noFill/>
                    </a:lnR>
                    <a:lnT>
                      <a:noFill/>
                    </a:lnT>
                    <a:lnB>
                      <a:noFill/>
                    </a:lnB>
                    <a:solidFill>
                      <a:srgbClr val="FFFFFF"/>
                    </a:solidFill>
                  </a:tcPr>
                </a:tc>
                <a:tc>
                  <a:txBody>
                    <a:bodyPr/>
                    <a:lstStyle/>
                    <a:p>
                      <a:pPr algn="l" fontAlgn="base"/>
                      <a:r>
                        <a:rPr lang="en-IN" sz="1800" kern="1200">
                          <a:solidFill>
                            <a:schemeClr val="tx1"/>
                          </a:solidFill>
                          <a:latin typeface="+mn-lt"/>
                          <a:ea typeface="+mn-ea"/>
                          <a:cs typeface="+mn-cs"/>
                        </a:rPr>
                        <a:t>Français</a:t>
                      </a:r>
                    </a:p>
                  </a:txBody>
                  <a:tcPr anchor="ctr">
                    <a:lnL>
                      <a:noFill/>
                    </a:lnL>
                    <a:lnR>
                      <a:noFill/>
                    </a:lnR>
                    <a:lnT>
                      <a:noFill/>
                    </a:lnT>
                    <a:lnB>
                      <a:noFill/>
                    </a:lnB>
                    <a:solidFill>
                      <a:srgbClr val="FFFFFF"/>
                    </a:solidFill>
                  </a:tcPr>
                </a:tc>
              </a:tr>
              <a:tr h="0">
                <a:tc>
                  <a:txBody>
                    <a:bodyPr/>
                    <a:lstStyle/>
                    <a:p>
                      <a:pPr algn="l" fontAlgn="base"/>
                      <a:r>
                        <a:rPr lang="en-IN" sz="1800" kern="1200" dirty="0">
                          <a:solidFill>
                            <a:schemeClr val="tx1"/>
                          </a:solidFill>
                          <a:latin typeface="+mn-lt"/>
                          <a:ea typeface="+mn-ea"/>
                          <a:cs typeface="+mn-cs"/>
                        </a:rPr>
                        <a:t>Chair</a:t>
                      </a:r>
                    </a:p>
                  </a:txBody>
                  <a:tcPr anchor="ctr">
                    <a:lnL>
                      <a:noFill/>
                    </a:lnL>
                    <a:lnR>
                      <a:noFill/>
                    </a:lnR>
                    <a:lnT>
                      <a:noFill/>
                    </a:lnT>
                    <a:lnB>
                      <a:noFill/>
                    </a:lnB>
                    <a:solidFill>
                      <a:srgbClr val="FFFFFF"/>
                    </a:solidFill>
                  </a:tcPr>
                </a:tc>
                <a:tc>
                  <a:txBody>
                    <a:bodyPr/>
                    <a:lstStyle/>
                    <a:p>
                      <a:pPr algn="l" fontAlgn="base"/>
                      <a:r>
                        <a:rPr lang="en-IN" sz="1800" kern="1200">
                          <a:solidFill>
                            <a:schemeClr val="tx1"/>
                          </a:solidFill>
                          <a:latin typeface="+mn-lt"/>
                          <a:ea typeface="+mn-ea"/>
                          <a:cs typeface="+mn-cs"/>
                        </a:rPr>
                        <a:t>Stuhl</a:t>
                      </a:r>
                    </a:p>
                  </a:txBody>
                  <a:tcPr anchor="ctr">
                    <a:lnL>
                      <a:noFill/>
                    </a:lnL>
                    <a:lnR>
                      <a:noFill/>
                    </a:lnR>
                    <a:lnT>
                      <a:noFill/>
                    </a:lnT>
                    <a:lnB>
                      <a:noFill/>
                    </a:lnB>
                    <a:solidFill>
                      <a:srgbClr val="FFFFFF"/>
                    </a:solidFill>
                  </a:tcPr>
                </a:tc>
                <a:tc>
                  <a:txBody>
                    <a:bodyPr/>
                    <a:lstStyle/>
                    <a:p>
                      <a:pPr algn="l" fontAlgn="base"/>
                      <a:r>
                        <a:rPr lang="en-IN" sz="1800" kern="1200">
                          <a:solidFill>
                            <a:schemeClr val="tx1"/>
                          </a:solidFill>
                          <a:latin typeface="+mn-lt"/>
                          <a:ea typeface="+mn-ea"/>
                          <a:cs typeface="+mn-cs"/>
                        </a:rPr>
                        <a:t>Silla</a:t>
                      </a:r>
                    </a:p>
                  </a:txBody>
                  <a:tcPr anchor="ctr">
                    <a:lnL>
                      <a:noFill/>
                    </a:lnL>
                    <a:lnR>
                      <a:noFill/>
                    </a:lnR>
                    <a:lnT>
                      <a:noFill/>
                    </a:lnT>
                    <a:lnB>
                      <a:noFill/>
                    </a:lnB>
                    <a:solidFill>
                      <a:srgbClr val="FFFFFF"/>
                    </a:solidFill>
                  </a:tcPr>
                </a:tc>
                <a:tc>
                  <a:txBody>
                    <a:bodyPr/>
                    <a:lstStyle/>
                    <a:p>
                      <a:pPr algn="l" fontAlgn="base"/>
                      <a:r>
                        <a:rPr lang="en-IN" sz="1800" kern="1200">
                          <a:solidFill>
                            <a:schemeClr val="tx1"/>
                          </a:solidFill>
                          <a:latin typeface="+mn-lt"/>
                          <a:ea typeface="+mn-ea"/>
                          <a:cs typeface="+mn-cs"/>
                        </a:rPr>
                        <a:t>Chaise</a:t>
                      </a:r>
                    </a:p>
                  </a:txBody>
                  <a:tcPr anchor="ctr">
                    <a:lnL>
                      <a:noFill/>
                    </a:lnL>
                    <a:lnR>
                      <a:noFill/>
                    </a:lnR>
                    <a:lnT>
                      <a:noFill/>
                    </a:lnT>
                    <a:lnB>
                      <a:noFill/>
                    </a:lnB>
                    <a:solidFill>
                      <a:srgbClr val="FFFFFF"/>
                    </a:solidFill>
                  </a:tcPr>
                </a:tc>
              </a:tr>
              <a:tr h="0">
                <a:tc>
                  <a:txBody>
                    <a:bodyPr/>
                    <a:lstStyle/>
                    <a:p>
                      <a:pPr algn="l" fontAlgn="base"/>
                      <a:r>
                        <a:rPr lang="en-IN" sz="1800" kern="1200">
                          <a:solidFill>
                            <a:schemeClr val="tx1"/>
                          </a:solidFill>
                          <a:latin typeface="+mn-lt"/>
                          <a:ea typeface="+mn-ea"/>
                          <a:cs typeface="+mn-cs"/>
                        </a:rPr>
                        <a:t>Desk</a:t>
                      </a:r>
                    </a:p>
                  </a:txBody>
                  <a:tcPr anchor="ctr">
                    <a:lnL>
                      <a:noFill/>
                    </a:lnL>
                    <a:lnR>
                      <a:noFill/>
                    </a:lnR>
                    <a:lnT>
                      <a:noFill/>
                    </a:lnT>
                    <a:lnB>
                      <a:noFill/>
                    </a:lnB>
                    <a:solidFill>
                      <a:srgbClr val="FFFFFF"/>
                    </a:solidFill>
                  </a:tcPr>
                </a:tc>
                <a:tc>
                  <a:txBody>
                    <a:bodyPr/>
                    <a:lstStyle/>
                    <a:p>
                      <a:pPr algn="l" fontAlgn="base"/>
                      <a:r>
                        <a:rPr lang="en-IN" sz="1800" kern="1200">
                          <a:solidFill>
                            <a:schemeClr val="tx1"/>
                          </a:solidFill>
                          <a:latin typeface="+mn-lt"/>
                          <a:ea typeface="+mn-ea"/>
                          <a:cs typeface="+mn-cs"/>
                        </a:rPr>
                        <a:t>Schreibtisch</a:t>
                      </a:r>
                    </a:p>
                  </a:txBody>
                  <a:tcPr anchor="ctr">
                    <a:lnL>
                      <a:noFill/>
                    </a:lnL>
                    <a:lnR>
                      <a:noFill/>
                    </a:lnR>
                    <a:lnT>
                      <a:noFill/>
                    </a:lnT>
                    <a:lnB>
                      <a:noFill/>
                    </a:lnB>
                    <a:solidFill>
                      <a:srgbClr val="FFFFFF"/>
                    </a:solidFill>
                  </a:tcPr>
                </a:tc>
                <a:tc>
                  <a:txBody>
                    <a:bodyPr/>
                    <a:lstStyle/>
                    <a:p>
                      <a:pPr algn="l" fontAlgn="base"/>
                      <a:r>
                        <a:rPr lang="en-IN" sz="1800" kern="1200">
                          <a:solidFill>
                            <a:schemeClr val="tx1"/>
                          </a:solidFill>
                          <a:latin typeface="+mn-lt"/>
                          <a:ea typeface="+mn-ea"/>
                          <a:cs typeface="+mn-cs"/>
                        </a:rPr>
                        <a:t>Escritorio</a:t>
                      </a:r>
                    </a:p>
                  </a:txBody>
                  <a:tcPr anchor="ctr">
                    <a:lnL>
                      <a:noFill/>
                    </a:lnL>
                    <a:lnR>
                      <a:noFill/>
                    </a:lnR>
                    <a:lnT>
                      <a:noFill/>
                    </a:lnT>
                    <a:lnB>
                      <a:noFill/>
                    </a:lnB>
                    <a:solidFill>
                      <a:srgbClr val="FFFFFF"/>
                    </a:solidFill>
                  </a:tcPr>
                </a:tc>
                <a:tc>
                  <a:txBody>
                    <a:bodyPr/>
                    <a:lstStyle/>
                    <a:p>
                      <a:pPr algn="l" fontAlgn="base"/>
                      <a:r>
                        <a:rPr lang="en-IN" sz="1800" kern="1200">
                          <a:solidFill>
                            <a:schemeClr val="tx1"/>
                          </a:solidFill>
                          <a:latin typeface="+mn-lt"/>
                          <a:ea typeface="+mn-ea"/>
                          <a:cs typeface="+mn-cs"/>
                        </a:rPr>
                        <a:t>Bureau</a:t>
                      </a:r>
                    </a:p>
                  </a:txBody>
                  <a:tcPr anchor="ctr">
                    <a:lnL>
                      <a:noFill/>
                    </a:lnL>
                    <a:lnR>
                      <a:noFill/>
                    </a:lnR>
                    <a:lnT>
                      <a:noFill/>
                    </a:lnT>
                    <a:lnB>
                      <a:noFill/>
                    </a:lnB>
                    <a:solidFill>
                      <a:srgbClr val="FFFFFF"/>
                    </a:solidFill>
                  </a:tcPr>
                </a:tc>
              </a:tr>
              <a:tr h="0">
                <a:tc>
                  <a:txBody>
                    <a:bodyPr/>
                    <a:lstStyle/>
                    <a:p>
                      <a:pPr algn="l" fontAlgn="base"/>
                      <a:r>
                        <a:rPr lang="en-IN" sz="1800" kern="1200">
                          <a:solidFill>
                            <a:schemeClr val="tx1"/>
                          </a:solidFill>
                          <a:latin typeface="+mn-lt"/>
                          <a:ea typeface="+mn-ea"/>
                          <a:cs typeface="+mn-cs"/>
                        </a:rPr>
                        <a:t>Lamp</a:t>
                      </a:r>
                    </a:p>
                  </a:txBody>
                  <a:tcPr anchor="ctr">
                    <a:lnL>
                      <a:noFill/>
                    </a:lnL>
                    <a:lnR>
                      <a:noFill/>
                    </a:lnR>
                    <a:lnT>
                      <a:noFill/>
                    </a:lnT>
                    <a:lnB>
                      <a:noFill/>
                    </a:lnB>
                    <a:solidFill>
                      <a:srgbClr val="FFFFFF"/>
                    </a:solidFill>
                  </a:tcPr>
                </a:tc>
                <a:tc>
                  <a:txBody>
                    <a:bodyPr/>
                    <a:lstStyle/>
                    <a:p>
                      <a:pPr algn="l" fontAlgn="base"/>
                      <a:r>
                        <a:rPr lang="en-IN" sz="1800" kern="1200">
                          <a:solidFill>
                            <a:schemeClr val="tx1"/>
                          </a:solidFill>
                          <a:latin typeface="+mn-lt"/>
                          <a:ea typeface="+mn-ea"/>
                          <a:cs typeface="+mn-cs"/>
                        </a:rPr>
                        <a:t>Lampe</a:t>
                      </a:r>
                    </a:p>
                  </a:txBody>
                  <a:tcPr anchor="ctr">
                    <a:lnL>
                      <a:noFill/>
                    </a:lnL>
                    <a:lnR>
                      <a:noFill/>
                    </a:lnR>
                    <a:lnT>
                      <a:noFill/>
                    </a:lnT>
                    <a:lnB>
                      <a:noFill/>
                    </a:lnB>
                    <a:solidFill>
                      <a:srgbClr val="FFFFFF"/>
                    </a:solidFill>
                  </a:tcPr>
                </a:tc>
                <a:tc>
                  <a:txBody>
                    <a:bodyPr/>
                    <a:lstStyle/>
                    <a:p>
                      <a:pPr algn="l" fontAlgn="base"/>
                      <a:r>
                        <a:rPr lang="en-IN" sz="1800" kern="1200">
                          <a:solidFill>
                            <a:schemeClr val="tx1"/>
                          </a:solidFill>
                          <a:latin typeface="+mn-lt"/>
                          <a:ea typeface="+mn-ea"/>
                          <a:cs typeface="+mn-cs"/>
                        </a:rPr>
                        <a:t>Lámpara</a:t>
                      </a:r>
                    </a:p>
                  </a:txBody>
                  <a:tcPr anchor="ctr">
                    <a:lnL>
                      <a:noFill/>
                    </a:lnL>
                    <a:lnR>
                      <a:noFill/>
                    </a:lnR>
                    <a:lnT>
                      <a:noFill/>
                    </a:lnT>
                    <a:lnB>
                      <a:noFill/>
                    </a:lnB>
                    <a:solidFill>
                      <a:srgbClr val="FFFFFF"/>
                    </a:solidFill>
                  </a:tcPr>
                </a:tc>
                <a:tc>
                  <a:txBody>
                    <a:bodyPr/>
                    <a:lstStyle/>
                    <a:p>
                      <a:pPr algn="l" fontAlgn="base"/>
                      <a:r>
                        <a:rPr lang="en-IN" sz="1800" kern="1200" dirty="0">
                          <a:solidFill>
                            <a:schemeClr val="tx1"/>
                          </a:solidFill>
                          <a:latin typeface="+mn-lt"/>
                          <a:ea typeface="+mn-ea"/>
                          <a:cs typeface="+mn-cs"/>
                        </a:rPr>
                        <a:t>Lampe</a:t>
                      </a:r>
                    </a:p>
                  </a:txBody>
                  <a:tcPr anchor="ctr">
                    <a:lnL>
                      <a:noFill/>
                    </a:lnL>
                    <a:lnR>
                      <a:noFill/>
                    </a:lnR>
                    <a:lnT>
                      <a:noFill/>
                    </a:lnT>
                    <a:lnB>
                      <a:noFill/>
                    </a:lnB>
                    <a:solidFill>
                      <a:srgbClr val="FFFFFF"/>
                    </a:solidFill>
                  </a:tcPr>
                </a:tc>
              </a:tr>
            </a:tbl>
          </a:graphicData>
        </a:graphic>
      </p:graphicFrame>
      <p:sp>
        <p:nvSpPr>
          <p:cNvPr id="3" name="TextBox 2"/>
          <p:cNvSpPr txBox="1"/>
          <p:nvPr/>
        </p:nvSpPr>
        <p:spPr>
          <a:xfrm>
            <a:off x="942681" y="1216058"/>
            <a:ext cx="4713402" cy="369332"/>
          </a:xfrm>
          <a:prstGeom prst="rect">
            <a:avLst/>
          </a:prstGeom>
          <a:noFill/>
        </p:spPr>
        <p:txBody>
          <a:bodyPr wrap="square" rtlCol="0">
            <a:spAutoFit/>
          </a:bodyPr>
          <a:lstStyle/>
          <a:p>
            <a:r>
              <a:rPr lang="en-US" b="1" dirty="0" smtClean="0"/>
              <a:t>Alias Attributes</a:t>
            </a:r>
            <a:endParaRPr lang="en-IN" b="1" dirty="0"/>
          </a:p>
        </p:txBody>
      </p:sp>
      <p:sp>
        <p:nvSpPr>
          <p:cNvPr id="4" name="Rectangle 3"/>
          <p:cNvSpPr/>
          <p:nvPr/>
        </p:nvSpPr>
        <p:spPr>
          <a:xfrm>
            <a:off x="3085707" y="4274759"/>
            <a:ext cx="6096000" cy="646331"/>
          </a:xfrm>
          <a:prstGeom prst="rect">
            <a:avLst/>
          </a:prstGeom>
        </p:spPr>
        <p:txBody>
          <a:bodyPr>
            <a:spAutoFit/>
          </a:bodyPr>
          <a:lstStyle/>
          <a:p>
            <a:r>
              <a:rPr lang="en-IN" dirty="0" smtClean="0"/>
              <a:t>Table </a:t>
            </a:r>
            <a:r>
              <a:rPr lang="en-IN" dirty="0"/>
              <a:t>shows German, Spanish, and French versions of English furniture names.</a:t>
            </a:r>
          </a:p>
        </p:txBody>
      </p:sp>
    </p:spTree>
    <p:extLst>
      <p:ext uri="{BB962C8B-B14F-4D97-AF65-F5344CB8AC3E}">
        <p14:creationId xmlns:p14="http://schemas.microsoft.com/office/powerpoint/2010/main" val="4421264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9835" y="1366270"/>
            <a:ext cx="10715134" cy="3970318"/>
          </a:xfrm>
          <a:prstGeom prst="rect">
            <a:avLst/>
          </a:prstGeom>
        </p:spPr>
        <p:txBody>
          <a:bodyPr wrap="square">
            <a:spAutoFit/>
          </a:bodyPr>
          <a:lstStyle/>
          <a:p>
            <a:r>
              <a:rPr lang="en-IN" dirty="0"/>
              <a:t>Using the </a:t>
            </a:r>
            <a:r>
              <a:rPr lang="en-IN" b="1" dirty="0"/>
              <a:t>Attributes Editor window</a:t>
            </a:r>
            <a:r>
              <a:rPr lang="en-IN" dirty="0"/>
              <a:t>, you can select a display format for every element in each dimension in a cube. </a:t>
            </a:r>
          </a:p>
          <a:p>
            <a:endParaRPr lang="en-IN" dirty="0" smtClean="0"/>
          </a:p>
          <a:p>
            <a:endParaRPr lang="en-IN" dirty="0"/>
          </a:p>
          <a:p>
            <a:r>
              <a:rPr lang="en-IN" dirty="0" smtClean="0"/>
              <a:t>TM1 </a:t>
            </a:r>
            <a:r>
              <a:rPr lang="en-IN" dirty="0"/>
              <a:t>determines which display format to use in the Cube Viewer window, as follows:</a:t>
            </a:r>
          </a:p>
          <a:p>
            <a:endParaRPr lang="en-IN" dirty="0"/>
          </a:p>
          <a:p>
            <a:pPr marL="285750" indent="-285750">
              <a:buFont typeface="Arial" panose="020B0604020202020204" pitchFamily="34" charset="0"/>
              <a:buChar char="•"/>
            </a:pPr>
            <a:r>
              <a:rPr lang="en-IN" dirty="0"/>
              <a:t>TM1 first checks the elements in the column dimension for display formats. If dimensions are stacked, TM1 checks from the bottom upward.</a:t>
            </a:r>
          </a:p>
          <a:p>
            <a:pPr marL="285750" indent="-285750">
              <a:buFont typeface="Arial" panose="020B0604020202020204" pitchFamily="34" charset="0"/>
              <a:buChar char="•"/>
            </a:pPr>
            <a:r>
              <a:rPr lang="en-IN" dirty="0"/>
              <a:t>If no format is found, TM1 checks the elements in the row dimension for display formats. If dimensions are stacked, TM1 checks from right to left.</a:t>
            </a:r>
          </a:p>
          <a:p>
            <a:pPr marL="285750" indent="-285750">
              <a:buFont typeface="Arial" panose="020B0604020202020204" pitchFamily="34" charset="0"/>
              <a:buChar char="•"/>
            </a:pPr>
            <a:r>
              <a:rPr lang="en-IN" dirty="0"/>
              <a:t>If no format is found, TM1 checks the title elements for display formats. The elements are inspected from right to left.</a:t>
            </a:r>
          </a:p>
          <a:p>
            <a:pPr marL="285750" indent="-285750">
              <a:buFont typeface="Arial" panose="020B0604020202020204" pitchFamily="34" charset="0"/>
              <a:buChar char="•"/>
            </a:pPr>
            <a:r>
              <a:rPr lang="en-IN" dirty="0"/>
              <a:t>If no format is found, TM1 applies the format for the current view.</a:t>
            </a:r>
          </a:p>
          <a:p>
            <a:pPr marL="285750" indent="-285750">
              <a:buFont typeface="Arial" panose="020B0604020202020204" pitchFamily="34" charset="0"/>
              <a:buChar char="•"/>
            </a:pPr>
            <a:r>
              <a:rPr lang="en-IN" dirty="0"/>
              <a:t>To ensure that TM1 applies the format for the cube measures, position the dimension that </a:t>
            </a:r>
            <a:r>
              <a:rPr lang="en-IN" dirty="0" smtClean="0"/>
              <a:t>contains </a:t>
            </a:r>
            <a:r>
              <a:rPr lang="en-IN" dirty="0"/>
              <a:t>the measures as the bottommost column dimension.</a:t>
            </a:r>
          </a:p>
        </p:txBody>
      </p:sp>
    </p:spTree>
    <p:extLst>
      <p:ext uri="{BB962C8B-B14F-4D97-AF65-F5344CB8AC3E}">
        <p14:creationId xmlns:p14="http://schemas.microsoft.com/office/powerpoint/2010/main" val="2246282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5248" y="1952889"/>
            <a:ext cx="10441757" cy="3416320"/>
          </a:xfrm>
          <a:prstGeom prst="rect">
            <a:avLst/>
          </a:prstGeom>
        </p:spPr>
        <p:txBody>
          <a:bodyPr wrap="square">
            <a:spAutoFit/>
          </a:bodyPr>
          <a:lstStyle/>
          <a:p>
            <a:pPr fontAlgn="base"/>
            <a:r>
              <a:rPr lang="en-US" b="1" dirty="0" smtClean="0">
                <a:solidFill>
                  <a:srgbClr val="161616"/>
                </a:solidFill>
                <a:latin typeface="inherit"/>
              </a:rPr>
              <a:t>Attributes VS. Elements</a:t>
            </a:r>
          </a:p>
          <a:p>
            <a:pPr fontAlgn="base"/>
            <a:endParaRPr lang="en-US" b="1" dirty="0" smtClean="0">
              <a:solidFill>
                <a:srgbClr val="161616"/>
              </a:solidFill>
              <a:latin typeface="inherit"/>
            </a:endParaRPr>
          </a:p>
          <a:p>
            <a:pPr marL="285750" indent="-285750" fontAlgn="base">
              <a:buFont typeface="Arial" panose="020B0604020202020204" pitchFamily="34" charset="0"/>
              <a:buChar char="•"/>
            </a:pPr>
            <a:r>
              <a:rPr lang="en-US" dirty="0"/>
              <a:t>When </a:t>
            </a:r>
            <a:r>
              <a:rPr lang="en-US" dirty="0"/>
              <a:t>you want to list multiple attributes values for a single element, consider creating additional elements or additional dimensions. </a:t>
            </a:r>
            <a:endParaRPr lang="en-US" dirty="0" smtClean="0"/>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dirty="0"/>
              <a:t>For </a:t>
            </a:r>
            <a:r>
              <a:rPr lang="en-US" dirty="0"/>
              <a:t>example, the exterior color is an attribute of car models. The red models often outsell the other color models. If you create one element per car and another dimension with elements for each color, you can use TM1 to track car sales by color. If you combine sales into a single model, you might lose valuable detail</a:t>
            </a:r>
            <a:r>
              <a:rPr lang="en-US" dirty="0"/>
              <a:t>.</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dirty="0"/>
              <a:t>Consider another example. In the car models table, there is an attribute category for engine configuration. Each car has a single engine configuration, such as V-8. If any sedans are available in more than one engine configuration, consider creating one element per engine configuration.</a:t>
            </a:r>
          </a:p>
        </p:txBody>
      </p:sp>
    </p:spTree>
    <p:extLst>
      <p:ext uri="{BB962C8B-B14F-4D97-AF65-F5344CB8AC3E}">
        <p14:creationId xmlns:p14="http://schemas.microsoft.com/office/powerpoint/2010/main" val="3871433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784" y="865158"/>
            <a:ext cx="9414235" cy="646331"/>
          </a:xfrm>
          <a:prstGeom prst="rect">
            <a:avLst/>
          </a:prstGeom>
        </p:spPr>
        <p:txBody>
          <a:bodyPr wrap="square">
            <a:spAutoFit/>
          </a:bodyPr>
          <a:lstStyle/>
          <a:p>
            <a:r>
              <a:rPr lang="en-IN" b="1" dirty="0"/>
              <a:t>IBM TM1 is now available as a part of IBM Planning Analytics, a next-generation of analysis and planning, available on- cloud, on-premise and in combined environments too.</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5684" y="1631230"/>
            <a:ext cx="7454900" cy="4953000"/>
          </a:xfrm>
          <a:prstGeom prst="rect">
            <a:avLst/>
          </a:prstGeom>
        </p:spPr>
      </p:pic>
    </p:spTree>
    <p:extLst>
      <p:ext uri="{BB962C8B-B14F-4D97-AF65-F5344CB8AC3E}">
        <p14:creationId xmlns:p14="http://schemas.microsoft.com/office/powerpoint/2010/main" val="1605603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5054" y="1775963"/>
            <a:ext cx="10187233" cy="3970318"/>
          </a:xfrm>
          <a:prstGeom prst="rect">
            <a:avLst/>
          </a:prstGeom>
        </p:spPr>
        <p:txBody>
          <a:bodyPr wrap="square">
            <a:spAutoFit/>
          </a:bodyPr>
          <a:lstStyle/>
          <a:p>
            <a:r>
              <a:rPr lang="en-US" b="1" dirty="0" smtClean="0"/>
              <a:t>Designing cubes : Conclusion</a:t>
            </a:r>
            <a:endParaRPr lang="en-IN" b="1" dirty="0"/>
          </a:p>
          <a:p>
            <a:endParaRPr lang="en-IN" dirty="0" smtClean="0"/>
          </a:p>
          <a:p>
            <a:pPr marL="285750" indent="-285750">
              <a:buFont typeface="Arial" panose="020B0604020202020204" pitchFamily="34" charset="0"/>
              <a:buChar char="•"/>
            </a:pPr>
            <a:r>
              <a:rPr lang="en-IN" dirty="0" smtClean="0"/>
              <a:t>List </a:t>
            </a:r>
            <a:r>
              <a:rPr lang="en-IN" dirty="0"/>
              <a:t>the measures you want to track in your business analysis. </a:t>
            </a:r>
            <a:endParaRPr lang="en-IN" dirty="0" smtClean="0"/>
          </a:p>
          <a:p>
            <a:r>
              <a:rPr lang="en-IN" dirty="0" smtClean="0"/>
              <a:t>	Examples : sales </a:t>
            </a:r>
            <a:r>
              <a:rPr lang="en-IN" dirty="0"/>
              <a:t>amounts, units sold, expenses, acquisition values, and campaign costs</a:t>
            </a:r>
            <a:r>
              <a:rPr lang="en-IN" dirty="0" smtClean="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Determine how you want to organize or dimension the measures. </a:t>
            </a:r>
            <a:endParaRPr lang="en-IN" dirty="0" smtClean="0"/>
          </a:p>
          <a:p>
            <a:pPr lvl="1"/>
            <a:r>
              <a:rPr lang="en-IN" dirty="0" smtClean="0"/>
              <a:t>Example : track </a:t>
            </a:r>
            <a:r>
              <a:rPr lang="en-IN" dirty="0"/>
              <a:t>measures over time</a:t>
            </a:r>
            <a:r>
              <a:rPr lang="en-IN" dirty="0" smtClean="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What is the base time interval: days, weeks, months</a:t>
            </a:r>
            <a:r>
              <a:rPr lang="en-IN" dirty="0" smtClean="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Is there a geographic dimension</a:t>
            </a:r>
            <a:r>
              <a:rPr lang="en-IN" dirty="0" smtClean="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Do the measures vary by customer and product</a:t>
            </a:r>
            <a:r>
              <a:rPr lang="en-IN" dirty="0" smtClean="0"/>
              <a:t>?</a:t>
            </a:r>
          </a:p>
          <a:p>
            <a:endParaRPr lang="en-IN" dirty="0"/>
          </a:p>
        </p:txBody>
      </p:sp>
    </p:spTree>
    <p:extLst>
      <p:ext uri="{BB962C8B-B14F-4D97-AF65-F5344CB8AC3E}">
        <p14:creationId xmlns:p14="http://schemas.microsoft.com/office/powerpoint/2010/main" val="96267369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8176" y="1794817"/>
            <a:ext cx="10187233" cy="3416320"/>
          </a:xfrm>
          <a:prstGeom prst="rect">
            <a:avLst/>
          </a:prstGeom>
        </p:spPr>
        <p:txBody>
          <a:bodyPr wrap="square">
            <a:spAutoFit/>
          </a:bodyPr>
          <a:lstStyle/>
          <a:p>
            <a:r>
              <a:rPr lang="en-US" b="1" dirty="0" smtClean="0"/>
              <a:t>Designing cubes : Conclusion</a:t>
            </a:r>
            <a:endParaRPr lang="en-IN" b="1" dirty="0"/>
          </a:p>
          <a:p>
            <a:endParaRPr lang="en-IN" dirty="0" smtClean="0"/>
          </a:p>
          <a:p>
            <a:endParaRPr lang="en-IN" dirty="0"/>
          </a:p>
          <a:p>
            <a:pPr marL="285750" indent="-285750">
              <a:buFont typeface="Arial" panose="020B0604020202020204" pitchFamily="34" charset="0"/>
              <a:buChar char="•"/>
            </a:pPr>
            <a:r>
              <a:rPr lang="en-IN" dirty="0"/>
              <a:t>Is there a scenario dimension (actual versus budget</a:t>
            </a:r>
            <a:r>
              <a:rPr lang="en-IN" dirty="0" smtClean="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Determine how you want to consolidate the dimension elements</a:t>
            </a:r>
            <a:r>
              <a:rPr lang="en-IN" dirty="0" smtClean="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Create a list of attributes you want to associate with the elements of the cube. </a:t>
            </a:r>
            <a:endParaRPr lang="en-IN" dirty="0" smtClean="0"/>
          </a:p>
          <a:p>
            <a:r>
              <a:rPr lang="en-IN" dirty="0" smtClean="0"/>
              <a:t>	Examples : store </a:t>
            </a:r>
            <a:r>
              <a:rPr lang="en-IN" dirty="0"/>
              <a:t>square footage, customer IDs, and local language versions of element names</a:t>
            </a:r>
            <a:r>
              <a:rPr lang="en-IN" dirty="0" smtClean="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Define the display formats for the measures in your cubes. </a:t>
            </a:r>
            <a:endParaRPr lang="en-IN" dirty="0" smtClean="0"/>
          </a:p>
          <a:p>
            <a:r>
              <a:rPr lang="en-IN" dirty="0" smtClean="0"/>
              <a:t>	Example</a:t>
            </a:r>
            <a:r>
              <a:rPr lang="en-IN" dirty="0"/>
              <a:t>, define Gross Margin as a percentage and Sales as a currency amount.</a:t>
            </a:r>
          </a:p>
        </p:txBody>
      </p:sp>
    </p:spTree>
    <p:extLst>
      <p:ext uri="{BB962C8B-B14F-4D97-AF65-F5344CB8AC3E}">
        <p14:creationId xmlns:p14="http://schemas.microsoft.com/office/powerpoint/2010/main" val="232402572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33015" y="3101419"/>
            <a:ext cx="4468305" cy="369332"/>
          </a:xfrm>
          <a:prstGeom prst="rect">
            <a:avLst/>
          </a:prstGeom>
          <a:noFill/>
        </p:spPr>
        <p:txBody>
          <a:bodyPr wrap="square" rtlCol="0">
            <a:spAutoFit/>
          </a:bodyPr>
          <a:lstStyle/>
          <a:p>
            <a:r>
              <a:rPr lang="en-US" dirty="0" smtClean="0"/>
              <a:t>Installation/Setup/Cloud SAAS</a:t>
            </a:r>
            <a:endParaRPr lang="en-IN" dirty="0"/>
          </a:p>
        </p:txBody>
      </p:sp>
    </p:spTree>
    <p:extLst>
      <p:ext uri="{BB962C8B-B14F-4D97-AF65-F5344CB8AC3E}">
        <p14:creationId xmlns:p14="http://schemas.microsoft.com/office/powerpoint/2010/main" val="19136875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9378" y="1535256"/>
            <a:ext cx="11779648" cy="5056044"/>
          </a:xfrm>
          <a:prstGeom prst="rect">
            <a:avLst/>
          </a:prstGeom>
        </p:spPr>
      </p:pic>
      <p:sp>
        <p:nvSpPr>
          <p:cNvPr id="3" name="TextBox 2"/>
          <p:cNvSpPr txBox="1"/>
          <p:nvPr/>
        </p:nvSpPr>
        <p:spPr>
          <a:xfrm>
            <a:off x="1343025" y="638175"/>
            <a:ext cx="5543550" cy="369332"/>
          </a:xfrm>
          <a:prstGeom prst="rect">
            <a:avLst/>
          </a:prstGeom>
          <a:noFill/>
        </p:spPr>
        <p:txBody>
          <a:bodyPr wrap="square" rtlCol="0">
            <a:spAutoFit/>
          </a:bodyPr>
          <a:lstStyle/>
          <a:p>
            <a:r>
              <a:rPr lang="en-US" dirty="0" smtClean="0"/>
              <a:t>IBM Planning Analytics as SAAS on IBM Cloud</a:t>
            </a:r>
            <a:endParaRPr lang="en-IN" dirty="0"/>
          </a:p>
        </p:txBody>
      </p:sp>
    </p:spTree>
    <p:extLst>
      <p:ext uri="{BB962C8B-B14F-4D97-AF65-F5344CB8AC3E}">
        <p14:creationId xmlns:p14="http://schemas.microsoft.com/office/powerpoint/2010/main" val="259008232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4885" y="771336"/>
            <a:ext cx="11943104" cy="5234719"/>
          </a:xfrm>
          <a:prstGeom prst="rect">
            <a:avLst/>
          </a:prstGeom>
        </p:spPr>
      </p:pic>
    </p:spTree>
    <p:extLst>
      <p:ext uri="{BB962C8B-B14F-4D97-AF65-F5344CB8AC3E}">
        <p14:creationId xmlns:p14="http://schemas.microsoft.com/office/powerpoint/2010/main" val="73321730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549687"/>
            <a:ext cx="12058245" cy="5389088"/>
          </a:xfrm>
          <a:prstGeom prst="rect">
            <a:avLst/>
          </a:prstGeom>
        </p:spPr>
      </p:pic>
    </p:spTree>
    <p:extLst>
      <p:ext uri="{BB962C8B-B14F-4D97-AF65-F5344CB8AC3E}">
        <p14:creationId xmlns:p14="http://schemas.microsoft.com/office/powerpoint/2010/main" val="417116185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2875" y="987937"/>
            <a:ext cx="11538489" cy="4914773"/>
          </a:xfrm>
          <a:prstGeom prst="rect">
            <a:avLst/>
          </a:prstGeom>
        </p:spPr>
      </p:pic>
      <p:sp>
        <p:nvSpPr>
          <p:cNvPr id="3" name="TextBox 2"/>
          <p:cNvSpPr txBox="1"/>
          <p:nvPr/>
        </p:nvSpPr>
        <p:spPr>
          <a:xfrm>
            <a:off x="142875" y="6048375"/>
            <a:ext cx="3781425" cy="369332"/>
          </a:xfrm>
          <a:prstGeom prst="rect">
            <a:avLst/>
          </a:prstGeom>
          <a:noFill/>
        </p:spPr>
        <p:txBody>
          <a:bodyPr wrap="square" rtlCol="0">
            <a:spAutoFit/>
          </a:bodyPr>
          <a:lstStyle/>
          <a:p>
            <a:r>
              <a:rPr lang="en-US" dirty="0" smtClean="0"/>
              <a:t>Administration</a:t>
            </a:r>
            <a:endParaRPr lang="en-IN" dirty="0"/>
          </a:p>
        </p:txBody>
      </p:sp>
    </p:spTree>
    <p:extLst>
      <p:ext uri="{BB962C8B-B14F-4D97-AF65-F5344CB8AC3E}">
        <p14:creationId xmlns:p14="http://schemas.microsoft.com/office/powerpoint/2010/main" val="43348663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1256" y="1250895"/>
            <a:ext cx="11705435" cy="4465987"/>
          </a:xfrm>
          <a:prstGeom prst="rect">
            <a:avLst/>
          </a:prstGeom>
        </p:spPr>
      </p:pic>
    </p:spTree>
    <p:extLst>
      <p:ext uri="{BB962C8B-B14F-4D97-AF65-F5344CB8AC3E}">
        <p14:creationId xmlns:p14="http://schemas.microsoft.com/office/powerpoint/2010/main" val="183642406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0869" y="1266651"/>
            <a:ext cx="11556501" cy="4068197"/>
          </a:xfrm>
          <a:prstGeom prst="rect">
            <a:avLst/>
          </a:prstGeom>
        </p:spPr>
      </p:pic>
    </p:spTree>
    <p:extLst>
      <p:ext uri="{BB962C8B-B14F-4D97-AF65-F5344CB8AC3E}">
        <p14:creationId xmlns:p14="http://schemas.microsoft.com/office/powerpoint/2010/main" val="320935637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1016" y="1255786"/>
            <a:ext cx="11533108" cy="4215677"/>
          </a:xfrm>
          <a:prstGeom prst="rect">
            <a:avLst/>
          </a:prstGeom>
        </p:spPr>
      </p:pic>
    </p:spTree>
    <p:extLst>
      <p:ext uri="{BB962C8B-B14F-4D97-AF65-F5344CB8AC3E}">
        <p14:creationId xmlns:p14="http://schemas.microsoft.com/office/powerpoint/2010/main" val="8003198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950" y="1951808"/>
            <a:ext cx="11198832" cy="2862322"/>
          </a:xfrm>
          <a:prstGeom prst="rect">
            <a:avLst/>
          </a:prstGeom>
        </p:spPr>
        <p:txBody>
          <a:bodyPr wrap="square">
            <a:spAutoFit/>
          </a:bodyPr>
          <a:lstStyle/>
          <a:p>
            <a:r>
              <a:rPr lang="en-US" b="1" dirty="0" smtClean="0"/>
              <a:t>Components</a:t>
            </a:r>
          </a:p>
          <a:p>
            <a:endParaRPr lang="en-IN" b="1" dirty="0" smtClean="0"/>
          </a:p>
          <a:p>
            <a:pPr marL="285750" indent="-285750">
              <a:buFont typeface="Arial" panose="020B0604020202020204" pitchFamily="34" charset="0"/>
              <a:buChar char="•"/>
            </a:pPr>
            <a:r>
              <a:rPr lang="en-IN" dirty="0" smtClean="0"/>
              <a:t>TM1 Server</a:t>
            </a:r>
          </a:p>
          <a:p>
            <a:pPr marL="285750" indent="-285750">
              <a:buFont typeface="Arial" panose="020B0604020202020204" pitchFamily="34" charset="0"/>
              <a:buChar char="•"/>
            </a:pPr>
            <a:r>
              <a:rPr lang="en-IN" dirty="0" smtClean="0"/>
              <a:t>Planning Analytics Workspace (a.k.a. PAW) - main web front end and development environment</a:t>
            </a:r>
          </a:p>
          <a:p>
            <a:pPr marL="285750" indent="-285750">
              <a:buFont typeface="Arial" panose="020B0604020202020204" pitchFamily="34" charset="0"/>
              <a:buChar char="•"/>
            </a:pPr>
            <a:r>
              <a:rPr lang="en-IN" dirty="0" smtClean="0"/>
              <a:t>Planning Analytics for Microsoft Excel (a.k.a. </a:t>
            </a:r>
            <a:r>
              <a:rPr lang="en-IN" dirty="0" err="1" smtClean="0"/>
              <a:t>PAfE</a:t>
            </a:r>
            <a:r>
              <a:rPr lang="en-IN" dirty="0" smtClean="0"/>
              <a:t>, formerly </a:t>
            </a:r>
            <a:r>
              <a:rPr lang="en-IN" dirty="0" err="1" smtClean="0"/>
              <a:t>PAx</a:t>
            </a:r>
            <a:r>
              <a:rPr lang="en-IN" dirty="0" smtClean="0"/>
              <a:t>) - main Excel front end</a:t>
            </a:r>
          </a:p>
          <a:p>
            <a:pPr marL="285750" indent="-285750">
              <a:buFont typeface="Arial" panose="020B0604020202020204" pitchFamily="34" charset="0"/>
              <a:buChar char="•"/>
            </a:pPr>
            <a:r>
              <a:rPr lang="en-IN" dirty="0" smtClean="0"/>
              <a:t>TM1 Web - legacy web front end</a:t>
            </a:r>
          </a:p>
          <a:p>
            <a:pPr marL="285750" indent="-285750">
              <a:buFont typeface="Arial" panose="020B0604020202020204" pitchFamily="34" charset="0"/>
              <a:buChar char="•"/>
            </a:pPr>
            <a:r>
              <a:rPr lang="en-IN" dirty="0" smtClean="0"/>
              <a:t>TM1 Applications - legacy web front end</a:t>
            </a:r>
          </a:p>
          <a:p>
            <a:pPr marL="285750" indent="-285750">
              <a:buFont typeface="Arial" panose="020B0604020202020204" pitchFamily="34" charset="0"/>
              <a:buChar char="•"/>
            </a:pPr>
            <a:r>
              <a:rPr lang="en-IN" dirty="0" smtClean="0"/>
              <a:t>TM1 Perspectives - legacy Excel front end</a:t>
            </a:r>
          </a:p>
          <a:p>
            <a:pPr marL="285750" indent="-285750">
              <a:buFont typeface="Arial" panose="020B0604020202020204" pitchFamily="34" charset="0"/>
              <a:buChar char="•"/>
            </a:pPr>
            <a:r>
              <a:rPr lang="en-IN" dirty="0" smtClean="0"/>
              <a:t>TM1 Architect - legacy standalone Windows front end and development environment</a:t>
            </a:r>
          </a:p>
          <a:p>
            <a:pPr marL="285750" indent="-285750">
              <a:buFont typeface="Arial" panose="020B0604020202020204" pitchFamily="34" charset="0"/>
              <a:buChar char="•"/>
            </a:pPr>
            <a:r>
              <a:rPr lang="en-IN" dirty="0" smtClean="0"/>
              <a:t>TM1 Performance </a:t>
            </a:r>
            <a:r>
              <a:rPr lang="en-IN" dirty="0" err="1" smtClean="0"/>
              <a:t>Modeler</a:t>
            </a:r>
            <a:r>
              <a:rPr lang="en-IN" dirty="0" smtClean="0"/>
              <a:t> - legacy development environment</a:t>
            </a:r>
            <a:endParaRPr lang="en-IN" dirty="0"/>
          </a:p>
        </p:txBody>
      </p:sp>
    </p:spTree>
    <p:extLst>
      <p:ext uri="{BB962C8B-B14F-4D97-AF65-F5344CB8AC3E}">
        <p14:creationId xmlns:p14="http://schemas.microsoft.com/office/powerpoint/2010/main" val="158010517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64990" y="3195687"/>
            <a:ext cx="4553146" cy="369332"/>
          </a:xfrm>
          <a:prstGeom prst="rect">
            <a:avLst/>
          </a:prstGeom>
          <a:noFill/>
        </p:spPr>
        <p:txBody>
          <a:bodyPr wrap="square" rtlCol="0">
            <a:spAutoFit/>
          </a:bodyPr>
          <a:lstStyle/>
          <a:p>
            <a:r>
              <a:rPr lang="en-US" dirty="0" smtClean="0"/>
              <a:t>Continued..</a:t>
            </a:r>
            <a:endParaRPr lang="en-IN" dirty="0"/>
          </a:p>
        </p:txBody>
      </p:sp>
    </p:spTree>
    <p:extLst>
      <p:ext uri="{BB962C8B-B14F-4D97-AF65-F5344CB8AC3E}">
        <p14:creationId xmlns:p14="http://schemas.microsoft.com/office/powerpoint/2010/main" val="21349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9466" y="1479478"/>
            <a:ext cx="10582382" cy="4247317"/>
          </a:xfrm>
          <a:prstGeom prst="rect">
            <a:avLst/>
          </a:prstGeom>
          <a:noFill/>
        </p:spPr>
        <p:txBody>
          <a:bodyPr wrap="square" rtlCol="0">
            <a:spAutoFit/>
          </a:bodyPr>
          <a:lstStyle/>
          <a:p>
            <a:r>
              <a:rPr lang="en-US" b="1" dirty="0" smtClean="0"/>
              <a:t>Understanding TM1</a:t>
            </a:r>
          </a:p>
          <a:p>
            <a:endParaRPr lang="en-US" dirty="0"/>
          </a:p>
          <a:p>
            <a:pPr marL="285750" indent="-285750">
              <a:buFont typeface="Arial" panose="020B0604020202020204" pitchFamily="34" charset="0"/>
              <a:buChar char="•"/>
            </a:pPr>
            <a:r>
              <a:rPr lang="en-US" dirty="0" smtClean="0"/>
              <a:t>Table Manager (TM1) is a multi-dimensional, in-memory OLAP database with a cell-oriented structure.</a:t>
            </a:r>
          </a:p>
          <a:p>
            <a:pPr marL="285750" indent="-285750">
              <a:buFont typeface="Arial" panose="020B0604020202020204" pitchFamily="34" charset="0"/>
              <a:buChar char="•"/>
            </a:pPr>
            <a:r>
              <a:rPr lang="en-US" dirty="0" smtClean="0"/>
              <a:t>TM1 was developed from the need to perform ‘spreadsheet’ analysis to large volumes of multidimensional data.</a:t>
            </a:r>
          </a:p>
          <a:p>
            <a:pPr marL="285750" indent="-285750">
              <a:buFont typeface="Arial" panose="020B0604020202020204" pitchFamily="34" charset="0"/>
              <a:buChar char="•"/>
            </a:pPr>
            <a:r>
              <a:rPr lang="en-US" dirty="0" smtClean="0"/>
              <a:t>Here data is stored as multidimensional arrays or “cubes”, which can be easily manipulated &amp; analyzed in real-time.</a:t>
            </a:r>
          </a:p>
          <a:p>
            <a:endParaRPr lang="en-US" dirty="0"/>
          </a:p>
          <a:p>
            <a:r>
              <a:rPr lang="en-US" dirty="0" smtClean="0"/>
              <a:t>Cell orientation is key aspect of TM1.</a:t>
            </a:r>
          </a:p>
          <a:p>
            <a:r>
              <a:rPr lang="en-US" dirty="0" smtClean="0"/>
              <a:t>Data is stored and processed at the level of individual cells, rather than in predefined structures such as tables or columns which allows for a high degree of flexibility in modeling and analyzing data, as cells can be easily manipulated and combined to create new views and analyses. </a:t>
            </a:r>
          </a:p>
          <a:p>
            <a:r>
              <a:rPr lang="en-US" dirty="0" smtClean="0"/>
              <a:t>Since cells can be easily linked to other cells or data sources, cell-oriented databases are highly dynamic and can be updated in real-time as new information becomes available.</a:t>
            </a:r>
          </a:p>
          <a:p>
            <a:r>
              <a:rPr lang="en-US" dirty="0" smtClean="0"/>
              <a:t> </a:t>
            </a:r>
            <a:endParaRPr lang="en-IN" dirty="0"/>
          </a:p>
        </p:txBody>
      </p:sp>
    </p:spTree>
    <p:extLst>
      <p:ext uri="{BB962C8B-B14F-4D97-AF65-F5344CB8AC3E}">
        <p14:creationId xmlns:p14="http://schemas.microsoft.com/office/powerpoint/2010/main" val="3389188762"/>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2508</TotalTime>
  <Words>6364</Words>
  <Application>Microsoft Office PowerPoint</Application>
  <PresentationFormat>Widescreen</PresentationFormat>
  <Paragraphs>666</Paragraphs>
  <Slides>80</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80</vt:i4>
      </vt:variant>
    </vt:vector>
  </HeadingPairs>
  <TitlesOfParts>
    <vt:vector size="86" baseType="lpstr">
      <vt:lpstr>Arial</vt:lpstr>
      <vt:lpstr>Calibri</vt:lpstr>
      <vt:lpstr>IBM Plex Sans</vt:lpstr>
      <vt:lpstr>inherit</vt:lpstr>
      <vt:lpstr>Tw Cen MT</vt:lpstr>
      <vt:lpstr>Droplet</vt:lpstr>
      <vt:lpstr>IBM Cognos TM1 IBM planning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Cognos planning Analytics (TM1)</dc:title>
  <dc:creator>Microsoft account</dc:creator>
  <cp:lastModifiedBy>Microsoft account</cp:lastModifiedBy>
  <cp:revision>102</cp:revision>
  <dcterms:created xsi:type="dcterms:W3CDTF">2024-12-12T10:46:28Z</dcterms:created>
  <dcterms:modified xsi:type="dcterms:W3CDTF">2024-12-18T02:19:29Z</dcterms:modified>
</cp:coreProperties>
</file>