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61" r:id="rId2"/>
    <p:sldId id="265" r:id="rId3"/>
    <p:sldId id="268" r:id="rId4"/>
    <p:sldId id="269" r:id="rId5"/>
    <p:sldId id="270" r:id="rId6"/>
    <p:sldId id="271" r:id="rId7"/>
    <p:sldId id="263" r:id="rId8"/>
    <p:sldId id="272" r:id="rId9"/>
    <p:sldId id="275" r:id="rId10"/>
    <p:sldId id="276" r:id="rId11"/>
    <p:sldId id="277" r:id="rId12"/>
    <p:sldId id="278" r:id="rId13"/>
    <p:sldId id="273" r:id="rId14"/>
    <p:sldId id="274" r:id="rId15"/>
    <p:sldId id="262" r:id="rId16"/>
    <p:sldId id="257" r:id="rId17"/>
    <p:sldId id="264" r:id="rId18"/>
    <p:sldId id="267"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706" autoAdjust="0"/>
  </p:normalViewPr>
  <p:slideViewPr>
    <p:cSldViewPr snapToGrid="0">
      <p:cViewPr varScale="1">
        <p:scale>
          <a:sx n="72" d="100"/>
          <a:sy n="72" d="100"/>
        </p:scale>
        <p:origin x="534" y="7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7/29/2019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7/29/2019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16</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7/29/2019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7/29/2019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7/29/2019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7/29/2019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7/29/2019</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7/29/2019</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7/29/2019</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7/29/2019</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7/29/2019</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4997" y="2098917"/>
            <a:ext cx="9604310" cy="3383280"/>
          </a:xfrm>
        </p:spPr>
        <p:txBody>
          <a:bodyPr/>
          <a:lstStyle/>
          <a:p>
            <a:pPr algn="ctr"/>
            <a:r>
              <a:rPr lang="en-US" dirty="0"/>
              <a:t>Understanding Audio stack</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11512" y="2494150"/>
            <a:ext cx="12080488" cy="3772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977376" y="2702309"/>
            <a:ext cx="9132848" cy="340855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5408341" y="2787805"/>
            <a:ext cx="6501161" cy="314464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solidFill>
                  <a:schemeClr val="tx1"/>
                </a:solidFill>
              </a:rPr>
              <a:t>                                                                               </a:t>
            </a:r>
            <a:r>
              <a:rPr lang="en-US" dirty="0" err="1">
                <a:solidFill>
                  <a:schemeClr val="tx1"/>
                </a:solidFill>
              </a:rPr>
              <a:t>FirmWare</a:t>
            </a: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5766717" y="2985061"/>
            <a:ext cx="6019800" cy="1914525"/>
          </a:xfrm>
          <a:prstGeom prst="rect">
            <a:avLst/>
          </a:prstGeom>
        </p:spPr>
      </p:pic>
      <p:pic>
        <p:nvPicPr>
          <p:cNvPr id="5" name="Picture 4"/>
          <p:cNvPicPr>
            <a:picLocks noChangeAspect="1"/>
          </p:cNvPicPr>
          <p:nvPr/>
        </p:nvPicPr>
        <p:blipFill>
          <a:blip r:embed="rId3"/>
          <a:stretch>
            <a:fillRect/>
          </a:stretch>
        </p:blipFill>
        <p:spPr>
          <a:xfrm>
            <a:off x="4352034" y="215552"/>
            <a:ext cx="4925794" cy="2099217"/>
          </a:xfrm>
          <a:prstGeom prst="rect">
            <a:avLst/>
          </a:prstGeom>
        </p:spPr>
      </p:pic>
      <p:sp>
        <p:nvSpPr>
          <p:cNvPr id="6" name="Rectangle 5"/>
          <p:cNvSpPr/>
          <p:nvPr/>
        </p:nvSpPr>
        <p:spPr>
          <a:xfrm>
            <a:off x="4202360" y="1663726"/>
            <a:ext cx="5225142" cy="830424"/>
          </a:xfrm>
          <a:prstGeom prst="rect">
            <a:avLst/>
          </a:prstGeom>
          <a:noFill/>
          <a:ln w="44450"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6814931" y="2494150"/>
            <a:ext cx="288396" cy="416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1512" y="278780"/>
            <a:ext cx="2408664" cy="369332"/>
          </a:xfrm>
          <a:prstGeom prst="rect">
            <a:avLst/>
          </a:prstGeom>
          <a:noFill/>
        </p:spPr>
        <p:txBody>
          <a:bodyPr wrap="square" rtlCol="0">
            <a:spAutoFit/>
          </a:bodyPr>
          <a:lstStyle/>
          <a:p>
            <a:r>
              <a:rPr lang="en-US" dirty="0"/>
              <a:t>ADSP(Hexagon)</a:t>
            </a:r>
          </a:p>
        </p:txBody>
      </p:sp>
      <p:pic>
        <p:nvPicPr>
          <p:cNvPr id="13" name="Picture 12"/>
          <p:cNvPicPr>
            <a:picLocks noChangeAspect="1"/>
          </p:cNvPicPr>
          <p:nvPr/>
        </p:nvPicPr>
        <p:blipFill>
          <a:blip r:embed="rId4"/>
          <a:stretch>
            <a:fillRect/>
          </a:stretch>
        </p:blipFill>
        <p:spPr>
          <a:xfrm>
            <a:off x="6513080" y="5038072"/>
            <a:ext cx="1571625" cy="704850"/>
          </a:xfrm>
          <a:prstGeom prst="rect">
            <a:avLst/>
          </a:prstGeom>
        </p:spPr>
      </p:pic>
      <p:cxnSp>
        <p:nvCxnSpPr>
          <p:cNvPr id="15" name="Straight Arrow Connector 14"/>
          <p:cNvCxnSpPr>
            <a:endCxn id="13" idx="0"/>
          </p:cNvCxnSpPr>
          <p:nvPr/>
        </p:nvCxnSpPr>
        <p:spPr>
          <a:xfrm>
            <a:off x="7259445" y="4404732"/>
            <a:ext cx="39448" cy="633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88888" y="2787805"/>
            <a:ext cx="1873405" cy="369332"/>
          </a:xfrm>
          <a:prstGeom prst="rect">
            <a:avLst/>
          </a:prstGeom>
          <a:noFill/>
        </p:spPr>
        <p:txBody>
          <a:bodyPr wrap="square" rtlCol="0">
            <a:spAutoFit/>
          </a:bodyPr>
          <a:lstStyle/>
          <a:p>
            <a:r>
              <a:rPr lang="en-US" dirty="0"/>
              <a:t>Hexagon</a:t>
            </a:r>
          </a:p>
        </p:txBody>
      </p:sp>
      <p:sp>
        <p:nvSpPr>
          <p:cNvPr id="21" name="TextBox 20"/>
          <p:cNvSpPr txBox="1"/>
          <p:nvPr/>
        </p:nvSpPr>
        <p:spPr>
          <a:xfrm>
            <a:off x="111512" y="2598234"/>
            <a:ext cx="1873405" cy="369332"/>
          </a:xfrm>
          <a:prstGeom prst="rect">
            <a:avLst/>
          </a:prstGeom>
          <a:noFill/>
        </p:spPr>
        <p:txBody>
          <a:bodyPr wrap="square" rtlCol="0">
            <a:spAutoFit/>
          </a:bodyPr>
          <a:lstStyle/>
          <a:p>
            <a:r>
              <a:rPr lang="en-US" dirty="0"/>
              <a:t>LPASS</a:t>
            </a:r>
          </a:p>
        </p:txBody>
      </p:sp>
      <p:sp>
        <p:nvSpPr>
          <p:cNvPr id="23" name="Rounded Rectangle 22"/>
          <p:cNvSpPr/>
          <p:nvPr/>
        </p:nvSpPr>
        <p:spPr>
          <a:xfrm>
            <a:off x="312234" y="2985061"/>
            <a:ext cx="2118732" cy="52757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MI2S</a:t>
            </a:r>
          </a:p>
        </p:txBody>
      </p:sp>
      <p:sp>
        <p:nvSpPr>
          <p:cNvPr id="24" name="Rounded Rectangle 23"/>
          <p:cNvSpPr/>
          <p:nvPr/>
        </p:nvSpPr>
        <p:spPr>
          <a:xfrm>
            <a:off x="312234" y="3631440"/>
            <a:ext cx="2118732" cy="52757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MI2S</a:t>
            </a:r>
          </a:p>
        </p:txBody>
      </p:sp>
      <p:sp>
        <p:nvSpPr>
          <p:cNvPr id="25" name="Rounded Rectangle 24"/>
          <p:cNvSpPr/>
          <p:nvPr/>
        </p:nvSpPr>
        <p:spPr>
          <a:xfrm>
            <a:off x="306275" y="4249074"/>
            <a:ext cx="2118732" cy="52757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Aux PCM</a:t>
            </a:r>
          </a:p>
        </p:txBody>
      </p:sp>
      <p:sp>
        <p:nvSpPr>
          <p:cNvPr id="26" name="Rounded Rectangle 25"/>
          <p:cNvSpPr/>
          <p:nvPr/>
        </p:nvSpPr>
        <p:spPr>
          <a:xfrm>
            <a:off x="306275" y="4895453"/>
            <a:ext cx="2118732" cy="52757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SLIMBUS Master</a:t>
            </a:r>
          </a:p>
        </p:txBody>
      </p:sp>
      <p:sp>
        <p:nvSpPr>
          <p:cNvPr id="27" name="Rounded Rectangle 26"/>
          <p:cNvSpPr/>
          <p:nvPr/>
        </p:nvSpPr>
        <p:spPr>
          <a:xfrm>
            <a:off x="306275" y="5530582"/>
            <a:ext cx="2118732" cy="52757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CLOCKS</a:t>
            </a:r>
          </a:p>
        </p:txBody>
      </p:sp>
    </p:spTree>
    <p:extLst>
      <p:ext uri="{BB962C8B-B14F-4D97-AF65-F5344CB8AC3E}">
        <p14:creationId xmlns:p14="http://schemas.microsoft.com/office/powerpoint/2010/main" val="3905454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5497551" y="2338033"/>
            <a:ext cx="6594087" cy="3772835"/>
            <a:chOff x="5569572" y="2494150"/>
            <a:chExt cx="6622428" cy="3772835"/>
          </a:xfrm>
        </p:grpSpPr>
        <p:sp>
          <p:nvSpPr>
            <p:cNvPr id="4" name="Rectangle 3"/>
            <p:cNvSpPr/>
            <p:nvPr/>
          </p:nvSpPr>
          <p:spPr>
            <a:xfrm>
              <a:off x="5569572" y="2494150"/>
              <a:ext cx="6622428" cy="3772835"/>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422780" y="2702309"/>
              <a:ext cx="2687443" cy="340855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0593659" y="2787805"/>
              <a:ext cx="1315843" cy="314464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solidFill>
                    <a:schemeClr val="tx1"/>
                  </a:solidFill>
                </a:rPr>
                <a:t>                                                                               </a:t>
              </a:r>
              <a:r>
                <a:rPr lang="en-US" dirty="0" err="1">
                  <a:solidFill>
                    <a:schemeClr val="tx1"/>
                  </a:solidFill>
                </a:rPr>
                <a:t>FirmWare</a:t>
              </a:r>
              <a:endParaRPr lang="en-US" dirty="0">
                <a:solidFill>
                  <a:schemeClr val="tx1"/>
                </a:solidFill>
              </a:endParaRPr>
            </a:p>
          </p:txBody>
        </p:sp>
        <p:sp>
          <p:nvSpPr>
            <p:cNvPr id="7" name="TextBox 6"/>
            <p:cNvSpPr txBox="1"/>
            <p:nvPr/>
          </p:nvSpPr>
          <p:spPr>
            <a:xfrm>
              <a:off x="9422781" y="2713460"/>
              <a:ext cx="1873405" cy="369332"/>
            </a:xfrm>
            <a:prstGeom prst="rect">
              <a:avLst/>
            </a:prstGeom>
            <a:noFill/>
          </p:spPr>
          <p:txBody>
            <a:bodyPr wrap="square" rtlCol="0">
              <a:spAutoFit/>
            </a:bodyPr>
            <a:lstStyle/>
            <a:p>
              <a:r>
                <a:rPr lang="en-US" dirty="0"/>
                <a:t>Hexagon</a:t>
              </a:r>
            </a:p>
          </p:txBody>
        </p:sp>
        <p:sp>
          <p:nvSpPr>
            <p:cNvPr id="8" name="TextBox 7"/>
            <p:cNvSpPr txBox="1"/>
            <p:nvPr/>
          </p:nvSpPr>
          <p:spPr>
            <a:xfrm>
              <a:off x="6389648" y="2572889"/>
              <a:ext cx="1873405" cy="369332"/>
            </a:xfrm>
            <a:prstGeom prst="rect">
              <a:avLst/>
            </a:prstGeom>
            <a:noFill/>
          </p:spPr>
          <p:txBody>
            <a:bodyPr wrap="square" rtlCol="0">
              <a:spAutoFit/>
            </a:bodyPr>
            <a:lstStyle/>
            <a:p>
              <a:r>
                <a:rPr lang="en-US" dirty="0"/>
                <a:t>LPASS</a:t>
              </a:r>
            </a:p>
          </p:txBody>
        </p:sp>
        <p:sp>
          <p:nvSpPr>
            <p:cNvPr id="9" name="Rounded Rectangle 8"/>
            <p:cNvSpPr/>
            <p:nvPr/>
          </p:nvSpPr>
          <p:spPr>
            <a:xfrm>
              <a:off x="6590370" y="2959716"/>
              <a:ext cx="2118732" cy="52757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MI2S</a:t>
              </a:r>
            </a:p>
          </p:txBody>
        </p:sp>
        <p:sp>
          <p:nvSpPr>
            <p:cNvPr id="10" name="Rounded Rectangle 9"/>
            <p:cNvSpPr/>
            <p:nvPr/>
          </p:nvSpPr>
          <p:spPr>
            <a:xfrm>
              <a:off x="6590370" y="3606095"/>
              <a:ext cx="2118732" cy="52757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MI2S</a:t>
              </a:r>
            </a:p>
          </p:txBody>
        </p:sp>
        <p:sp>
          <p:nvSpPr>
            <p:cNvPr id="11" name="Rounded Rectangle 10"/>
            <p:cNvSpPr/>
            <p:nvPr/>
          </p:nvSpPr>
          <p:spPr>
            <a:xfrm>
              <a:off x="6584411" y="4223729"/>
              <a:ext cx="2118732" cy="52757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Aux PCM</a:t>
              </a:r>
            </a:p>
          </p:txBody>
        </p:sp>
        <p:sp>
          <p:nvSpPr>
            <p:cNvPr id="12" name="Rounded Rectangle 11"/>
            <p:cNvSpPr/>
            <p:nvPr/>
          </p:nvSpPr>
          <p:spPr>
            <a:xfrm>
              <a:off x="6584411" y="4870108"/>
              <a:ext cx="2118732" cy="52757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SLIMBUS Master</a:t>
              </a:r>
            </a:p>
          </p:txBody>
        </p:sp>
        <p:sp>
          <p:nvSpPr>
            <p:cNvPr id="13" name="Rounded Rectangle 12"/>
            <p:cNvSpPr/>
            <p:nvPr/>
          </p:nvSpPr>
          <p:spPr>
            <a:xfrm>
              <a:off x="6584411" y="5505237"/>
              <a:ext cx="2118732" cy="52757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CLOCKS</a:t>
              </a:r>
            </a:p>
          </p:txBody>
        </p:sp>
      </p:grpSp>
      <p:cxnSp>
        <p:nvCxnSpPr>
          <p:cNvPr id="16" name="Straight Arrow Connector 15"/>
          <p:cNvCxnSpPr/>
          <p:nvPr/>
        </p:nvCxnSpPr>
        <p:spPr>
          <a:xfrm flipV="1">
            <a:off x="7014117" y="1460810"/>
            <a:ext cx="1338146" cy="1606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508383" y="1137424"/>
            <a:ext cx="914398" cy="369332"/>
          </a:xfrm>
          <a:prstGeom prst="rect">
            <a:avLst/>
          </a:prstGeom>
          <a:noFill/>
        </p:spPr>
        <p:txBody>
          <a:bodyPr wrap="square" rtlCol="0">
            <a:spAutoFit/>
          </a:bodyPr>
          <a:lstStyle/>
          <a:p>
            <a:r>
              <a:rPr lang="en-US" dirty="0"/>
              <a:t>HDMI</a:t>
            </a:r>
          </a:p>
        </p:txBody>
      </p:sp>
      <p:sp>
        <p:nvSpPr>
          <p:cNvPr id="18" name="Rectangle 17"/>
          <p:cNvSpPr/>
          <p:nvPr/>
        </p:nvSpPr>
        <p:spPr>
          <a:xfrm>
            <a:off x="5625789" y="2997486"/>
            <a:ext cx="644243" cy="116191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Digital Codec</a:t>
            </a:r>
          </a:p>
        </p:txBody>
      </p:sp>
      <p:sp>
        <p:nvSpPr>
          <p:cNvPr id="22" name="Rectangle 21"/>
          <p:cNvSpPr/>
          <p:nvPr/>
        </p:nvSpPr>
        <p:spPr>
          <a:xfrm>
            <a:off x="2564780" y="2264097"/>
            <a:ext cx="1906859" cy="36125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Analog Codec</a:t>
            </a:r>
          </a:p>
        </p:txBody>
      </p:sp>
      <p:cxnSp>
        <p:nvCxnSpPr>
          <p:cNvPr id="24" name="Elbow Connector 23"/>
          <p:cNvCxnSpPr>
            <a:stCxn id="18" idx="1"/>
            <a:endCxn id="22" idx="3"/>
          </p:cNvCxnSpPr>
          <p:nvPr/>
        </p:nvCxnSpPr>
        <p:spPr>
          <a:xfrm rot="10800000" flipV="1">
            <a:off x="4471639" y="3578445"/>
            <a:ext cx="1154150" cy="491949"/>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0" y="89917"/>
            <a:ext cx="6096000" cy="276999"/>
          </a:xfrm>
          <a:prstGeom prst="rect">
            <a:avLst/>
          </a:prstGeom>
        </p:spPr>
        <p:txBody>
          <a:bodyPr>
            <a:spAutoFit/>
          </a:bodyPr>
          <a:lstStyle/>
          <a:p>
            <a:r>
              <a:rPr lang="en-US" sz="1200" b="1" dirty="0">
                <a:solidFill>
                  <a:srgbClr val="000000"/>
                </a:solidFill>
                <a:latin typeface="Arial" panose="020B0604020202020204" pitchFamily="34" charset="0"/>
              </a:rPr>
              <a:t>Audio Hardware Interfaces and Data Flow with Internal Codec</a:t>
            </a:r>
            <a:endParaRPr lang="en-US" sz="1200" dirty="0"/>
          </a:p>
        </p:txBody>
      </p:sp>
      <p:sp>
        <p:nvSpPr>
          <p:cNvPr id="29" name="TextBox 28"/>
          <p:cNvSpPr txBox="1"/>
          <p:nvPr/>
        </p:nvSpPr>
        <p:spPr>
          <a:xfrm>
            <a:off x="4490871" y="4204010"/>
            <a:ext cx="847493" cy="230832"/>
          </a:xfrm>
          <a:prstGeom prst="rect">
            <a:avLst/>
          </a:prstGeom>
          <a:noFill/>
        </p:spPr>
        <p:txBody>
          <a:bodyPr wrap="square" rtlCol="0">
            <a:spAutoFit/>
          </a:bodyPr>
          <a:lstStyle/>
          <a:p>
            <a:r>
              <a:rPr lang="en-US" sz="900" dirty="0"/>
              <a:t>PCM DATA</a:t>
            </a:r>
          </a:p>
        </p:txBody>
      </p:sp>
      <p:sp>
        <p:nvSpPr>
          <p:cNvPr id="30" name="Rectangle 29"/>
          <p:cNvSpPr/>
          <p:nvPr/>
        </p:nvSpPr>
        <p:spPr>
          <a:xfrm>
            <a:off x="446049" y="2601438"/>
            <a:ext cx="1092819" cy="465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Speaker</a:t>
            </a:r>
          </a:p>
        </p:txBody>
      </p:sp>
      <p:cxnSp>
        <p:nvCxnSpPr>
          <p:cNvPr id="34" name="Straight Arrow Connector 33"/>
          <p:cNvCxnSpPr>
            <a:endCxn id="30" idx="3"/>
          </p:cNvCxnSpPr>
          <p:nvPr/>
        </p:nvCxnSpPr>
        <p:spPr>
          <a:xfrm flipH="1">
            <a:off x="1538868" y="2834411"/>
            <a:ext cx="10259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46049" y="3331172"/>
            <a:ext cx="1605775" cy="2545521"/>
          </a:xfrm>
          <a:prstGeom prst="rect">
            <a:avLst/>
          </a:prstGeom>
          <a:noFill/>
        </p:spPr>
        <p:txBody>
          <a:bodyPr wrap="square" rtlCol="0">
            <a:spAutoFit/>
          </a:bodyPr>
          <a:lstStyle/>
          <a:p>
            <a:endParaRPr lang="en-US" dirty="0"/>
          </a:p>
        </p:txBody>
      </p:sp>
      <p:sp>
        <p:nvSpPr>
          <p:cNvPr id="36" name="Rectangle 35"/>
          <p:cNvSpPr/>
          <p:nvPr/>
        </p:nvSpPr>
        <p:spPr>
          <a:xfrm>
            <a:off x="345688" y="3189249"/>
            <a:ext cx="1706136" cy="2765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Devices </a:t>
            </a:r>
          </a:p>
          <a:p>
            <a:pPr algn="ctr"/>
            <a:r>
              <a:rPr lang="en-US" dirty="0"/>
              <a:t>Headset</a:t>
            </a:r>
          </a:p>
          <a:p>
            <a:pPr algn="ctr"/>
            <a:r>
              <a:rPr lang="en-US" dirty="0"/>
              <a:t>Phone</a:t>
            </a:r>
          </a:p>
          <a:p>
            <a:pPr algn="ctr"/>
            <a:r>
              <a:rPr lang="en-US" dirty="0"/>
              <a:t>Stereo</a:t>
            </a:r>
          </a:p>
          <a:p>
            <a:pPr algn="ctr"/>
            <a:r>
              <a:rPr lang="en-US" dirty="0"/>
              <a:t>Handset</a:t>
            </a:r>
          </a:p>
          <a:p>
            <a:pPr algn="ctr"/>
            <a:r>
              <a:rPr lang="en-US" dirty="0"/>
              <a:t>TTY</a:t>
            </a:r>
          </a:p>
          <a:p>
            <a:pPr algn="ctr"/>
            <a:r>
              <a:rPr lang="en-US" dirty="0" err="1"/>
              <a:t>etc</a:t>
            </a:r>
            <a:endParaRPr lang="en-US" dirty="0"/>
          </a:p>
        </p:txBody>
      </p:sp>
      <p:cxnSp>
        <p:nvCxnSpPr>
          <p:cNvPr id="38" name="Elbow Connector 37"/>
          <p:cNvCxnSpPr>
            <a:stCxn id="36" idx="3"/>
          </p:cNvCxnSpPr>
          <p:nvPr/>
        </p:nvCxnSpPr>
        <p:spPr>
          <a:xfrm flipV="1">
            <a:off x="2051824" y="4493941"/>
            <a:ext cx="512956" cy="78059"/>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1"/>
          </p:cNvCxnSpPr>
          <p:nvPr/>
        </p:nvCxnSpPr>
        <p:spPr>
          <a:xfrm flipH="1" flipV="1">
            <a:off x="6270032" y="3617381"/>
            <a:ext cx="243948" cy="96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610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188927" y="2338033"/>
            <a:ext cx="5902712" cy="3772835"/>
            <a:chOff x="6289288" y="2494150"/>
            <a:chExt cx="5902712" cy="3772835"/>
          </a:xfrm>
        </p:grpSpPr>
        <p:sp>
          <p:nvSpPr>
            <p:cNvPr id="5" name="Rectangle 4"/>
            <p:cNvSpPr/>
            <p:nvPr/>
          </p:nvSpPr>
          <p:spPr>
            <a:xfrm>
              <a:off x="6289288" y="2494150"/>
              <a:ext cx="5902712" cy="377283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422780" y="2702309"/>
              <a:ext cx="2687443" cy="340855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0593659" y="2787805"/>
              <a:ext cx="1315843" cy="314464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solidFill>
                    <a:schemeClr val="tx1"/>
                  </a:solidFill>
                </a:rPr>
                <a:t>                                                                               </a:t>
              </a:r>
              <a:r>
                <a:rPr lang="en-US" dirty="0" err="1">
                  <a:solidFill>
                    <a:schemeClr val="tx1"/>
                  </a:solidFill>
                </a:rPr>
                <a:t>FirmWare</a:t>
              </a:r>
              <a:endParaRPr lang="en-US" dirty="0">
                <a:solidFill>
                  <a:schemeClr val="tx1"/>
                </a:solidFill>
              </a:endParaRPr>
            </a:p>
          </p:txBody>
        </p:sp>
        <p:sp>
          <p:nvSpPr>
            <p:cNvPr id="8" name="TextBox 7"/>
            <p:cNvSpPr txBox="1"/>
            <p:nvPr/>
          </p:nvSpPr>
          <p:spPr>
            <a:xfrm>
              <a:off x="9422781" y="2713460"/>
              <a:ext cx="1873405" cy="369332"/>
            </a:xfrm>
            <a:prstGeom prst="rect">
              <a:avLst/>
            </a:prstGeom>
            <a:noFill/>
          </p:spPr>
          <p:txBody>
            <a:bodyPr wrap="square" rtlCol="0">
              <a:spAutoFit/>
            </a:bodyPr>
            <a:lstStyle/>
            <a:p>
              <a:r>
                <a:rPr lang="en-US" dirty="0"/>
                <a:t>Hexagon</a:t>
              </a:r>
            </a:p>
          </p:txBody>
        </p:sp>
        <p:sp>
          <p:nvSpPr>
            <p:cNvPr id="9" name="TextBox 8"/>
            <p:cNvSpPr txBox="1"/>
            <p:nvPr/>
          </p:nvSpPr>
          <p:spPr>
            <a:xfrm>
              <a:off x="6389648" y="2572889"/>
              <a:ext cx="1873405" cy="369332"/>
            </a:xfrm>
            <a:prstGeom prst="rect">
              <a:avLst/>
            </a:prstGeom>
            <a:noFill/>
          </p:spPr>
          <p:txBody>
            <a:bodyPr wrap="square" rtlCol="0">
              <a:spAutoFit/>
            </a:bodyPr>
            <a:lstStyle/>
            <a:p>
              <a:r>
                <a:rPr lang="en-US" dirty="0"/>
                <a:t>LPASS</a:t>
              </a:r>
            </a:p>
          </p:txBody>
        </p:sp>
        <p:sp>
          <p:nvSpPr>
            <p:cNvPr id="10" name="Rounded Rectangle 9"/>
            <p:cNvSpPr/>
            <p:nvPr/>
          </p:nvSpPr>
          <p:spPr>
            <a:xfrm>
              <a:off x="6590370" y="2959716"/>
              <a:ext cx="2118732" cy="52757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MI2S</a:t>
              </a:r>
            </a:p>
          </p:txBody>
        </p:sp>
        <p:sp>
          <p:nvSpPr>
            <p:cNvPr id="11" name="Rounded Rectangle 10"/>
            <p:cNvSpPr/>
            <p:nvPr/>
          </p:nvSpPr>
          <p:spPr>
            <a:xfrm>
              <a:off x="6590370" y="3606095"/>
              <a:ext cx="2118732" cy="52757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MI2S</a:t>
              </a:r>
            </a:p>
          </p:txBody>
        </p:sp>
        <p:sp>
          <p:nvSpPr>
            <p:cNvPr id="12" name="Rounded Rectangle 11"/>
            <p:cNvSpPr/>
            <p:nvPr/>
          </p:nvSpPr>
          <p:spPr>
            <a:xfrm>
              <a:off x="6584411" y="4223729"/>
              <a:ext cx="2118732" cy="52757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Aux PCM</a:t>
              </a:r>
            </a:p>
          </p:txBody>
        </p:sp>
        <p:sp>
          <p:nvSpPr>
            <p:cNvPr id="13" name="Rounded Rectangle 12"/>
            <p:cNvSpPr/>
            <p:nvPr/>
          </p:nvSpPr>
          <p:spPr>
            <a:xfrm>
              <a:off x="6584411" y="4870108"/>
              <a:ext cx="2118732" cy="52757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SLIMBUS Master</a:t>
              </a:r>
            </a:p>
          </p:txBody>
        </p:sp>
        <p:sp>
          <p:nvSpPr>
            <p:cNvPr id="14" name="Rounded Rectangle 13"/>
            <p:cNvSpPr/>
            <p:nvPr/>
          </p:nvSpPr>
          <p:spPr>
            <a:xfrm>
              <a:off x="6584411" y="5505237"/>
              <a:ext cx="2118732" cy="52757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CLOCKS</a:t>
              </a:r>
            </a:p>
          </p:txBody>
        </p:sp>
      </p:grpSp>
      <p:cxnSp>
        <p:nvCxnSpPr>
          <p:cNvPr id="15" name="Straight Arrow Connector 14"/>
          <p:cNvCxnSpPr/>
          <p:nvPr/>
        </p:nvCxnSpPr>
        <p:spPr>
          <a:xfrm flipV="1">
            <a:off x="7014117" y="1460810"/>
            <a:ext cx="1338146" cy="1606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508383" y="1137424"/>
            <a:ext cx="914398" cy="369332"/>
          </a:xfrm>
          <a:prstGeom prst="rect">
            <a:avLst/>
          </a:prstGeom>
          <a:noFill/>
        </p:spPr>
        <p:txBody>
          <a:bodyPr wrap="square" rtlCol="0">
            <a:spAutoFit/>
          </a:bodyPr>
          <a:lstStyle/>
          <a:p>
            <a:r>
              <a:rPr lang="en-US" dirty="0"/>
              <a:t>HDMI</a:t>
            </a:r>
          </a:p>
        </p:txBody>
      </p:sp>
      <p:sp>
        <p:nvSpPr>
          <p:cNvPr id="20" name="Rectangle 19"/>
          <p:cNvSpPr/>
          <p:nvPr/>
        </p:nvSpPr>
        <p:spPr>
          <a:xfrm>
            <a:off x="2564780" y="2264097"/>
            <a:ext cx="2754351" cy="36125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b="1" dirty="0"/>
              <a:t>WCD9335/WCD9326</a:t>
            </a:r>
            <a:endParaRPr lang="en-US" dirty="0"/>
          </a:p>
        </p:txBody>
      </p:sp>
      <p:sp>
        <p:nvSpPr>
          <p:cNvPr id="22" name="Rectangle 21"/>
          <p:cNvSpPr/>
          <p:nvPr/>
        </p:nvSpPr>
        <p:spPr>
          <a:xfrm>
            <a:off x="0" y="89917"/>
            <a:ext cx="6096000" cy="276999"/>
          </a:xfrm>
          <a:prstGeom prst="rect">
            <a:avLst/>
          </a:prstGeom>
        </p:spPr>
        <p:txBody>
          <a:bodyPr>
            <a:spAutoFit/>
          </a:bodyPr>
          <a:lstStyle/>
          <a:p>
            <a:r>
              <a:rPr lang="en-US" sz="1200" b="1" dirty="0">
                <a:solidFill>
                  <a:srgbClr val="000000"/>
                </a:solidFill>
                <a:latin typeface="Arial" panose="020B0604020202020204" pitchFamily="34" charset="0"/>
              </a:rPr>
              <a:t>Audio Hardware Interfaces and Data Flow with External Codec</a:t>
            </a:r>
            <a:endParaRPr lang="en-US" sz="1200" dirty="0"/>
          </a:p>
        </p:txBody>
      </p:sp>
      <p:sp>
        <p:nvSpPr>
          <p:cNvPr id="24" name="Rectangle 23"/>
          <p:cNvSpPr/>
          <p:nvPr/>
        </p:nvSpPr>
        <p:spPr>
          <a:xfrm>
            <a:off x="446049" y="2601438"/>
            <a:ext cx="1092819" cy="465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Speaker</a:t>
            </a:r>
          </a:p>
        </p:txBody>
      </p:sp>
      <p:cxnSp>
        <p:nvCxnSpPr>
          <p:cNvPr id="25" name="Straight Arrow Connector 24"/>
          <p:cNvCxnSpPr>
            <a:endCxn id="24" idx="3"/>
          </p:cNvCxnSpPr>
          <p:nvPr/>
        </p:nvCxnSpPr>
        <p:spPr>
          <a:xfrm flipH="1">
            <a:off x="1538868" y="2834411"/>
            <a:ext cx="10259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46049" y="3331172"/>
            <a:ext cx="1605775" cy="2545521"/>
          </a:xfrm>
          <a:prstGeom prst="rect">
            <a:avLst/>
          </a:prstGeom>
          <a:noFill/>
        </p:spPr>
        <p:txBody>
          <a:bodyPr wrap="square" rtlCol="0">
            <a:spAutoFit/>
          </a:bodyPr>
          <a:lstStyle/>
          <a:p>
            <a:endParaRPr lang="en-US" dirty="0"/>
          </a:p>
        </p:txBody>
      </p:sp>
      <p:sp>
        <p:nvSpPr>
          <p:cNvPr id="27" name="Rectangle 26"/>
          <p:cNvSpPr/>
          <p:nvPr/>
        </p:nvSpPr>
        <p:spPr>
          <a:xfrm>
            <a:off x="345688" y="3189249"/>
            <a:ext cx="1706136" cy="2765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Devices </a:t>
            </a:r>
          </a:p>
          <a:p>
            <a:pPr algn="ctr"/>
            <a:r>
              <a:rPr lang="en-US" dirty="0"/>
              <a:t>Headset</a:t>
            </a:r>
          </a:p>
          <a:p>
            <a:pPr algn="ctr"/>
            <a:r>
              <a:rPr lang="en-US" dirty="0"/>
              <a:t>Phone</a:t>
            </a:r>
          </a:p>
          <a:p>
            <a:pPr algn="ctr"/>
            <a:r>
              <a:rPr lang="en-US" dirty="0"/>
              <a:t>Stereo</a:t>
            </a:r>
          </a:p>
          <a:p>
            <a:pPr algn="ctr"/>
            <a:r>
              <a:rPr lang="en-US" dirty="0"/>
              <a:t>Handset</a:t>
            </a:r>
          </a:p>
          <a:p>
            <a:pPr algn="ctr"/>
            <a:r>
              <a:rPr lang="en-US" dirty="0"/>
              <a:t>TTY</a:t>
            </a:r>
          </a:p>
          <a:p>
            <a:pPr algn="ctr"/>
            <a:r>
              <a:rPr lang="en-US" dirty="0" err="1"/>
              <a:t>etc</a:t>
            </a:r>
            <a:endParaRPr lang="en-US" dirty="0"/>
          </a:p>
        </p:txBody>
      </p:sp>
      <p:cxnSp>
        <p:nvCxnSpPr>
          <p:cNvPr id="28" name="Elbow Connector 27"/>
          <p:cNvCxnSpPr>
            <a:stCxn id="27" idx="3"/>
          </p:cNvCxnSpPr>
          <p:nvPr/>
        </p:nvCxnSpPr>
        <p:spPr>
          <a:xfrm flipV="1">
            <a:off x="2051824" y="4493941"/>
            <a:ext cx="512956" cy="78059"/>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Left-Right Arrow 30"/>
          <p:cNvSpPr/>
          <p:nvPr/>
        </p:nvSpPr>
        <p:spPr>
          <a:xfrm>
            <a:off x="4973444" y="4854773"/>
            <a:ext cx="1510605" cy="260171"/>
          </a:xfrm>
          <a:prstGeom prst="lef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103649" y="4250577"/>
            <a:ext cx="880946" cy="1570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SlimBus</a:t>
            </a:r>
            <a:r>
              <a:rPr lang="en-US" sz="1400" dirty="0"/>
              <a:t> Slave</a:t>
            </a:r>
          </a:p>
        </p:txBody>
      </p:sp>
      <p:sp>
        <p:nvSpPr>
          <p:cNvPr id="33" name="TextBox 32"/>
          <p:cNvSpPr txBox="1"/>
          <p:nvPr/>
        </p:nvSpPr>
        <p:spPr>
          <a:xfrm>
            <a:off x="5319131" y="4713991"/>
            <a:ext cx="869796" cy="369332"/>
          </a:xfrm>
          <a:prstGeom prst="rect">
            <a:avLst/>
          </a:prstGeom>
          <a:noFill/>
        </p:spPr>
        <p:txBody>
          <a:bodyPr wrap="square" rtlCol="0">
            <a:spAutoFit/>
          </a:bodyPr>
          <a:lstStyle/>
          <a:p>
            <a:r>
              <a:rPr lang="en-US" dirty="0"/>
              <a:t>PCM</a:t>
            </a:r>
          </a:p>
        </p:txBody>
      </p:sp>
    </p:spTree>
    <p:extLst>
      <p:ext uri="{BB962C8B-B14F-4D97-AF65-F5344CB8AC3E}">
        <p14:creationId xmlns:p14="http://schemas.microsoft.com/office/powerpoint/2010/main" val="3910102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8507" y="301083"/>
            <a:ext cx="9422781" cy="5016758"/>
          </a:xfrm>
          <a:prstGeom prst="rect">
            <a:avLst/>
          </a:prstGeom>
          <a:noFill/>
        </p:spPr>
        <p:txBody>
          <a:bodyPr wrap="square" rtlCol="0">
            <a:spAutoFit/>
          </a:bodyPr>
          <a:lstStyle/>
          <a:p>
            <a:pPr algn="ctr"/>
            <a:r>
              <a:rPr lang="en-US" sz="8000" dirty="0"/>
              <a:t>USE CASES</a:t>
            </a:r>
          </a:p>
          <a:p>
            <a:pPr algn="ctr"/>
            <a:r>
              <a:rPr lang="en-US" sz="8000" dirty="0"/>
              <a:t>&amp; </a:t>
            </a:r>
          </a:p>
          <a:p>
            <a:pPr algn="ctr"/>
            <a:r>
              <a:rPr lang="en-US" sz="8000" dirty="0"/>
              <a:t>Control/Code Flow in Audio Stack</a:t>
            </a:r>
          </a:p>
        </p:txBody>
      </p:sp>
    </p:spTree>
    <p:extLst>
      <p:ext uri="{BB962C8B-B14F-4D97-AF65-F5344CB8AC3E}">
        <p14:creationId xmlns:p14="http://schemas.microsoft.com/office/powerpoint/2010/main" val="262813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0251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74562" y="345135"/>
            <a:ext cx="4924425" cy="923925"/>
          </a:xfrm>
          <a:prstGeom prst="rect">
            <a:avLst/>
          </a:prstGeom>
        </p:spPr>
      </p:pic>
      <p:pic>
        <p:nvPicPr>
          <p:cNvPr id="5" name="Picture 4"/>
          <p:cNvPicPr>
            <a:picLocks noChangeAspect="1"/>
          </p:cNvPicPr>
          <p:nvPr/>
        </p:nvPicPr>
        <p:blipFill>
          <a:blip r:embed="rId3"/>
          <a:stretch>
            <a:fillRect/>
          </a:stretch>
        </p:blipFill>
        <p:spPr>
          <a:xfrm>
            <a:off x="1116563" y="1269060"/>
            <a:ext cx="8839200" cy="3162300"/>
          </a:xfrm>
          <a:prstGeom prst="rect">
            <a:avLst/>
          </a:prstGeom>
        </p:spPr>
      </p:pic>
      <p:sp>
        <p:nvSpPr>
          <p:cNvPr id="6" name="TextBox 5"/>
          <p:cNvSpPr txBox="1"/>
          <p:nvPr/>
        </p:nvSpPr>
        <p:spPr>
          <a:xfrm>
            <a:off x="7473820" y="177282"/>
            <a:ext cx="3153747" cy="646331"/>
          </a:xfrm>
          <a:prstGeom prst="rect">
            <a:avLst/>
          </a:prstGeom>
          <a:noFill/>
        </p:spPr>
        <p:txBody>
          <a:bodyPr wrap="square" rtlCol="0">
            <a:spAutoFit/>
          </a:bodyPr>
          <a:lstStyle/>
          <a:p>
            <a:r>
              <a:rPr lang="en-US" b="1" dirty="0"/>
              <a:t>Software Architecture Hal to bellow</a:t>
            </a:r>
            <a:endParaRPr lang="en-US" dirty="0"/>
          </a:p>
        </p:txBody>
      </p:sp>
      <p:pic>
        <p:nvPicPr>
          <p:cNvPr id="7" name="Picture 6"/>
          <p:cNvPicPr>
            <a:picLocks noChangeAspect="1"/>
          </p:cNvPicPr>
          <p:nvPr/>
        </p:nvPicPr>
        <p:blipFill>
          <a:blip r:embed="rId4"/>
          <a:stretch>
            <a:fillRect/>
          </a:stretch>
        </p:blipFill>
        <p:spPr>
          <a:xfrm>
            <a:off x="8522055" y="2232251"/>
            <a:ext cx="1057275" cy="695325"/>
          </a:xfrm>
          <a:prstGeom prst="rect">
            <a:avLst/>
          </a:prstGeom>
        </p:spPr>
      </p:pic>
      <p:pic>
        <p:nvPicPr>
          <p:cNvPr id="8" name="Picture 7"/>
          <p:cNvPicPr>
            <a:picLocks noChangeAspect="1"/>
          </p:cNvPicPr>
          <p:nvPr/>
        </p:nvPicPr>
        <p:blipFill>
          <a:blip r:embed="rId5"/>
          <a:stretch>
            <a:fillRect/>
          </a:stretch>
        </p:blipFill>
        <p:spPr>
          <a:xfrm>
            <a:off x="9311854" y="2460656"/>
            <a:ext cx="609600" cy="257175"/>
          </a:xfrm>
          <a:prstGeom prst="rect">
            <a:avLst/>
          </a:prstGeom>
        </p:spPr>
      </p:pic>
      <p:pic>
        <p:nvPicPr>
          <p:cNvPr id="10" name="Picture 9"/>
          <p:cNvPicPr>
            <a:picLocks noChangeAspect="1"/>
          </p:cNvPicPr>
          <p:nvPr/>
        </p:nvPicPr>
        <p:blipFill>
          <a:blip r:embed="rId6"/>
          <a:stretch>
            <a:fillRect/>
          </a:stretch>
        </p:blipFill>
        <p:spPr>
          <a:xfrm>
            <a:off x="4752391" y="4431360"/>
            <a:ext cx="7315200" cy="2152650"/>
          </a:xfrm>
          <a:prstGeom prst="rect">
            <a:avLst/>
          </a:prstGeom>
        </p:spPr>
      </p:pic>
      <p:cxnSp>
        <p:nvCxnSpPr>
          <p:cNvPr id="16" name="Straight Arrow Connector 15"/>
          <p:cNvCxnSpPr/>
          <p:nvPr/>
        </p:nvCxnSpPr>
        <p:spPr>
          <a:xfrm>
            <a:off x="3909527" y="4105469"/>
            <a:ext cx="2659224" cy="653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309118" y="4096139"/>
            <a:ext cx="3100873" cy="671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288833" y="4105469"/>
            <a:ext cx="3808931" cy="651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445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162050" y="242887"/>
            <a:ext cx="9867900" cy="6372225"/>
          </a:xfrm>
          <a:prstGeom prst="rect">
            <a:avLst/>
          </a:prstGeom>
        </p:spPr>
      </p:pic>
      <p:sp>
        <p:nvSpPr>
          <p:cNvPr id="7" name="TextBox 6"/>
          <p:cNvSpPr txBox="1"/>
          <p:nvPr/>
        </p:nvSpPr>
        <p:spPr>
          <a:xfrm>
            <a:off x="158620" y="139959"/>
            <a:ext cx="3191070" cy="923330"/>
          </a:xfrm>
          <a:prstGeom prst="rect">
            <a:avLst/>
          </a:prstGeom>
          <a:noFill/>
        </p:spPr>
        <p:txBody>
          <a:bodyPr wrap="square" rtlCol="0">
            <a:spAutoFit/>
          </a:bodyPr>
          <a:lstStyle/>
          <a:p>
            <a:r>
              <a:rPr lang="en-US" b="1" dirty="0"/>
              <a:t>Audio System –Audio Hardware Interfaces and Data Flow </a:t>
            </a:r>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784937" y="2397387"/>
            <a:ext cx="4105275" cy="1680091"/>
          </a:xfrm>
          <a:prstGeom prst="rect">
            <a:avLst/>
          </a:prstGeom>
        </p:spPr>
      </p:pic>
      <p:sp>
        <p:nvSpPr>
          <p:cNvPr id="5" name="Rectangle 4"/>
          <p:cNvSpPr/>
          <p:nvPr/>
        </p:nvSpPr>
        <p:spPr>
          <a:xfrm>
            <a:off x="4767943" y="472570"/>
            <a:ext cx="7424057" cy="1754326"/>
          </a:xfrm>
          <a:prstGeom prst="rect">
            <a:avLst/>
          </a:prstGeom>
        </p:spPr>
        <p:txBody>
          <a:bodyPr wrap="square">
            <a:spAutoFit/>
          </a:bodyPr>
          <a:lstStyle/>
          <a:p>
            <a:r>
              <a:rPr lang="en-US" dirty="0">
                <a:solidFill>
                  <a:srgbClr val="000000"/>
                </a:solidFill>
                <a:latin typeface="Times New Roman" panose="02020603050405020304" pitchFamily="18" charset="0"/>
              </a:rPr>
              <a:t>The routing map for the DSP defined as </a:t>
            </a:r>
            <a:r>
              <a:rPr lang="en-US" dirty="0" err="1">
                <a:solidFill>
                  <a:srgbClr val="000000"/>
                </a:solidFill>
                <a:latin typeface="Times New Roman" panose="02020603050405020304" pitchFamily="18" charset="0"/>
              </a:rPr>
              <a:t>intercon</a:t>
            </a:r>
            <a:r>
              <a:rPr lang="en-US" dirty="0">
                <a:solidFill>
                  <a:srgbClr val="000000"/>
                </a:solidFill>
                <a:latin typeface="Times New Roman" panose="02020603050405020304" pitchFamily="18" charset="0"/>
              </a:rPr>
              <a:t> in </a:t>
            </a:r>
            <a:r>
              <a:rPr lang="en-US" dirty="0" err="1">
                <a:solidFill>
                  <a:srgbClr val="000000"/>
                </a:solidFill>
                <a:latin typeface="Times New Roman" panose="02020603050405020304" pitchFamily="18" charset="0"/>
              </a:rPr>
              <a:t>msm-pcm-routing.c</a:t>
            </a:r>
            <a:r>
              <a:rPr lang="en-US" dirty="0">
                <a:solidFill>
                  <a:srgbClr val="000000"/>
                </a:solidFill>
                <a:latin typeface="Times New Roman" panose="02020603050405020304" pitchFamily="18" charset="0"/>
              </a:rPr>
              <a:t> describes the various routing paths or devices to which the different types of streams can be routed. Each record in the </a:t>
            </a:r>
            <a:r>
              <a:rPr lang="en-US" sz="800" dirty="0">
                <a:solidFill>
                  <a:srgbClr val="000000"/>
                </a:solidFill>
                <a:latin typeface="Courier New" panose="02070309020205020404" pitchFamily="49" charset="0"/>
              </a:rPr>
              <a:t> </a:t>
            </a:r>
            <a:r>
              <a:rPr lang="en-US" dirty="0">
                <a:solidFill>
                  <a:srgbClr val="000000"/>
                </a:solidFill>
                <a:latin typeface="Times New Roman" panose="02020603050405020304" pitchFamily="18" charset="0"/>
              </a:rPr>
              <a:t>table is a collection of three entries. Reading from right to left, the first entry is the audio source, the second is the control (if any), and the third is the audio sink for the corresponding physical </a:t>
            </a:r>
            <a:r>
              <a:rPr lang="en-US" sz="800" dirty="0">
                <a:solidFill>
                  <a:srgbClr val="000000"/>
                </a:solidFill>
                <a:latin typeface="Courier New" panose="02070309020205020404" pitchFamily="49" charset="0"/>
              </a:rPr>
              <a:t> </a:t>
            </a:r>
            <a:r>
              <a:rPr lang="en-US" dirty="0">
                <a:solidFill>
                  <a:srgbClr val="000000"/>
                </a:solidFill>
                <a:latin typeface="Times New Roman" panose="02020603050405020304" pitchFamily="18" charset="0"/>
              </a:rPr>
              <a:t>hardware route it represents, e.g.: </a:t>
            </a:r>
            <a:endParaRPr lang="en-US" dirty="0"/>
          </a:p>
        </p:txBody>
      </p:sp>
      <p:pic>
        <p:nvPicPr>
          <p:cNvPr id="6" name="Picture 5"/>
          <p:cNvPicPr>
            <a:picLocks noChangeAspect="1"/>
          </p:cNvPicPr>
          <p:nvPr/>
        </p:nvPicPr>
        <p:blipFill>
          <a:blip r:embed="rId3"/>
          <a:stretch>
            <a:fillRect/>
          </a:stretch>
        </p:blipFill>
        <p:spPr>
          <a:xfrm>
            <a:off x="326183" y="302079"/>
            <a:ext cx="4441760" cy="3849525"/>
          </a:xfrm>
          <a:prstGeom prst="rect">
            <a:avLst/>
          </a:prstGeom>
        </p:spPr>
      </p:pic>
      <p:pic>
        <p:nvPicPr>
          <p:cNvPr id="7" name="Picture 6"/>
          <p:cNvPicPr>
            <a:picLocks noChangeAspect="1"/>
          </p:cNvPicPr>
          <p:nvPr/>
        </p:nvPicPr>
        <p:blipFill>
          <a:blip r:embed="rId4"/>
          <a:stretch>
            <a:fillRect/>
          </a:stretch>
        </p:blipFill>
        <p:spPr>
          <a:xfrm>
            <a:off x="1478027" y="5958957"/>
            <a:ext cx="390525" cy="152400"/>
          </a:xfrm>
          <a:prstGeom prst="rect">
            <a:avLst/>
          </a:prstGeom>
        </p:spPr>
      </p:pic>
      <p:pic>
        <p:nvPicPr>
          <p:cNvPr id="8" name="Picture 7"/>
          <p:cNvPicPr>
            <a:picLocks noChangeAspect="1"/>
          </p:cNvPicPr>
          <p:nvPr/>
        </p:nvPicPr>
        <p:blipFill>
          <a:blip r:embed="rId5"/>
          <a:stretch>
            <a:fillRect/>
          </a:stretch>
        </p:blipFill>
        <p:spPr>
          <a:xfrm>
            <a:off x="713306" y="396370"/>
            <a:ext cx="352425" cy="152400"/>
          </a:xfrm>
          <a:prstGeom prst="rect">
            <a:avLst/>
          </a:prstGeom>
        </p:spPr>
      </p:pic>
      <p:pic>
        <p:nvPicPr>
          <p:cNvPr id="9" name="Picture 8"/>
          <p:cNvPicPr>
            <a:picLocks noChangeAspect="1"/>
          </p:cNvPicPr>
          <p:nvPr/>
        </p:nvPicPr>
        <p:blipFill>
          <a:blip r:embed="rId6"/>
          <a:stretch>
            <a:fillRect/>
          </a:stretch>
        </p:blipFill>
        <p:spPr>
          <a:xfrm>
            <a:off x="2824803" y="4151604"/>
            <a:ext cx="1943140" cy="1483051"/>
          </a:xfrm>
          <a:prstGeom prst="rect">
            <a:avLst/>
          </a:prstGeom>
        </p:spPr>
      </p:pic>
      <p:pic>
        <p:nvPicPr>
          <p:cNvPr id="10" name="Picture 9"/>
          <p:cNvPicPr>
            <a:picLocks noChangeAspect="1"/>
          </p:cNvPicPr>
          <p:nvPr/>
        </p:nvPicPr>
        <p:blipFill>
          <a:blip r:embed="rId7"/>
          <a:stretch>
            <a:fillRect/>
          </a:stretch>
        </p:blipFill>
        <p:spPr>
          <a:xfrm>
            <a:off x="4898451" y="2254802"/>
            <a:ext cx="2387680" cy="1965260"/>
          </a:xfrm>
          <a:prstGeom prst="rect">
            <a:avLst/>
          </a:prstGeom>
        </p:spPr>
      </p:pic>
      <p:sp>
        <p:nvSpPr>
          <p:cNvPr id="12" name="Rectangle 11"/>
          <p:cNvSpPr/>
          <p:nvPr/>
        </p:nvSpPr>
        <p:spPr>
          <a:xfrm>
            <a:off x="661875" y="5626189"/>
            <a:ext cx="10860832" cy="900246"/>
          </a:xfrm>
          <a:prstGeom prst="rect">
            <a:avLst/>
          </a:prstGeom>
        </p:spPr>
        <p:txBody>
          <a:bodyPr wrap="square">
            <a:spAutoFit/>
          </a:bodyPr>
          <a:lstStyle/>
          <a:p>
            <a:r>
              <a:rPr lang="pt-BR" sz="1050" dirty="0">
                <a:solidFill>
                  <a:srgbClr val="000000"/>
                </a:solidFill>
                <a:latin typeface="Courier New" panose="02070309020205020404" pitchFamily="49" charset="0"/>
              </a:rPr>
              <a:t>{"SLIMBUS_0_RX Audio Mixer", "MultiMedia1", "MM_DL1"}  </a:t>
            </a:r>
          </a:p>
          <a:p>
            <a:r>
              <a:rPr lang="en-US" sz="1050" dirty="0">
                <a:solidFill>
                  <a:srgbClr val="000000"/>
                </a:solidFill>
                <a:latin typeface="Courier New" panose="02070309020205020404" pitchFamily="49" charset="0"/>
              </a:rPr>
              <a:t>{"SLIMBUS_0_RX", NULL, "SLIMBUS_0_RX Audio Mixer"} </a:t>
            </a:r>
          </a:p>
          <a:p>
            <a:r>
              <a:rPr lang="en-US" sz="1050" dirty="0">
                <a:solidFill>
                  <a:srgbClr val="000000"/>
                </a:solidFill>
                <a:latin typeface="Times New Roman" panose="02020603050405020304" pitchFamily="18" charset="0"/>
              </a:rPr>
              <a:t>MM_DL1 (Multimedia Downlink 1) is a playback stream that in the first example above is a </a:t>
            </a:r>
            <a:r>
              <a:rPr lang="en-US" sz="1050" dirty="0">
                <a:solidFill>
                  <a:srgbClr val="000000"/>
                </a:solidFill>
                <a:latin typeface="Courier New" panose="02070309020205020404" pitchFamily="49" charset="0"/>
              </a:rPr>
              <a:t> </a:t>
            </a:r>
            <a:r>
              <a:rPr lang="en-US" sz="1050" dirty="0">
                <a:solidFill>
                  <a:srgbClr val="000000"/>
                </a:solidFill>
                <a:latin typeface="Times New Roman" panose="02020603050405020304" pitchFamily="18" charset="0"/>
              </a:rPr>
              <a:t>source that is routed to a mixer in the DSP called SLIMBUS_0_RX Audio Mixer. In the next example, SLIMBUS_0_RX Audio Mixer is the source whose output is routed to the SLIMBUS_0_RX port connected to the hardware codec. </a:t>
            </a:r>
            <a:endParaRPr lang="en-US" sz="1050" dirty="0">
              <a:solidFill>
                <a:srgbClr val="000000"/>
              </a:solidFill>
              <a:latin typeface="Courier New" panose="02070309020205020404" pitchFamily="49" charset="0"/>
            </a:endParaRPr>
          </a:p>
          <a:p>
            <a:r>
              <a:rPr lang="en-US" sz="1050" dirty="0">
                <a:solidFill>
                  <a:srgbClr val="000000"/>
                </a:solidFill>
                <a:latin typeface="Times New Roman" panose="02020603050405020304" pitchFamily="18" charset="0"/>
              </a:rPr>
              <a:t>The audio route map describes the various stream routes supported by the DSP firmware. </a:t>
            </a:r>
            <a:endParaRPr lang="en-US" sz="1050" dirty="0"/>
          </a:p>
        </p:txBody>
      </p:sp>
    </p:spTree>
    <p:extLst>
      <p:ext uri="{BB962C8B-B14F-4D97-AF65-F5344CB8AC3E}">
        <p14:creationId xmlns:p14="http://schemas.microsoft.com/office/powerpoint/2010/main" val="342684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7473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23812"/>
            <a:ext cx="11582400" cy="6810375"/>
          </a:xfrm>
          <a:prstGeom prst="rect">
            <a:avLst/>
          </a:prstGeom>
        </p:spPr>
      </p:pic>
    </p:spTree>
    <p:extLst>
      <p:ext uri="{BB962C8B-B14F-4D97-AF65-F5344CB8AC3E}">
        <p14:creationId xmlns:p14="http://schemas.microsoft.com/office/powerpoint/2010/main" val="4214671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62200" y="528638"/>
            <a:ext cx="7155024" cy="5557920"/>
          </a:xfrm>
          <a:prstGeom prst="rect">
            <a:avLst/>
          </a:prstGeom>
        </p:spPr>
      </p:pic>
      <p:sp>
        <p:nvSpPr>
          <p:cNvPr id="5" name="TextBox 4"/>
          <p:cNvSpPr txBox="1"/>
          <p:nvPr/>
        </p:nvSpPr>
        <p:spPr>
          <a:xfrm>
            <a:off x="167951" y="214604"/>
            <a:ext cx="1959429" cy="646331"/>
          </a:xfrm>
          <a:prstGeom prst="rect">
            <a:avLst/>
          </a:prstGeom>
          <a:noFill/>
        </p:spPr>
        <p:txBody>
          <a:bodyPr wrap="square" rtlCol="0">
            <a:spAutoFit/>
          </a:bodyPr>
          <a:lstStyle/>
          <a:p>
            <a:r>
              <a:rPr lang="en-US" dirty="0"/>
              <a:t>Basic Audio data flow</a:t>
            </a:r>
          </a:p>
        </p:txBody>
      </p:sp>
      <p:pic>
        <p:nvPicPr>
          <p:cNvPr id="9" name="Picture 8"/>
          <p:cNvPicPr>
            <a:picLocks noChangeAspect="1"/>
          </p:cNvPicPr>
          <p:nvPr/>
        </p:nvPicPr>
        <p:blipFill>
          <a:blip r:embed="rId3"/>
          <a:stretch>
            <a:fillRect/>
          </a:stretch>
        </p:blipFill>
        <p:spPr>
          <a:xfrm>
            <a:off x="4525346" y="5285889"/>
            <a:ext cx="1314255" cy="447675"/>
          </a:xfrm>
          <a:prstGeom prst="rect">
            <a:avLst/>
          </a:prstGeom>
        </p:spPr>
      </p:pic>
      <p:sp>
        <p:nvSpPr>
          <p:cNvPr id="10" name="TextBox 9"/>
          <p:cNvSpPr txBox="1"/>
          <p:nvPr/>
        </p:nvSpPr>
        <p:spPr>
          <a:xfrm>
            <a:off x="4525346" y="5220572"/>
            <a:ext cx="1314255" cy="553998"/>
          </a:xfrm>
          <a:prstGeom prst="rect">
            <a:avLst/>
          </a:prstGeom>
          <a:noFill/>
        </p:spPr>
        <p:txBody>
          <a:bodyPr wrap="square" rtlCol="0">
            <a:spAutoFit/>
          </a:bodyPr>
          <a:lstStyle/>
          <a:p>
            <a:endParaRPr lang="en-US" sz="1000" b="1" dirty="0"/>
          </a:p>
          <a:p>
            <a:r>
              <a:rPr lang="en-US" sz="1000" b="1" dirty="0"/>
              <a:t>       </a:t>
            </a:r>
            <a:r>
              <a:rPr lang="en-US" sz="1000" b="1" dirty="0" err="1"/>
              <a:t>ASoC</a:t>
            </a:r>
            <a:r>
              <a:rPr lang="en-US" sz="1000" b="1" dirty="0"/>
              <a:t> driver </a:t>
            </a:r>
          </a:p>
          <a:p>
            <a:endParaRPr lang="en-US" sz="1000" b="1" dirty="0"/>
          </a:p>
        </p:txBody>
      </p:sp>
    </p:spTree>
    <p:extLst>
      <p:ext uri="{BB962C8B-B14F-4D97-AF65-F5344CB8AC3E}">
        <p14:creationId xmlns:p14="http://schemas.microsoft.com/office/powerpoint/2010/main" val="4108765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7507" y="617861"/>
            <a:ext cx="4680504" cy="4336694"/>
          </a:xfrm>
          <a:prstGeom prst="rect">
            <a:avLst/>
          </a:prstGeom>
        </p:spPr>
      </p:pic>
      <p:sp>
        <p:nvSpPr>
          <p:cNvPr id="5" name="TextBox 4"/>
          <p:cNvSpPr txBox="1"/>
          <p:nvPr/>
        </p:nvSpPr>
        <p:spPr>
          <a:xfrm>
            <a:off x="0" y="617861"/>
            <a:ext cx="587829" cy="215444"/>
          </a:xfrm>
          <a:prstGeom prst="rect">
            <a:avLst/>
          </a:prstGeom>
          <a:noFill/>
        </p:spPr>
        <p:txBody>
          <a:bodyPr wrap="square" rtlCol="0">
            <a:spAutoFit/>
          </a:bodyPr>
          <a:lstStyle/>
          <a:p>
            <a:r>
              <a:rPr lang="en-US" sz="800" dirty="0">
                <a:solidFill>
                  <a:srgbClr val="FFC000"/>
                </a:solidFill>
              </a:rPr>
              <a:t>8960</a:t>
            </a:r>
          </a:p>
        </p:txBody>
      </p:sp>
      <p:cxnSp>
        <p:nvCxnSpPr>
          <p:cNvPr id="7" name="Straight Arrow Connector 6"/>
          <p:cNvCxnSpPr/>
          <p:nvPr/>
        </p:nvCxnSpPr>
        <p:spPr>
          <a:xfrm flipV="1">
            <a:off x="3797559" y="3434576"/>
            <a:ext cx="1663153" cy="680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460712" y="2549731"/>
            <a:ext cx="5449078" cy="2246769"/>
          </a:xfrm>
          <a:prstGeom prst="rect">
            <a:avLst/>
          </a:prstGeom>
          <a:noFill/>
        </p:spPr>
        <p:txBody>
          <a:bodyPr wrap="square" rtlCol="0">
            <a:spAutoFit/>
          </a:bodyPr>
          <a:lstStyle/>
          <a:p>
            <a:r>
              <a:rPr lang="en-US" sz="1400" dirty="0"/>
              <a:t>Component</a:t>
            </a:r>
          </a:p>
          <a:p>
            <a:pPr marL="285750" indent="-285750">
              <a:buFont typeface="Arial" panose="020B0604020202020204" pitchFamily="34" charset="0"/>
              <a:buChar char="•"/>
            </a:pPr>
            <a:r>
              <a:rPr lang="en-US" sz="1400" dirty="0"/>
              <a:t>Codec driver </a:t>
            </a:r>
          </a:p>
          <a:p>
            <a:pPr marL="285750" indent="-285750">
              <a:buFont typeface="Arial" panose="020B0604020202020204" pitchFamily="34" charset="0"/>
              <a:buChar char="•"/>
            </a:pPr>
            <a:r>
              <a:rPr lang="en-US" sz="1400" dirty="0"/>
              <a:t>Platform driver </a:t>
            </a:r>
          </a:p>
          <a:p>
            <a:pPr marL="285750" indent="-285750">
              <a:buFont typeface="Arial" panose="020B0604020202020204" pitchFamily="34" charset="0"/>
              <a:buChar char="•"/>
            </a:pPr>
            <a:r>
              <a:rPr lang="en-US" sz="1400" dirty="0"/>
              <a:t>Machine driver </a:t>
            </a:r>
          </a:p>
          <a:p>
            <a:pPr marL="285750" indent="-285750">
              <a:buFont typeface="Arial" panose="020B0604020202020204" pitchFamily="34" charset="0"/>
              <a:buChar char="•"/>
            </a:pPr>
            <a:r>
              <a:rPr lang="en-US" sz="1400" dirty="0"/>
              <a:t>CPU driver (CPU means DSP) </a:t>
            </a:r>
          </a:p>
          <a:p>
            <a:pPr marL="285750" indent="-285750">
              <a:buFont typeface="Wingdings" panose="05000000000000000000" pitchFamily="2" charset="2"/>
              <a:buChar char="Ø"/>
            </a:pPr>
            <a:r>
              <a:rPr lang="en-US" sz="1400" dirty="0" err="1"/>
              <a:t>ASoC</a:t>
            </a:r>
            <a:r>
              <a:rPr lang="en-US" sz="1400" dirty="0"/>
              <a:t> core marshals all ALSA PCM calls to all components </a:t>
            </a:r>
          </a:p>
          <a:p>
            <a:pPr marL="285750" indent="-285750">
              <a:buFont typeface="Wingdings" panose="05000000000000000000" pitchFamily="2" charset="2"/>
              <a:buChar char="Ø"/>
            </a:pPr>
            <a:r>
              <a:rPr lang="en-US" sz="1400" dirty="0"/>
              <a:t>Supports frontend and backend DAIs </a:t>
            </a:r>
          </a:p>
          <a:p>
            <a:pPr marL="285750" indent="-285750">
              <a:buFont typeface="Wingdings" panose="05000000000000000000" pitchFamily="2" charset="2"/>
              <a:buChar char="Ø"/>
            </a:pPr>
            <a:r>
              <a:rPr lang="en-US" sz="1400" dirty="0"/>
              <a:t>Supports complex routing between frontend and backend DAIs </a:t>
            </a:r>
          </a:p>
          <a:p>
            <a:pPr marL="285750" indent="-285750">
              <a:buFont typeface="Wingdings" panose="05000000000000000000" pitchFamily="2" charset="2"/>
              <a:buChar char="Ø"/>
            </a:pPr>
            <a:r>
              <a:rPr lang="en-US" sz="1400" dirty="0"/>
              <a:t>DAPM module in </a:t>
            </a:r>
            <a:r>
              <a:rPr lang="en-US" sz="1400" dirty="0" err="1"/>
              <a:t>ASoC</a:t>
            </a:r>
            <a:r>
              <a:rPr lang="en-US" sz="1400" dirty="0"/>
              <a:t> minimizes power consumption </a:t>
            </a:r>
          </a:p>
          <a:p>
            <a:endParaRPr lang="en-US" sz="1400" dirty="0"/>
          </a:p>
        </p:txBody>
      </p:sp>
      <p:cxnSp>
        <p:nvCxnSpPr>
          <p:cNvPr id="12" name="Straight Arrow Connector 11"/>
          <p:cNvCxnSpPr/>
          <p:nvPr/>
        </p:nvCxnSpPr>
        <p:spPr>
          <a:xfrm>
            <a:off x="3526971" y="4646645"/>
            <a:ext cx="867747" cy="830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861386" y="5179119"/>
            <a:ext cx="4640425" cy="1384995"/>
          </a:xfrm>
          <a:prstGeom prst="rect">
            <a:avLst/>
          </a:prstGeom>
        </p:spPr>
        <p:txBody>
          <a:bodyPr wrap="square">
            <a:spAutoFit/>
          </a:bodyPr>
          <a:lstStyle/>
          <a:p>
            <a:endParaRPr lang="en-US" sz="1400" dirty="0">
              <a:solidFill>
                <a:srgbClr val="000000"/>
              </a:solidFill>
              <a:latin typeface="Arial" panose="020B0604020202020204" pitchFamily="34" charset="0"/>
            </a:endParaRPr>
          </a:p>
          <a:p>
            <a:pPr marL="285750" indent="-285750">
              <a:buFont typeface="Wingdings" panose="05000000000000000000" pitchFamily="2" charset="2"/>
              <a:buChar char="Ø"/>
            </a:pPr>
            <a:r>
              <a:rPr lang="en-US" sz="1400" dirty="0">
                <a:solidFill>
                  <a:srgbClr val="000000"/>
                </a:solidFill>
                <a:latin typeface="Arial" panose="020B0604020202020204" pitchFamily="34" charset="0"/>
              </a:rPr>
              <a:t>Low Power Audio Subsystem (LPASS)</a:t>
            </a:r>
          </a:p>
          <a:p>
            <a:pPr marL="285750" indent="-285750">
              <a:buFont typeface="Wingdings" panose="05000000000000000000" pitchFamily="2" charset="2"/>
              <a:buChar char="Ø"/>
            </a:pPr>
            <a:r>
              <a:rPr lang="en-US" sz="1400" dirty="0">
                <a:solidFill>
                  <a:srgbClr val="000000"/>
                </a:solidFill>
                <a:latin typeface="Arial" panose="020B0604020202020204" pitchFamily="34" charset="0"/>
              </a:rPr>
              <a:t>Internal audio codec</a:t>
            </a:r>
          </a:p>
          <a:p>
            <a:pPr marL="285750" indent="-285750">
              <a:buFont typeface="Wingdings" panose="05000000000000000000" pitchFamily="2" charset="2"/>
              <a:buChar char="Ø"/>
            </a:pPr>
            <a:r>
              <a:rPr lang="en-US" sz="1400" dirty="0">
                <a:solidFill>
                  <a:srgbClr val="000000"/>
                </a:solidFill>
                <a:latin typeface="Arial" panose="020B0604020202020204" pitchFamily="34" charset="0"/>
              </a:rPr>
              <a:t>Multicore apps processor </a:t>
            </a:r>
          </a:p>
          <a:p>
            <a:pPr marL="285750" indent="-285750">
              <a:buFont typeface="Wingdings" panose="05000000000000000000" pitchFamily="2" charset="2"/>
              <a:buChar char="Ø"/>
            </a:pPr>
            <a:r>
              <a:rPr lang="en-US" sz="1400" dirty="0">
                <a:solidFill>
                  <a:srgbClr val="000000"/>
                </a:solidFill>
                <a:latin typeface="Arial" panose="020B0604020202020204" pitchFamily="34" charset="0"/>
              </a:rPr>
              <a:t>Bluetooth/FM chip</a:t>
            </a:r>
          </a:p>
          <a:p>
            <a:endParaRPr lang="en-US" sz="1400" dirty="0">
              <a:solidFill>
                <a:srgbClr val="000000"/>
              </a:solidFill>
              <a:latin typeface="Arial" panose="020B0604020202020204" pitchFamily="34" charset="0"/>
            </a:endParaRPr>
          </a:p>
        </p:txBody>
      </p:sp>
      <p:sp>
        <p:nvSpPr>
          <p:cNvPr id="16" name="Rectangle 15"/>
          <p:cNvSpPr/>
          <p:nvPr/>
        </p:nvSpPr>
        <p:spPr>
          <a:xfrm>
            <a:off x="140188" y="2369976"/>
            <a:ext cx="4602068" cy="1959428"/>
          </a:xfrm>
          <a:prstGeom prst="rect">
            <a:avLst/>
          </a:prstGeom>
          <a:noFill/>
          <a:ln w="34925" cap="rnd" cmpd="dbl">
            <a:solidFill>
              <a:srgbClr val="0070C0"/>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V="1">
            <a:off x="4742256" y="2281400"/>
            <a:ext cx="249356" cy="584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915518" y="2108586"/>
            <a:ext cx="2609386" cy="369332"/>
          </a:xfrm>
          <a:prstGeom prst="rect">
            <a:avLst/>
          </a:prstGeom>
          <a:noFill/>
        </p:spPr>
        <p:txBody>
          <a:bodyPr wrap="square" rtlCol="0">
            <a:spAutoFit/>
          </a:bodyPr>
          <a:lstStyle/>
          <a:p>
            <a:r>
              <a:rPr lang="en-US" dirty="0"/>
              <a:t>ALSA STACK</a:t>
            </a:r>
          </a:p>
        </p:txBody>
      </p:sp>
      <p:cxnSp>
        <p:nvCxnSpPr>
          <p:cNvPr id="21" name="Straight Arrow Connector 20"/>
          <p:cNvCxnSpPr/>
          <p:nvPr/>
        </p:nvCxnSpPr>
        <p:spPr>
          <a:xfrm flipH="1">
            <a:off x="858644" y="3590693"/>
            <a:ext cx="245327" cy="1588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0" y="4831007"/>
            <a:ext cx="6096000" cy="523220"/>
          </a:xfrm>
          <a:prstGeom prst="rect">
            <a:avLst/>
          </a:prstGeom>
        </p:spPr>
        <p:txBody>
          <a:bodyPr>
            <a:spAutoFit/>
          </a:bodyPr>
          <a:lstStyle/>
          <a:p>
            <a:endParaRPr lang="en-US" sz="1400" dirty="0">
              <a:solidFill>
                <a:srgbClr val="000000"/>
              </a:solidFill>
              <a:latin typeface="Arial" panose="020B0604020202020204" pitchFamily="34" charset="0"/>
            </a:endParaRPr>
          </a:p>
          <a:p>
            <a:r>
              <a:rPr lang="en-US" sz="1400" dirty="0">
                <a:latin typeface="Arial" panose="020B0604020202020204" pitchFamily="34" charset="0"/>
              </a:rPr>
              <a:t>ALSA kernel abstracts PCMs and controls </a:t>
            </a:r>
            <a:endParaRPr lang="en-US" sz="1400" dirty="0"/>
          </a:p>
        </p:txBody>
      </p:sp>
      <p:sp>
        <p:nvSpPr>
          <p:cNvPr id="24" name="Rectangle 23"/>
          <p:cNvSpPr/>
          <p:nvPr/>
        </p:nvSpPr>
        <p:spPr>
          <a:xfrm>
            <a:off x="3526971" y="266259"/>
            <a:ext cx="2208247" cy="400110"/>
          </a:xfrm>
          <a:prstGeom prst="rect">
            <a:avLst/>
          </a:prstGeom>
        </p:spPr>
        <p:txBody>
          <a:bodyPr wrap="square">
            <a:spAutoFit/>
          </a:bodyPr>
          <a:lstStyle/>
          <a:p>
            <a:endParaRPr lang="en-US" sz="900" b="1" dirty="0">
              <a:solidFill>
                <a:srgbClr val="000000"/>
              </a:solidFill>
              <a:latin typeface="Arial" panose="020B0604020202020204" pitchFamily="34" charset="0"/>
            </a:endParaRPr>
          </a:p>
          <a:p>
            <a:pPr marR="33780"/>
            <a:r>
              <a:rPr lang="en-US" sz="1100" b="1" dirty="0">
                <a:latin typeface="Arial" panose="020B0604020202020204" pitchFamily="34" charset="0"/>
              </a:rPr>
              <a:t>library that provides C API </a:t>
            </a:r>
            <a:endParaRPr lang="en-US" sz="1100" b="1" dirty="0"/>
          </a:p>
        </p:txBody>
      </p:sp>
      <p:cxnSp>
        <p:nvCxnSpPr>
          <p:cNvPr id="26" name="Straight Arrow Connector 25"/>
          <p:cNvCxnSpPr/>
          <p:nvPr/>
        </p:nvCxnSpPr>
        <p:spPr>
          <a:xfrm flipV="1">
            <a:off x="3635298" y="588382"/>
            <a:ext cx="1367465" cy="1907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3256156" y="1868373"/>
            <a:ext cx="1603607" cy="796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906338" y="1498959"/>
            <a:ext cx="6096000" cy="523220"/>
          </a:xfrm>
          <a:prstGeom prst="rect">
            <a:avLst/>
          </a:prstGeom>
        </p:spPr>
        <p:txBody>
          <a:bodyPr>
            <a:spAutoFit/>
          </a:bodyPr>
          <a:lstStyle/>
          <a:p>
            <a:r>
              <a:rPr lang="en-US" sz="1400" dirty="0">
                <a:latin typeface="Arial" panose="020B0604020202020204" pitchFamily="34" charset="0"/>
              </a:rPr>
              <a:t>As there are a lot of mixer controls exposed, UCM in the ALSA lib abstracts them from the applications for different use cases. </a:t>
            </a:r>
          </a:p>
        </p:txBody>
      </p:sp>
      <p:sp>
        <p:nvSpPr>
          <p:cNvPr id="35" name="Rectangle 34"/>
          <p:cNvSpPr/>
          <p:nvPr/>
        </p:nvSpPr>
        <p:spPr>
          <a:xfrm>
            <a:off x="6310099" y="4845388"/>
            <a:ext cx="6096000" cy="1015663"/>
          </a:xfrm>
          <a:prstGeom prst="rect">
            <a:avLst/>
          </a:prstGeom>
        </p:spPr>
        <p:txBody>
          <a:bodyPr>
            <a:spAutoFit/>
          </a:bodyPr>
          <a:lstStyle/>
          <a:p>
            <a:r>
              <a:rPr lang="en-US" sz="1200" dirty="0">
                <a:latin typeface="Arial" panose="020B0604020202020204" pitchFamily="34" charset="0"/>
              </a:rPr>
              <a:t>ALSA library exports API to configure and control PCM streams </a:t>
            </a:r>
          </a:p>
          <a:p>
            <a:r>
              <a:rPr lang="en-US" sz="1200" dirty="0">
                <a:latin typeface="Arial" panose="020B0604020202020204" pitchFamily="34" charset="0"/>
              </a:rPr>
              <a:t>ALSA kernel receives the ALSA library calls via IOCTL()s </a:t>
            </a:r>
          </a:p>
          <a:p>
            <a:r>
              <a:rPr lang="en-US" sz="1200" dirty="0">
                <a:latin typeface="Arial" panose="020B0604020202020204" pitchFamily="34" charset="0"/>
              </a:rPr>
              <a:t>ALSA core calls </a:t>
            </a:r>
            <a:r>
              <a:rPr lang="en-US" sz="1200" dirty="0" err="1">
                <a:latin typeface="Arial" panose="020B0604020202020204" pitchFamily="34" charset="0"/>
              </a:rPr>
              <a:t>ASoC</a:t>
            </a:r>
            <a:r>
              <a:rPr lang="en-US" sz="1200" dirty="0">
                <a:latin typeface="Arial" panose="020B0604020202020204" pitchFamily="34" charset="0"/>
              </a:rPr>
              <a:t> PCM core </a:t>
            </a:r>
          </a:p>
          <a:p>
            <a:r>
              <a:rPr lang="en-US" sz="1200" dirty="0" err="1">
                <a:latin typeface="Arial" panose="020B0604020202020204" pitchFamily="34" charset="0"/>
              </a:rPr>
              <a:t>ASoC</a:t>
            </a:r>
            <a:r>
              <a:rPr lang="en-US" sz="1200" dirty="0">
                <a:latin typeface="Arial" panose="020B0604020202020204" pitchFamily="34" charset="0"/>
              </a:rPr>
              <a:t> PCM core marshals each PCM call to all components within that audio stream </a:t>
            </a:r>
          </a:p>
          <a:p>
            <a:r>
              <a:rPr lang="en-US" sz="1200" dirty="0" err="1">
                <a:latin typeface="Arial" panose="020B0604020202020204" pitchFamily="34" charset="0"/>
              </a:rPr>
              <a:t>ASoC</a:t>
            </a:r>
            <a:r>
              <a:rPr lang="en-US" sz="1200" dirty="0">
                <a:latin typeface="Arial" panose="020B0604020202020204" pitchFamily="34" charset="0"/>
              </a:rPr>
              <a:t> checks component PCM call return values for errors and cleans up after errors </a:t>
            </a:r>
          </a:p>
        </p:txBody>
      </p:sp>
      <p:cxnSp>
        <p:nvCxnSpPr>
          <p:cNvPr id="37" name="Straight Arrow Connector 36"/>
          <p:cNvCxnSpPr/>
          <p:nvPr/>
        </p:nvCxnSpPr>
        <p:spPr>
          <a:xfrm>
            <a:off x="7705493" y="3847171"/>
            <a:ext cx="11151" cy="998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06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5003" y="1126969"/>
            <a:ext cx="3502529" cy="1480998"/>
          </a:xfrm>
          <a:prstGeom prst="rect">
            <a:avLst/>
          </a:prstGeom>
        </p:spPr>
      </p:pic>
      <p:sp>
        <p:nvSpPr>
          <p:cNvPr id="5" name="Rectangle 4"/>
          <p:cNvSpPr/>
          <p:nvPr/>
        </p:nvSpPr>
        <p:spPr>
          <a:xfrm>
            <a:off x="199562" y="88539"/>
            <a:ext cx="2292038" cy="369332"/>
          </a:xfrm>
          <a:prstGeom prst="rect">
            <a:avLst/>
          </a:prstGeom>
        </p:spPr>
        <p:txBody>
          <a:bodyPr wrap="none">
            <a:spAutoFit/>
          </a:bodyPr>
          <a:lstStyle/>
          <a:p>
            <a:r>
              <a:rPr lang="en-US" b="1" dirty="0" err="1">
                <a:solidFill>
                  <a:srgbClr val="000000"/>
                </a:solidFill>
                <a:latin typeface="Arial" panose="020B0604020202020204" pitchFamily="34" charset="0"/>
              </a:rPr>
              <a:t>ASoC</a:t>
            </a:r>
            <a:r>
              <a:rPr lang="en-US" b="1" dirty="0">
                <a:solidFill>
                  <a:srgbClr val="000000"/>
                </a:solidFill>
                <a:latin typeface="Arial" panose="020B0604020202020204" pitchFamily="34" charset="0"/>
              </a:rPr>
              <a:t> Architecture </a:t>
            </a:r>
            <a:endParaRPr lang="en-US" dirty="0"/>
          </a:p>
        </p:txBody>
      </p:sp>
      <p:sp>
        <p:nvSpPr>
          <p:cNvPr id="6" name="Rectangle 5"/>
          <p:cNvSpPr/>
          <p:nvPr/>
        </p:nvSpPr>
        <p:spPr>
          <a:xfrm>
            <a:off x="199562" y="695160"/>
            <a:ext cx="2733209" cy="400110"/>
          </a:xfrm>
          <a:prstGeom prst="rect">
            <a:avLst/>
          </a:prstGeom>
        </p:spPr>
        <p:txBody>
          <a:bodyPr wrap="square">
            <a:spAutoFit/>
          </a:bodyPr>
          <a:lstStyle/>
          <a:p>
            <a:r>
              <a:rPr lang="en-US" sz="1000" dirty="0">
                <a:latin typeface="Arial" panose="020B0604020202020204" pitchFamily="34" charset="0"/>
              </a:rPr>
              <a:t>The list of PCM devices can be found in /</a:t>
            </a:r>
            <a:r>
              <a:rPr lang="en-US" sz="1000" dirty="0" err="1">
                <a:latin typeface="Arial" panose="020B0604020202020204" pitchFamily="34" charset="0"/>
              </a:rPr>
              <a:t>dev</a:t>
            </a:r>
            <a:r>
              <a:rPr lang="en-US" sz="1000" dirty="0">
                <a:latin typeface="Arial" panose="020B0604020202020204" pitchFamily="34" charset="0"/>
              </a:rPr>
              <a:t>/</a:t>
            </a:r>
            <a:r>
              <a:rPr lang="en-US" sz="1000" dirty="0" err="1">
                <a:latin typeface="Arial" panose="020B0604020202020204" pitchFamily="34" charset="0"/>
              </a:rPr>
              <a:t>snd</a:t>
            </a:r>
            <a:r>
              <a:rPr lang="en-US" sz="1000" dirty="0">
                <a:latin typeface="Arial" panose="020B0604020202020204" pitchFamily="34" charset="0"/>
              </a:rPr>
              <a:t> or cat /</a:t>
            </a:r>
            <a:r>
              <a:rPr lang="en-US" sz="1000" dirty="0" err="1">
                <a:latin typeface="Arial" panose="020B0604020202020204" pitchFamily="34" charset="0"/>
              </a:rPr>
              <a:t>proc</a:t>
            </a:r>
            <a:r>
              <a:rPr lang="en-US" sz="1000" dirty="0">
                <a:latin typeface="Arial" panose="020B0604020202020204" pitchFamily="34" charset="0"/>
              </a:rPr>
              <a:t>/</a:t>
            </a:r>
            <a:r>
              <a:rPr lang="en-US" sz="1000" dirty="0" err="1">
                <a:latin typeface="Arial" panose="020B0604020202020204" pitchFamily="34" charset="0"/>
              </a:rPr>
              <a:t>asound</a:t>
            </a:r>
            <a:r>
              <a:rPr lang="en-US" sz="1000" dirty="0">
                <a:latin typeface="Arial" panose="020B0604020202020204" pitchFamily="34" charset="0"/>
              </a:rPr>
              <a:t>/</a:t>
            </a:r>
            <a:r>
              <a:rPr lang="en-US" sz="1000" dirty="0" err="1">
                <a:latin typeface="Arial" panose="020B0604020202020204" pitchFamily="34" charset="0"/>
              </a:rPr>
              <a:t>pcm</a:t>
            </a:r>
            <a:r>
              <a:rPr lang="en-US" sz="1000" dirty="0">
                <a:latin typeface="Arial" panose="020B0604020202020204" pitchFamily="34" charset="0"/>
              </a:rPr>
              <a:t> </a:t>
            </a:r>
          </a:p>
        </p:txBody>
      </p:sp>
      <p:cxnSp>
        <p:nvCxnSpPr>
          <p:cNvPr id="10" name="Straight Arrow Connector 9"/>
          <p:cNvCxnSpPr/>
          <p:nvPr/>
        </p:nvCxnSpPr>
        <p:spPr>
          <a:xfrm flipH="1" flipV="1">
            <a:off x="914401" y="1095271"/>
            <a:ext cx="11150" cy="237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99562" y="2709690"/>
            <a:ext cx="1149736" cy="1169551"/>
          </a:xfrm>
          <a:prstGeom prst="rect">
            <a:avLst/>
          </a:prstGeom>
        </p:spPr>
        <p:txBody>
          <a:bodyPr wrap="square">
            <a:spAutoFit/>
          </a:bodyPr>
          <a:lstStyle/>
          <a:p>
            <a:r>
              <a:rPr lang="en-US" sz="1000" dirty="0">
                <a:latin typeface="Arial" panose="020B0604020202020204" pitchFamily="34" charset="0"/>
              </a:rPr>
              <a:t>stream devices within the file system and behave as the source or sink for the PCM stream. </a:t>
            </a:r>
          </a:p>
        </p:txBody>
      </p:sp>
      <p:cxnSp>
        <p:nvCxnSpPr>
          <p:cNvPr id="14" name="Straight Arrow Connector 13"/>
          <p:cNvCxnSpPr/>
          <p:nvPr/>
        </p:nvCxnSpPr>
        <p:spPr>
          <a:xfrm flipH="1">
            <a:off x="546410" y="2274849"/>
            <a:ext cx="223024" cy="524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9122" y="663461"/>
            <a:ext cx="8679365" cy="400110"/>
          </a:xfrm>
          <a:prstGeom prst="rect">
            <a:avLst/>
          </a:prstGeom>
        </p:spPr>
        <p:txBody>
          <a:bodyPr wrap="square">
            <a:spAutoFit/>
          </a:bodyPr>
          <a:lstStyle/>
          <a:p>
            <a:pPr marL="171450" indent="-171450">
              <a:buFont typeface="Arial" panose="020B0604020202020204" pitchFamily="34" charset="0"/>
              <a:buChar char="•"/>
            </a:pPr>
            <a:r>
              <a:rPr lang="en-US" sz="1000" dirty="0">
                <a:latin typeface="Arial" panose="020B0604020202020204" pitchFamily="34" charset="0"/>
              </a:rPr>
              <a:t>route one or more PCM streams from frontend DAIs to one or more backend DAIs, depending on the use case. </a:t>
            </a:r>
          </a:p>
          <a:p>
            <a:pPr marL="171450" indent="-171450">
              <a:buFont typeface="Arial" panose="020B0604020202020204" pitchFamily="34" charset="0"/>
              <a:buChar char="•"/>
            </a:pPr>
            <a:r>
              <a:rPr lang="en-US" sz="1000" dirty="0">
                <a:solidFill>
                  <a:srgbClr val="000000"/>
                </a:solidFill>
                <a:latin typeface="Arial" panose="020B0604020202020204" pitchFamily="34" charset="0"/>
              </a:rPr>
              <a:t>Routing of the PCM from frontend to backend is controlled by the user space via mixer controls. </a:t>
            </a:r>
          </a:p>
        </p:txBody>
      </p:sp>
      <p:cxnSp>
        <p:nvCxnSpPr>
          <p:cNvPr id="19" name="Straight Arrow Connector 18"/>
          <p:cNvCxnSpPr/>
          <p:nvPr/>
        </p:nvCxnSpPr>
        <p:spPr>
          <a:xfrm flipV="1">
            <a:off x="1996068" y="1063571"/>
            <a:ext cx="847493" cy="803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170878" y="3565465"/>
            <a:ext cx="6096000" cy="830997"/>
          </a:xfrm>
          <a:prstGeom prst="rect">
            <a:avLst/>
          </a:prstGeom>
        </p:spPr>
        <p:txBody>
          <a:bodyPr>
            <a:spAutoFit/>
          </a:bodyPr>
          <a:lstStyle/>
          <a:p>
            <a:r>
              <a:rPr lang="en-US" sz="1200" dirty="0">
                <a:solidFill>
                  <a:srgbClr val="000000"/>
                </a:solidFill>
                <a:latin typeface="Arial" panose="020B0604020202020204" pitchFamily="34" charset="0"/>
              </a:rPr>
              <a:t>Can route audio to multiple backend DAIs </a:t>
            </a:r>
          </a:p>
          <a:p>
            <a:r>
              <a:rPr lang="en-US" sz="1200" dirty="0">
                <a:solidFill>
                  <a:srgbClr val="000000"/>
                </a:solidFill>
                <a:latin typeface="Arial" panose="020B0604020202020204" pitchFamily="34" charset="0"/>
              </a:rPr>
              <a:t>Routing is controlled by user space via mixer controls </a:t>
            </a:r>
          </a:p>
          <a:p>
            <a:r>
              <a:rPr lang="en-US" sz="1200" dirty="0">
                <a:solidFill>
                  <a:srgbClr val="000000"/>
                </a:solidFill>
                <a:latin typeface="Arial" panose="020B0604020202020204" pitchFamily="34" charset="0"/>
              </a:rPr>
              <a:t>PCM operations are performed directly on frontend DAI by ALSA core </a:t>
            </a:r>
          </a:p>
          <a:p>
            <a:endParaRPr lang="en-US" sz="1200" dirty="0">
              <a:solidFill>
                <a:srgbClr val="000000"/>
              </a:solidFill>
              <a:latin typeface="Arial" panose="020B0604020202020204" pitchFamily="34" charset="0"/>
            </a:endParaRPr>
          </a:p>
        </p:txBody>
      </p:sp>
      <p:cxnSp>
        <p:nvCxnSpPr>
          <p:cNvPr id="22" name="Straight Arrow Connector 21"/>
          <p:cNvCxnSpPr/>
          <p:nvPr/>
        </p:nvCxnSpPr>
        <p:spPr>
          <a:xfrm>
            <a:off x="1345581" y="2274849"/>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196267" y="2581501"/>
            <a:ext cx="6096000" cy="830997"/>
          </a:xfrm>
          <a:prstGeom prst="rect">
            <a:avLst/>
          </a:prstGeom>
        </p:spPr>
        <p:txBody>
          <a:bodyPr>
            <a:spAutoFit/>
          </a:bodyPr>
          <a:lstStyle/>
          <a:p>
            <a:r>
              <a:rPr lang="en-US" sz="1200" dirty="0">
                <a:solidFill>
                  <a:srgbClr val="000000"/>
                </a:solidFill>
                <a:latin typeface="Arial" panose="020B0604020202020204" pitchFamily="34" charset="0"/>
              </a:rPr>
              <a:t>Is not visible to user space </a:t>
            </a:r>
          </a:p>
          <a:p>
            <a:r>
              <a:rPr lang="en-US" sz="1200" dirty="0">
                <a:solidFill>
                  <a:srgbClr val="000000"/>
                </a:solidFill>
                <a:latin typeface="Arial" panose="020B0604020202020204" pitchFamily="34" charset="0"/>
              </a:rPr>
              <a:t>Can route audio to multiple frontend DAIs </a:t>
            </a:r>
          </a:p>
          <a:p>
            <a:r>
              <a:rPr lang="en-US" sz="1200" dirty="0">
                <a:solidFill>
                  <a:srgbClr val="000000"/>
                </a:solidFill>
                <a:latin typeface="Arial" panose="020B0604020202020204" pitchFamily="34" charset="0"/>
              </a:rPr>
              <a:t>PCM operations are performed by frontend</a:t>
            </a:r>
          </a:p>
          <a:p>
            <a:endParaRPr lang="en-US" sz="1200" dirty="0">
              <a:solidFill>
                <a:srgbClr val="000000"/>
              </a:solidFill>
              <a:latin typeface="Arial" panose="020B0604020202020204" pitchFamily="34" charset="0"/>
            </a:endParaRPr>
          </a:p>
        </p:txBody>
      </p:sp>
      <p:cxnSp>
        <p:nvCxnSpPr>
          <p:cNvPr id="25" name="Straight Arrow Connector 24"/>
          <p:cNvCxnSpPr/>
          <p:nvPr/>
        </p:nvCxnSpPr>
        <p:spPr>
          <a:xfrm>
            <a:off x="2491600" y="2150997"/>
            <a:ext cx="0" cy="520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6477577" y="1332559"/>
            <a:ext cx="4338286" cy="3759847"/>
          </a:xfrm>
          <a:prstGeom prst="rect">
            <a:avLst/>
          </a:prstGeom>
        </p:spPr>
      </p:pic>
      <p:sp>
        <p:nvSpPr>
          <p:cNvPr id="27" name="Oval 26"/>
          <p:cNvSpPr/>
          <p:nvPr/>
        </p:nvSpPr>
        <p:spPr>
          <a:xfrm>
            <a:off x="6508231" y="1208900"/>
            <a:ext cx="1036048" cy="3133327"/>
          </a:xfrm>
          <a:prstGeom prst="ellipse">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9182868" y="4721735"/>
            <a:ext cx="1029232" cy="504308"/>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9697484" y="1332559"/>
            <a:ext cx="812827" cy="3372342"/>
          </a:xfrm>
          <a:prstGeom prst="ellipse">
            <a:avLst/>
          </a:prstGeom>
          <a:noFill/>
          <a:ln w="444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476022" y="4590930"/>
            <a:ext cx="1144859" cy="261610"/>
          </a:xfrm>
          <a:prstGeom prst="rect">
            <a:avLst/>
          </a:prstGeom>
        </p:spPr>
        <p:txBody>
          <a:bodyPr wrap="square">
            <a:spAutoFit/>
          </a:bodyPr>
          <a:lstStyle/>
          <a:p>
            <a:r>
              <a:rPr lang="en-US" sz="1100" dirty="0">
                <a:latin typeface="Arial" panose="020B0604020202020204" pitchFamily="34" charset="0"/>
              </a:rPr>
              <a:t>Routing in DSP </a:t>
            </a:r>
            <a:endParaRPr lang="en-US" sz="1100" dirty="0"/>
          </a:p>
        </p:txBody>
      </p:sp>
      <p:cxnSp>
        <p:nvCxnSpPr>
          <p:cNvPr id="36" name="Straight Arrow Connector 35"/>
          <p:cNvCxnSpPr/>
          <p:nvPr/>
        </p:nvCxnSpPr>
        <p:spPr>
          <a:xfrm flipH="1">
            <a:off x="6311590" y="4148254"/>
            <a:ext cx="457200" cy="704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0285381" y="4338056"/>
            <a:ext cx="766106" cy="750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707827" y="4852540"/>
            <a:ext cx="1164432" cy="253916"/>
          </a:xfrm>
          <a:prstGeom prst="rect">
            <a:avLst/>
          </a:prstGeom>
          <a:noFill/>
        </p:spPr>
        <p:txBody>
          <a:bodyPr wrap="square" rtlCol="0">
            <a:spAutoFit/>
          </a:bodyPr>
          <a:lstStyle/>
          <a:p>
            <a:r>
              <a:rPr lang="en-US" sz="1050" dirty="0"/>
              <a:t>Front end</a:t>
            </a:r>
          </a:p>
        </p:txBody>
      </p:sp>
      <p:sp>
        <p:nvSpPr>
          <p:cNvPr id="40" name="TextBox 39"/>
          <p:cNvSpPr txBox="1"/>
          <p:nvPr/>
        </p:nvSpPr>
        <p:spPr>
          <a:xfrm>
            <a:off x="10815863" y="5221872"/>
            <a:ext cx="948674" cy="253916"/>
          </a:xfrm>
          <a:prstGeom prst="rect">
            <a:avLst/>
          </a:prstGeom>
          <a:noFill/>
        </p:spPr>
        <p:txBody>
          <a:bodyPr wrap="square" rtlCol="0">
            <a:spAutoFit/>
          </a:bodyPr>
          <a:lstStyle/>
          <a:p>
            <a:r>
              <a:rPr lang="en-US" sz="1050" dirty="0"/>
              <a:t>Back End</a:t>
            </a:r>
          </a:p>
        </p:txBody>
      </p:sp>
      <p:sp>
        <p:nvSpPr>
          <p:cNvPr id="41" name="Rectangle 40"/>
          <p:cNvSpPr/>
          <p:nvPr/>
        </p:nvSpPr>
        <p:spPr>
          <a:xfrm>
            <a:off x="731904" y="3855931"/>
            <a:ext cx="6096000" cy="1015663"/>
          </a:xfrm>
          <a:prstGeom prst="rect">
            <a:avLst/>
          </a:prstGeom>
        </p:spPr>
        <p:txBody>
          <a:bodyPr>
            <a:spAutoFit/>
          </a:bodyPr>
          <a:lstStyle/>
          <a:p>
            <a:endParaRPr lang="en-US" sz="1200" dirty="0">
              <a:solidFill>
                <a:srgbClr val="000000"/>
              </a:solidFill>
              <a:latin typeface="Arial" panose="020B0604020202020204" pitchFamily="34" charset="0"/>
            </a:endParaRPr>
          </a:p>
          <a:p>
            <a:endParaRPr lang="en-US" sz="1200" dirty="0">
              <a:latin typeface="Arial" panose="020B0604020202020204" pitchFamily="34" charset="0"/>
            </a:endParaRPr>
          </a:p>
          <a:p>
            <a:pPr lvl="1"/>
            <a:r>
              <a:rPr lang="en-US" sz="1200" dirty="0">
                <a:latin typeface="Arial" panose="020B0604020202020204" pitchFamily="34" charset="0"/>
              </a:rPr>
              <a:t>kernel/sound/</a:t>
            </a:r>
            <a:r>
              <a:rPr lang="en-US" sz="1200" dirty="0" err="1">
                <a:latin typeface="Arial" panose="020B0604020202020204" pitchFamily="34" charset="0"/>
              </a:rPr>
              <a:t>soc</a:t>
            </a:r>
            <a:r>
              <a:rPr lang="en-US" sz="1200" dirty="0">
                <a:latin typeface="Arial" panose="020B0604020202020204" pitchFamily="34" charset="0"/>
              </a:rPr>
              <a:t>/msm-pcm-q6.c </a:t>
            </a:r>
          </a:p>
          <a:p>
            <a:pPr lvl="1"/>
            <a:endParaRPr lang="en-US" sz="1200" dirty="0">
              <a:latin typeface="Arial" panose="020B0604020202020204" pitchFamily="34" charset="0"/>
            </a:endParaRPr>
          </a:p>
          <a:p>
            <a:pPr lvl="1"/>
            <a:endParaRPr lang="en-US" sz="1200" dirty="0">
              <a:latin typeface="Arial" panose="020B0604020202020204" pitchFamily="34" charset="0"/>
            </a:endParaRPr>
          </a:p>
        </p:txBody>
      </p:sp>
    </p:spTree>
    <p:extLst>
      <p:ext uri="{BB962C8B-B14F-4D97-AF65-F5344CB8AC3E}">
        <p14:creationId xmlns:p14="http://schemas.microsoft.com/office/powerpoint/2010/main" val="294134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457201" y="288887"/>
            <a:ext cx="3224320" cy="3564356"/>
          </a:xfrm>
          <a:prstGeom prst="rect">
            <a:avLst/>
          </a:prstGeom>
        </p:spPr>
      </p:pic>
      <p:pic>
        <p:nvPicPr>
          <p:cNvPr id="8" name="Picture 7"/>
          <p:cNvPicPr>
            <a:picLocks noChangeAspect="1"/>
          </p:cNvPicPr>
          <p:nvPr/>
        </p:nvPicPr>
        <p:blipFill>
          <a:blip r:embed="rId3"/>
          <a:stretch>
            <a:fillRect/>
          </a:stretch>
        </p:blipFill>
        <p:spPr>
          <a:xfrm>
            <a:off x="3778409" y="300039"/>
            <a:ext cx="3938239" cy="3647495"/>
          </a:xfrm>
          <a:prstGeom prst="rect">
            <a:avLst/>
          </a:prstGeom>
        </p:spPr>
      </p:pic>
      <p:sp>
        <p:nvSpPr>
          <p:cNvPr id="3" name="Rectangle 2"/>
          <p:cNvSpPr/>
          <p:nvPr/>
        </p:nvSpPr>
        <p:spPr>
          <a:xfrm>
            <a:off x="908825" y="3808638"/>
            <a:ext cx="10186638" cy="2369880"/>
          </a:xfrm>
          <a:prstGeom prst="rect">
            <a:avLst/>
          </a:prstGeom>
        </p:spPr>
        <p:txBody>
          <a:bodyPr wrap="square">
            <a:spAutoFit/>
          </a:bodyPr>
          <a:lstStyle/>
          <a:p>
            <a:endParaRPr lang="en-US" sz="1100" dirty="0">
              <a:solidFill>
                <a:srgbClr val="000000"/>
              </a:solidFill>
              <a:latin typeface="Arial" panose="020B0604020202020204" pitchFamily="34" charset="0"/>
            </a:endParaRPr>
          </a:p>
          <a:p>
            <a:endParaRPr lang="en-US" sz="1100" dirty="0">
              <a:latin typeface="Arial" panose="020B0604020202020204" pitchFamily="34" charset="0"/>
            </a:endParaRPr>
          </a:p>
          <a:p>
            <a:r>
              <a:rPr lang="en-US" dirty="0">
                <a:latin typeface="Arial" panose="020B0604020202020204" pitchFamily="34" charset="0"/>
              </a:rPr>
              <a:t>PCMs</a:t>
            </a:r>
            <a:endParaRPr lang="en-US" dirty="0"/>
          </a:p>
          <a:p>
            <a:pPr marL="285750" indent="-285750">
              <a:buFont typeface="Arial" panose="020B0604020202020204" pitchFamily="34" charset="0"/>
              <a:buChar char="•"/>
            </a:pPr>
            <a:r>
              <a:rPr lang="en-US" dirty="0"/>
              <a:t>stream devices within the file system and behave as the source or sink for the PCM stream </a:t>
            </a:r>
          </a:p>
          <a:p>
            <a:pPr marL="285750" indent="-285750">
              <a:buFont typeface="Arial" panose="020B0604020202020204" pitchFamily="34" charset="0"/>
              <a:buChar char="•"/>
            </a:pPr>
            <a:r>
              <a:rPr lang="en-US" dirty="0"/>
              <a:t>File type operations can be performed on these devices.</a:t>
            </a:r>
          </a:p>
          <a:p>
            <a:pPr marL="285750" indent="-285750">
              <a:buFont typeface="Arial" panose="020B0604020202020204" pitchFamily="34" charset="0"/>
              <a:buChar char="•"/>
            </a:pPr>
            <a:r>
              <a:rPr lang="en-US" dirty="0"/>
              <a:t>PCM streams from frontend DAIs to one or more backend DAIs </a:t>
            </a:r>
          </a:p>
          <a:p>
            <a:r>
              <a:rPr lang="en-US" dirty="0"/>
              <a:t> </a:t>
            </a:r>
          </a:p>
          <a:p>
            <a:endParaRPr lang="en-US" dirty="0"/>
          </a:p>
          <a:p>
            <a:r>
              <a:rPr lang="en-US" dirty="0">
                <a:latin typeface="Arial" panose="020B0604020202020204" pitchFamily="34" charset="0"/>
              </a:rPr>
              <a:t> </a:t>
            </a:r>
          </a:p>
        </p:txBody>
      </p:sp>
    </p:spTree>
    <p:extLst>
      <p:ext uri="{BB962C8B-B14F-4D97-AF65-F5344CB8AC3E}">
        <p14:creationId xmlns:p14="http://schemas.microsoft.com/office/powerpoint/2010/main" val="400924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0" y="1"/>
            <a:ext cx="6958361" cy="3850978"/>
          </a:xfrm>
          <a:prstGeom prst="rect">
            <a:avLst/>
          </a:prstGeom>
        </p:spPr>
      </p:pic>
      <p:sp>
        <p:nvSpPr>
          <p:cNvPr id="18" name="Rectangle 17"/>
          <p:cNvSpPr/>
          <p:nvPr/>
        </p:nvSpPr>
        <p:spPr>
          <a:xfrm>
            <a:off x="0" y="4111226"/>
            <a:ext cx="6096000" cy="830997"/>
          </a:xfrm>
          <a:prstGeom prst="rect">
            <a:avLst/>
          </a:prstGeom>
        </p:spPr>
        <p:txBody>
          <a:bodyPr>
            <a:spAutoFit/>
          </a:bodyPr>
          <a:lstStyle/>
          <a:p>
            <a:r>
              <a:rPr lang="en-US" sz="1200" dirty="0">
                <a:solidFill>
                  <a:srgbClr val="000000"/>
                </a:solidFill>
                <a:latin typeface="Arial" panose="020B0604020202020204" pitchFamily="34" charset="0"/>
              </a:rPr>
              <a:t>AFE − Audio Frontend </a:t>
            </a:r>
          </a:p>
          <a:p>
            <a:r>
              <a:rPr lang="en-US" sz="1200" dirty="0">
                <a:solidFill>
                  <a:srgbClr val="000000"/>
                </a:solidFill>
                <a:latin typeface="Arial" panose="020B0604020202020204" pitchFamily="34" charset="0"/>
              </a:rPr>
              <a:t>ASM − Audio Stream Manager </a:t>
            </a:r>
          </a:p>
          <a:p>
            <a:r>
              <a:rPr lang="en-US" sz="1200" dirty="0">
                <a:solidFill>
                  <a:srgbClr val="000000"/>
                </a:solidFill>
                <a:latin typeface="Arial" panose="020B0604020202020204" pitchFamily="34" charset="0"/>
              </a:rPr>
              <a:t>ADM − Audio Device Manager </a:t>
            </a:r>
          </a:p>
          <a:p>
            <a:r>
              <a:rPr lang="en-US" sz="1200" dirty="0">
                <a:solidFill>
                  <a:srgbClr val="000000"/>
                </a:solidFill>
                <a:latin typeface="Arial" panose="020B0604020202020204" pitchFamily="34" charset="0"/>
              </a:rPr>
              <a:t>VSM − Voice Stream Manager </a:t>
            </a:r>
            <a:endParaRPr lang="en-US" sz="1200" dirty="0"/>
          </a:p>
        </p:txBody>
      </p:sp>
      <p:sp>
        <p:nvSpPr>
          <p:cNvPr id="19" name="Rectangle 18"/>
          <p:cNvSpPr/>
          <p:nvPr/>
        </p:nvSpPr>
        <p:spPr>
          <a:xfrm>
            <a:off x="4315523" y="3423853"/>
            <a:ext cx="8040028" cy="2677656"/>
          </a:xfrm>
          <a:prstGeom prst="rect">
            <a:avLst/>
          </a:prstGeom>
        </p:spPr>
        <p:txBody>
          <a:bodyPr wrap="square">
            <a:spAutoFit/>
          </a:bodyPr>
          <a:lstStyle/>
          <a:p>
            <a:endParaRPr lang="en-US" sz="1200" dirty="0">
              <a:solidFill>
                <a:srgbClr val="000000"/>
              </a:solidFill>
              <a:latin typeface="Arial" panose="020B0604020202020204" pitchFamily="34" charset="0"/>
            </a:endParaRPr>
          </a:p>
          <a:p>
            <a:endParaRPr lang="en-US" sz="1200" dirty="0">
              <a:latin typeface="Arial" panose="020B0604020202020204" pitchFamily="34" charset="0"/>
            </a:endParaRPr>
          </a:p>
          <a:p>
            <a:r>
              <a:rPr lang="en-US" sz="1200" dirty="0">
                <a:latin typeface="Arial" panose="020B0604020202020204" pitchFamily="34" charset="0"/>
              </a:rPr>
              <a:t>MSM frontend CPU driver − /kernel/sound/</a:t>
            </a:r>
            <a:r>
              <a:rPr lang="en-US" sz="1200" dirty="0" err="1">
                <a:latin typeface="Arial" panose="020B0604020202020204" pitchFamily="34" charset="0"/>
              </a:rPr>
              <a:t>soc</a:t>
            </a:r>
            <a:r>
              <a:rPr lang="en-US" sz="1200" dirty="0">
                <a:latin typeface="Arial" panose="020B0604020202020204" pitchFamily="34" charset="0"/>
              </a:rPr>
              <a:t>/</a:t>
            </a:r>
            <a:r>
              <a:rPr lang="en-US" sz="1200" dirty="0" err="1">
                <a:latin typeface="Arial" panose="020B0604020202020204" pitchFamily="34" charset="0"/>
              </a:rPr>
              <a:t>msm</a:t>
            </a:r>
            <a:r>
              <a:rPr lang="en-US" sz="1200" dirty="0">
                <a:latin typeface="Arial" panose="020B0604020202020204" pitchFamily="34" charset="0"/>
              </a:rPr>
              <a:t>/</a:t>
            </a:r>
            <a:r>
              <a:rPr lang="en-US" sz="1200" dirty="0" err="1">
                <a:latin typeface="Arial" panose="020B0604020202020204" pitchFamily="34" charset="0"/>
              </a:rPr>
              <a:t>msm-dai-fe.c</a:t>
            </a:r>
            <a:r>
              <a:rPr lang="en-US" sz="1200" dirty="0">
                <a:latin typeface="Arial" panose="020B0604020202020204" pitchFamily="34" charset="0"/>
              </a:rPr>
              <a:t> </a:t>
            </a:r>
          </a:p>
          <a:p>
            <a:r>
              <a:rPr lang="en-US" sz="1200" dirty="0">
                <a:latin typeface="Arial" panose="020B0604020202020204" pitchFamily="34" charset="0"/>
              </a:rPr>
              <a:t>MSM Hexagon audio platform driver − /kernel/sound/</a:t>
            </a:r>
            <a:r>
              <a:rPr lang="en-US" sz="1200" dirty="0" err="1">
                <a:latin typeface="Arial" panose="020B0604020202020204" pitchFamily="34" charset="0"/>
              </a:rPr>
              <a:t>soc</a:t>
            </a:r>
            <a:r>
              <a:rPr lang="en-US" sz="1200" dirty="0">
                <a:latin typeface="Arial" panose="020B0604020202020204" pitchFamily="34" charset="0"/>
              </a:rPr>
              <a:t>/</a:t>
            </a:r>
            <a:r>
              <a:rPr lang="en-US" sz="1200" dirty="0" err="1">
                <a:latin typeface="Arial" panose="020B0604020202020204" pitchFamily="34" charset="0"/>
              </a:rPr>
              <a:t>msm</a:t>
            </a:r>
            <a:r>
              <a:rPr lang="en-US" sz="1200" dirty="0">
                <a:latin typeface="Arial" panose="020B0604020202020204" pitchFamily="34" charset="0"/>
              </a:rPr>
              <a:t>/msm-pcm-q6.c </a:t>
            </a:r>
          </a:p>
          <a:p>
            <a:r>
              <a:rPr lang="en-US" sz="1200" dirty="0">
                <a:latin typeface="Arial" panose="020B0604020202020204" pitchFamily="34" charset="0"/>
              </a:rPr>
              <a:t>MSM Hexagon routing platform driver − /kernel/sound/</a:t>
            </a:r>
            <a:r>
              <a:rPr lang="en-US" sz="1200" dirty="0" err="1">
                <a:latin typeface="Arial" panose="020B0604020202020204" pitchFamily="34" charset="0"/>
              </a:rPr>
              <a:t>soc</a:t>
            </a:r>
            <a:r>
              <a:rPr lang="en-US" sz="1200" dirty="0">
                <a:latin typeface="Arial" panose="020B0604020202020204" pitchFamily="34" charset="0"/>
              </a:rPr>
              <a:t>/</a:t>
            </a:r>
            <a:r>
              <a:rPr lang="en-US" sz="1200" dirty="0" err="1">
                <a:latin typeface="Arial" panose="020B0604020202020204" pitchFamily="34" charset="0"/>
              </a:rPr>
              <a:t>msm</a:t>
            </a:r>
            <a:r>
              <a:rPr lang="en-US" sz="1200" dirty="0">
                <a:latin typeface="Arial" panose="020B0604020202020204" pitchFamily="34" charset="0"/>
              </a:rPr>
              <a:t>/</a:t>
            </a:r>
            <a:r>
              <a:rPr lang="en-US" sz="1200" dirty="0" err="1">
                <a:latin typeface="Arial" panose="020B0604020202020204" pitchFamily="34" charset="0"/>
              </a:rPr>
              <a:t>msm-pcm-routing.c</a:t>
            </a:r>
            <a:r>
              <a:rPr lang="en-US" sz="1200" dirty="0">
                <a:latin typeface="Arial" panose="020B0604020202020204" pitchFamily="34" charset="0"/>
              </a:rPr>
              <a:t> </a:t>
            </a:r>
          </a:p>
          <a:p>
            <a:r>
              <a:rPr lang="en-US" sz="1200" dirty="0">
                <a:latin typeface="Arial" panose="020B0604020202020204" pitchFamily="34" charset="0"/>
              </a:rPr>
              <a:t>MSM Hexagon backend CPU driver − /kernel/sound/</a:t>
            </a:r>
            <a:r>
              <a:rPr lang="en-US" sz="1200" dirty="0" err="1">
                <a:latin typeface="Arial" panose="020B0604020202020204" pitchFamily="34" charset="0"/>
              </a:rPr>
              <a:t>soc</a:t>
            </a:r>
            <a:r>
              <a:rPr lang="en-US" sz="1200" dirty="0">
                <a:latin typeface="Arial" panose="020B0604020202020204" pitchFamily="34" charset="0"/>
              </a:rPr>
              <a:t>/</a:t>
            </a:r>
            <a:r>
              <a:rPr lang="en-US" sz="1200" dirty="0" err="1">
                <a:latin typeface="Arial" panose="020B0604020202020204" pitchFamily="34" charset="0"/>
              </a:rPr>
              <a:t>msm</a:t>
            </a:r>
            <a:r>
              <a:rPr lang="en-US" sz="1200" dirty="0">
                <a:latin typeface="Arial" panose="020B0604020202020204" pitchFamily="34" charset="0"/>
              </a:rPr>
              <a:t>/msm-dai-q6.c </a:t>
            </a:r>
          </a:p>
          <a:p>
            <a:r>
              <a:rPr lang="en-US" sz="1200" dirty="0">
                <a:latin typeface="Arial" panose="020B0604020202020204" pitchFamily="34" charset="0"/>
              </a:rPr>
              <a:t>Q6 voice platform drivers − kernel/sound/</a:t>
            </a:r>
            <a:r>
              <a:rPr lang="en-US" sz="1200" dirty="0" err="1">
                <a:latin typeface="Arial" panose="020B0604020202020204" pitchFamily="34" charset="0"/>
              </a:rPr>
              <a:t>soc</a:t>
            </a:r>
            <a:r>
              <a:rPr lang="en-US" sz="1200" dirty="0">
                <a:latin typeface="Arial" panose="020B0604020202020204" pitchFamily="34" charset="0"/>
              </a:rPr>
              <a:t>/</a:t>
            </a:r>
            <a:r>
              <a:rPr lang="en-US" sz="1200" dirty="0" err="1">
                <a:latin typeface="Arial" panose="020B0604020202020204" pitchFamily="34" charset="0"/>
              </a:rPr>
              <a:t>msm</a:t>
            </a:r>
            <a:r>
              <a:rPr lang="en-US" sz="1200" dirty="0">
                <a:latin typeface="Arial" panose="020B0604020202020204" pitchFamily="34" charset="0"/>
              </a:rPr>
              <a:t>/</a:t>
            </a:r>
            <a:r>
              <a:rPr lang="en-US" sz="1200" dirty="0" err="1">
                <a:latin typeface="Arial" panose="020B0604020202020204" pitchFamily="34" charset="0"/>
              </a:rPr>
              <a:t>msm-pcm-voice.c</a:t>
            </a:r>
            <a:r>
              <a:rPr lang="en-US" sz="1200" dirty="0">
                <a:latin typeface="Arial" panose="020B0604020202020204" pitchFamily="34" charset="0"/>
              </a:rPr>
              <a:t> and </a:t>
            </a:r>
            <a:r>
              <a:rPr lang="en-US" sz="1200" dirty="0" err="1">
                <a:latin typeface="Arial" panose="020B0604020202020204" pitchFamily="34" charset="0"/>
              </a:rPr>
              <a:t>msm-pcm-voip.c</a:t>
            </a:r>
            <a:r>
              <a:rPr lang="en-US" sz="1200" dirty="0">
                <a:latin typeface="Arial" panose="020B0604020202020204" pitchFamily="34" charset="0"/>
              </a:rPr>
              <a:t> </a:t>
            </a:r>
          </a:p>
          <a:p>
            <a:r>
              <a:rPr lang="en-US" sz="1200" dirty="0">
                <a:latin typeface="Arial" panose="020B0604020202020204" pitchFamily="34" charset="0"/>
              </a:rPr>
              <a:t>ALSA codec drivers − /kernel/sound/</a:t>
            </a:r>
            <a:r>
              <a:rPr lang="en-US" sz="1200" dirty="0" err="1">
                <a:latin typeface="Arial" panose="020B0604020202020204" pitchFamily="34" charset="0"/>
              </a:rPr>
              <a:t>soc</a:t>
            </a:r>
            <a:r>
              <a:rPr lang="en-US" sz="1200" dirty="0">
                <a:latin typeface="Arial" panose="020B0604020202020204" pitchFamily="34" charset="0"/>
              </a:rPr>
              <a:t>/codecs/wcd9310.c, wcd9310-tables.c, etc. (for WCD9310 codec) </a:t>
            </a:r>
          </a:p>
          <a:p>
            <a:r>
              <a:rPr lang="en-US" sz="1200" dirty="0">
                <a:latin typeface="Arial" panose="020B0604020202020204" pitchFamily="34" charset="0"/>
              </a:rPr>
              <a:t>I2C/</a:t>
            </a:r>
            <a:r>
              <a:rPr lang="en-US" sz="1200" dirty="0" err="1">
                <a:latin typeface="Arial" panose="020B0604020202020204" pitchFamily="34" charset="0"/>
              </a:rPr>
              <a:t>SLIMbus</a:t>
            </a:r>
            <a:r>
              <a:rPr lang="en-US" sz="1200" dirty="0">
                <a:latin typeface="Arial" panose="020B0604020202020204" pitchFamily="34" charset="0"/>
              </a:rPr>
              <a:t> drivers − /kernel/drivers/</a:t>
            </a:r>
            <a:r>
              <a:rPr lang="en-US" sz="1200" dirty="0" err="1">
                <a:latin typeface="Arial" panose="020B0604020202020204" pitchFamily="34" charset="0"/>
              </a:rPr>
              <a:t>slimbus</a:t>
            </a:r>
            <a:r>
              <a:rPr lang="en-US" sz="1200" dirty="0">
                <a:latin typeface="Arial" panose="020B0604020202020204" pitchFamily="34" charset="0"/>
              </a:rPr>
              <a:t>/slim-</a:t>
            </a:r>
            <a:r>
              <a:rPr lang="en-US" sz="1200" dirty="0" err="1">
                <a:latin typeface="Arial" panose="020B0604020202020204" pitchFamily="34" charset="0"/>
              </a:rPr>
              <a:t>msm</a:t>
            </a:r>
            <a:r>
              <a:rPr lang="en-US" sz="1200" dirty="0">
                <a:latin typeface="Arial" panose="020B0604020202020204" pitchFamily="34" charset="0"/>
              </a:rPr>
              <a:t>-</a:t>
            </a:r>
            <a:r>
              <a:rPr lang="en-US" sz="1200" dirty="0" err="1">
                <a:latin typeface="Arial" panose="020B0604020202020204" pitchFamily="34" charset="0"/>
              </a:rPr>
              <a:t>ctrl.c</a:t>
            </a:r>
            <a:r>
              <a:rPr lang="en-US" sz="1200" dirty="0">
                <a:latin typeface="Arial" panose="020B0604020202020204" pitchFamily="34" charset="0"/>
              </a:rPr>
              <a:t>, </a:t>
            </a:r>
            <a:r>
              <a:rPr lang="en-US" sz="1200" dirty="0" err="1">
                <a:latin typeface="Arial" panose="020B0604020202020204" pitchFamily="34" charset="0"/>
              </a:rPr>
              <a:t>slimbus.c</a:t>
            </a:r>
            <a:r>
              <a:rPr lang="en-US" sz="1200" dirty="0">
                <a:latin typeface="Arial" panose="020B0604020202020204" pitchFamily="34" charset="0"/>
              </a:rPr>
              <a:t> </a:t>
            </a:r>
          </a:p>
          <a:p>
            <a:r>
              <a:rPr lang="en-US" sz="1200" dirty="0">
                <a:latin typeface="Arial" panose="020B0604020202020204" pitchFamily="34" charset="0"/>
              </a:rPr>
              <a:t>ASM driver − kernel/sound/</a:t>
            </a:r>
            <a:r>
              <a:rPr lang="en-US" sz="1200" dirty="0" err="1">
                <a:latin typeface="Arial" panose="020B0604020202020204" pitchFamily="34" charset="0"/>
              </a:rPr>
              <a:t>soc</a:t>
            </a:r>
            <a:r>
              <a:rPr lang="en-US" sz="1200" dirty="0">
                <a:latin typeface="Arial" panose="020B0604020202020204" pitchFamily="34" charset="0"/>
              </a:rPr>
              <a:t>/</a:t>
            </a:r>
            <a:r>
              <a:rPr lang="en-US" sz="1200" dirty="0" err="1">
                <a:latin typeface="Arial" panose="020B0604020202020204" pitchFamily="34" charset="0"/>
              </a:rPr>
              <a:t>msm</a:t>
            </a:r>
            <a:r>
              <a:rPr lang="en-US" sz="1200" dirty="0">
                <a:latin typeface="Arial" panose="020B0604020202020204" pitchFamily="34" charset="0"/>
              </a:rPr>
              <a:t>/qdsp6/q6asm.c </a:t>
            </a:r>
          </a:p>
          <a:p>
            <a:r>
              <a:rPr lang="en-US" sz="1200" dirty="0">
                <a:latin typeface="Arial" panose="020B0604020202020204" pitchFamily="34" charset="0"/>
              </a:rPr>
              <a:t>ADM driver − kernel/sound/</a:t>
            </a:r>
            <a:r>
              <a:rPr lang="en-US" sz="1200" dirty="0" err="1">
                <a:latin typeface="Arial" panose="020B0604020202020204" pitchFamily="34" charset="0"/>
              </a:rPr>
              <a:t>soc</a:t>
            </a:r>
            <a:r>
              <a:rPr lang="en-US" sz="1200" dirty="0">
                <a:latin typeface="Arial" panose="020B0604020202020204" pitchFamily="34" charset="0"/>
              </a:rPr>
              <a:t>/</a:t>
            </a:r>
            <a:r>
              <a:rPr lang="en-US" sz="1200" dirty="0" err="1">
                <a:latin typeface="Arial" panose="020B0604020202020204" pitchFamily="34" charset="0"/>
              </a:rPr>
              <a:t>msm</a:t>
            </a:r>
            <a:r>
              <a:rPr lang="en-US" sz="1200" dirty="0">
                <a:latin typeface="Arial" panose="020B0604020202020204" pitchFamily="34" charset="0"/>
              </a:rPr>
              <a:t>/qdsp6/q6adm.c </a:t>
            </a:r>
          </a:p>
          <a:p>
            <a:r>
              <a:rPr lang="en-US" sz="1200" dirty="0">
                <a:latin typeface="Arial" panose="020B0604020202020204" pitchFamily="34" charset="0"/>
              </a:rPr>
              <a:t>AFE driver − kernel/sound/</a:t>
            </a:r>
            <a:r>
              <a:rPr lang="en-US" sz="1200" dirty="0" err="1">
                <a:latin typeface="Arial" panose="020B0604020202020204" pitchFamily="34" charset="0"/>
              </a:rPr>
              <a:t>soc</a:t>
            </a:r>
            <a:r>
              <a:rPr lang="en-US" sz="1200" dirty="0">
                <a:latin typeface="Arial" panose="020B0604020202020204" pitchFamily="34" charset="0"/>
              </a:rPr>
              <a:t>/</a:t>
            </a:r>
            <a:r>
              <a:rPr lang="en-US" sz="1200" dirty="0" err="1">
                <a:latin typeface="Arial" panose="020B0604020202020204" pitchFamily="34" charset="0"/>
              </a:rPr>
              <a:t>msm</a:t>
            </a:r>
            <a:r>
              <a:rPr lang="en-US" sz="1200" dirty="0">
                <a:latin typeface="Arial" panose="020B0604020202020204" pitchFamily="34" charset="0"/>
              </a:rPr>
              <a:t>/qdsp6/q6afe.c </a:t>
            </a:r>
          </a:p>
          <a:p>
            <a:r>
              <a:rPr lang="en-US" sz="1200" dirty="0">
                <a:latin typeface="Arial" panose="020B0604020202020204" pitchFamily="34" charset="0"/>
              </a:rPr>
              <a:t>Voice driver − kernel/sound/</a:t>
            </a:r>
            <a:r>
              <a:rPr lang="en-US" sz="1200" dirty="0" err="1">
                <a:latin typeface="Arial" panose="020B0604020202020204" pitchFamily="34" charset="0"/>
              </a:rPr>
              <a:t>soc</a:t>
            </a:r>
            <a:r>
              <a:rPr lang="en-US" sz="1200" dirty="0">
                <a:latin typeface="Arial" panose="020B0604020202020204" pitchFamily="34" charset="0"/>
              </a:rPr>
              <a:t>/</a:t>
            </a:r>
            <a:r>
              <a:rPr lang="en-US" sz="1200" dirty="0" err="1">
                <a:latin typeface="Arial" panose="020B0604020202020204" pitchFamily="34" charset="0"/>
              </a:rPr>
              <a:t>msm</a:t>
            </a:r>
            <a:r>
              <a:rPr lang="en-US" sz="1200" dirty="0">
                <a:latin typeface="Arial" panose="020B0604020202020204" pitchFamily="34" charset="0"/>
              </a:rPr>
              <a:t>/qdsp6/q6voice.c </a:t>
            </a:r>
          </a:p>
          <a:p>
            <a:r>
              <a:rPr lang="en-US" sz="1200" dirty="0">
                <a:latin typeface="Arial" panose="020B0604020202020204" pitchFamily="34" charset="0"/>
              </a:rPr>
              <a:t>Platform-specific machine driver − msm8960.c (for MSM8960), MDM9x15 (for MDM9x15), etc. </a:t>
            </a:r>
          </a:p>
        </p:txBody>
      </p:sp>
      <p:cxnSp>
        <p:nvCxnSpPr>
          <p:cNvPr id="21" name="Straight Arrow Connector 20"/>
          <p:cNvCxnSpPr/>
          <p:nvPr/>
        </p:nvCxnSpPr>
        <p:spPr>
          <a:xfrm flipV="1">
            <a:off x="5129561" y="356839"/>
            <a:ext cx="2241395" cy="301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370956" y="172173"/>
            <a:ext cx="6096000" cy="2292935"/>
          </a:xfrm>
          <a:prstGeom prst="rect">
            <a:avLst/>
          </a:prstGeom>
        </p:spPr>
        <p:txBody>
          <a:bodyPr>
            <a:spAutoFit/>
          </a:bodyPr>
          <a:lstStyle/>
          <a:p>
            <a:r>
              <a:rPr lang="en-US" sz="1100" dirty="0">
                <a:latin typeface="Arial" panose="020B0604020202020204" pitchFamily="34" charset="0"/>
              </a:rPr>
              <a:t>sound/</a:t>
            </a:r>
            <a:r>
              <a:rPr lang="en-US" sz="1100" dirty="0" err="1">
                <a:latin typeface="Arial" panose="020B0604020202020204" pitchFamily="34" charset="0"/>
              </a:rPr>
              <a:t>soc</a:t>
            </a:r>
            <a:r>
              <a:rPr lang="en-US" sz="1100" dirty="0">
                <a:latin typeface="Arial" panose="020B0604020202020204" pitchFamily="34" charset="0"/>
              </a:rPr>
              <a:t>/</a:t>
            </a:r>
            <a:r>
              <a:rPr lang="en-US" sz="1100" dirty="0" err="1">
                <a:latin typeface="Arial" panose="020B0604020202020204" pitchFamily="34" charset="0"/>
              </a:rPr>
              <a:t>archname</a:t>
            </a:r>
            <a:r>
              <a:rPr lang="en-US" sz="1100" dirty="0">
                <a:latin typeface="Arial" panose="020B0604020202020204" pitchFamily="34" charset="0"/>
              </a:rPr>
              <a:t>/&lt;chipset name&gt;.c example, 8960.c</a:t>
            </a:r>
          </a:p>
          <a:p>
            <a:endParaRPr lang="en-US" sz="1100" dirty="0"/>
          </a:p>
          <a:p>
            <a:pPr marL="171450" indent="-171450">
              <a:buFont typeface="Wingdings" panose="05000000000000000000" pitchFamily="2" charset="2"/>
              <a:buChar char="Ø"/>
            </a:pPr>
            <a:r>
              <a:rPr lang="en-US" sz="1100" dirty="0"/>
              <a:t>Defines the </a:t>
            </a:r>
            <a:r>
              <a:rPr lang="en-US" sz="1100" dirty="0" err="1"/>
              <a:t>AsoC</a:t>
            </a:r>
            <a:r>
              <a:rPr lang="en-US" sz="1100" dirty="0"/>
              <a:t> sound card configuration</a:t>
            </a:r>
          </a:p>
          <a:p>
            <a:pPr marL="171450" indent="-171450">
              <a:buFont typeface="Wingdings" panose="05000000000000000000" pitchFamily="2" charset="2"/>
              <a:buChar char="Ø"/>
            </a:pPr>
            <a:r>
              <a:rPr lang="en-US" sz="1100" dirty="0"/>
              <a:t>Define how the components interact with each other</a:t>
            </a:r>
          </a:p>
          <a:p>
            <a:pPr marL="628650" lvl="1" indent="-171450">
              <a:buFont typeface="Arial" panose="020B0604020202020204" pitchFamily="34" charset="0"/>
              <a:buChar char="•"/>
            </a:pPr>
            <a:r>
              <a:rPr lang="en-US" sz="1100" dirty="0"/>
              <a:t>Physical DAI links between the codec, DSP, and CPU </a:t>
            </a:r>
          </a:p>
          <a:p>
            <a:pPr marL="628650" lvl="1" indent="-171450">
              <a:buFont typeface="Arial" panose="020B0604020202020204" pitchFamily="34" charset="0"/>
              <a:buChar char="•"/>
            </a:pPr>
            <a:r>
              <a:rPr lang="en-US" sz="1100" dirty="0"/>
              <a:t>Relationships between each component </a:t>
            </a:r>
          </a:p>
          <a:p>
            <a:pPr marL="628650" lvl="1" indent="-171450">
              <a:buFont typeface="Arial" panose="020B0604020202020204" pitchFamily="34" charset="0"/>
              <a:buChar char="•"/>
            </a:pPr>
            <a:r>
              <a:rPr lang="en-US" sz="1100" dirty="0"/>
              <a:t>Audio capabilities − Rates, formats, channels </a:t>
            </a:r>
          </a:p>
          <a:p>
            <a:pPr marL="628650" lvl="1" indent="-171450">
              <a:buFont typeface="Arial" panose="020B0604020202020204" pitchFamily="34" charset="0"/>
              <a:buChar char="•"/>
            </a:pPr>
            <a:r>
              <a:rPr lang="en-US" sz="1100" dirty="0"/>
              <a:t>External devices − Jacks, amplifiers </a:t>
            </a:r>
          </a:p>
          <a:p>
            <a:pPr marL="628650" lvl="1" indent="-171450">
              <a:buFont typeface="Arial" panose="020B0604020202020204" pitchFamily="34" charset="0"/>
              <a:buChar char="•"/>
            </a:pPr>
            <a:r>
              <a:rPr lang="en-US" sz="1100" dirty="0"/>
              <a:t>Power management − Connected codec pins, modems, FM </a:t>
            </a:r>
          </a:p>
          <a:p>
            <a:endParaRPr lang="en-US" sz="1100" dirty="0"/>
          </a:p>
          <a:p>
            <a:r>
              <a:rPr lang="en-US" sz="1100" dirty="0"/>
              <a:t> </a:t>
            </a:r>
          </a:p>
          <a:p>
            <a:r>
              <a:rPr lang="en-US" sz="1100" dirty="0"/>
              <a:t> </a:t>
            </a:r>
          </a:p>
          <a:p>
            <a:r>
              <a:rPr lang="en-US" sz="1100" dirty="0">
                <a:latin typeface="Arial" panose="020B0604020202020204" pitchFamily="34" charset="0"/>
              </a:rPr>
              <a:t> </a:t>
            </a:r>
          </a:p>
        </p:txBody>
      </p:sp>
      <p:cxnSp>
        <p:nvCxnSpPr>
          <p:cNvPr id="24" name="Straight Arrow Connector 23"/>
          <p:cNvCxnSpPr/>
          <p:nvPr/>
        </p:nvCxnSpPr>
        <p:spPr>
          <a:xfrm flipV="1">
            <a:off x="5832088" y="2465108"/>
            <a:ext cx="1538868" cy="222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370956" y="2215216"/>
            <a:ext cx="6096000" cy="430887"/>
          </a:xfrm>
          <a:prstGeom prst="rect">
            <a:avLst/>
          </a:prstGeom>
        </p:spPr>
        <p:txBody>
          <a:bodyPr>
            <a:spAutoFit/>
          </a:bodyPr>
          <a:lstStyle/>
          <a:p>
            <a:r>
              <a:rPr lang="en-US" sz="1100" dirty="0">
                <a:latin typeface="Arial" panose="020B0604020202020204" pitchFamily="34" charset="0"/>
              </a:rPr>
              <a:t>Provides asynchronous framework for </a:t>
            </a:r>
            <a:r>
              <a:rPr lang="en-US" sz="1100" dirty="0" err="1">
                <a:latin typeface="Arial" panose="020B0604020202020204" pitchFamily="34" charset="0"/>
              </a:rPr>
              <a:t>interprocessor</a:t>
            </a:r>
            <a:r>
              <a:rPr lang="en-US" sz="1100" dirty="0">
                <a:latin typeface="Arial" panose="020B0604020202020204" pitchFamily="34" charset="0"/>
              </a:rPr>
              <a:t> communication; </a:t>
            </a:r>
          </a:p>
          <a:p>
            <a:r>
              <a:rPr lang="en-US" sz="1100" dirty="0">
                <a:latin typeface="Arial" panose="020B0604020202020204" pitchFamily="34" charset="0"/>
              </a:rPr>
              <a:t>used to communicate with Hexagon and modem processor </a:t>
            </a:r>
          </a:p>
        </p:txBody>
      </p:sp>
    </p:spTree>
    <p:extLst>
      <p:ext uri="{BB962C8B-B14F-4D97-AF65-F5344CB8AC3E}">
        <p14:creationId xmlns:p14="http://schemas.microsoft.com/office/powerpoint/2010/main" val="251293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472362" y="211009"/>
            <a:ext cx="6283001" cy="3829148"/>
            <a:chOff x="1657350" y="966787"/>
            <a:chExt cx="8877300" cy="4924425"/>
          </a:xfrm>
        </p:grpSpPr>
        <p:pic>
          <p:nvPicPr>
            <p:cNvPr id="4" name="Picture 3"/>
            <p:cNvPicPr>
              <a:picLocks noChangeAspect="1"/>
            </p:cNvPicPr>
            <p:nvPr/>
          </p:nvPicPr>
          <p:blipFill>
            <a:blip r:embed="rId2"/>
            <a:stretch>
              <a:fillRect/>
            </a:stretch>
          </p:blipFill>
          <p:spPr>
            <a:xfrm>
              <a:off x="1657350" y="966787"/>
              <a:ext cx="8877300" cy="4924425"/>
            </a:xfrm>
            <a:prstGeom prst="rect">
              <a:avLst/>
            </a:prstGeom>
          </p:spPr>
        </p:pic>
        <p:pic>
          <p:nvPicPr>
            <p:cNvPr id="5" name="Picture 4"/>
            <p:cNvPicPr>
              <a:picLocks noChangeAspect="1"/>
            </p:cNvPicPr>
            <p:nvPr/>
          </p:nvPicPr>
          <p:blipFill>
            <a:blip r:embed="rId3"/>
            <a:stretch>
              <a:fillRect/>
            </a:stretch>
          </p:blipFill>
          <p:spPr>
            <a:xfrm>
              <a:off x="4916163" y="5455589"/>
              <a:ext cx="866775" cy="276225"/>
            </a:xfrm>
            <a:prstGeom prst="rect">
              <a:avLst/>
            </a:prstGeom>
          </p:spPr>
        </p:pic>
        <p:pic>
          <p:nvPicPr>
            <p:cNvPr id="6" name="Picture 5"/>
            <p:cNvPicPr>
              <a:picLocks noChangeAspect="1"/>
            </p:cNvPicPr>
            <p:nvPr/>
          </p:nvPicPr>
          <p:blipFill>
            <a:blip r:embed="rId3"/>
            <a:stretch>
              <a:fillRect/>
            </a:stretch>
          </p:blipFill>
          <p:spPr>
            <a:xfrm>
              <a:off x="1728204" y="1073312"/>
              <a:ext cx="866775" cy="276225"/>
            </a:xfrm>
            <a:prstGeom prst="rect">
              <a:avLst/>
            </a:prstGeom>
          </p:spPr>
        </p:pic>
      </p:grpSp>
      <p:sp>
        <p:nvSpPr>
          <p:cNvPr id="8" name="TextBox 7"/>
          <p:cNvSpPr txBox="1"/>
          <p:nvPr/>
        </p:nvSpPr>
        <p:spPr>
          <a:xfrm>
            <a:off x="7078447" y="173305"/>
            <a:ext cx="4973216" cy="923330"/>
          </a:xfrm>
          <a:prstGeom prst="rect">
            <a:avLst/>
          </a:prstGeom>
          <a:noFill/>
        </p:spPr>
        <p:txBody>
          <a:bodyPr wrap="square" rtlCol="0">
            <a:spAutoFit/>
          </a:bodyPr>
          <a:lstStyle/>
          <a:p>
            <a:r>
              <a:rPr lang="en-US" dirty="0"/>
              <a:t>The machine driver binds together the platform, CPU, and codec drivers and defines the Digital 4 Audio Interface (DAI) </a:t>
            </a:r>
          </a:p>
        </p:txBody>
      </p:sp>
      <p:sp>
        <p:nvSpPr>
          <p:cNvPr id="9" name="TextBox 8"/>
          <p:cNvSpPr txBox="1"/>
          <p:nvPr/>
        </p:nvSpPr>
        <p:spPr>
          <a:xfrm>
            <a:off x="7156580" y="1371600"/>
            <a:ext cx="4646644" cy="646331"/>
          </a:xfrm>
          <a:prstGeom prst="rect">
            <a:avLst/>
          </a:prstGeom>
          <a:noFill/>
        </p:spPr>
        <p:txBody>
          <a:bodyPr wrap="square" rtlCol="0">
            <a:spAutoFit/>
          </a:bodyPr>
          <a:lstStyle/>
          <a:p>
            <a:r>
              <a:rPr lang="en-US" dirty="0"/>
              <a:t>The CPU front-end and back-end DAIs are 5 defined in </a:t>
            </a:r>
            <a:r>
              <a:rPr lang="en-US" dirty="0" err="1"/>
              <a:t>msm-dai-fe.c</a:t>
            </a:r>
            <a:r>
              <a:rPr lang="en-US" dirty="0"/>
              <a:t> and msm-dai-q6.c </a:t>
            </a:r>
          </a:p>
        </p:txBody>
      </p:sp>
      <p:sp>
        <p:nvSpPr>
          <p:cNvPr id="10" name="TextBox 9"/>
          <p:cNvSpPr txBox="1"/>
          <p:nvPr/>
        </p:nvSpPr>
        <p:spPr>
          <a:xfrm>
            <a:off x="7156580" y="2341984"/>
            <a:ext cx="4646644" cy="2031325"/>
          </a:xfrm>
          <a:prstGeom prst="rect">
            <a:avLst/>
          </a:prstGeom>
          <a:noFill/>
        </p:spPr>
        <p:txBody>
          <a:bodyPr wrap="square" rtlCol="0">
            <a:spAutoFit/>
          </a:bodyPr>
          <a:lstStyle/>
          <a:p>
            <a:r>
              <a:rPr lang="en-US" dirty="0"/>
              <a:t>The platform routing driver is responsible for 6 connecting the front end to the back end, thereby routing the stream as requested. The Front End 7 (FE) and Back End (BE) terms in the context of </a:t>
            </a:r>
            <a:r>
              <a:rPr lang="en-US" dirty="0" err="1"/>
              <a:t>aSoC</a:t>
            </a:r>
            <a:r>
              <a:rPr lang="en-US" dirty="0"/>
              <a:t> driver correspond to Stream and Device 8 respectively. </a:t>
            </a:r>
          </a:p>
        </p:txBody>
      </p:sp>
    </p:spTree>
    <p:extLst>
      <p:ext uri="{BB962C8B-B14F-4D97-AF65-F5344CB8AC3E}">
        <p14:creationId xmlns:p14="http://schemas.microsoft.com/office/powerpoint/2010/main" val="107024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71637" y="1793334"/>
            <a:ext cx="2825633" cy="3319842"/>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dirty="0" err="1">
                <a:solidFill>
                  <a:schemeClr val="dk1"/>
                </a:solidFill>
              </a:rPr>
              <a:t>PlatForm</a:t>
            </a:r>
            <a:r>
              <a:rPr lang="en-US" dirty="0">
                <a:solidFill>
                  <a:schemeClr val="dk1"/>
                </a:solidFill>
              </a:rPr>
              <a:t> </a:t>
            </a:r>
            <a:r>
              <a:rPr lang="en-US" dirty="0" err="1">
                <a:solidFill>
                  <a:schemeClr val="dk1"/>
                </a:solidFill>
              </a:rPr>
              <a:t>Drvier</a:t>
            </a:r>
            <a:endParaRPr lang="en-US" dirty="0">
              <a:solidFill>
                <a:schemeClr val="dk1"/>
              </a:solidFill>
            </a:endParaRPr>
          </a:p>
        </p:txBody>
      </p:sp>
      <p:pic>
        <p:nvPicPr>
          <p:cNvPr id="4" name="Picture 3"/>
          <p:cNvPicPr>
            <a:picLocks noChangeAspect="1"/>
          </p:cNvPicPr>
          <p:nvPr/>
        </p:nvPicPr>
        <p:blipFill>
          <a:blip r:embed="rId2"/>
          <a:stretch>
            <a:fillRect/>
          </a:stretch>
        </p:blipFill>
        <p:spPr>
          <a:xfrm>
            <a:off x="2906611" y="2096429"/>
            <a:ext cx="5362866" cy="1754155"/>
          </a:xfrm>
          <a:prstGeom prst="rect">
            <a:avLst/>
          </a:prstGeom>
        </p:spPr>
      </p:pic>
      <p:cxnSp>
        <p:nvCxnSpPr>
          <p:cNvPr id="7" name="Straight Arrow Connector 6"/>
          <p:cNvCxnSpPr/>
          <p:nvPr/>
        </p:nvCxnSpPr>
        <p:spPr>
          <a:xfrm flipH="1">
            <a:off x="3755685" y="3020160"/>
            <a:ext cx="27992" cy="1156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56289" y="3085474"/>
            <a:ext cx="27992" cy="1091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3111873" y="4177003"/>
            <a:ext cx="4833258" cy="1325099"/>
            <a:chOff x="3111873" y="4177003"/>
            <a:chExt cx="4833258" cy="1325099"/>
          </a:xfrm>
        </p:grpSpPr>
        <p:sp>
          <p:nvSpPr>
            <p:cNvPr id="11" name="Rectangle 10"/>
            <p:cNvSpPr/>
            <p:nvPr/>
          </p:nvSpPr>
          <p:spPr>
            <a:xfrm>
              <a:off x="3111873" y="4177003"/>
              <a:ext cx="4833258" cy="1325099"/>
            </a:xfrm>
            <a:prstGeom prst="rect">
              <a:avLst/>
            </a:prstGeom>
          </p:spPr>
          <p:style>
            <a:lnRef idx="1">
              <a:schemeClr val="accent2"/>
            </a:lnRef>
            <a:fillRef idx="2">
              <a:schemeClr val="accent2"/>
            </a:fillRef>
            <a:effectRef idx="1">
              <a:schemeClr val="accent2"/>
            </a:effectRef>
            <a:fontRef idx="minor">
              <a:schemeClr val="dk1"/>
            </a:fontRef>
          </p:style>
          <p:txBody>
            <a:bodyPr rtlCol="0" anchor="b" anchorCtr="0"/>
            <a:lstStyle/>
            <a:p>
              <a:pPr algn="ctr"/>
              <a:r>
                <a:rPr lang="en-US" dirty="0"/>
                <a:t>CPU Driver</a:t>
              </a:r>
            </a:p>
          </p:txBody>
        </p:sp>
        <p:sp>
          <p:nvSpPr>
            <p:cNvPr id="5" name="Rectangle 4"/>
            <p:cNvSpPr/>
            <p:nvPr/>
          </p:nvSpPr>
          <p:spPr>
            <a:xfrm>
              <a:off x="3295375" y="4177003"/>
              <a:ext cx="2736980" cy="1054135"/>
            </a:xfrm>
            <a:prstGeom prst="rect">
              <a:avLst/>
            </a:prstGeom>
          </p:spPr>
          <p:txBody>
            <a:bodyPr wrap="square">
              <a:spAutoFit/>
            </a:bodyPr>
            <a:lstStyle/>
            <a:p>
              <a:r>
                <a:rPr lang="en-US" sz="1000" dirty="0">
                  <a:latin typeface="Arial" panose="020B0604020202020204" pitchFamily="34" charset="0"/>
                </a:rPr>
                <a:t>Provides information about FE PCM devices to ALSA </a:t>
              </a:r>
              <a:r>
                <a:rPr lang="en-US" sz="1000" dirty="0" err="1">
                  <a:latin typeface="Arial" panose="020B0604020202020204" pitchFamily="34" charset="0"/>
                </a:rPr>
                <a:t>ASoC</a:t>
              </a:r>
              <a:r>
                <a:rPr lang="en-US" sz="1000" dirty="0">
                  <a:latin typeface="Arial" panose="020B0604020202020204" pitchFamily="34" charset="0"/>
                </a:rPr>
                <a:t> framework ,</a:t>
              </a:r>
              <a:r>
                <a:rPr lang="en-US" sz="1050" dirty="0"/>
                <a:t>along with routing table supplied by platform driver , can direct PCM playback/capture from FE to BE.</a:t>
              </a:r>
            </a:p>
            <a:p>
              <a:r>
                <a:rPr lang="en-US" sz="1050" dirty="0"/>
                <a:t>No playback and record  logic.</a:t>
              </a:r>
              <a:endParaRPr lang="en-US" sz="1000" dirty="0">
                <a:latin typeface="Arial" panose="020B0604020202020204" pitchFamily="34" charset="0"/>
              </a:endParaRPr>
            </a:p>
          </p:txBody>
        </p:sp>
        <p:sp>
          <p:nvSpPr>
            <p:cNvPr id="10" name="Rectangle 9"/>
            <p:cNvSpPr/>
            <p:nvPr/>
          </p:nvSpPr>
          <p:spPr>
            <a:xfrm>
              <a:off x="5544053" y="4308714"/>
              <a:ext cx="2401078" cy="738664"/>
            </a:xfrm>
            <a:prstGeom prst="rect">
              <a:avLst/>
            </a:prstGeom>
          </p:spPr>
          <p:txBody>
            <a:bodyPr wrap="square">
              <a:spAutoFit/>
            </a:bodyPr>
            <a:lstStyle/>
            <a:p>
              <a:pPr lvl="1"/>
              <a:r>
                <a:rPr lang="en-US" sz="1050" dirty="0"/>
                <a:t>Configures DSP AFE module to activate desired audio hardware ports upon initiation of PCM playback/capture </a:t>
              </a:r>
            </a:p>
          </p:txBody>
        </p:sp>
        <p:cxnSp>
          <p:nvCxnSpPr>
            <p:cNvPr id="13" name="Straight Connector 12"/>
            <p:cNvCxnSpPr/>
            <p:nvPr/>
          </p:nvCxnSpPr>
          <p:spPr>
            <a:xfrm>
              <a:off x="6032355" y="4308714"/>
              <a:ext cx="0" cy="73866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8756893" y="2341753"/>
            <a:ext cx="3353331" cy="3693444"/>
            <a:chOff x="8756893" y="2341753"/>
            <a:chExt cx="3353331" cy="3693444"/>
          </a:xfrm>
        </p:grpSpPr>
        <p:sp>
          <p:nvSpPr>
            <p:cNvPr id="18" name="Rectangle 17"/>
            <p:cNvSpPr/>
            <p:nvPr/>
          </p:nvSpPr>
          <p:spPr>
            <a:xfrm>
              <a:off x="8756893" y="2341753"/>
              <a:ext cx="3353331" cy="3693444"/>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dirty="0">
                  <a:solidFill>
                    <a:schemeClr val="dk1"/>
                  </a:solidFill>
                </a:rPr>
                <a:t>Codec Driver</a:t>
              </a:r>
            </a:p>
          </p:txBody>
        </p:sp>
        <p:sp>
          <p:nvSpPr>
            <p:cNvPr id="14" name="Rectangle 13"/>
            <p:cNvSpPr/>
            <p:nvPr/>
          </p:nvSpPr>
          <p:spPr>
            <a:xfrm>
              <a:off x="8767098" y="2388045"/>
              <a:ext cx="3343126" cy="3477875"/>
            </a:xfrm>
            <a:prstGeom prst="rect">
              <a:avLst/>
            </a:prstGeom>
          </p:spPr>
          <p:txBody>
            <a:bodyPr wrap="square">
              <a:spAutoFit/>
            </a:bodyPr>
            <a:lstStyle/>
            <a:p>
              <a:pPr marL="228600" indent="-228600">
                <a:buFont typeface="+mj-lt"/>
                <a:buAutoNum type="arabicPeriod"/>
              </a:pPr>
              <a:r>
                <a:rPr lang="en-US" sz="1100" dirty="0">
                  <a:latin typeface="Arial" panose="020B0604020202020204" pitchFamily="34" charset="0"/>
                </a:rPr>
                <a:t>It is platform-independent and contains audio controls, audio interface capabilities, codec DAPM definition, and codec IO functions </a:t>
              </a:r>
            </a:p>
            <a:p>
              <a:pPr marL="228600" indent="-228600">
                <a:buFont typeface="+mj-lt"/>
                <a:buAutoNum type="arabicPeriod"/>
              </a:pPr>
              <a:endParaRPr lang="en-US" sz="1100" dirty="0">
                <a:latin typeface="Arial" panose="020B0604020202020204" pitchFamily="34" charset="0"/>
              </a:endParaRPr>
            </a:p>
            <a:p>
              <a:pPr marL="228600" indent="-228600">
                <a:buFont typeface="+mj-lt"/>
                <a:buAutoNum type="arabicPeriod"/>
              </a:pPr>
              <a:r>
                <a:rPr lang="en-US" sz="1100" dirty="0"/>
                <a:t>Implements the state machine for MBHC which detects wired headset insertion/removal, accessory type, connector type and multi-button detection. </a:t>
              </a:r>
            </a:p>
            <a:p>
              <a:pPr marL="228600" indent="-228600">
                <a:buFont typeface="+mj-lt"/>
                <a:buAutoNum type="arabicPeriod"/>
              </a:pPr>
              <a:endParaRPr lang="en-US" sz="1100" dirty="0"/>
            </a:p>
            <a:p>
              <a:pPr marL="228600" indent="-228600">
                <a:buFont typeface="+mj-lt"/>
                <a:buAutoNum type="arabicPeriod"/>
              </a:pPr>
              <a:r>
                <a:rPr lang="en-US" sz="1100" dirty="0"/>
                <a:t>Abstract the codec hardware functionality: </a:t>
              </a:r>
            </a:p>
            <a:p>
              <a:pPr marL="685800" lvl="1" indent="-228600">
                <a:buFont typeface="+mj-lt"/>
                <a:buAutoNum type="arabicPeriod"/>
              </a:pPr>
              <a:r>
                <a:rPr lang="en-US" sz="1100" dirty="0"/>
                <a:t>Capabilities − Rates, formats, channels </a:t>
              </a:r>
            </a:p>
            <a:p>
              <a:pPr marL="685800" lvl="1" indent="-228600">
                <a:buFont typeface="+mj-lt"/>
                <a:buAutoNum type="arabicPeriod"/>
              </a:pPr>
              <a:r>
                <a:rPr lang="en-US" sz="1100" dirty="0"/>
                <a:t>Stream PCM operations </a:t>
              </a:r>
            </a:p>
            <a:p>
              <a:pPr marL="685800" lvl="1" indent="-228600">
                <a:buFont typeface="+mj-lt"/>
                <a:buAutoNum type="arabicPeriod"/>
              </a:pPr>
              <a:r>
                <a:rPr lang="en-US" sz="1100" dirty="0"/>
                <a:t>DAI hardware capabilities and configuration </a:t>
              </a:r>
            </a:p>
            <a:p>
              <a:pPr marL="685800" lvl="1" indent="-228600">
                <a:buFont typeface="+mj-lt"/>
                <a:buAutoNum type="arabicPeriod"/>
              </a:pPr>
              <a:r>
                <a:rPr lang="en-US" sz="1100" dirty="0"/>
                <a:t>Mixers and mux controls </a:t>
              </a:r>
            </a:p>
            <a:p>
              <a:pPr marL="685800" lvl="1" indent="-228600">
                <a:buFont typeface="+mj-lt"/>
                <a:buAutoNum type="arabicPeriod"/>
              </a:pPr>
              <a:r>
                <a:rPr lang="en-US" sz="1100" dirty="0"/>
                <a:t>Power management, device enumeration, register I/O </a:t>
              </a:r>
            </a:p>
            <a:p>
              <a:endParaRPr lang="en-US" sz="1100" dirty="0"/>
            </a:p>
            <a:p>
              <a:pPr marL="228600" indent="-228600">
                <a:buFont typeface="+mj-lt"/>
                <a:buAutoNum type="arabicPeriod"/>
              </a:pPr>
              <a:endParaRPr lang="en-US" sz="1100" dirty="0"/>
            </a:p>
            <a:p>
              <a:endParaRPr lang="en-US" sz="1100" dirty="0"/>
            </a:p>
          </p:txBody>
        </p:sp>
      </p:grpSp>
      <p:cxnSp>
        <p:nvCxnSpPr>
          <p:cNvPr id="16" name="Straight Arrow Connector 15"/>
          <p:cNvCxnSpPr/>
          <p:nvPr/>
        </p:nvCxnSpPr>
        <p:spPr>
          <a:xfrm flipV="1">
            <a:off x="7938950" y="2687444"/>
            <a:ext cx="817943" cy="122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3088433" y="382554"/>
            <a:ext cx="7333861" cy="1502229"/>
            <a:chOff x="2799184" y="0"/>
            <a:chExt cx="7333861" cy="1502229"/>
          </a:xfrm>
        </p:grpSpPr>
        <p:sp>
          <p:nvSpPr>
            <p:cNvPr id="20" name="Rectangle 19"/>
            <p:cNvSpPr/>
            <p:nvPr/>
          </p:nvSpPr>
          <p:spPr>
            <a:xfrm>
              <a:off x="2799184" y="0"/>
              <a:ext cx="7333861" cy="1502229"/>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dirty="0">
                  <a:solidFill>
                    <a:schemeClr val="dk1"/>
                  </a:solidFill>
                </a:rPr>
                <a:t>Machine Driver</a:t>
              </a:r>
            </a:p>
          </p:txBody>
        </p:sp>
        <p:sp>
          <p:nvSpPr>
            <p:cNvPr id="19" name="Rectangle 18"/>
            <p:cNvSpPr/>
            <p:nvPr/>
          </p:nvSpPr>
          <p:spPr>
            <a:xfrm>
              <a:off x="2943922" y="46864"/>
              <a:ext cx="6965188" cy="1092607"/>
            </a:xfrm>
            <a:prstGeom prst="rect">
              <a:avLst/>
            </a:prstGeom>
          </p:spPr>
          <p:txBody>
            <a:bodyPr wrap="square">
              <a:spAutoFit/>
            </a:bodyPr>
            <a:lstStyle/>
            <a:p>
              <a:pPr marL="171450" indent="-171450">
                <a:buFont typeface="Arial" panose="020B0604020202020204" pitchFamily="34" charset="0"/>
                <a:buChar char="•"/>
              </a:pPr>
              <a:r>
                <a:rPr lang="en-US" sz="1000" dirty="0">
                  <a:latin typeface="Arial" panose="020B0604020202020204" pitchFamily="34" charset="0"/>
                </a:rPr>
                <a:t>The machine driver defines the </a:t>
              </a:r>
              <a:r>
                <a:rPr lang="en-US" sz="1000" dirty="0" err="1">
                  <a:latin typeface="Arial" panose="020B0604020202020204" pitchFamily="34" charset="0"/>
                </a:rPr>
                <a:t>AsoC</a:t>
              </a:r>
              <a:r>
                <a:rPr lang="en-US" sz="1000" dirty="0">
                  <a:latin typeface="Arial" panose="020B0604020202020204" pitchFamily="34" charset="0"/>
                </a:rPr>
                <a:t> sound card configuration. </a:t>
              </a:r>
            </a:p>
            <a:p>
              <a:pPr marL="171450" indent="-171450">
                <a:buFont typeface="Arial" panose="020B0604020202020204" pitchFamily="34" charset="0"/>
                <a:buChar char="•"/>
              </a:pPr>
              <a:r>
                <a:rPr lang="en-US" sz="1000" dirty="0">
                  <a:solidFill>
                    <a:srgbClr val="000000"/>
                  </a:solidFill>
                  <a:latin typeface="Arial" panose="020B0604020202020204" pitchFamily="34" charset="0"/>
                </a:rPr>
                <a:t>Machine drivers define how the components interact with each other. </a:t>
              </a:r>
              <a:r>
                <a:rPr lang="en-US" sz="900" dirty="0">
                  <a:solidFill>
                    <a:srgbClr val="000000"/>
                  </a:solidFill>
                  <a:latin typeface="Arial" panose="020B0604020202020204" pitchFamily="34" charset="0"/>
                </a:rPr>
                <a:t>links between the codec, DSP, and CPU </a:t>
              </a:r>
            </a:p>
            <a:p>
              <a:pPr marL="685800" lvl="1" indent="-228600">
                <a:buFont typeface="+mj-lt"/>
                <a:buAutoNum type="arabicPeriod"/>
              </a:pPr>
              <a:r>
                <a:rPr lang="en-US" sz="900" dirty="0">
                  <a:solidFill>
                    <a:srgbClr val="000000"/>
                  </a:solidFill>
                  <a:latin typeface="Arial" panose="020B0604020202020204" pitchFamily="34" charset="0"/>
                </a:rPr>
                <a:t>Relationships between each component </a:t>
              </a:r>
            </a:p>
            <a:p>
              <a:pPr marL="685800" lvl="1" indent="-228600">
                <a:buFont typeface="+mj-lt"/>
                <a:buAutoNum type="arabicPeriod"/>
              </a:pPr>
              <a:r>
                <a:rPr lang="en-US" sz="900" dirty="0">
                  <a:solidFill>
                    <a:srgbClr val="000000"/>
                  </a:solidFill>
                  <a:latin typeface="Arial" panose="020B0604020202020204" pitchFamily="34" charset="0"/>
                </a:rPr>
                <a:t>Audio capabilities − Rates, formats, channels </a:t>
              </a:r>
            </a:p>
            <a:p>
              <a:pPr marL="685800" lvl="1" indent="-228600">
                <a:buFont typeface="+mj-lt"/>
                <a:buAutoNum type="arabicPeriod"/>
              </a:pPr>
              <a:r>
                <a:rPr lang="en-US" sz="900" dirty="0">
                  <a:solidFill>
                    <a:srgbClr val="000000"/>
                  </a:solidFill>
                  <a:latin typeface="Arial" panose="020B0604020202020204" pitchFamily="34" charset="0"/>
                </a:rPr>
                <a:t>External devices − Jacks, amplifiers </a:t>
              </a:r>
            </a:p>
            <a:p>
              <a:pPr marL="685800" lvl="1" indent="-228600">
                <a:buFont typeface="+mj-lt"/>
                <a:buAutoNum type="arabicPeriod"/>
              </a:pPr>
              <a:r>
                <a:rPr lang="en-US" sz="900" dirty="0">
                  <a:solidFill>
                    <a:srgbClr val="000000"/>
                  </a:solidFill>
                  <a:latin typeface="Arial" panose="020B0604020202020204" pitchFamily="34" charset="0"/>
                </a:rPr>
                <a:t>Power management − Connected codec pins, modems, FM </a:t>
              </a:r>
            </a:p>
            <a:p>
              <a:endParaRPr lang="en-US" sz="900" dirty="0">
                <a:solidFill>
                  <a:srgbClr val="000000"/>
                </a:solidFill>
                <a:latin typeface="Arial" panose="020B0604020202020204" pitchFamily="34" charset="0"/>
              </a:endParaRPr>
            </a:p>
          </p:txBody>
        </p:sp>
      </p:grpSp>
      <p:cxnSp>
        <p:nvCxnSpPr>
          <p:cNvPr id="25" name="Straight Arrow Connector 24"/>
          <p:cNvCxnSpPr/>
          <p:nvPr/>
        </p:nvCxnSpPr>
        <p:spPr>
          <a:xfrm flipH="1" flipV="1">
            <a:off x="6438122" y="1522025"/>
            <a:ext cx="55984" cy="819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74455" y="4195666"/>
            <a:ext cx="2410125" cy="49567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16241" y="1836118"/>
            <a:ext cx="2705017" cy="223407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74455" y="1802665"/>
            <a:ext cx="2699542" cy="2870016"/>
          </a:xfrm>
          <a:prstGeom prst="rect">
            <a:avLst/>
          </a:prstGeom>
        </p:spPr>
        <p:txBody>
          <a:bodyPr wrap="square">
            <a:spAutoFit/>
          </a:bodyPr>
          <a:lstStyle/>
          <a:p>
            <a:r>
              <a:rPr lang="en-US" sz="1000" dirty="0">
                <a:latin typeface="Arial" panose="020B0604020202020204" pitchFamily="34" charset="0"/>
              </a:rPr>
              <a:t>platform-specific control for stream data transfer and routing</a:t>
            </a:r>
            <a:endParaRPr lang="en-US" sz="1000" dirty="0"/>
          </a:p>
          <a:p>
            <a:r>
              <a:rPr lang="en-US" sz="1050" dirty="0"/>
              <a:t>FE </a:t>
            </a:r>
          </a:p>
          <a:p>
            <a:pPr marL="228600" indent="-228600">
              <a:buFont typeface="+mj-lt"/>
              <a:buAutoNum type="arabicPeriod"/>
            </a:pPr>
            <a:r>
              <a:rPr lang="en-US" sz="1000" dirty="0"/>
              <a:t>Audio – Instantiates PCM playback and recording sessions; transfers PCM data from user space to DSP for playback and from DSP to user space for recording using ASM interface </a:t>
            </a:r>
          </a:p>
          <a:p>
            <a:pPr marL="228600" indent="-228600">
              <a:buFont typeface="+mj-lt"/>
              <a:buAutoNum type="arabicPeriod"/>
            </a:pPr>
            <a:r>
              <a:rPr lang="en-US" sz="1000" dirty="0"/>
              <a:t>Voice – Initializes/</a:t>
            </a:r>
            <a:r>
              <a:rPr lang="en-US" sz="1000" dirty="0" err="1"/>
              <a:t>deinitializes</a:t>
            </a:r>
            <a:r>
              <a:rPr lang="en-US" sz="1000" dirty="0"/>
              <a:t> voice call </a:t>
            </a:r>
          </a:p>
          <a:p>
            <a:pPr marL="228600" indent="-228600">
              <a:buFont typeface="+mj-lt"/>
              <a:buAutoNum type="arabicPeriod"/>
            </a:pPr>
            <a:r>
              <a:rPr lang="en-US" sz="1000" dirty="0"/>
              <a:t>VoIP – Initializes/</a:t>
            </a:r>
            <a:r>
              <a:rPr lang="en-US" sz="1000" dirty="0" err="1"/>
              <a:t>deinitializes</a:t>
            </a:r>
            <a:r>
              <a:rPr lang="en-US" sz="1000" dirty="0"/>
              <a:t> MVS interface to transfer PCM data from/to DSP</a:t>
            </a:r>
          </a:p>
          <a:p>
            <a:pPr marL="228600" indent="-228600">
              <a:buFont typeface="+mj-lt"/>
              <a:buAutoNum type="arabicPeriod"/>
            </a:pPr>
            <a:r>
              <a:rPr lang="en-US" sz="1000" dirty="0"/>
              <a:t>LPA – Enables transfer of PCM data to DSP for LPA playback</a:t>
            </a:r>
          </a:p>
          <a:p>
            <a:pPr marL="228600" indent="-228600">
              <a:buFont typeface="+mj-lt"/>
              <a:buAutoNum type="arabicPeriod"/>
            </a:pPr>
            <a:endParaRPr lang="en-US" sz="1000" dirty="0"/>
          </a:p>
          <a:p>
            <a:endParaRPr lang="en-US" sz="1000" dirty="0"/>
          </a:p>
          <a:p>
            <a:r>
              <a:rPr lang="en-US" sz="1000" dirty="0"/>
              <a:t>BE </a:t>
            </a:r>
          </a:p>
          <a:p>
            <a:r>
              <a:rPr lang="en-US" sz="1000" dirty="0"/>
              <a:t>Routing – Performs audio routing tasks </a:t>
            </a:r>
            <a:endParaRPr lang="en-US" sz="1000" dirty="0">
              <a:latin typeface="Arial" panose="020B0604020202020204" pitchFamily="34" charset="0"/>
            </a:endParaRPr>
          </a:p>
        </p:txBody>
      </p:sp>
      <p:cxnSp>
        <p:nvCxnSpPr>
          <p:cNvPr id="32" name="Straight Arrow Connector 31"/>
          <p:cNvCxnSpPr/>
          <p:nvPr/>
        </p:nvCxnSpPr>
        <p:spPr>
          <a:xfrm flipH="1" flipV="1">
            <a:off x="2665141" y="2341753"/>
            <a:ext cx="1605776" cy="345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2442117" y="3020160"/>
            <a:ext cx="2821259" cy="1368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569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20300" y="1725652"/>
            <a:ext cx="4925794" cy="2099217"/>
          </a:xfrm>
          <a:prstGeom prst="rect">
            <a:avLst/>
          </a:prstGeom>
        </p:spPr>
      </p:pic>
      <p:sp>
        <p:nvSpPr>
          <p:cNvPr id="5" name="Rectangle 4"/>
          <p:cNvSpPr/>
          <p:nvPr/>
        </p:nvSpPr>
        <p:spPr>
          <a:xfrm>
            <a:off x="546641" y="2240497"/>
            <a:ext cx="2973659" cy="830997"/>
          </a:xfrm>
          <a:prstGeom prst="rect">
            <a:avLst/>
          </a:prstGeom>
        </p:spPr>
        <p:txBody>
          <a:bodyPr wrap="square">
            <a:spAutoFit/>
          </a:bodyPr>
          <a:lstStyle/>
          <a:p>
            <a:r>
              <a:rPr lang="en-US" sz="1200" dirty="0">
                <a:latin typeface="Arial" panose="020B0604020202020204" pitchFamily="34" charset="0"/>
              </a:rPr>
              <a:t>Interface to communicate with DSP ASM module; provides mechanism to route PCM data to DSP with support for post/ preprocessing per stream </a:t>
            </a:r>
          </a:p>
        </p:txBody>
      </p:sp>
      <p:cxnSp>
        <p:nvCxnSpPr>
          <p:cNvPr id="7" name="Straight Arrow Connector 6"/>
          <p:cNvCxnSpPr/>
          <p:nvPr/>
        </p:nvCxnSpPr>
        <p:spPr>
          <a:xfrm flipH="1" flipV="1">
            <a:off x="3345365" y="2497874"/>
            <a:ext cx="1282391" cy="156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1141" y="4089259"/>
            <a:ext cx="3029415" cy="1015663"/>
          </a:xfrm>
          <a:prstGeom prst="rect">
            <a:avLst/>
          </a:prstGeom>
        </p:spPr>
        <p:txBody>
          <a:bodyPr wrap="square">
            <a:spAutoFit/>
          </a:bodyPr>
          <a:lstStyle/>
          <a:p>
            <a:r>
              <a:rPr lang="en-US" sz="1200" dirty="0">
                <a:latin typeface="Arial" panose="020B0604020202020204" pitchFamily="34" charset="0"/>
              </a:rPr>
              <a:t>Enables ADM service on DSP, configures COPP and routing matrix, communicates with ACDB to configure COPP with proper calibration data, and routes ASM session ID to ADM session </a:t>
            </a:r>
          </a:p>
        </p:txBody>
      </p:sp>
      <p:cxnSp>
        <p:nvCxnSpPr>
          <p:cNvPr id="12" name="Straight Arrow Connector 11"/>
          <p:cNvCxnSpPr>
            <a:endCxn id="8" idx="0"/>
          </p:cNvCxnSpPr>
          <p:nvPr/>
        </p:nvCxnSpPr>
        <p:spPr>
          <a:xfrm flipH="1">
            <a:off x="2655849" y="2653991"/>
            <a:ext cx="2897459" cy="1435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742985" y="4366258"/>
            <a:ext cx="3085171" cy="461665"/>
          </a:xfrm>
          <a:prstGeom prst="rect">
            <a:avLst/>
          </a:prstGeom>
        </p:spPr>
        <p:txBody>
          <a:bodyPr wrap="square">
            <a:spAutoFit/>
          </a:bodyPr>
          <a:lstStyle/>
          <a:p>
            <a:r>
              <a:rPr lang="en-US" sz="1200" dirty="0">
                <a:latin typeface="Arial" panose="020B0604020202020204" pitchFamily="34" charset="0"/>
              </a:rPr>
              <a:t>Enables AFE services on DSP, activates/deactivates audio hardware ports </a:t>
            </a:r>
          </a:p>
        </p:txBody>
      </p:sp>
      <p:cxnSp>
        <p:nvCxnSpPr>
          <p:cNvPr id="15" name="Straight Arrow Connector 14"/>
          <p:cNvCxnSpPr/>
          <p:nvPr/>
        </p:nvCxnSpPr>
        <p:spPr>
          <a:xfrm flipH="1">
            <a:off x="5983197" y="2653991"/>
            <a:ext cx="272637" cy="1712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307659" y="3140792"/>
            <a:ext cx="3884341" cy="461665"/>
          </a:xfrm>
          <a:prstGeom prst="rect">
            <a:avLst/>
          </a:prstGeom>
        </p:spPr>
        <p:txBody>
          <a:bodyPr wrap="square">
            <a:spAutoFit/>
          </a:bodyPr>
          <a:lstStyle/>
          <a:p>
            <a:r>
              <a:rPr lang="en-US" sz="1200" dirty="0">
                <a:latin typeface="Arial" panose="020B0604020202020204" pitchFamily="34" charset="0"/>
              </a:rPr>
              <a:t>Provides the ability to configure the hardware codec and data transfer over </a:t>
            </a:r>
            <a:r>
              <a:rPr lang="en-US" sz="1200" dirty="0" err="1">
                <a:latin typeface="Arial" panose="020B0604020202020204" pitchFamily="34" charset="0"/>
              </a:rPr>
              <a:t>SLIMBus</a:t>
            </a:r>
            <a:r>
              <a:rPr lang="en-US" sz="1200" dirty="0">
                <a:latin typeface="Arial" panose="020B0604020202020204" pitchFamily="34" charset="0"/>
              </a:rPr>
              <a:t> interface </a:t>
            </a:r>
          </a:p>
        </p:txBody>
      </p:sp>
      <p:cxnSp>
        <p:nvCxnSpPr>
          <p:cNvPr id="18" name="Straight Arrow Connector 17"/>
          <p:cNvCxnSpPr/>
          <p:nvPr/>
        </p:nvCxnSpPr>
        <p:spPr>
          <a:xfrm>
            <a:off x="7599054" y="2653991"/>
            <a:ext cx="1110048" cy="579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068475" y="4012646"/>
            <a:ext cx="3824868" cy="646331"/>
          </a:xfrm>
          <a:prstGeom prst="rect">
            <a:avLst/>
          </a:prstGeom>
        </p:spPr>
        <p:txBody>
          <a:bodyPr wrap="square">
            <a:spAutoFit/>
          </a:bodyPr>
          <a:lstStyle/>
          <a:p>
            <a:r>
              <a:rPr lang="en-US" sz="1200" dirty="0">
                <a:latin typeface="Arial" panose="020B0604020202020204" pitchFamily="34" charset="0"/>
              </a:rPr>
              <a:t>Provides asynchronous framework for </a:t>
            </a:r>
            <a:r>
              <a:rPr lang="en-US" sz="1200" dirty="0" err="1">
                <a:latin typeface="Arial" panose="020B0604020202020204" pitchFamily="34" charset="0"/>
              </a:rPr>
              <a:t>interprocessor</a:t>
            </a:r>
            <a:r>
              <a:rPr lang="en-US" sz="1200" dirty="0">
                <a:latin typeface="Arial" panose="020B0604020202020204" pitchFamily="34" charset="0"/>
              </a:rPr>
              <a:t> communication; used to communicate with Hexagon and modem processor </a:t>
            </a:r>
          </a:p>
        </p:txBody>
      </p:sp>
      <p:cxnSp>
        <p:nvCxnSpPr>
          <p:cNvPr id="21" name="Straight Arrow Connector 20"/>
          <p:cNvCxnSpPr/>
          <p:nvPr/>
        </p:nvCxnSpPr>
        <p:spPr>
          <a:xfrm>
            <a:off x="7337502" y="3071494"/>
            <a:ext cx="1108592" cy="1017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7036420" y="1148576"/>
            <a:ext cx="1951463" cy="1505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924907" y="1014761"/>
            <a:ext cx="2051825" cy="858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9056058" y="783928"/>
            <a:ext cx="2807571" cy="830997"/>
          </a:xfrm>
          <a:prstGeom prst="rect">
            <a:avLst/>
          </a:prstGeom>
        </p:spPr>
        <p:txBody>
          <a:bodyPr wrap="square">
            <a:spAutoFit/>
          </a:bodyPr>
          <a:lstStyle/>
          <a:p>
            <a:r>
              <a:rPr lang="en-US" sz="1200" dirty="0">
                <a:latin typeface="Arial" panose="020B0604020202020204" pitchFamily="34" charset="0"/>
              </a:rPr>
              <a:t>Used For Voice ,, similar as platform driver and ASM</a:t>
            </a:r>
          </a:p>
          <a:p>
            <a:endParaRPr lang="en-US" sz="1200" dirty="0">
              <a:latin typeface="Arial" panose="020B0604020202020204" pitchFamily="34" charset="0"/>
            </a:endParaRPr>
          </a:p>
          <a:p>
            <a:r>
              <a:rPr lang="en-US" sz="1200" dirty="0">
                <a:solidFill>
                  <a:srgbClr val="C00000"/>
                </a:solidFill>
                <a:latin typeface="Arial" panose="020B0604020202020204" pitchFamily="34" charset="0"/>
              </a:rPr>
              <a:t>---- More Information Needed </a:t>
            </a:r>
          </a:p>
        </p:txBody>
      </p:sp>
    </p:spTree>
    <p:extLst>
      <p:ext uri="{BB962C8B-B14F-4D97-AF65-F5344CB8AC3E}">
        <p14:creationId xmlns:p14="http://schemas.microsoft.com/office/powerpoint/2010/main" val="2392649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9201</TotalTime>
  <Words>1472</Words>
  <Application>Microsoft Office PowerPoint</Application>
  <PresentationFormat>Widescreen</PresentationFormat>
  <Paragraphs>196</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Courier New</vt:lpstr>
      <vt:lpstr>Times New Roman</vt:lpstr>
      <vt:lpstr>Wingdings</vt:lpstr>
      <vt:lpstr>Diamond Grid 16x9</vt:lpstr>
      <vt:lpstr>Understanding Audio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Rafiqsab Jamadar</dc:creator>
  <cp:lastModifiedBy>Vinod Kumar Jadhav</cp:lastModifiedBy>
  <cp:revision>53</cp:revision>
  <dcterms:created xsi:type="dcterms:W3CDTF">2017-08-29T03:56:03Z</dcterms:created>
  <dcterms:modified xsi:type="dcterms:W3CDTF">2019-07-29T11:26:59Z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_2015_ms_pID_725343">
    <vt:lpwstr>(3)JXunt4QuvIdjPlCo7TvtbmFehDRDKq3uRDdw0Jx46GpCxV5GEAwqre5FZYYbnmqNsNKfqYqh
Qw5a2uwx3ICv7Yo1KWHpWIMkGrvf9qpk7WdZhYKPJVgPHWkYT3MRLKv8ndV5WiXY81pnaFl7
xRjHoC6fVoAhgCu9T/m5FkDY7uDeiXfvDMZlC09wLXRuN/54pZDvPWwzMkp+2KhlspRrUx/t
dkaGfUyDMKf6ZecYAV</vt:lpwstr>
  </property>
  <property fmtid="{D5CDD505-2E9C-101B-9397-08002B2CF9AE}" pid="9" name="_2015_ms_pID_7253431">
    <vt:lpwstr>hOWLmMzhewEZeE7elzK/obbR3I/Y6jHMjkGAs+rDAueH/Jzn4qxv6U
7jaAAnkRUN4+DqLzZi808Aa2xlOxin4DjS3Wr+gZ1gP9UkwHgTpserU/DwZdb+e9I5mB0lmf
+wnvqIGKyEHDuLE6P+iSzs9cvcsqmLsWhiSWFxD6iIVvU80NKI9ZCW8nxLCwnd/jzbtdCCos
k0IuyOMxbSPIL61oODQ2eYnD/ZxZuyNiNtzU</vt:lpwstr>
  </property>
  <property fmtid="{D5CDD505-2E9C-101B-9397-08002B2CF9AE}" pid="10" name="_2015_ms_pID_7253432">
    <vt:lpwstr>3A==</vt:lpwstr>
  </property>
</Properties>
</file>