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 id="289" r:id="rId56"/>
    <p:sldId id="290" r:id="rId57"/>
    <p:sldId id="291" r:id="rId58"/>
    <p:sldId id="292" r:id="rId5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uce SemiBold" charset="1" panose="00000700000000000000"/>
      <p:regular r:id="rId10"/>
    </p:embeddedFont>
    <p:embeddedFont>
      <p:font typeface="Open Sauce SemiBold Bold" charset="1" panose="00000A00000000000000"/>
      <p:regular r:id="rId11"/>
    </p:embeddedFont>
    <p:embeddedFont>
      <p:font typeface="Open Sauce SemiBold Italics" charset="1" panose="00000700000000000000"/>
      <p:regular r:id="rId12"/>
    </p:embeddedFont>
    <p:embeddedFont>
      <p:font typeface="Open Sauce SemiBold Bold Italics" charset="1" panose="00000A00000000000000"/>
      <p:regular r:id="rId13"/>
    </p:embeddedFont>
    <p:embeddedFont>
      <p:font typeface="Times New Roman" charset="1" panose="02030502070405020303"/>
      <p:regular r:id="rId14"/>
    </p:embeddedFont>
    <p:embeddedFont>
      <p:font typeface="Times New Roman Bold" charset="1" panose="02030802070405020303"/>
      <p:regular r:id="rId15"/>
    </p:embeddedFont>
    <p:embeddedFont>
      <p:font typeface="Times New Roman Italics" charset="1" panose="02030502070405090303"/>
      <p:regular r:id="rId16"/>
    </p:embeddedFont>
    <p:embeddedFont>
      <p:font typeface="Times New Roman Bold Italics" charset="1" panose="02030802070405090303"/>
      <p:regular r:id="rId17"/>
    </p:embeddedFont>
    <p:embeddedFont>
      <p:font typeface="Times New Roman Medium" charset="1" panose="02030502070405020303"/>
      <p:regular r:id="rId18"/>
    </p:embeddedFont>
    <p:embeddedFont>
      <p:font typeface="Times New Roman Medium Italics" charset="1" panose="02030502070405090303"/>
      <p:regular r:id="rId19"/>
    </p:embeddedFont>
    <p:embeddedFont>
      <p:font typeface="Times New Roman Semi-Bold" charset="1" panose="02030702070405020303"/>
      <p:regular r:id="rId20"/>
    </p:embeddedFont>
    <p:embeddedFont>
      <p:font typeface="Times New Roman Semi-Bold Italics" charset="1" panose="02030702070405090303"/>
      <p:regular r:id="rId21"/>
    </p:embeddedFont>
    <p:embeddedFont>
      <p:font typeface="Times New Roman Ultra-Bold" charset="1" panose="020309020704050203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35" Target="slides/slide13.xml" Type="http://schemas.openxmlformats.org/officeDocument/2006/relationships/slide"/><Relationship Id="rId36" Target="slides/slide14.xml" Type="http://schemas.openxmlformats.org/officeDocument/2006/relationships/slide"/><Relationship Id="rId37" Target="slides/slide15.xml" Type="http://schemas.openxmlformats.org/officeDocument/2006/relationships/slide"/><Relationship Id="rId38" Target="slides/slide16.xml" Type="http://schemas.openxmlformats.org/officeDocument/2006/relationships/slide"/><Relationship Id="rId39" Target="slides/slide17.xml" Type="http://schemas.openxmlformats.org/officeDocument/2006/relationships/slide"/><Relationship Id="rId4" Target="theme/theme1.xml" Type="http://schemas.openxmlformats.org/officeDocument/2006/relationships/theme"/><Relationship Id="rId40" Target="slides/slide18.xml" Type="http://schemas.openxmlformats.org/officeDocument/2006/relationships/slide"/><Relationship Id="rId41" Target="slides/slide19.xml" Type="http://schemas.openxmlformats.org/officeDocument/2006/relationships/slide"/><Relationship Id="rId42" Target="slides/slide20.xml" Type="http://schemas.openxmlformats.org/officeDocument/2006/relationships/slide"/><Relationship Id="rId43" Target="slides/slide21.xml" Type="http://schemas.openxmlformats.org/officeDocument/2006/relationships/slide"/><Relationship Id="rId44" Target="slides/slide22.xml" Type="http://schemas.openxmlformats.org/officeDocument/2006/relationships/slide"/><Relationship Id="rId45" Target="slides/slide23.xml" Type="http://schemas.openxmlformats.org/officeDocument/2006/relationships/slide"/><Relationship Id="rId46" Target="slides/slide24.xml" Type="http://schemas.openxmlformats.org/officeDocument/2006/relationships/slide"/><Relationship Id="rId47" Target="slides/slide25.xml" Type="http://schemas.openxmlformats.org/officeDocument/2006/relationships/slide"/><Relationship Id="rId48" Target="slides/slide26.xml" Type="http://schemas.openxmlformats.org/officeDocument/2006/relationships/slide"/><Relationship Id="rId49" Target="slides/slide27.xml" Type="http://schemas.openxmlformats.org/officeDocument/2006/relationships/slide"/><Relationship Id="rId5" Target="tableStyles.xml" Type="http://schemas.openxmlformats.org/officeDocument/2006/relationships/tableStyles"/><Relationship Id="rId50" Target="slides/slide28.xml" Type="http://schemas.openxmlformats.org/officeDocument/2006/relationships/slide"/><Relationship Id="rId51" Target="slides/slide29.xml" Type="http://schemas.openxmlformats.org/officeDocument/2006/relationships/slide"/><Relationship Id="rId52" Target="slides/slide30.xml" Type="http://schemas.openxmlformats.org/officeDocument/2006/relationships/slide"/><Relationship Id="rId53" Target="slides/slide31.xml" Type="http://schemas.openxmlformats.org/officeDocument/2006/relationships/slide"/><Relationship Id="rId54" Target="slides/slide32.xml" Type="http://schemas.openxmlformats.org/officeDocument/2006/relationships/slide"/><Relationship Id="rId55" Target="slides/slide33.xml" Type="http://schemas.openxmlformats.org/officeDocument/2006/relationships/slide"/><Relationship Id="rId56" Target="slides/slide34.xml" Type="http://schemas.openxmlformats.org/officeDocument/2006/relationships/slide"/><Relationship Id="rId57" Target="slides/slide35.xml" Type="http://schemas.openxmlformats.org/officeDocument/2006/relationships/slide"/><Relationship Id="rId58" Target="slides/slide36.xml" Type="http://schemas.openxmlformats.org/officeDocument/2006/relationships/slide"/><Relationship Id="rId59" Target="slides/slide37.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jpe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jpeg" Type="http://schemas.openxmlformats.org/officeDocument/2006/relationships/image"/><Relationship Id="rId5" Target="https://www.researchgate.net/figure/The-order-and-labels-for-keypoints-that-exist-in-the-hands-of-MediaPipe-30-For-Pose_fig2_364279614" TargetMode="External" Type="http://schemas.openxmlformats.org/officeDocument/2006/relationships/hyperlink"/></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jpeg" Type="http://schemas.openxmlformats.org/officeDocument/2006/relationships/image"/><Relationship Id="rId5" Target="../media/image9.jpeg" Type="http://schemas.openxmlformats.org/officeDocument/2006/relationships/image"/><Relationship Id="rId6" Target="../media/image10.jpe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https://jacobheyman702.medium.com/different-pooling-layers-for-cnn-4652a5103d62" TargetMode="External" Type="http://schemas.openxmlformats.org/officeDocument/2006/relationships/hyperlink"/></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jpeg" Type="http://schemas.openxmlformats.org/officeDocument/2006/relationships/image"/><Relationship Id="rId5" Target="https://poojamahajan5131.medium.com/max-pooling-210fc94c4f11" TargetMode="External" Type="http://schemas.openxmlformats.org/officeDocument/2006/relationships/hyperlink"/></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https://indiantechwarrior.com/fully-connected-layers-in-convolutional-neural-networks/" TargetMode="External" Type="http://schemas.openxmlformats.org/officeDocument/2006/relationships/hyperlink"/></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jpeg" Type="http://schemas.openxmlformats.org/officeDocument/2006/relationships/image"/></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jpeg" Type="http://schemas.openxmlformats.org/officeDocument/2006/relationships/image"/><Relationship Id="rId5" Target="../media/VAFoBi6dSHs.mp4" Type="http://schemas.openxmlformats.org/officeDocument/2006/relationships/video"/><Relationship Id="rId6" Target="../media/VAFoBi6dSHs.mp4" Type="http://schemas.microsoft.com/office/2007/relationships/media"/></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doi.org/10.1515/comp-2022-0240." TargetMode="External" Type="http://schemas.openxmlformats.org/officeDocument/2006/relationships/hyperlink"/><Relationship Id="rId5" Target="https://doi.org/10.1515/comp-2022-0240." TargetMode="External" Type="http://schemas.openxmlformats.org/officeDocument/2006/relationships/hyperlink"/><Relationship Id="rId6" Target="https://www.ibm.com/topics/convolutional-neural-networks" TargetMode="External" Type="http://schemas.openxmlformats.org/officeDocument/2006/relationships/hyperlink"/></Relationships>
</file>

<file path=ppt/slides/_rels/slide3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https://www.wpclipart.com/sign_language/Spanish_sign_language_alphabet.png.html" TargetMode="External" Type="http://schemas.openxmlformats.org/officeDocument/2006/relationships/hyperlink"/></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jpeg" Type="http://schemas.openxmlformats.org/officeDocument/2006/relationships/image"/><Relationship Id="rId5" Target="https://www.degruyter.com/document/doi/10.1515/comp-2022-0240/html?lang=en" TargetMode="External" Type="http://schemas.openxmlformats.org/officeDocument/2006/relationships/hyperlink"/></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841989" y="3007809"/>
            <a:ext cx="9425798" cy="6250491"/>
          </a:xfrm>
          <a:prstGeom prst="rect">
            <a:avLst/>
          </a:prstGeom>
        </p:spPr>
        <p:txBody>
          <a:bodyPr anchor="t" rtlCol="false" tIns="0" lIns="0" bIns="0" rIns="0">
            <a:spAutoFit/>
          </a:bodyPr>
          <a:lstStyle/>
          <a:p>
            <a:pPr>
              <a:lnSpc>
                <a:spcPts val="8246"/>
              </a:lnSpc>
            </a:pPr>
            <a:r>
              <a:rPr lang="en-US" sz="7048">
                <a:solidFill>
                  <a:srgbClr val="000000"/>
                </a:solidFill>
                <a:latin typeface="Times New Roman"/>
              </a:rPr>
              <a:t>Sign Language Recognition Using CNN</a:t>
            </a:r>
          </a:p>
          <a:p>
            <a:pPr marL="2622383" indent="-655596" lvl="3">
              <a:lnSpc>
                <a:spcPts val="4737"/>
              </a:lnSpc>
              <a:buFont typeface="Arial"/>
              <a:buChar char="￭"/>
            </a:pPr>
            <a:r>
              <a:rPr lang="en-US" sz="4048">
                <a:solidFill>
                  <a:srgbClr val="000000"/>
                </a:solidFill>
                <a:latin typeface="Times New Roman"/>
              </a:rPr>
              <a:t>N180164 - K.Satish</a:t>
            </a:r>
          </a:p>
          <a:p>
            <a:pPr marL="2622383" indent="-655596" lvl="3">
              <a:lnSpc>
                <a:spcPts val="4737"/>
              </a:lnSpc>
              <a:buFont typeface="Arial"/>
              <a:buChar char="￭"/>
            </a:pPr>
            <a:r>
              <a:rPr lang="en-US" sz="4048">
                <a:solidFill>
                  <a:srgbClr val="000000"/>
                </a:solidFill>
                <a:latin typeface="Times New Roman"/>
              </a:rPr>
              <a:t>N180122 - V.Bhargavi</a:t>
            </a:r>
          </a:p>
          <a:p>
            <a:pPr marL="2622383" indent="-655596" lvl="3">
              <a:lnSpc>
                <a:spcPts val="4737"/>
              </a:lnSpc>
              <a:buFont typeface="Arial"/>
              <a:buChar char="￭"/>
            </a:pPr>
            <a:r>
              <a:rPr lang="en-US" sz="4048">
                <a:solidFill>
                  <a:srgbClr val="000000"/>
                </a:solidFill>
                <a:latin typeface="Times New Roman"/>
              </a:rPr>
              <a:t>N180632 - K.Srisha</a:t>
            </a:r>
          </a:p>
          <a:p>
            <a:pPr marL="2622383" indent="-655596" lvl="3">
              <a:lnSpc>
                <a:spcPts val="4737"/>
              </a:lnSpc>
              <a:buFont typeface="Arial"/>
              <a:buChar char="￭"/>
            </a:pPr>
            <a:r>
              <a:rPr lang="en-US" sz="4048">
                <a:solidFill>
                  <a:srgbClr val="000000"/>
                </a:solidFill>
                <a:latin typeface="Times New Roman"/>
              </a:rPr>
              <a:t>N180431 - E.Jeswanth</a:t>
            </a:r>
          </a:p>
          <a:p>
            <a:pPr marL="2622383" indent="-655596" lvl="3">
              <a:lnSpc>
                <a:spcPts val="4737"/>
              </a:lnSpc>
              <a:buFont typeface="Arial"/>
              <a:buChar char="￭"/>
            </a:pPr>
            <a:r>
              <a:rPr lang="en-US" sz="4048">
                <a:solidFill>
                  <a:srgbClr val="000000"/>
                </a:solidFill>
                <a:latin typeface="Times New Roman"/>
              </a:rPr>
              <a:t>N180353 -Y.Ajay Kumar</a:t>
            </a:r>
          </a:p>
        </p:txBody>
      </p:sp>
      <p:grpSp>
        <p:nvGrpSpPr>
          <p:cNvPr name="Group 3" id="3"/>
          <p:cNvGrpSpPr/>
          <p:nvPr/>
        </p:nvGrpSpPr>
        <p:grpSpPr>
          <a:xfrm rot="0">
            <a:off x="8025251" y="-945677"/>
            <a:ext cx="16115203" cy="20407954"/>
            <a:chOff x="0" y="0"/>
            <a:chExt cx="21486938" cy="27210605"/>
          </a:xfrm>
        </p:grpSpPr>
        <p:sp>
          <p:nvSpPr>
            <p:cNvPr name="Freeform 4" id="4"/>
            <p:cNvSpPr/>
            <p:nvPr/>
          </p:nvSpPr>
          <p:spPr>
            <a:xfrm flipH="false" flipV="false" rot="0">
              <a:off x="156412" y="5240963"/>
              <a:ext cx="21330526" cy="21969643"/>
            </a:xfrm>
            <a:custGeom>
              <a:avLst/>
              <a:gdLst/>
              <a:ahLst/>
              <a:cxnLst/>
              <a:rect r="r" b="b" t="t" l="l"/>
              <a:pathLst>
                <a:path h="21969643" w="21330526">
                  <a:moveTo>
                    <a:pt x="0" y="0"/>
                  </a:moveTo>
                  <a:lnTo>
                    <a:pt x="21330526" y="0"/>
                  </a:lnTo>
                  <a:lnTo>
                    <a:pt x="21330526" y="21969642"/>
                  </a:lnTo>
                  <a:lnTo>
                    <a:pt x="0" y="219696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0"/>
              <a:ext cx="15216327" cy="7451612"/>
            </a:xfrm>
            <a:custGeom>
              <a:avLst/>
              <a:gdLst/>
              <a:ahLst/>
              <a:cxnLst/>
              <a:rect r="r" b="b" t="t" l="l"/>
              <a:pathLst>
                <a:path h="7451612" w="15216327">
                  <a:moveTo>
                    <a:pt x="0" y="0"/>
                  </a:moveTo>
                  <a:lnTo>
                    <a:pt x="15216327" y="0"/>
                  </a:lnTo>
                  <a:lnTo>
                    <a:pt x="15216327" y="7451612"/>
                  </a:lnTo>
                  <a:lnTo>
                    <a:pt x="0" y="7451612"/>
                  </a:lnTo>
                  <a:lnTo>
                    <a:pt x="0" y="0"/>
                  </a:lnTo>
                  <a:close/>
                </a:path>
              </a:pathLst>
            </a:custGeom>
            <a:blipFill>
              <a:blip r:embed="rId2">
                <a:extLst>
                  <a:ext uri="{96DAC541-7B7A-43D3-8B79-37D633B846F1}">
                    <asvg:svgBlip xmlns:asvg="http://schemas.microsoft.com/office/drawing/2016/SVG/main" r:embed="rId3"/>
                  </a:ext>
                </a:extLst>
              </a:blip>
              <a:stretch>
                <a:fillRect l="0" t="-110320" r="0" b="0"/>
              </a:stretch>
            </a:blipFill>
          </p:spPr>
        </p:sp>
      </p:grpSp>
      <p:sp>
        <p:nvSpPr>
          <p:cNvPr name="TextBox 6" id="6"/>
          <p:cNvSpPr txBox="true"/>
          <p:nvPr/>
        </p:nvSpPr>
        <p:spPr>
          <a:xfrm rot="0">
            <a:off x="1028700" y="495858"/>
            <a:ext cx="5526189" cy="949710"/>
          </a:xfrm>
          <a:prstGeom prst="rect">
            <a:avLst/>
          </a:prstGeom>
        </p:spPr>
        <p:txBody>
          <a:bodyPr anchor="t" rtlCol="false" tIns="0" lIns="0" bIns="0" rIns="0">
            <a:spAutoFit/>
          </a:bodyPr>
          <a:lstStyle/>
          <a:p>
            <a:pPr>
              <a:lnSpc>
                <a:spcPts val="4388"/>
              </a:lnSpc>
            </a:pPr>
            <a:r>
              <a:rPr lang="en-US" sz="3750">
                <a:solidFill>
                  <a:srgbClr val="000000"/>
                </a:solidFill>
                <a:latin typeface="Times New Roman"/>
              </a:rPr>
              <a:t>Mini Project Presentation</a:t>
            </a:r>
          </a:p>
          <a:p>
            <a:pPr algn="r">
              <a:lnSpc>
                <a:spcPts val="2520"/>
              </a:lnSpc>
            </a:pPr>
            <a:r>
              <a:rPr lang="en-US" sz="2154">
                <a:solidFill>
                  <a:srgbClr val="000000"/>
                </a:solidFill>
                <a:latin typeface="Times New Roman"/>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73156" y="1028700"/>
            <a:ext cx="10796166" cy="1252170"/>
            <a:chOff x="0" y="0"/>
            <a:chExt cx="14394888" cy="1669560"/>
          </a:xfrm>
        </p:grpSpPr>
        <p:sp>
          <p:nvSpPr>
            <p:cNvPr name="Freeform 3" id="3"/>
            <p:cNvSpPr/>
            <p:nvPr/>
          </p:nvSpPr>
          <p:spPr>
            <a:xfrm flipH="false" flipV="false" rot="0">
              <a:off x="0" y="0"/>
              <a:ext cx="1620991" cy="1669560"/>
            </a:xfrm>
            <a:custGeom>
              <a:avLst/>
              <a:gdLst/>
              <a:ahLst/>
              <a:cxnLst/>
              <a:rect r="r" b="b" t="t" l="l"/>
              <a:pathLst>
                <a:path h="1669560" w="1620991">
                  <a:moveTo>
                    <a:pt x="0" y="0"/>
                  </a:moveTo>
                  <a:lnTo>
                    <a:pt x="1620991" y="0"/>
                  </a:lnTo>
                  <a:lnTo>
                    <a:pt x="1620991" y="1669560"/>
                  </a:lnTo>
                  <a:lnTo>
                    <a:pt x="0" y="1669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152287" y="209448"/>
              <a:ext cx="12242602" cy="1306830"/>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Data Acquisition</a:t>
              </a:r>
            </a:p>
          </p:txBody>
        </p:sp>
      </p:grpSp>
      <p:sp>
        <p:nvSpPr>
          <p:cNvPr name="TextBox 5" id="5"/>
          <p:cNvSpPr txBox="true"/>
          <p:nvPr/>
        </p:nvSpPr>
        <p:spPr>
          <a:xfrm rot="0">
            <a:off x="1891693" y="3007217"/>
            <a:ext cx="14504614" cy="4101117"/>
          </a:xfrm>
          <a:prstGeom prst="rect">
            <a:avLst/>
          </a:prstGeom>
        </p:spPr>
        <p:txBody>
          <a:bodyPr anchor="t" rtlCol="false" tIns="0" lIns="0" bIns="0" rIns="0">
            <a:spAutoFit/>
          </a:bodyPr>
          <a:lstStyle/>
          <a:p>
            <a:pPr algn="just">
              <a:lnSpc>
                <a:spcPts val="5326"/>
              </a:lnSpc>
            </a:pPr>
            <a:r>
              <a:rPr lang="en-US" sz="3599">
                <a:solidFill>
                  <a:srgbClr val="000000"/>
                </a:solidFill>
                <a:latin typeface="Times New Roman"/>
              </a:rPr>
              <a:t>We have used Vision-Based approach to collect the data about hand gestures. This approach is advantageous due to its cost-effectiveness and user-friendliness, as it solely relies on a camera without the need for additional devices. By analyzing the visual input from the camera, information about the positions and movements of hands and fingers can be extracted.</a:t>
            </a:r>
          </a:p>
        </p:txBody>
      </p:sp>
      <p:sp>
        <p:nvSpPr>
          <p:cNvPr name="Freeform 6" id="6"/>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13224" y="1028700"/>
            <a:ext cx="1314894" cy="1354291"/>
          </a:xfrm>
          <a:custGeom>
            <a:avLst/>
            <a:gdLst/>
            <a:ahLst/>
            <a:cxnLst/>
            <a:rect r="r" b="b" t="t" l="l"/>
            <a:pathLst>
              <a:path h="1354291" w="1314894">
                <a:moveTo>
                  <a:pt x="0" y="0"/>
                </a:moveTo>
                <a:lnTo>
                  <a:pt x="1314894" y="0"/>
                </a:lnTo>
                <a:lnTo>
                  <a:pt x="1314894" y="1354291"/>
                </a:lnTo>
                <a:lnTo>
                  <a:pt x="0" y="13542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73621" y="3111738"/>
            <a:ext cx="14348585" cy="6806217"/>
          </a:xfrm>
          <a:prstGeom prst="rect">
            <a:avLst/>
          </a:prstGeom>
        </p:spPr>
        <p:txBody>
          <a:bodyPr anchor="t" rtlCol="false" tIns="0" lIns="0" bIns="0" rIns="0">
            <a:spAutoFit/>
          </a:bodyPr>
          <a:lstStyle/>
          <a:p>
            <a:pPr algn="just">
              <a:lnSpc>
                <a:spcPts val="5326"/>
              </a:lnSpc>
            </a:pPr>
            <a:r>
              <a:rPr lang="en-US" sz="3599">
                <a:solidFill>
                  <a:srgbClr val="000000"/>
                </a:solidFill>
                <a:latin typeface="Times New Roman"/>
              </a:rPr>
              <a:t>In this method for detecting hands, we start by using a webcam to capture an image. To identify the hand in the image, we utilize a library called MediaPipe, which helps with image processing. Once we have detected the hand, we focus on a specific area of the image called the region of interest (ROI). We crop this area and convert it to a gray-scale image using another library called OpenCV. To enhance the image, we apply a technique called Gaussian blur using OpenCV. Then, we further simplify the image by converting it to a binary image using methods called thresholding and adaptive thresholding. These steps help us analyze the hand more effectively.</a:t>
            </a:r>
          </a:p>
        </p:txBody>
      </p:sp>
      <p:sp>
        <p:nvSpPr>
          <p:cNvPr name="Freeform 4" id="4"/>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331459" y="838200"/>
            <a:ext cx="12772177" cy="1970723"/>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Data Pre-Processing and Feature Extraction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8519" y="1028700"/>
            <a:ext cx="1314894" cy="1354291"/>
          </a:xfrm>
          <a:custGeom>
            <a:avLst/>
            <a:gdLst/>
            <a:ahLst/>
            <a:cxnLst/>
            <a:rect r="r" b="b" t="t" l="l"/>
            <a:pathLst>
              <a:path h="1354291" w="1314894">
                <a:moveTo>
                  <a:pt x="0" y="0"/>
                </a:moveTo>
                <a:lnTo>
                  <a:pt x="1314894" y="0"/>
                </a:lnTo>
                <a:lnTo>
                  <a:pt x="1314894" y="1354291"/>
                </a:lnTo>
                <a:lnTo>
                  <a:pt x="0" y="13542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505187" y="3227301"/>
            <a:ext cx="6818035" cy="6345107"/>
          </a:xfrm>
          <a:custGeom>
            <a:avLst/>
            <a:gdLst/>
            <a:ahLst/>
            <a:cxnLst/>
            <a:rect r="r" b="b" t="t" l="l"/>
            <a:pathLst>
              <a:path h="6345107" w="6818035">
                <a:moveTo>
                  <a:pt x="0" y="0"/>
                </a:moveTo>
                <a:lnTo>
                  <a:pt x="6818035" y="0"/>
                </a:lnTo>
                <a:lnTo>
                  <a:pt x="6818035" y="6345108"/>
                </a:lnTo>
                <a:lnTo>
                  <a:pt x="0" y="6345108"/>
                </a:lnTo>
                <a:lnTo>
                  <a:pt x="0" y="0"/>
                </a:lnTo>
                <a:close/>
              </a:path>
            </a:pathLst>
          </a:custGeom>
          <a:blipFill>
            <a:blip r:embed="rId4"/>
            <a:stretch>
              <a:fillRect l="0" t="0" r="0" b="0"/>
            </a:stretch>
          </a:blipFill>
        </p:spPr>
      </p:sp>
      <p:sp>
        <p:nvSpPr>
          <p:cNvPr name="TextBox 5" id="5"/>
          <p:cNvSpPr txBox="true"/>
          <p:nvPr/>
        </p:nvSpPr>
        <p:spPr>
          <a:xfrm rot="0">
            <a:off x="2311279" y="838200"/>
            <a:ext cx="12772177" cy="1970723"/>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Data Pre-Processing and Feature Extraction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45574" y="941640"/>
            <a:ext cx="1314894" cy="1354291"/>
          </a:xfrm>
          <a:custGeom>
            <a:avLst/>
            <a:gdLst/>
            <a:ahLst/>
            <a:cxnLst/>
            <a:rect r="r" b="b" t="t" l="l"/>
            <a:pathLst>
              <a:path h="1354291" w="1314894">
                <a:moveTo>
                  <a:pt x="0" y="0"/>
                </a:moveTo>
                <a:lnTo>
                  <a:pt x="1314894" y="0"/>
                </a:lnTo>
                <a:lnTo>
                  <a:pt x="1314894" y="1354292"/>
                </a:lnTo>
                <a:lnTo>
                  <a:pt x="0" y="13542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35276" y="2920051"/>
            <a:ext cx="14214235" cy="5145475"/>
          </a:xfrm>
          <a:custGeom>
            <a:avLst/>
            <a:gdLst/>
            <a:ahLst/>
            <a:cxnLst/>
            <a:rect r="r" b="b" t="t" l="l"/>
            <a:pathLst>
              <a:path h="5145475" w="14214235">
                <a:moveTo>
                  <a:pt x="0" y="0"/>
                </a:moveTo>
                <a:lnTo>
                  <a:pt x="14214235" y="0"/>
                </a:lnTo>
                <a:lnTo>
                  <a:pt x="14214235" y="5145475"/>
                </a:lnTo>
                <a:lnTo>
                  <a:pt x="0" y="5145475"/>
                </a:lnTo>
                <a:lnTo>
                  <a:pt x="0" y="0"/>
                </a:lnTo>
                <a:close/>
              </a:path>
            </a:pathLst>
          </a:custGeom>
          <a:blipFill>
            <a:blip r:embed="rId4"/>
            <a:stretch>
              <a:fillRect l="-264" t="0" r="-264" b="0"/>
            </a:stretch>
          </a:blipFill>
        </p:spPr>
      </p:sp>
      <p:sp>
        <p:nvSpPr>
          <p:cNvPr name="TextBox 5" id="5"/>
          <p:cNvSpPr txBox="true"/>
          <p:nvPr/>
        </p:nvSpPr>
        <p:spPr>
          <a:xfrm rot="0">
            <a:off x="2428409" y="1009662"/>
            <a:ext cx="10785041"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Mediapipe Landmark System</a:t>
            </a:r>
            <a:r>
              <a:rPr lang="en-US" sz="5550" spc="499">
                <a:solidFill>
                  <a:srgbClr val="2E2E2E"/>
                </a:solidFill>
                <a:latin typeface="Times New Roman Bold"/>
              </a:rPr>
              <a:t> </a:t>
            </a:r>
          </a:p>
        </p:txBody>
      </p:sp>
      <p:sp>
        <p:nvSpPr>
          <p:cNvPr name="TextBox 6" id="6"/>
          <p:cNvSpPr txBox="true"/>
          <p:nvPr/>
        </p:nvSpPr>
        <p:spPr>
          <a:xfrm rot="0">
            <a:off x="1403021" y="8606790"/>
            <a:ext cx="14572533" cy="1160144"/>
          </a:xfrm>
          <a:prstGeom prst="rect">
            <a:avLst/>
          </a:prstGeom>
        </p:spPr>
        <p:txBody>
          <a:bodyPr anchor="t" rtlCol="false" tIns="0" lIns="0" bIns="0" rIns="0">
            <a:spAutoFit/>
          </a:bodyPr>
          <a:lstStyle/>
          <a:p>
            <a:pPr algn="just">
              <a:lnSpc>
                <a:spcPts val="4440"/>
              </a:lnSpc>
            </a:pPr>
            <a:r>
              <a:rPr lang="en-US" sz="3000" u="sng">
                <a:solidFill>
                  <a:srgbClr val="2684FF"/>
                </a:solidFill>
                <a:latin typeface="Times New Roman"/>
                <a:hlinkClick r:id="rId5" tooltip="https://www.researchgate.net/figure/The-order-and-labels-for-keypoints-that-exist-in-the-hands-of-MediaPipe-30-For-Pose_fig2_364279614"/>
              </a:rPr>
              <a:t>https://www.researchgate.net/figure/The-order-and-labels-for-keypoints-that-exist-in-the-hands-of-MediaPipe-30-For-Pose_fig2_364279614</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34370" y="941640"/>
            <a:ext cx="1314894" cy="1354291"/>
          </a:xfrm>
          <a:custGeom>
            <a:avLst/>
            <a:gdLst/>
            <a:ahLst/>
            <a:cxnLst/>
            <a:rect r="r" b="b" t="t" l="l"/>
            <a:pathLst>
              <a:path h="1354291" w="1314894">
                <a:moveTo>
                  <a:pt x="0" y="0"/>
                </a:moveTo>
                <a:lnTo>
                  <a:pt x="1314894" y="0"/>
                </a:lnTo>
                <a:lnTo>
                  <a:pt x="1314894" y="1354292"/>
                </a:lnTo>
                <a:lnTo>
                  <a:pt x="0" y="13542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78093" y="3226228"/>
            <a:ext cx="5509791" cy="5509791"/>
          </a:xfrm>
          <a:custGeom>
            <a:avLst/>
            <a:gdLst/>
            <a:ahLst/>
            <a:cxnLst/>
            <a:rect r="r" b="b" t="t" l="l"/>
            <a:pathLst>
              <a:path h="5509791" w="5509791">
                <a:moveTo>
                  <a:pt x="0" y="0"/>
                </a:moveTo>
                <a:lnTo>
                  <a:pt x="5509791" y="0"/>
                </a:lnTo>
                <a:lnTo>
                  <a:pt x="5509791" y="5509791"/>
                </a:lnTo>
                <a:lnTo>
                  <a:pt x="0" y="5509791"/>
                </a:lnTo>
                <a:lnTo>
                  <a:pt x="0" y="0"/>
                </a:lnTo>
                <a:close/>
              </a:path>
            </a:pathLst>
          </a:custGeom>
          <a:blipFill>
            <a:blip r:embed="rId4"/>
            <a:stretch>
              <a:fillRect l="0" t="0" r="0" b="0"/>
            </a:stretch>
          </a:blipFill>
        </p:spPr>
      </p:sp>
      <p:sp>
        <p:nvSpPr>
          <p:cNvPr name="Freeform 5" id="5"/>
          <p:cNvSpPr/>
          <p:nvPr/>
        </p:nvSpPr>
        <p:spPr>
          <a:xfrm flipH="false" flipV="false" rot="0">
            <a:off x="11749509" y="3226228"/>
            <a:ext cx="5509791" cy="5509791"/>
          </a:xfrm>
          <a:custGeom>
            <a:avLst/>
            <a:gdLst/>
            <a:ahLst/>
            <a:cxnLst/>
            <a:rect r="r" b="b" t="t" l="l"/>
            <a:pathLst>
              <a:path h="5509791" w="5509791">
                <a:moveTo>
                  <a:pt x="0" y="0"/>
                </a:moveTo>
                <a:lnTo>
                  <a:pt x="5509791" y="0"/>
                </a:lnTo>
                <a:lnTo>
                  <a:pt x="5509791" y="5509791"/>
                </a:lnTo>
                <a:lnTo>
                  <a:pt x="0" y="5509791"/>
                </a:lnTo>
                <a:lnTo>
                  <a:pt x="0" y="0"/>
                </a:lnTo>
                <a:close/>
              </a:path>
            </a:pathLst>
          </a:custGeom>
          <a:blipFill>
            <a:blip r:embed="rId5"/>
            <a:stretch>
              <a:fillRect l="0" t="0" r="0" b="0"/>
            </a:stretch>
          </a:blipFill>
        </p:spPr>
      </p:sp>
      <p:sp>
        <p:nvSpPr>
          <p:cNvPr name="Freeform 6" id="6"/>
          <p:cNvSpPr/>
          <p:nvPr/>
        </p:nvSpPr>
        <p:spPr>
          <a:xfrm flipH="false" flipV="false" rot="0">
            <a:off x="6239719" y="3226228"/>
            <a:ext cx="5509791" cy="5509791"/>
          </a:xfrm>
          <a:custGeom>
            <a:avLst/>
            <a:gdLst/>
            <a:ahLst/>
            <a:cxnLst/>
            <a:rect r="r" b="b" t="t" l="l"/>
            <a:pathLst>
              <a:path h="5509791" w="5509791">
                <a:moveTo>
                  <a:pt x="0" y="0"/>
                </a:moveTo>
                <a:lnTo>
                  <a:pt x="5509790" y="0"/>
                </a:lnTo>
                <a:lnTo>
                  <a:pt x="5509790" y="5509791"/>
                </a:lnTo>
                <a:lnTo>
                  <a:pt x="0" y="5509791"/>
                </a:lnTo>
                <a:lnTo>
                  <a:pt x="0" y="0"/>
                </a:lnTo>
                <a:close/>
              </a:path>
            </a:pathLst>
          </a:custGeom>
          <a:blipFill>
            <a:blip r:embed="rId6"/>
            <a:stretch>
              <a:fillRect l="0" t="0" r="0" b="0"/>
            </a:stretch>
          </a:blipFill>
        </p:spPr>
      </p:sp>
      <p:sp>
        <p:nvSpPr>
          <p:cNvPr name="TextBox 7" id="7"/>
          <p:cNvSpPr txBox="true"/>
          <p:nvPr/>
        </p:nvSpPr>
        <p:spPr>
          <a:xfrm rot="0">
            <a:off x="2452112" y="1009662"/>
            <a:ext cx="10785041"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Mediapipe Landmark System</a:t>
            </a:r>
            <a:r>
              <a:rPr lang="en-US" sz="5550" spc="499">
                <a:solidFill>
                  <a:srgbClr val="2E2E2E"/>
                </a:solidFill>
                <a:latin typeface="Times New Roman Bold"/>
              </a:rPr>
              <a:t>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55296" y="1300005"/>
            <a:ext cx="1220867" cy="1257447"/>
          </a:xfrm>
          <a:custGeom>
            <a:avLst/>
            <a:gdLst/>
            <a:ahLst/>
            <a:cxnLst/>
            <a:rect r="r" b="b" t="t" l="l"/>
            <a:pathLst>
              <a:path h="1257447" w="1220867">
                <a:moveTo>
                  <a:pt x="0" y="0"/>
                </a:moveTo>
                <a:lnTo>
                  <a:pt x="1220867" y="0"/>
                </a:lnTo>
                <a:lnTo>
                  <a:pt x="1220867" y="1257447"/>
                </a:lnTo>
                <a:lnTo>
                  <a:pt x="0" y="1257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99362" y="1319605"/>
            <a:ext cx="13486440"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Convolutional Neural Network (CNN)</a:t>
            </a:r>
          </a:p>
        </p:txBody>
      </p:sp>
      <p:sp>
        <p:nvSpPr>
          <p:cNvPr name="Freeform 4" id="4"/>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876163" y="3437048"/>
            <a:ext cx="13998884" cy="3424842"/>
          </a:xfrm>
          <a:prstGeom prst="rect">
            <a:avLst/>
          </a:prstGeom>
        </p:spPr>
        <p:txBody>
          <a:bodyPr anchor="t" rtlCol="false" tIns="0" lIns="0" bIns="0" rIns="0">
            <a:spAutoFit/>
          </a:bodyPr>
          <a:lstStyle/>
          <a:p>
            <a:pPr algn="just">
              <a:lnSpc>
                <a:spcPts val="5326"/>
              </a:lnSpc>
            </a:pPr>
            <a:r>
              <a:rPr lang="en-US" sz="3599">
                <a:solidFill>
                  <a:srgbClr val="000000"/>
                </a:solidFill>
                <a:latin typeface="Times New Roman"/>
              </a:rPr>
              <a:t>CNN (Convolutional Neural Network) is a deep learning model commonly used for image recognition. Inspired by the visual cortex in the brain. The network architecture includes layers like convolution, max pooling, flatten, and fully connected layers. These layers work together to identify features in an image.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29410" y="1300005"/>
            <a:ext cx="1220867" cy="1257447"/>
          </a:xfrm>
          <a:custGeom>
            <a:avLst/>
            <a:gdLst/>
            <a:ahLst/>
            <a:cxnLst/>
            <a:rect r="r" b="b" t="t" l="l"/>
            <a:pathLst>
              <a:path h="1257447" w="1220867">
                <a:moveTo>
                  <a:pt x="0" y="0"/>
                </a:moveTo>
                <a:lnTo>
                  <a:pt x="1220867" y="0"/>
                </a:lnTo>
                <a:lnTo>
                  <a:pt x="1220867" y="1257447"/>
                </a:lnTo>
                <a:lnTo>
                  <a:pt x="0" y="1257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39844" y="2974102"/>
            <a:ext cx="13726253" cy="5700994"/>
          </a:xfrm>
          <a:custGeom>
            <a:avLst/>
            <a:gdLst/>
            <a:ahLst/>
            <a:cxnLst/>
            <a:rect r="r" b="b" t="t" l="l"/>
            <a:pathLst>
              <a:path h="5700994" w="13726253">
                <a:moveTo>
                  <a:pt x="0" y="0"/>
                </a:moveTo>
                <a:lnTo>
                  <a:pt x="13726253" y="0"/>
                </a:lnTo>
                <a:lnTo>
                  <a:pt x="13726253" y="5700994"/>
                </a:lnTo>
                <a:lnTo>
                  <a:pt x="0" y="5700994"/>
                </a:lnTo>
                <a:lnTo>
                  <a:pt x="0" y="0"/>
                </a:lnTo>
                <a:close/>
              </a:path>
            </a:pathLst>
          </a:custGeom>
          <a:blipFill>
            <a:blip r:embed="rId4"/>
            <a:stretch>
              <a:fillRect l="0" t="0" r="-1237" b="0"/>
            </a:stretch>
          </a:blipFill>
        </p:spPr>
      </p:sp>
      <p:sp>
        <p:nvSpPr>
          <p:cNvPr name="TextBox 5" id="5"/>
          <p:cNvSpPr txBox="true"/>
          <p:nvPr/>
        </p:nvSpPr>
        <p:spPr>
          <a:xfrm rot="0">
            <a:off x="2384113" y="1319605"/>
            <a:ext cx="14028024"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Convolutional Neural Network (CNN)</a:t>
            </a:r>
          </a:p>
        </p:txBody>
      </p:sp>
      <p:sp>
        <p:nvSpPr>
          <p:cNvPr name="TextBox 6" id="6"/>
          <p:cNvSpPr txBox="true"/>
          <p:nvPr/>
        </p:nvSpPr>
        <p:spPr>
          <a:xfrm rot="0">
            <a:off x="1213397" y="8887778"/>
            <a:ext cx="14572533" cy="598169"/>
          </a:xfrm>
          <a:prstGeom prst="rect">
            <a:avLst/>
          </a:prstGeom>
        </p:spPr>
        <p:txBody>
          <a:bodyPr anchor="t" rtlCol="false" tIns="0" lIns="0" bIns="0" rIns="0">
            <a:spAutoFit/>
          </a:bodyPr>
          <a:lstStyle/>
          <a:p>
            <a:pPr algn="just">
              <a:lnSpc>
                <a:spcPts val="4440"/>
              </a:lnSpc>
            </a:pPr>
            <a:r>
              <a:rPr lang="en-US" sz="3000" u="sng">
                <a:solidFill>
                  <a:srgbClr val="2684FF"/>
                </a:solidFill>
                <a:latin typeface="Times New Roman"/>
                <a:hlinkClick r:id="rId5" tooltip="https://jacobheyman702.medium.com/different-pooling-layers-for-cnn-4652a5103d62"/>
              </a:rPr>
              <a:t>https://jacobheyman702.medium.com/different-pooling-layers-for-cnn-4652a5103d62</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42065" y="1028700"/>
            <a:ext cx="1220867" cy="1257447"/>
          </a:xfrm>
          <a:custGeom>
            <a:avLst/>
            <a:gdLst/>
            <a:ahLst/>
            <a:cxnLst/>
            <a:rect r="r" b="b" t="t" l="l"/>
            <a:pathLst>
              <a:path h="1257447" w="1220867">
                <a:moveTo>
                  <a:pt x="0" y="0"/>
                </a:moveTo>
                <a:lnTo>
                  <a:pt x="1220867" y="0"/>
                </a:lnTo>
                <a:lnTo>
                  <a:pt x="1220867" y="1257447"/>
                </a:lnTo>
                <a:lnTo>
                  <a:pt x="0" y="1257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39341" y="2476517"/>
            <a:ext cx="14609317" cy="7482492"/>
          </a:xfrm>
          <a:prstGeom prst="rect">
            <a:avLst/>
          </a:prstGeom>
        </p:spPr>
        <p:txBody>
          <a:bodyPr anchor="t" rtlCol="false" tIns="0" lIns="0" bIns="0" rIns="0">
            <a:spAutoFit/>
          </a:bodyPr>
          <a:lstStyle/>
          <a:p>
            <a:pPr algn="just">
              <a:lnSpc>
                <a:spcPts val="5326"/>
              </a:lnSpc>
            </a:pPr>
            <a:r>
              <a:rPr lang="en-US" sz="3599">
                <a:solidFill>
                  <a:srgbClr val="000000"/>
                </a:solidFill>
                <a:latin typeface="Times New Roman Bold"/>
              </a:rPr>
              <a:t>Kernal / Filter : </a:t>
            </a:r>
            <a:r>
              <a:rPr lang="en-US" sz="3599">
                <a:solidFill>
                  <a:srgbClr val="000000"/>
                </a:solidFill>
                <a:latin typeface="Times New Roman"/>
              </a:rPr>
              <a:t>The kernel is a matrix that moves over the input data, performs the dot product with the sub-region of input data, and gives output as the matrix of dot products. </a:t>
            </a:r>
          </a:p>
          <a:p>
            <a:pPr algn="just">
              <a:lnSpc>
                <a:spcPts val="5326"/>
              </a:lnSpc>
            </a:pPr>
          </a:p>
          <a:p>
            <a:pPr algn="just">
              <a:lnSpc>
                <a:spcPts val="5326"/>
              </a:lnSpc>
            </a:pPr>
            <a:r>
              <a:rPr lang="en-US" sz="3599">
                <a:solidFill>
                  <a:srgbClr val="000000"/>
                </a:solidFill>
                <a:latin typeface="Times New Roman Bold"/>
              </a:rPr>
              <a:t>Padding : </a:t>
            </a:r>
            <a:r>
              <a:rPr lang="en-US" sz="3599">
                <a:solidFill>
                  <a:srgbClr val="000000"/>
                </a:solidFill>
                <a:latin typeface="Times New Roman"/>
              </a:rPr>
              <a:t>Padding involves adding extra pixels around the border of the input feature map before convolution. It allows more accurate analysis of images.</a:t>
            </a:r>
          </a:p>
          <a:p>
            <a:pPr algn="just">
              <a:lnSpc>
                <a:spcPts val="5326"/>
              </a:lnSpc>
            </a:pPr>
          </a:p>
          <a:p>
            <a:pPr algn="just">
              <a:lnSpc>
                <a:spcPts val="5326"/>
              </a:lnSpc>
            </a:pPr>
            <a:r>
              <a:rPr lang="en-US" sz="3599">
                <a:solidFill>
                  <a:srgbClr val="000000"/>
                </a:solidFill>
                <a:latin typeface="Times New Roman Bold"/>
              </a:rPr>
              <a:t>Stride: </a:t>
            </a:r>
            <a:r>
              <a:rPr lang="en-US" sz="3599">
                <a:solidFill>
                  <a:srgbClr val="000000"/>
                </a:solidFill>
                <a:latin typeface="Times New Roman"/>
              </a:rPr>
              <a:t>Stride denotes how many steps we are moving in each steps in convolution.By default it is one.</a:t>
            </a:r>
          </a:p>
          <a:p>
            <a:pPr>
              <a:lnSpc>
                <a:spcPts val="5326"/>
              </a:lnSpc>
            </a:pPr>
          </a:p>
        </p:txBody>
      </p:sp>
      <p:sp>
        <p:nvSpPr>
          <p:cNvPr name="TextBox 5" id="5"/>
          <p:cNvSpPr txBox="true"/>
          <p:nvPr/>
        </p:nvSpPr>
        <p:spPr>
          <a:xfrm rot="0">
            <a:off x="2406905" y="1048300"/>
            <a:ext cx="9220647"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Some key Terms to Know</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91671" y="1089905"/>
            <a:ext cx="1220867" cy="1257447"/>
          </a:xfrm>
          <a:custGeom>
            <a:avLst/>
            <a:gdLst/>
            <a:ahLst/>
            <a:cxnLst/>
            <a:rect r="r" b="b" t="t" l="l"/>
            <a:pathLst>
              <a:path h="1257447" w="1220867">
                <a:moveTo>
                  <a:pt x="0" y="0"/>
                </a:moveTo>
                <a:lnTo>
                  <a:pt x="1220867" y="0"/>
                </a:lnTo>
                <a:lnTo>
                  <a:pt x="1220867" y="1257447"/>
                </a:lnTo>
                <a:lnTo>
                  <a:pt x="0" y="1257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41580" y="1109505"/>
            <a:ext cx="9220647"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Convolutional Layer</a:t>
            </a:r>
          </a:p>
        </p:txBody>
      </p:sp>
      <p:sp>
        <p:nvSpPr>
          <p:cNvPr name="Freeform 4" id="4"/>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839341" y="2799798"/>
            <a:ext cx="14609317" cy="4777392"/>
          </a:xfrm>
          <a:prstGeom prst="rect">
            <a:avLst/>
          </a:prstGeom>
        </p:spPr>
        <p:txBody>
          <a:bodyPr anchor="t" rtlCol="false" tIns="0" lIns="0" bIns="0" rIns="0">
            <a:spAutoFit/>
          </a:bodyPr>
          <a:lstStyle/>
          <a:p>
            <a:pPr algn="just">
              <a:lnSpc>
                <a:spcPts val="5326"/>
              </a:lnSpc>
            </a:pPr>
            <a:r>
              <a:rPr lang="en-US" sz="3599">
                <a:solidFill>
                  <a:srgbClr val="000000"/>
                </a:solidFill>
                <a:latin typeface="Times New Roman"/>
              </a:rPr>
              <a:t>This is the first layer in CNN. A convolution layer applies set of  filters or kernels to input data. By convolving these filters across the input, it extract features. It captures local patterns and hierarchically learns complex features in images. The size of the kernels/filters is usually smaller than the actual input size.</a:t>
            </a:r>
          </a:p>
          <a:p>
            <a:pPr>
              <a:lnSpc>
                <a:spcPts val="5326"/>
              </a:lnSpc>
            </a:pPr>
          </a:p>
          <a:p>
            <a:pPr>
              <a:lnSpc>
                <a:spcPts val="5326"/>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0562" y="1089905"/>
            <a:ext cx="1220867" cy="1257447"/>
          </a:xfrm>
          <a:custGeom>
            <a:avLst/>
            <a:gdLst/>
            <a:ahLst/>
            <a:cxnLst/>
            <a:rect r="r" b="b" t="t" l="l"/>
            <a:pathLst>
              <a:path h="1257447" w="1220867">
                <a:moveTo>
                  <a:pt x="0" y="0"/>
                </a:moveTo>
                <a:lnTo>
                  <a:pt x="1220867" y="0"/>
                </a:lnTo>
                <a:lnTo>
                  <a:pt x="1220867" y="1257447"/>
                </a:lnTo>
                <a:lnTo>
                  <a:pt x="0" y="1257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23065" y="1109505"/>
            <a:ext cx="9220647"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Pooling Layer</a:t>
            </a:r>
          </a:p>
        </p:txBody>
      </p:sp>
      <p:sp>
        <p:nvSpPr>
          <p:cNvPr name="Freeform 4" id="4"/>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941429" y="2842638"/>
            <a:ext cx="14609317" cy="6129909"/>
          </a:xfrm>
          <a:prstGeom prst="rect">
            <a:avLst/>
          </a:prstGeom>
        </p:spPr>
        <p:txBody>
          <a:bodyPr anchor="t" rtlCol="false" tIns="0" lIns="0" bIns="0" rIns="0">
            <a:spAutoFit/>
          </a:bodyPr>
          <a:lstStyle/>
          <a:p>
            <a:pPr algn="just">
              <a:lnSpc>
                <a:spcPts val="5328"/>
              </a:lnSpc>
            </a:pPr>
            <a:r>
              <a:rPr lang="en-US" sz="3600">
                <a:solidFill>
                  <a:srgbClr val="000000"/>
                </a:solidFill>
                <a:latin typeface="Times New Roman"/>
              </a:rPr>
              <a:t>The purpose of the pooling layers is to reduce the dimensionality of the matrix by preserving features in it. It reduces the computational cost. It is  not always necessary to perform pooling after convolutional layer. </a:t>
            </a:r>
          </a:p>
          <a:p>
            <a:pPr algn="just">
              <a:lnSpc>
                <a:spcPts val="5328"/>
              </a:lnSpc>
            </a:pPr>
          </a:p>
          <a:p>
            <a:pPr algn="just">
              <a:lnSpc>
                <a:spcPts val="5328"/>
              </a:lnSpc>
            </a:pPr>
            <a:r>
              <a:rPr lang="en-US" sz="3600">
                <a:solidFill>
                  <a:srgbClr val="000000"/>
                </a:solidFill>
                <a:latin typeface="Times New Roman Bold"/>
              </a:rPr>
              <a:t>a. Max Pooling:</a:t>
            </a:r>
          </a:p>
          <a:p>
            <a:pPr algn="just">
              <a:lnSpc>
                <a:spcPts val="5328"/>
              </a:lnSpc>
            </a:pPr>
            <a:r>
              <a:rPr lang="en-US" sz="3600">
                <a:solidFill>
                  <a:srgbClr val="000000"/>
                </a:solidFill>
                <a:latin typeface="Times New Roman"/>
              </a:rPr>
              <a:t>Max pooling is a pooling operation that selects the maximum element from the region of the feature map covered by the filter.</a:t>
            </a:r>
          </a:p>
          <a:p>
            <a:pPr>
              <a:lnSpc>
                <a:spcPts val="5328"/>
              </a:lnSpc>
            </a:pPr>
          </a:p>
          <a:p>
            <a:pPr>
              <a:lnSpc>
                <a:spcPts val="5328"/>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52CC"/>
        </a:solidFill>
      </p:bgPr>
    </p:bg>
    <p:spTree>
      <p:nvGrpSpPr>
        <p:cNvPr id="1" name=""/>
        <p:cNvGrpSpPr/>
        <p:nvPr/>
      </p:nvGrpSpPr>
      <p:grpSpPr>
        <a:xfrm>
          <a:off x="0" y="0"/>
          <a:ext cx="0" cy="0"/>
          <a:chOff x="0" y="0"/>
          <a:chExt cx="0" cy="0"/>
        </a:xfrm>
      </p:grpSpPr>
      <p:sp>
        <p:nvSpPr>
          <p:cNvPr name="TextBox 2" id="2"/>
          <p:cNvSpPr txBox="true"/>
          <p:nvPr/>
        </p:nvSpPr>
        <p:spPr>
          <a:xfrm rot="0">
            <a:off x="10582849" y="542925"/>
            <a:ext cx="8688401" cy="10953277"/>
          </a:xfrm>
          <a:prstGeom prst="rect">
            <a:avLst/>
          </a:prstGeom>
        </p:spPr>
        <p:txBody>
          <a:bodyPr anchor="t" rtlCol="false" tIns="0" lIns="0" bIns="0" rIns="0">
            <a:spAutoFit/>
          </a:bodyPr>
          <a:lstStyle/>
          <a:p>
            <a:pPr marL="782237" indent="-391119" lvl="1">
              <a:lnSpc>
                <a:spcPts val="8695"/>
              </a:lnSpc>
              <a:buFont typeface="Arial"/>
              <a:buChar char="•"/>
            </a:pPr>
            <a:r>
              <a:rPr lang="en-US" sz="3623">
                <a:solidFill>
                  <a:srgbClr val="FFFFFF"/>
                </a:solidFill>
                <a:latin typeface="Times New Roman"/>
              </a:rPr>
              <a:t> Abstract</a:t>
            </a:r>
          </a:p>
          <a:p>
            <a:pPr marL="782237" indent="-391119" lvl="1">
              <a:lnSpc>
                <a:spcPts val="8695"/>
              </a:lnSpc>
              <a:buFont typeface="Arial"/>
              <a:buChar char="•"/>
            </a:pPr>
            <a:r>
              <a:rPr lang="en-US" sz="3623">
                <a:solidFill>
                  <a:srgbClr val="FFFFFF"/>
                </a:solidFill>
                <a:latin typeface="Times New Roman"/>
              </a:rPr>
              <a:t> Introduction</a:t>
            </a:r>
          </a:p>
          <a:p>
            <a:pPr marL="782237" indent="-391119" lvl="1">
              <a:lnSpc>
                <a:spcPts val="8695"/>
              </a:lnSpc>
              <a:buFont typeface="Arial"/>
              <a:buChar char="•"/>
            </a:pPr>
            <a:r>
              <a:rPr lang="en-US" sz="3623">
                <a:solidFill>
                  <a:srgbClr val="FFFFFF"/>
                </a:solidFill>
                <a:latin typeface="Times New Roman"/>
              </a:rPr>
              <a:t>Related works / Existing works</a:t>
            </a:r>
          </a:p>
          <a:p>
            <a:pPr marL="782237" indent="-391119" lvl="1">
              <a:lnSpc>
                <a:spcPts val="8695"/>
              </a:lnSpc>
              <a:buFont typeface="Arial"/>
              <a:buChar char="•"/>
            </a:pPr>
            <a:r>
              <a:rPr lang="en-US" sz="3623">
                <a:solidFill>
                  <a:srgbClr val="FFFFFF"/>
                </a:solidFill>
                <a:latin typeface="Times New Roman"/>
              </a:rPr>
              <a:t>Proposed Method</a:t>
            </a:r>
          </a:p>
          <a:p>
            <a:pPr marL="782237" indent="-391119" lvl="1">
              <a:lnSpc>
                <a:spcPts val="8695"/>
              </a:lnSpc>
              <a:buFont typeface="Arial"/>
              <a:buChar char="•"/>
            </a:pPr>
            <a:r>
              <a:rPr lang="en-US" sz="3623">
                <a:solidFill>
                  <a:srgbClr val="FFFFFF"/>
                </a:solidFill>
                <a:latin typeface="Times New Roman"/>
              </a:rPr>
              <a:t>Experimental setup</a:t>
            </a:r>
          </a:p>
          <a:p>
            <a:pPr marL="782237" indent="-391119" lvl="1">
              <a:lnSpc>
                <a:spcPts val="8695"/>
              </a:lnSpc>
              <a:buFont typeface="Arial"/>
              <a:buChar char="•"/>
            </a:pPr>
            <a:r>
              <a:rPr lang="en-US" sz="3623">
                <a:solidFill>
                  <a:srgbClr val="FFFFFF"/>
                </a:solidFill>
                <a:latin typeface="Times New Roman"/>
              </a:rPr>
              <a:t>Conculusion</a:t>
            </a:r>
          </a:p>
          <a:p>
            <a:pPr marL="782237" indent="-391119" lvl="1">
              <a:lnSpc>
                <a:spcPts val="8695"/>
              </a:lnSpc>
              <a:buFont typeface="Arial"/>
              <a:buChar char="•"/>
            </a:pPr>
            <a:r>
              <a:rPr lang="en-US" sz="3623">
                <a:solidFill>
                  <a:srgbClr val="FFFFFF"/>
                </a:solidFill>
                <a:latin typeface="Times New Roman"/>
              </a:rPr>
              <a:t>Future scope/Directions</a:t>
            </a:r>
          </a:p>
          <a:p>
            <a:pPr marL="782237" indent="-391119" lvl="1">
              <a:lnSpc>
                <a:spcPts val="8695"/>
              </a:lnSpc>
              <a:buFont typeface="Arial"/>
              <a:buChar char="•"/>
            </a:pPr>
            <a:r>
              <a:rPr lang="en-US" sz="3623">
                <a:solidFill>
                  <a:srgbClr val="FFFFFF"/>
                </a:solidFill>
                <a:latin typeface="Times New Roman"/>
              </a:rPr>
              <a:t>References</a:t>
            </a:r>
          </a:p>
          <a:p>
            <a:pPr>
              <a:lnSpc>
                <a:spcPts val="8695"/>
              </a:lnSpc>
            </a:pPr>
          </a:p>
          <a:p>
            <a:pPr>
              <a:lnSpc>
                <a:spcPts val="8695"/>
              </a:lnSpc>
            </a:pPr>
          </a:p>
        </p:txBody>
      </p:sp>
      <p:sp>
        <p:nvSpPr>
          <p:cNvPr name="TextBox 3" id="3"/>
          <p:cNvSpPr txBox="true"/>
          <p:nvPr/>
        </p:nvSpPr>
        <p:spPr>
          <a:xfrm rot="0">
            <a:off x="1028700" y="4501963"/>
            <a:ext cx="8472727" cy="1286157"/>
          </a:xfrm>
          <a:prstGeom prst="rect">
            <a:avLst/>
          </a:prstGeom>
        </p:spPr>
        <p:txBody>
          <a:bodyPr anchor="t" rtlCol="false" tIns="0" lIns="0" bIns="0" rIns="0">
            <a:spAutoFit/>
          </a:bodyPr>
          <a:lstStyle/>
          <a:p>
            <a:pPr>
              <a:lnSpc>
                <a:spcPts val="8861"/>
              </a:lnSpc>
            </a:pPr>
            <a:r>
              <a:rPr lang="en-US" sz="7573">
                <a:solidFill>
                  <a:srgbClr val="FFFFFF"/>
                </a:solidFill>
                <a:latin typeface="Times New Roman"/>
              </a:rPr>
              <a:t>Table of Content</a:t>
            </a:r>
          </a:p>
        </p:txBody>
      </p:sp>
      <p:sp>
        <p:nvSpPr>
          <p:cNvPr name="Freeform 4" id="4"/>
          <p:cNvSpPr/>
          <p:nvPr/>
        </p:nvSpPr>
        <p:spPr>
          <a:xfrm flipH="false" flipV="false" rot="0">
            <a:off x="0" y="6129618"/>
            <a:ext cx="9345037" cy="9625038"/>
          </a:xfrm>
          <a:custGeom>
            <a:avLst/>
            <a:gdLst/>
            <a:ahLst/>
            <a:cxnLst/>
            <a:rect r="r" b="b" t="t" l="l"/>
            <a:pathLst>
              <a:path h="9625038" w="9345037">
                <a:moveTo>
                  <a:pt x="0" y="0"/>
                </a:moveTo>
                <a:lnTo>
                  <a:pt x="9345037" y="0"/>
                </a:lnTo>
                <a:lnTo>
                  <a:pt x="9345037" y="9625038"/>
                </a:lnTo>
                <a:lnTo>
                  <a:pt x="0" y="96250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5331223"/>
            <a:ext cx="9345037" cy="9625038"/>
          </a:xfrm>
          <a:custGeom>
            <a:avLst/>
            <a:gdLst/>
            <a:ahLst/>
            <a:cxnLst/>
            <a:rect r="r" b="b" t="t" l="l"/>
            <a:pathLst>
              <a:path h="9625038" w="9345037">
                <a:moveTo>
                  <a:pt x="0" y="0"/>
                </a:moveTo>
                <a:lnTo>
                  <a:pt x="9345037" y="0"/>
                </a:lnTo>
                <a:lnTo>
                  <a:pt x="9345037" y="9625038"/>
                </a:lnTo>
                <a:lnTo>
                  <a:pt x="0" y="96250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02964" y="1089905"/>
            <a:ext cx="1220867" cy="1257447"/>
          </a:xfrm>
          <a:custGeom>
            <a:avLst/>
            <a:gdLst/>
            <a:ahLst/>
            <a:cxnLst/>
            <a:rect r="r" b="b" t="t" l="l"/>
            <a:pathLst>
              <a:path h="1257447" w="1220867">
                <a:moveTo>
                  <a:pt x="0" y="0"/>
                </a:moveTo>
                <a:lnTo>
                  <a:pt x="1220867" y="0"/>
                </a:lnTo>
                <a:lnTo>
                  <a:pt x="1220867" y="1257447"/>
                </a:lnTo>
                <a:lnTo>
                  <a:pt x="0" y="1257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499544" y="2640624"/>
            <a:ext cx="7611346" cy="5606344"/>
          </a:xfrm>
          <a:custGeom>
            <a:avLst/>
            <a:gdLst/>
            <a:ahLst/>
            <a:cxnLst/>
            <a:rect r="r" b="b" t="t" l="l"/>
            <a:pathLst>
              <a:path h="5606344" w="7611346">
                <a:moveTo>
                  <a:pt x="0" y="0"/>
                </a:moveTo>
                <a:lnTo>
                  <a:pt x="7611346" y="0"/>
                </a:lnTo>
                <a:lnTo>
                  <a:pt x="7611346" y="5606344"/>
                </a:lnTo>
                <a:lnTo>
                  <a:pt x="0" y="5606344"/>
                </a:lnTo>
                <a:lnTo>
                  <a:pt x="0" y="0"/>
                </a:lnTo>
                <a:close/>
              </a:path>
            </a:pathLst>
          </a:custGeom>
          <a:blipFill>
            <a:blip r:embed="rId4"/>
            <a:stretch>
              <a:fillRect l="0" t="0" r="0" b="0"/>
            </a:stretch>
          </a:blipFill>
        </p:spPr>
      </p:sp>
      <p:sp>
        <p:nvSpPr>
          <p:cNvPr name="TextBox 5" id="5"/>
          <p:cNvSpPr txBox="true"/>
          <p:nvPr/>
        </p:nvSpPr>
        <p:spPr>
          <a:xfrm rot="0">
            <a:off x="2246768" y="1109505"/>
            <a:ext cx="9220647"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Pooling Layer</a:t>
            </a:r>
          </a:p>
        </p:txBody>
      </p:sp>
      <p:sp>
        <p:nvSpPr>
          <p:cNvPr name="TextBox 6" id="6"/>
          <p:cNvSpPr txBox="true"/>
          <p:nvPr/>
        </p:nvSpPr>
        <p:spPr>
          <a:xfrm rot="0">
            <a:off x="1823831" y="2478699"/>
            <a:ext cx="7160002" cy="5336953"/>
          </a:xfrm>
          <a:prstGeom prst="rect">
            <a:avLst/>
          </a:prstGeom>
        </p:spPr>
        <p:txBody>
          <a:bodyPr anchor="t" rtlCol="false" tIns="0" lIns="0" bIns="0" rIns="0">
            <a:spAutoFit/>
          </a:bodyPr>
          <a:lstStyle/>
          <a:p>
            <a:pPr>
              <a:lnSpc>
                <a:spcPts val="5030"/>
              </a:lnSpc>
            </a:pPr>
          </a:p>
          <a:p>
            <a:pPr algn="just">
              <a:lnSpc>
                <a:spcPts val="5326"/>
              </a:lnSpc>
            </a:pPr>
            <a:r>
              <a:rPr lang="en-US" sz="3599">
                <a:solidFill>
                  <a:srgbClr val="000000"/>
                </a:solidFill>
                <a:latin typeface="Times New Roman Bold"/>
              </a:rPr>
              <a:t>b. Average Pooling:</a:t>
            </a:r>
          </a:p>
          <a:p>
            <a:pPr algn="just">
              <a:lnSpc>
                <a:spcPts val="5326"/>
              </a:lnSpc>
            </a:pPr>
            <a:r>
              <a:rPr lang="en-US" sz="3599">
                <a:solidFill>
                  <a:srgbClr val="000000"/>
                </a:solidFill>
                <a:latin typeface="Times New Roman"/>
              </a:rPr>
              <a:t>Average pooling computes the average of the elements present in the region of feature map covered by the filter. </a:t>
            </a:r>
          </a:p>
          <a:p>
            <a:pPr>
              <a:lnSpc>
                <a:spcPts val="5030"/>
              </a:lnSpc>
            </a:pPr>
          </a:p>
          <a:p>
            <a:pPr>
              <a:lnSpc>
                <a:spcPts val="5030"/>
              </a:lnSpc>
            </a:pPr>
          </a:p>
        </p:txBody>
      </p:sp>
      <p:sp>
        <p:nvSpPr>
          <p:cNvPr name="TextBox 7" id="7"/>
          <p:cNvSpPr txBox="true"/>
          <p:nvPr/>
        </p:nvSpPr>
        <p:spPr>
          <a:xfrm rot="0">
            <a:off x="1213397" y="8887778"/>
            <a:ext cx="14572533" cy="598169"/>
          </a:xfrm>
          <a:prstGeom prst="rect">
            <a:avLst/>
          </a:prstGeom>
        </p:spPr>
        <p:txBody>
          <a:bodyPr anchor="t" rtlCol="false" tIns="0" lIns="0" bIns="0" rIns="0">
            <a:spAutoFit/>
          </a:bodyPr>
          <a:lstStyle/>
          <a:p>
            <a:pPr algn="just">
              <a:lnSpc>
                <a:spcPts val="4440"/>
              </a:lnSpc>
            </a:pPr>
            <a:r>
              <a:rPr lang="en-US" sz="3000" u="sng">
                <a:solidFill>
                  <a:srgbClr val="2684FF"/>
                </a:solidFill>
                <a:latin typeface="Times New Roman"/>
                <a:hlinkClick r:id="rId5" tooltip="https://poojamahajan5131.medium.com/max-pooling-210fc94c4f11"/>
              </a:rPr>
              <a:t>https://poojamahajan5131.medium.com/max-pooling-210fc94c4f11</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5750" y="1089905"/>
            <a:ext cx="1220867" cy="1257447"/>
          </a:xfrm>
          <a:custGeom>
            <a:avLst/>
            <a:gdLst/>
            <a:ahLst/>
            <a:cxnLst/>
            <a:rect r="r" b="b" t="t" l="l"/>
            <a:pathLst>
              <a:path h="1257447" w="1220867">
                <a:moveTo>
                  <a:pt x="0" y="0"/>
                </a:moveTo>
                <a:lnTo>
                  <a:pt x="1220867" y="0"/>
                </a:lnTo>
                <a:lnTo>
                  <a:pt x="1220867" y="1257447"/>
                </a:lnTo>
                <a:lnTo>
                  <a:pt x="0" y="1257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49567" y="1109505"/>
            <a:ext cx="9220647"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Fully Connected Layer</a:t>
            </a:r>
          </a:p>
        </p:txBody>
      </p:sp>
      <p:sp>
        <p:nvSpPr>
          <p:cNvPr name="Freeform 4" id="4"/>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012538" y="2542000"/>
            <a:ext cx="14578539" cy="2675922"/>
          </a:xfrm>
          <a:prstGeom prst="rect">
            <a:avLst/>
          </a:prstGeom>
        </p:spPr>
        <p:txBody>
          <a:bodyPr anchor="t" rtlCol="false" tIns="0" lIns="0" bIns="0" rIns="0">
            <a:spAutoFit/>
          </a:bodyPr>
          <a:lstStyle/>
          <a:p>
            <a:pPr algn="just">
              <a:lnSpc>
                <a:spcPts val="5326"/>
              </a:lnSpc>
            </a:pPr>
            <a:r>
              <a:rPr lang="en-US" sz="3599">
                <a:solidFill>
                  <a:srgbClr val="000000"/>
                </a:solidFill>
                <a:latin typeface="Times New Roman"/>
              </a:rPr>
              <a:t>Fully Connected layer takes input from Flatten Layer which is a one-dimensional layer (1D Layer). It classifies  the output.</a:t>
            </a:r>
          </a:p>
          <a:p>
            <a:pPr>
              <a:lnSpc>
                <a:spcPts val="5030"/>
              </a:lnSpc>
            </a:pPr>
          </a:p>
          <a:p>
            <a:pPr>
              <a:lnSpc>
                <a:spcPts val="5030"/>
              </a:lnSpc>
            </a:pPr>
          </a:p>
        </p:txBody>
      </p:sp>
      <p:sp>
        <p:nvSpPr>
          <p:cNvPr name="Freeform 6" id="6"/>
          <p:cNvSpPr/>
          <p:nvPr/>
        </p:nvSpPr>
        <p:spPr>
          <a:xfrm flipH="false" flipV="false" rot="0">
            <a:off x="2249567" y="3965686"/>
            <a:ext cx="9620798" cy="5665372"/>
          </a:xfrm>
          <a:custGeom>
            <a:avLst/>
            <a:gdLst/>
            <a:ahLst/>
            <a:cxnLst/>
            <a:rect r="r" b="b" t="t" l="l"/>
            <a:pathLst>
              <a:path h="5665372" w="9620798">
                <a:moveTo>
                  <a:pt x="0" y="0"/>
                </a:moveTo>
                <a:lnTo>
                  <a:pt x="9620798" y="0"/>
                </a:lnTo>
                <a:lnTo>
                  <a:pt x="9620798" y="5665372"/>
                </a:lnTo>
                <a:lnTo>
                  <a:pt x="0" y="5665372"/>
                </a:lnTo>
                <a:lnTo>
                  <a:pt x="0" y="0"/>
                </a:lnTo>
                <a:close/>
              </a:path>
            </a:pathLst>
          </a:custGeom>
          <a:blipFill>
            <a:blip r:embed="rId4"/>
            <a:stretch>
              <a:fillRect l="0" t="0" r="0" b="0"/>
            </a:stretch>
          </a:blipFill>
        </p:spPr>
      </p:sp>
      <p:sp>
        <p:nvSpPr>
          <p:cNvPr name="TextBox 7" id="7"/>
          <p:cNvSpPr txBox="true"/>
          <p:nvPr/>
        </p:nvSpPr>
        <p:spPr>
          <a:xfrm rot="0">
            <a:off x="862779" y="9488183"/>
            <a:ext cx="14572533" cy="598169"/>
          </a:xfrm>
          <a:prstGeom prst="rect">
            <a:avLst/>
          </a:prstGeom>
        </p:spPr>
        <p:txBody>
          <a:bodyPr anchor="t" rtlCol="false" tIns="0" lIns="0" bIns="0" rIns="0">
            <a:spAutoFit/>
          </a:bodyPr>
          <a:lstStyle/>
          <a:p>
            <a:pPr algn="just">
              <a:lnSpc>
                <a:spcPts val="4440"/>
              </a:lnSpc>
            </a:pPr>
            <a:r>
              <a:rPr lang="en-US" sz="3000" u="sng">
                <a:solidFill>
                  <a:srgbClr val="2684FF"/>
                </a:solidFill>
                <a:latin typeface="Times New Roman"/>
                <a:hlinkClick r:id="rId5" tooltip="https://indiantechwarrior.com/fully-connected-layers-in-convolutional-neural-networks/"/>
              </a:rPr>
              <a:t>https://indiantechwarrior.com/fully-connected-layers-in-convolutional-neural-networks/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3156" y="1089905"/>
            <a:ext cx="1220867" cy="1257447"/>
          </a:xfrm>
          <a:custGeom>
            <a:avLst/>
            <a:gdLst/>
            <a:ahLst/>
            <a:cxnLst/>
            <a:rect r="r" b="b" t="t" l="l"/>
            <a:pathLst>
              <a:path h="1257447" w="1220867">
                <a:moveTo>
                  <a:pt x="0" y="0"/>
                </a:moveTo>
                <a:lnTo>
                  <a:pt x="1220867" y="0"/>
                </a:lnTo>
                <a:lnTo>
                  <a:pt x="1220867" y="1257447"/>
                </a:lnTo>
                <a:lnTo>
                  <a:pt x="0" y="1257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70471" y="1109505"/>
            <a:ext cx="9984679"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Text To Speech Translation</a:t>
            </a:r>
          </a:p>
        </p:txBody>
      </p:sp>
      <p:sp>
        <p:nvSpPr>
          <p:cNvPr name="Freeform 4" id="4"/>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894023" y="3062224"/>
            <a:ext cx="14344903" cy="2748534"/>
          </a:xfrm>
          <a:prstGeom prst="rect">
            <a:avLst/>
          </a:prstGeom>
        </p:spPr>
        <p:txBody>
          <a:bodyPr anchor="t" rtlCol="false" tIns="0" lIns="0" bIns="0" rIns="0">
            <a:spAutoFit/>
          </a:bodyPr>
          <a:lstStyle/>
          <a:p>
            <a:pPr>
              <a:lnSpc>
                <a:spcPts val="5328"/>
              </a:lnSpc>
            </a:pPr>
          </a:p>
          <a:p>
            <a:pPr algn="just">
              <a:lnSpc>
                <a:spcPts val="5328"/>
              </a:lnSpc>
            </a:pPr>
            <a:r>
              <a:rPr lang="en-US" sz="3600">
                <a:solidFill>
                  <a:srgbClr val="000000"/>
                </a:solidFill>
                <a:latin typeface="Times New Roman"/>
              </a:rPr>
              <a:t>we have used pyttsx3 library to convert the recognized words into the appropriate speech. The text-to-speech output is a simple workaround, but it's a useful feature because it simulates a real-life dialogue.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0562" y="1089905"/>
            <a:ext cx="1220867" cy="1257447"/>
          </a:xfrm>
          <a:custGeom>
            <a:avLst/>
            <a:gdLst/>
            <a:ahLst/>
            <a:cxnLst/>
            <a:rect r="r" b="b" t="t" l="l"/>
            <a:pathLst>
              <a:path h="1257447" w="1220867">
                <a:moveTo>
                  <a:pt x="0" y="0"/>
                </a:moveTo>
                <a:lnTo>
                  <a:pt x="1220867" y="0"/>
                </a:lnTo>
                <a:lnTo>
                  <a:pt x="1220867" y="1257447"/>
                </a:lnTo>
                <a:lnTo>
                  <a:pt x="0" y="1257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28307" y="1109505"/>
            <a:ext cx="9220647"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Libraries involved</a:t>
            </a:r>
          </a:p>
        </p:txBody>
      </p:sp>
      <p:sp>
        <p:nvSpPr>
          <p:cNvPr name="Freeform 4" id="4"/>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095332" y="3222369"/>
            <a:ext cx="12019861" cy="4992405"/>
          </a:xfrm>
          <a:prstGeom prst="rect">
            <a:avLst/>
          </a:prstGeom>
        </p:spPr>
        <p:txBody>
          <a:bodyPr anchor="t" rtlCol="false" tIns="0" lIns="0" bIns="0" rIns="0">
            <a:spAutoFit/>
          </a:bodyPr>
          <a:lstStyle/>
          <a:p>
            <a:pPr marL="777238" indent="-388619" lvl="1">
              <a:lnSpc>
                <a:spcPts val="5327"/>
              </a:lnSpc>
              <a:buFont typeface="Arial"/>
              <a:buChar char="•"/>
            </a:pPr>
            <a:r>
              <a:rPr lang="en-US" sz="3599">
                <a:solidFill>
                  <a:srgbClr val="000000"/>
                </a:solidFill>
                <a:latin typeface="Times New Roman"/>
              </a:rPr>
              <a:t>Open CV                                                 7.PIL</a:t>
            </a:r>
          </a:p>
          <a:p>
            <a:pPr marL="777238" indent="-388619" lvl="1">
              <a:lnSpc>
                <a:spcPts val="5327"/>
              </a:lnSpc>
              <a:buFont typeface="Arial"/>
              <a:buChar char="•"/>
            </a:pPr>
            <a:r>
              <a:rPr lang="en-US" sz="3599">
                <a:solidFill>
                  <a:srgbClr val="000000"/>
                </a:solidFill>
                <a:latin typeface="Times New Roman"/>
              </a:rPr>
              <a:t> Mediapipe                                              8.Pyttsx3</a:t>
            </a:r>
          </a:p>
          <a:p>
            <a:pPr marL="777238" indent="-388619" lvl="1">
              <a:lnSpc>
                <a:spcPts val="5327"/>
              </a:lnSpc>
              <a:buFont typeface="Arial"/>
              <a:buChar char="•"/>
            </a:pPr>
            <a:r>
              <a:rPr lang="en-US" sz="3599">
                <a:solidFill>
                  <a:srgbClr val="000000"/>
                </a:solidFill>
                <a:latin typeface="Times New Roman"/>
              </a:rPr>
              <a:t>CVzone                                                    9.Tkinter                            </a:t>
            </a:r>
          </a:p>
          <a:p>
            <a:pPr marL="777238" indent="-388619" lvl="1">
              <a:lnSpc>
                <a:spcPts val="5327"/>
              </a:lnSpc>
              <a:buFont typeface="Arial"/>
              <a:buChar char="•"/>
            </a:pPr>
            <a:r>
              <a:rPr lang="en-US" sz="3599">
                <a:solidFill>
                  <a:srgbClr val="000000"/>
                </a:solidFill>
                <a:latin typeface="Times New Roman"/>
              </a:rPr>
              <a:t>Traceback                                              10.Numpy</a:t>
            </a:r>
          </a:p>
          <a:p>
            <a:pPr marL="777238" indent="-388619" lvl="1">
              <a:lnSpc>
                <a:spcPts val="5327"/>
              </a:lnSpc>
              <a:buFont typeface="Arial"/>
              <a:buChar char="•"/>
            </a:pPr>
            <a:r>
              <a:rPr lang="en-US" sz="3599">
                <a:solidFill>
                  <a:srgbClr val="000000"/>
                </a:solidFill>
                <a:latin typeface="Times New Roman"/>
              </a:rPr>
              <a:t>Keras                                                      11.OS,sys</a:t>
            </a:r>
          </a:p>
          <a:p>
            <a:pPr marL="777238" indent="-388619" lvl="1">
              <a:lnSpc>
                <a:spcPts val="5327"/>
              </a:lnSpc>
              <a:buFont typeface="Arial"/>
              <a:buChar char="•"/>
            </a:pPr>
            <a:r>
              <a:rPr lang="en-US" sz="3599">
                <a:solidFill>
                  <a:srgbClr val="000000"/>
                </a:solidFill>
                <a:latin typeface="Times New Roman"/>
              </a:rPr>
              <a:t> Pyenchant                                              12.Math</a:t>
            </a:r>
          </a:p>
          <a:p>
            <a:pPr>
              <a:lnSpc>
                <a:spcPts val="7249"/>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02047" y="818600"/>
            <a:ext cx="1220867" cy="1257447"/>
          </a:xfrm>
          <a:custGeom>
            <a:avLst/>
            <a:gdLst/>
            <a:ahLst/>
            <a:cxnLst/>
            <a:rect r="r" b="b" t="t" l="l"/>
            <a:pathLst>
              <a:path h="1257447" w="1220867">
                <a:moveTo>
                  <a:pt x="0" y="0"/>
                </a:moveTo>
                <a:lnTo>
                  <a:pt x="1220867" y="0"/>
                </a:lnTo>
                <a:lnTo>
                  <a:pt x="1220867" y="1257447"/>
                </a:lnTo>
                <a:lnTo>
                  <a:pt x="0" y="1257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64132" y="838200"/>
            <a:ext cx="9220647"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Libraries</a:t>
            </a:r>
          </a:p>
        </p:txBody>
      </p:sp>
      <p:sp>
        <p:nvSpPr>
          <p:cNvPr name="Freeform 4" id="4"/>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822914" y="2452116"/>
            <a:ext cx="14556241" cy="6806184"/>
          </a:xfrm>
          <a:prstGeom prst="rect">
            <a:avLst/>
          </a:prstGeom>
        </p:spPr>
        <p:txBody>
          <a:bodyPr anchor="t" rtlCol="false" tIns="0" lIns="0" bIns="0" rIns="0">
            <a:spAutoFit/>
          </a:bodyPr>
          <a:lstStyle/>
          <a:p>
            <a:pPr algn="just">
              <a:lnSpc>
                <a:spcPts val="5328"/>
              </a:lnSpc>
            </a:pPr>
            <a:r>
              <a:rPr lang="en-US" sz="3600">
                <a:solidFill>
                  <a:srgbClr val="000000"/>
                </a:solidFill>
                <a:latin typeface="Times New Roman Bold"/>
              </a:rPr>
              <a:t>1. OpenCV</a:t>
            </a:r>
            <a:r>
              <a:rPr lang="en-US" sz="3600">
                <a:solidFill>
                  <a:srgbClr val="000000"/>
                </a:solidFill>
                <a:latin typeface="Times New Roman"/>
              </a:rPr>
              <a:t>: OpenCV is an open-source computer vision library that provides tools for image and video processing tasks.</a:t>
            </a:r>
          </a:p>
          <a:p>
            <a:pPr algn="just">
              <a:lnSpc>
                <a:spcPts val="5328"/>
              </a:lnSpc>
            </a:pPr>
          </a:p>
          <a:p>
            <a:pPr algn="just">
              <a:lnSpc>
                <a:spcPts val="5328"/>
              </a:lnSpc>
            </a:pPr>
            <a:r>
              <a:rPr lang="en-US" sz="3600">
                <a:solidFill>
                  <a:srgbClr val="000000"/>
                </a:solidFill>
                <a:latin typeface="Times New Roman"/>
              </a:rPr>
              <a:t>2. </a:t>
            </a:r>
            <a:r>
              <a:rPr lang="en-US" sz="3600">
                <a:solidFill>
                  <a:srgbClr val="000000"/>
                </a:solidFill>
                <a:latin typeface="Times New Roman Bold"/>
              </a:rPr>
              <a:t>Mediapipe</a:t>
            </a:r>
            <a:r>
              <a:rPr lang="en-US" sz="3600">
                <a:solidFill>
                  <a:srgbClr val="000000"/>
                </a:solidFill>
                <a:latin typeface="Times New Roman"/>
              </a:rPr>
              <a:t>: Mediapipe is a Google-developed open-source framework for real-time multimedia processing, providing modules for tasks like hand tracking, pose estimation, and facial recognition. </a:t>
            </a:r>
          </a:p>
          <a:p>
            <a:pPr algn="just">
              <a:lnSpc>
                <a:spcPts val="5328"/>
              </a:lnSpc>
            </a:pPr>
          </a:p>
          <a:p>
            <a:pPr algn="just">
              <a:lnSpc>
                <a:spcPts val="5328"/>
              </a:lnSpc>
            </a:pPr>
            <a:r>
              <a:rPr lang="en-US" sz="3600">
                <a:solidFill>
                  <a:srgbClr val="000000"/>
                </a:solidFill>
                <a:latin typeface="Times New Roman"/>
              </a:rPr>
              <a:t>3. </a:t>
            </a:r>
            <a:r>
              <a:rPr lang="en-US" sz="3600">
                <a:solidFill>
                  <a:srgbClr val="000000"/>
                </a:solidFill>
                <a:latin typeface="Times New Roman Bold"/>
              </a:rPr>
              <a:t>CVZone</a:t>
            </a:r>
            <a:r>
              <a:rPr lang="en-US" sz="3600">
                <a:solidFill>
                  <a:srgbClr val="000000"/>
                </a:solidFill>
                <a:latin typeface="Times New Roman"/>
              </a:rPr>
              <a:t>: CVZone is a library that extends the capabilities of OpenCV, providing additional functionality and tools for image and video processing tasks. </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44265" y="818600"/>
            <a:ext cx="1220867" cy="1257447"/>
          </a:xfrm>
          <a:custGeom>
            <a:avLst/>
            <a:gdLst/>
            <a:ahLst/>
            <a:cxnLst/>
            <a:rect r="r" b="b" t="t" l="l"/>
            <a:pathLst>
              <a:path h="1257447" w="1220867">
                <a:moveTo>
                  <a:pt x="0" y="0"/>
                </a:moveTo>
                <a:lnTo>
                  <a:pt x="1220867" y="0"/>
                </a:lnTo>
                <a:lnTo>
                  <a:pt x="1220867" y="1257447"/>
                </a:lnTo>
                <a:lnTo>
                  <a:pt x="0" y="1257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19175" y="838200"/>
            <a:ext cx="9220647"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Libraries</a:t>
            </a:r>
          </a:p>
        </p:txBody>
      </p:sp>
      <p:sp>
        <p:nvSpPr>
          <p:cNvPr name="Freeform 4" id="4"/>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822914" y="2673022"/>
            <a:ext cx="15294168" cy="7041889"/>
          </a:xfrm>
          <a:prstGeom prst="rect">
            <a:avLst/>
          </a:prstGeom>
        </p:spPr>
        <p:txBody>
          <a:bodyPr anchor="t" rtlCol="false" tIns="0" lIns="0" bIns="0" rIns="0">
            <a:spAutoFit/>
          </a:bodyPr>
          <a:lstStyle/>
          <a:p>
            <a:pPr algn="just">
              <a:lnSpc>
                <a:spcPts val="5328"/>
              </a:lnSpc>
            </a:pPr>
            <a:r>
              <a:rPr lang="en-US" sz="3600">
                <a:solidFill>
                  <a:srgbClr val="000000"/>
                </a:solidFill>
                <a:latin typeface="Times New Roman"/>
              </a:rPr>
              <a:t>4. </a:t>
            </a:r>
            <a:r>
              <a:rPr lang="en-US" sz="3600">
                <a:solidFill>
                  <a:srgbClr val="000000"/>
                </a:solidFill>
                <a:latin typeface="Times New Roman Bold"/>
              </a:rPr>
              <a:t>Traceback:</a:t>
            </a:r>
            <a:r>
              <a:rPr lang="en-US" sz="3600">
                <a:solidFill>
                  <a:srgbClr val="000000"/>
                </a:solidFill>
                <a:latin typeface="Times New Roman"/>
              </a:rPr>
              <a:t> Traceback is a Python library that provides tools for printing  error messages, for debugging purposes during program execution.</a:t>
            </a:r>
          </a:p>
          <a:p>
            <a:pPr algn="just">
              <a:lnSpc>
                <a:spcPts val="5328"/>
              </a:lnSpc>
            </a:pPr>
          </a:p>
          <a:p>
            <a:pPr algn="just">
              <a:lnSpc>
                <a:spcPts val="5328"/>
              </a:lnSpc>
            </a:pPr>
            <a:r>
              <a:rPr lang="en-US" sz="3600">
                <a:solidFill>
                  <a:srgbClr val="000000"/>
                </a:solidFill>
                <a:latin typeface="Times New Roman"/>
              </a:rPr>
              <a:t>5. </a:t>
            </a:r>
            <a:r>
              <a:rPr lang="en-US" sz="3600">
                <a:solidFill>
                  <a:srgbClr val="000000"/>
                </a:solidFill>
                <a:latin typeface="Times New Roman Bold"/>
              </a:rPr>
              <a:t>Keras:</a:t>
            </a:r>
            <a:r>
              <a:rPr lang="en-US" sz="3600">
                <a:solidFill>
                  <a:srgbClr val="000000"/>
                </a:solidFill>
                <a:latin typeface="Times New Roman"/>
              </a:rPr>
              <a:t> Keras is a high-level deep learning library that simplifies the process of building , training and evaluating deep learning models.</a:t>
            </a:r>
          </a:p>
          <a:p>
            <a:pPr algn="just">
              <a:lnSpc>
                <a:spcPts val="5328"/>
              </a:lnSpc>
            </a:pPr>
          </a:p>
          <a:p>
            <a:pPr algn="just">
              <a:lnSpc>
                <a:spcPts val="5328"/>
              </a:lnSpc>
            </a:pPr>
            <a:r>
              <a:rPr lang="en-US" sz="3600">
                <a:solidFill>
                  <a:srgbClr val="000000"/>
                </a:solidFill>
                <a:latin typeface="Times New Roman"/>
              </a:rPr>
              <a:t>6. </a:t>
            </a:r>
            <a:r>
              <a:rPr lang="en-US" sz="3600">
                <a:solidFill>
                  <a:srgbClr val="000000"/>
                </a:solidFill>
                <a:latin typeface="Times New Roman Bold"/>
              </a:rPr>
              <a:t>PyEnchant:</a:t>
            </a:r>
            <a:r>
              <a:rPr lang="en-US" sz="3600">
                <a:solidFill>
                  <a:srgbClr val="000000"/>
                </a:solidFill>
                <a:latin typeface="Times New Roman"/>
              </a:rPr>
              <a:t> PyEnchant is a library for spell checking and suggesting </a:t>
            </a:r>
          </a:p>
          <a:p>
            <a:pPr algn="just">
              <a:lnSpc>
                <a:spcPts val="5328"/>
              </a:lnSpc>
            </a:pPr>
            <a:r>
              <a:rPr lang="en-US" sz="3600">
                <a:solidFill>
                  <a:srgbClr val="000000"/>
                </a:solidFill>
                <a:latin typeface="Times New Roman"/>
              </a:rPr>
              <a:t>corrections in Python. </a:t>
            </a:r>
          </a:p>
          <a:p>
            <a:pPr algn="just">
              <a:lnSpc>
                <a:spcPts val="6322"/>
              </a:lnSpc>
            </a:pPr>
          </a:p>
          <a:p>
            <a:pPr algn="just">
              <a:lnSpc>
                <a:spcPts val="6322"/>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5374" y="818600"/>
            <a:ext cx="1220867" cy="1257447"/>
          </a:xfrm>
          <a:custGeom>
            <a:avLst/>
            <a:gdLst/>
            <a:ahLst/>
            <a:cxnLst/>
            <a:rect r="r" b="b" t="t" l="l"/>
            <a:pathLst>
              <a:path h="1257447" w="1220867">
                <a:moveTo>
                  <a:pt x="0" y="0"/>
                </a:moveTo>
                <a:lnTo>
                  <a:pt x="1220867" y="0"/>
                </a:lnTo>
                <a:lnTo>
                  <a:pt x="1220867" y="1257447"/>
                </a:lnTo>
                <a:lnTo>
                  <a:pt x="0" y="1257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19175" y="838200"/>
            <a:ext cx="9220647"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Libraries</a:t>
            </a:r>
          </a:p>
        </p:txBody>
      </p:sp>
      <p:sp>
        <p:nvSpPr>
          <p:cNvPr name="Freeform 4" id="4"/>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704399" y="2655385"/>
            <a:ext cx="15003424" cy="7482459"/>
          </a:xfrm>
          <a:prstGeom prst="rect">
            <a:avLst/>
          </a:prstGeom>
        </p:spPr>
        <p:txBody>
          <a:bodyPr anchor="t" rtlCol="false" tIns="0" lIns="0" bIns="0" rIns="0">
            <a:spAutoFit/>
          </a:bodyPr>
          <a:lstStyle/>
          <a:p>
            <a:pPr algn="just">
              <a:lnSpc>
                <a:spcPts val="5328"/>
              </a:lnSpc>
            </a:pPr>
            <a:r>
              <a:rPr lang="en-US" sz="3600">
                <a:solidFill>
                  <a:srgbClr val="000000"/>
                </a:solidFill>
                <a:latin typeface="Times New Roman"/>
              </a:rPr>
              <a:t>7. </a:t>
            </a:r>
            <a:r>
              <a:rPr lang="en-US" sz="3600">
                <a:solidFill>
                  <a:srgbClr val="000000"/>
                </a:solidFill>
                <a:latin typeface="Times New Roman Bold"/>
              </a:rPr>
              <a:t>PIL(Python Imaging Library): </a:t>
            </a:r>
            <a:r>
              <a:rPr lang="en-US" sz="3600">
                <a:solidFill>
                  <a:srgbClr val="000000"/>
                </a:solidFill>
                <a:latin typeface="Times New Roman"/>
              </a:rPr>
              <a:t>PIL is a popular library for image processing and manipulation like opening, editing, and saving images in Python.</a:t>
            </a:r>
          </a:p>
          <a:p>
            <a:pPr algn="just">
              <a:lnSpc>
                <a:spcPts val="5328"/>
              </a:lnSpc>
            </a:pPr>
          </a:p>
          <a:p>
            <a:pPr algn="just">
              <a:lnSpc>
                <a:spcPts val="5328"/>
              </a:lnSpc>
            </a:pPr>
            <a:r>
              <a:rPr lang="en-US" sz="3600">
                <a:solidFill>
                  <a:srgbClr val="000000"/>
                </a:solidFill>
                <a:latin typeface="Times New Roman"/>
              </a:rPr>
              <a:t>8. </a:t>
            </a:r>
            <a:r>
              <a:rPr lang="en-US" sz="3600">
                <a:solidFill>
                  <a:srgbClr val="000000"/>
                </a:solidFill>
                <a:latin typeface="Times New Roman Bold"/>
              </a:rPr>
              <a:t>pyttsx3:</a:t>
            </a:r>
            <a:r>
              <a:rPr lang="en-US" sz="3600">
                <a:solidFill>
                  <a:srgbClr val="000000"/>
                </a:solidFill>
                <a:latin typeface="Times New Roman"/>
              </a:rPr>
              <a:t> pyttsx3 is a Python library for text-to-speech conversion. It provides a simple and convenient way to generate speech from text.</a:t>
            </a:r>
          </a:p>
          <a:p>
            <a:pPr algn="just">
              <a:lnSpc>
                <a:spcPts val="5328"/>
              </a:lnSpc>
            </a:pPr>
          </a:p>
          <a:p>
            <a:pPr algn="just">
              <a:lnSpc>
                <a:spcPts val="5328"/>
              </a:lnSpc>
            </a:pPr>
            <a:r>
              <a:rPr lang="en-US" sz="3600">
                <a:solidFill>
                  <a:srgbClr val="000000"/>
                </a:solidFill>
                <a:latin typeface="Times New Roman"/>
              </a:rPr>
              <a:t>9.</a:t>
            </a:r>
            <a:r>
              <a:rPr lang="en-US" sz="3600">
                <a:solidFill>
                  <a:srgbClr val="000000"/>
                </a:solidFill>
                <a:latin typeface="Times New Roman Bold"/>
              </a:rPr>
              <a:t> Tkinter:</a:t>
            </a:r>
            <a:r>
              <a:rPr lang="en-US" sz="3600">
                <a:solidFill>
                  <a:srgbClr val="000000"/>
                </a:solidFill>
                <a:latin typeface="Times New Roman"/>
              </a:rPr>
              <a:t> Tkinter is a standard Python library for creating graphical user interfaces (GUIs). It provides a set of tools to build Windows, </a:t>
            </a:r>
          </a:p>
          <a:p>
            <a:pPr algn="just">
              <a:lnSpc>
                <a:spcPts val="5328"/>
              </a:lnSpc>
            </a:pPr>
            <a:r>
              <a:rPr lang="en-US" sz="3600">
                <a:solidFill>
                  <a:srgbClr val="000000"/>
                </a:solidFill>
                <a:latin typeface="Times New Roman"/>
              </a:rPr>
              <a:t>buttons, menus, and other GUI elements for desktop applications.</a:t>
            </a:r>
          </a:p>
          <a:p>
            <a:pPr algn="just">
              <a:lnSpc>
                <a:spcPts val="5328"/>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44265" y="907478"/>
            <a:ext cx="1220867" cy="1257447"/>
          </a:xfrm>
          <a:custGeom>
            <a:avLst/>
            <a:gdLst/>
            <a:ahLst/>
            <a:cxnLst/>
            <a:rect r="r" b="b" t="t" l="l"/>
            <a:pathLst>
              <a:path h="1257447" w="1220867">
                <a:moveTo>
                  <a:pt x="0" y="0"/>
                </a:moveTo>
                <a:lnTo>
                  <a:pt x="1220867" y="0"/>
                </a:lnTo>
                <a:lnTo>
                  <a:pt x="1220867" y="1257447"/>
                </a:lnTo>
                <a:lnTo>
                  <a:pt x="0" y="1257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29016" y="927078"/>
            <a:ext cx="9220647"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Libraries</a:t>
            </a:r>
          </a:p>
        </p:txBody>
      </p:sp>
      <p:sp>
        <p:nvSpPr>
          <p:cNvPr name="Freeform 4" id="4"/>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639134" y="2825631"/>
            <a:ext cx="15473774" cy="5834631"/>
          </a:xfrm>
          <a:prstGeom prst="rect">
            <a:avLst/>
          </a:prstGeom>
        </p:spPr>
        <p:txBody>
          <a:bodyPr anchor="t" rtlCol="false" tIns="0" lIns="0" bIns="0" rIns="0">
            <a:spAutoFit/>
          </a:bodyPr>
          <a:lstStyle/>
          <a:p>
            <a:pPr algn="just">
              <a:lnSpc>
                <a:spcPts val="5328"/>
              </a:lnSpc>
            </a:pPr>
            <a:r>
              <a:rPr lang="en-US" sz="3600">
                <a:solidFill>
                  <a:srgbClr val="000000"/>
                </a:solidFill>
                <a:latin typeface="Times New Roman"/>
              </a:rPr>
              <a:t>10. </a:t>
            </a:r>
            <a:r>
              <a:rPr lang="en-US" sz="3600">
                <a:solidFill>
                  <a:srgbClr val="000000"/>
                </a:solidFill>
                <a:latin typeface="Times New Roman Bold"/>
              </a:rPr>
              <a:t>NumPy :</a:t>
            </a:r>
            <a:r>
              <a:rPr lang="en-US" sz="3600">
                <a:solidFill>
                  <a:srgbClr val="000000"/>
                </a:solidFill>
                <a:latin typeface="Times New Roman"/>
              </a:rPr>
              <a:t>NumPy is a Python library for efficient numerical computations, providing arrays, matrices, and mathematical functions for scientific computing tasks.</a:t>
            </a:r>
          </a:p>
          <a:p>
            <a:pPr algn="just">
              <a:lnSpc>
                <a:spcPts val="5328"/>
              </a:lnSpc>
            </a:pPr>
          </a:p>
          <a:p>
            <a:pPr algn="just">
              <a:lnSpc>
                <a:spcPts val="5328"/>
              </a:lnSpc>
            </a:pPr>
            <a:r>
              <a:rPr lang="en-US" sz="3600">
                <a:solidFill>
                  <a:srgbClr val="000000"/>
                </a:solidFill>
                <a:latin typeface="Times New Roman"/>
              </a:rPr>
              <a:t>11.</a:t>
            </a:r>
            <a:r>
              <a:rPr lang="en-US" sz="3600">
                <a:solidFill>
                  <a:srgbClr val="000000"/>
                </a:solidFill>
                <a:latin typeface="Times New Roman Bold"/>
              </a:rPr>
              <a:t> Math: </a:t>
            </a:r>
            <a:r>
              <a:rPr lang="en-US" sz="3600">
                <a:solidFill>
                  <a:srgbClr val="000000"/>
                </a:solidFill>
                <a:latin typeface="Times New Roman"/>
              </a:rPr>
              <a:t>The math module in Python provides mathematical functions and operations for tasks like arithmetic, trigonometry and logarithms.</a:t>
            </a:r>
          </a:p>
          <a:p>
            <a:pPr algn="just">
              <a:lnSpc>
                <a:spcPts val="6913"/>
              </a:lnSpc>
            </a:pPr>
          </a:p>
          <a:p>
            <a:pPr algn="just">
              <a:lnSpc>
                <a:spcPts val="6913"/>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7968" y="820176"/>
            <a:ext cx="1220867" cy="1257447"/>
          </a:xfrm>
          <a:custGeom>
            <a:avLst/>
            <a:gdLst/>
            <a:ahLst/>
            <a:cxnLst/>
            <a:rect r="r" b="b" t="t" l="l"/>
            <a:pathLst>
              <a:path h="1257447" w="1220867">
                <a:moveTo>
                  <a:pt x="0" y="0"/>
                </a:moveTo>
                <a:lnTo>
                  <a:pt x="1220867" y="0"/>
                </a:lnTo>
                <a:lnTo>
                  <a:pt x="1220867" y="1257447"/>
                </a:lnTo>
                <a:lnTo>
                  <a:pt x="0" y="1257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95472" y="839776"/>
            <a:ext cx="9220647"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Libraries</a:t>
            </a:r>
          </a:p>
        </p:txBody>
      </p:sp>
      <p:sp>
        <p:nvSpPr>
          <p:cNvPr name="Freeform 4" id="4"/>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828757" y="2924227"/>
            <a:ext cx="15430543" cy="4101084"/>
          </a:xfrm>
          <a:prstGeom prst="rect">
            <a:avLst/>
          </a:prstGeom>
        </p:spPr>
        <p:txBody>
          <a:bodyPr anchor="t" rtlCol="false" tIns="0" lIns="0" bIns="0" rIns="0">
            <a:spAutoFit/>
          </a:bodyPr>
          <a:lstStyle/>
          <a:p>
            <a:pPr algn="just">
              <a:lnSpc>
                <a:spcPts val="5328"/>
              </a:lnSpc>
            </a:pPr>
            <a:r>
              <a:rPr lang="en-US" sz="3600">
                <a:solidFill>
                  <a:srgbClr val="000000"/>
                </a:solidFill>
                <a:latin typeface="Times New Roman"/>
              </a:rPr>
              <a:t>12. </a:t>
            </a:r>
            <a:r>
              <a:rPr lang="en-US" sz="3600">
                <a:solidFill>
                  <a:srgbClr val="000000"/>
                </a:solidFill>
                <a:latin typeface="Times New Roman Bold"/>
              </a:rPr>
              <a:t>OS</a:t>
            </a:r>
            <a:r>
              <a:rPr lang="en-US" sz="3600">
                <a:solidFill>
                  <a:srgbClr val="000000"/>
                </a:solidFill>
                <a:latin typeface="Times New Roman"/>
              </a:rPr>
              <a:t>: The OS module in Python provides functions for interacting with the operating system, allowing tasks like file and directory operations.</a:t>
            </a:r>
          </a:p>
          <a:p>
            <a:pPr algn="just">
              <a:lnSpc>
                <a:spcPts val="5328"/>
              </a:lnSpc>
            </a:pPr>
          </a:p>
          <a:p>
            <a:pPr algn="just">
              <a:lnSpc>
                <a:spcPts val="5328"/>
              </a:lnSpc>
            </a:pPr>
            <a:r>
              <a:rPr lang="en-US" sz="3600">
                <a:solidFill>
                  <a:srgbClr val="000000"/>
                </a:solidFill>
                <a:latin typeface="Times New Roman Bold"/>
              </a:rPr>
              <a:t>sys</a:t>
            </a:r>
            <a:r>
              <a:rPr lang="en-US" sz="3600">
                <a:solidFill>
                  <a:srgbClr val="000000"/>
                </a:solidFill>
                <a:latin typeface="Times New Roman"/>
              </a:rPr>
              <a:t> : The sys module in Python allows interaction with system-specific features and functions, such as command-line arguments and interpreter-related operations.</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49453" y="818600"/>
            <a:ext cx="1220867" cy="1257447"/>
          </a:xfrm>
          <a:custGeom>
            <a:avLst/>
            <a:gdLst/>
            <a:ahLst/>
            <a:cxnLst/>
            <a:rect r="r" b="b" t="t" l="l"/>
            <a:pathLst>
              <a:path h="1257447" w="1220867">
                <a:moveTo>
                  <a:pt x="0" y="0"/>
                </a:moveTo>
                <a:lnTo>
                  <a:pt x="1220867" y="0"/>
                </a:lnTo>
                <a:lnTo>
                  <a:pt x="1220867" y="1257447"/>
                </a:lnTo>
                <a:lnTo>
                  <a:pt x="0" y="1257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48066" y="838200"/>
            <a:ext cx="9220647"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Dataset</a:t>
            </a:r>
          </a:p>
        </p:txBody>
      </p:sp>
      <p:sp>
        <p:nvSpPr>
          <p:cNvPr name="Freeform 4" id="4"/>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870320" y="2427547"/>
            <a:ext cx="14891218" cy="4777359"/>
          </a:xfrm>
          <a:prstGeom prst="rect">
            <a:avLst/>
          </a:prstGeom>
        </p:spPr>
        <p:txBody>
          <a:bodyPr anchor="t" rtlCol="false" tIns="0" lIns="0" bIns="0" rIns="0">
            <a:spAutoFit/>
          </a:bodyPr>
          <a:lstStyle/>
          <a:p>
            <a:pPr algn="just">
              <a:lnSpc>
                <a:spcPts val="5328"/>
              </a:lnSpc>
            </a:pPr>
            <a:r>
              <a:rPr lang="en-US" sz="3600">
                <a:solidFill>
                  <a:srgbClr val="000000"/>
                </a:solidFill>
                <a:latin typeface="Times New Roman"/>
              </a:rPr>
              <a:t>In this project, we use a CNN model to extract features from an image.The CNN model is saved with a '.h5' extension, which indicates that it is stored in the Hierarchical Data Format (HDF5) file format. HDF5 is commonly used for managing and storing large numerical data sets. In a CNN model,the HDF5 file typically contains the architecture, weights, and other parameters of the model. We utilize the Keras library to work with this CNN model.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49935" y="1028700"/>
            <a:ext cx="10569032" cy="1225827"/>
            <a:chOff x="0" y="0"/>
            <a:chExt cx="14092042" cy="1634435"/>
          </a:xfrm>
        </p:grpSpPr>
        <p:sp>
          <p:nvSpPr>
            <p:cNvPr name="Freeform 3" id="3"/>
            <p:cNvSpPr/>
            <p:nvPr/>
          </p:nvSpPr>
          <p:spPr>
            <a:xfrm flipH="false" flipV="false" rot="0">
              <a:off x="0" y="0"/>
              <a:ext cx="1586888" cy="1634435"/>
            </a:xfrm>
            <a:custGeom>
              <a:avLst/>
              <a:gdLst/>
              <a:ahLst/>
              <a:cxnLst/>
              <a:rect r="r" b="b" t="t" l="l"/>
              <a:pathLst>
                <a:path h="1634435" w="1586888">
                  <a:moveTo>
                    <a:pt x="0" y="0"/>
                  </a:moveTo>
                  <a:lnTo>
                    <a:pt x="1586888" y="0"/>
                  </a:lnTo>
                  <a:lnTo>
                    <a:pt x="1586888" y="1634435"/>
                  </a:lnTo>
                  <a:lnTo>
                    <a:pt x="0" y="16344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107006" y="201034"/>
              <a:ext cx="11985036" cy="1306791"/>
            </a:xfrm>
            <a:prstGeom prst="rect">
              <a:avLst/>
            </a:prstGeom>
          </p:spPr>
          <p:txBody>
            <a:bodyPr anchor="t" rtlCol="false" tIns="0" lIns="0" bIns="0" rIns="0">
              <a:spAutoFit/>
            </a:bodyPr>
            <a:lstStyle/>
            <a:p>
              <a:pPr>
                <a:lnSpc>
                  <a:spcPts val="7494"/>
                </a:lnSpc>
              </a:pPr>
              <a:r>
                <a:rPr lang="en-US" sz="5551" spc="499">
                  <a:solidFill>
                    <a:srgbClr val="2E2E2E"/>
                  </a:solidFill>
                  <a:latin typeface="Times New Roman Bold"/>
                </a:rPr>
                <a:t>Abstract</a:t>
              </a:r>
            </a:p>
          </p:txBody>
        </p:sp>
      </p:grpSp>
      <p:sp>
        <p:nvSpPr>
          <p:cNvPr name="TextBox 5" id="5"/>
          <p:cNvSpPr txBox="true"/>
          <p:nvPr/>
        </p:nvSpPr>
        <p:spPr>
          <a:xfrm rot="0">
            <a:off x="1675560" y="2408497"/>
            <a:ext cx="14936880" cy="6433185"/>
          </a:xfrm>
          <a:prstGeom prst="rect">
            <a:avLst/>
          </a:prstGeom>
        </p:spPr>
        <p:txBody>
          <a:bodyPr anchor="t" rtlCol="false" tIns="0" lIns="0" bIns="0" rIns="0">
            <a:spAutoFit/>
          </a:bodyPr>
          <a:lstStyle/>
          <a:p>
            <a:pPr algn="just">
              <a:lnSpc>
                <a:spcPts val="5040"/>
              </a:lnSpc>
            </a:pPr>
            <a:r>
              <a:rPr lang="en-US" sz="3600">
                <a:solidFill>
                  <a:srgbClr val="000000"/>
                </a:solidFill>
                <a:latin typeface="Times New Roman"/>
              </a:rPr>
              <a:t>We have developed a method using neural networks to recognize finger spelling in American Sign Language in real time. Sign language is a natural and ancient form of communication, and our goal is to use computer vision techniques to automatically recognize hand gestures captured by a camera. To achieve this, we propose using a convolutional neural network (CNN) to analyze the position and orientation of the hand in an image. The CNN is trained and tested using data obtained from the hand's position and orientation. The hand is first processed through a filter, and then passed through a classifier that predicts the type of hand gesture. The images used to train the CNN are adjusted for accuracy.</a:t>
            </a:r>
          </a:p>
        </p:txBody>
      </p:sp>
      <p:sp>
        <p:nvSpPr>
          <p:cNvPr name="Freeform 6" id="6"/>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44265" y="1028700"/>
            <a:ext cx="1220867" cy="1257447"/>
          </a:xfrm>
          <a:custGeom>
            <a:avLst/>
            <a:gdLst/>
            <a:ahLst/>
            <a:cxnLst/>
            <a:rect r="r" b="b" t="t" l="l"/>
            <a:pathLst>
              <a:path h="1257447" w="1220867">
                <a:moveTo>
                  <a:pt x="0" y="0"/>
                </a:moveTo>
                <a:lnTo>
                  <a:pt x="1220867" y="0"/>
                </a:lnTo>
                <a:lnTo>
                  <a:pt x="1220867" y="1257447"/>
                </a:lnTo>
                <a:lnTo>
                  <a:pt x="0" y="1257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73074" y="1048300"/>
            <a:ext cx="13741852"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Hardware And Software Requirements</a:t>
            </a:r>
          </a:p>
        </p:txBody>
      </p:sp>
      <p:sp>
        <p:nvSpPr>
          <p:cNvPr name="Freeform 4" id="4"/>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273074" y="3345370"/>
            <a:ext cx="11243564" cy="3424809"/>
          </a:xfrm>
          <a:prstGeom prst="rect">
            <a:avLst/>
          </a:prstGeom>
        </p:spPr>
        <p:txBody>
          <a:bodyPr anchor="t" rtlCol="false" tIns="0" lIns="0" bIns="0" rIns="0">
            <a:spAutoFit/>
          </a:bodyPr>
          <a:lstStyle/>
          <a:p>
            <a:pPr>
              <a:lnSpc>
                <a:spcPts val="5328"/>
              </a:lnSpc>
            </a:pPr>
            <a:r>
              <a:rPr lang="en-US" sz="3600">
                <a:solidFill>
                  <a:srgbClr val="000000"/>
                </a:solidFill>
                <a:latin typeface="Times New Roman Bold"/>
              </a:rPr>
              <a:t>Hardware Requirement:  </a:t>
            </a:r>
            <a:r>
              <a:rPr lang="en-US" sz="3600">
                <a:solidFill>
                  <a:srgbClr val="000000"/>
                </a:solidFill>
                <a:latin typeface="Times New Roman"/>
              </a:rPr>
              <a:t>webcam</a:t>
            </a:r>
          </a:p>
          <a:p>
            <a:pPr>
              <a:lnSpc>
                <a:spcPts val="5328"/>
              </a:lnSpc>
            </a:pPr>
            <a:r>
              <a:rPr lang="en-US" sz="3600">
                <a:solidFill>
                  <a:srgbClr val="000000"/>
                </a:solidFill>
                <a:latin typeface="Times New Roman Bold"/>
              </a:rPr>
              <a:t>Software Requirement: </a:t>
            </a:r>
          </a:p>
          <a:p>
            <a:pPr>
              <a:lnSpc>
                <a:spcPts val="5328"/>
              </a:lnSpc>
            </a:pPr>
            <a:r>
              <a:rPr lang="en-US" sz="3600">
                <a:solidFill>
                  <a:srgbClr val="000000"/>
                </a:solidFill>
                <a:latin typeface="Times New Roman Bold"/>
              </a:rPr>
              <a:t>                  Opertaing System:  </a:t>
            </a:r>
            <a:r>
              <a:rPr lang="en-US" sz="3600">
                <a:solidFill>
                  <a:srgbClr val="000000"/>
                </a:solidFill>
                <a:latin typeface="Times New Roman"/>
              </a:rPr>
              <a:t>Windows 8 and Above</a:t>
            </a:r>
          </a:p>
          <a:p>
            <a:pPr>
              <a:lnSpc>
                <a:spcPts val="5328"/>
              </a:lnSpc>
            </a:pPr>
            <a:r>
              <a:rPr lang="en-US" sz="3600">
                <a:solidFill>
                  <a:srgbClr val="000000"/>
                </a:solidFill>
                <a:latin typeface="Times New Roman"/>
              </a:rPr>
              <a:t>                                         </a:t>
            </a:r>
            <a:r>
              <a:rPr lang="en-US" sz="3600">
                <a:solidFill>
                  <a:srgbClr val="000000"/>
                </a:solidFill>
                <a:latin typeface="Times New Roman Bold"/>
              </a:rPr>
              <a:t>IDE: </a:t>
            </a:r>
            <a:r>
              <a:rPr lang="en-US" sz="3600">
                <a:solidFill>
                  <a:srgbClr val="000000"/>
                </a:solidFill>
                <a:latin typeface="Times New Roman"/>
              </a:rPr>
              <a:t>visual studio</a:t>
            </a:r>
          </a:p>
          <a:p>
            <a:pPr>
              <a:lnSpc>
                <a:spcPts val="5328"/>
              </a:lnSpc>
            </a:pPr>
            <a:r>
              <a:rPr lang="en-US" sz="3600">
                <a:solidFill>
                  <a:srgbClr val="000000"/>
                </a:solidFill>
                <a:latin typeface="Times New Roman"/>
              </a:rPr>
              <a:t>        </a:t>
            </a:r>
            <a:r>
              <a:rPr lang="en-US" sz="3600">
                <a:solidFill>
                  <a:srgbClr val="000000"/>
                </a:solidFill>
                <a:latin typeface="Times New Roman Bold"/>
              </a:rPr>
              <a:t>Programming Language: </a:t>
            </a:r>
            <a:r>
              <a:rPr lang="en-US" sz="3600">
                <a:solidFill>
                  <a:srgbClr val="000000"/>
                </a:solidFill>
                <a:latin typeface="Times New Roman"/>
              </a:rPr>
              <a:t>Python 3.9.5</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05036" y="818600"/>
            <a:ext cx="1220867" cy="1257447"/>
          </a:xfrm>
          <a:custGeom>
            <a:avLst/>
            <a:gdLst/>
            <a:ahLst/>
            <a:cxnLst/>
            <a:rect r="r" b="b" t="t" l="l"/>
            <a:pathLst>
              <a:path h="1257447" w="1220867">
                <a:moveTo>
                  <a:pt x="0" y="0"/>
                </a:moveTo>
                <a:lnTo>
                  <a:pt x="1220867" y="0"/>
                </a:lnTo>
                <a:lnTo>
                  <a:pt x="1220867" y="1257447"/>
                </a:lnTo>
                <a:lnTo>
                  <a:pt x="0" y="1257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05036" y="2871555"/>
            <a:ext cx="8210812" cy="4705635"/>
          </a:xfrm>
          <a:custGeom>
            <a:avLst/>
            <a:gdLst/>
            <a:ahLst/>
            <a:cxnLst/>
            <a:rect r="r" b="b" t="t" l="l"/>
            <a:pathLst>
              <a:path h="4705635" w="8210812">
                <a:moveTo>
                  <a:pt x="0" y="0"/>
                </a:moveTo>
                <a:lnTo>
                  <a:pt x="8210812" y="0"/>
                </a:lnTo>
                <a:lnTo>
                  <a:pt x="8210812" y="4705634"/>
                </a:lnTo>
                <a:lnTo>
                  <a:pt x="0" y="4705634"/>
                </a:lnTo>
                <a:lnTo>
                  <a:pt x="0" y="0"/>
                </a:lnTo>
                <a:close/>
              </a:path>
            </a:pathLst>
          </a:custGeom>
          <a:blipFill>
            <a:blip r:embed="rId4"/>
            <a:stretch>
              <a:fillRect l="-235" t="0" r="-1649" b="0"/>
            </a:stretch>
          </a:blipFill>
        </p:spPr>
      </p:sp>
      <p:sp>
        <p:nvSpPr>
          <p:cNvPr name="Freeform 5" id="5"/>
          <p:cNvSpPr/>
          <p:nvPr/>
        </p:nvSpPr>
        <p:spPr>
          <a:xfrm flipH="false" flipV="false" rot="0">
            <a:off x="9437312" y="2883997"/>
            <a:ext cx="8343452" cy="4693192"/>
          </a:xfrm>
          <a:custGeom>
            <a:avLst/>
            <a:gdLst/>
            <a:ahLst/>
            <a:cxnLst/>
            <a:rect r="r" b="b" t="t" l="l"/>
            <a:pathLst>
              <a:path h="4693192" w="8343452">
                <a:moveTo>
                  <a:pt x="0" y="0"/>
                </a:moveTo>
                <a:lnTo>
                  <a:pt x="8343453" y="0"/>
                </a:lnTo>
                <a:lnTo>
                  <a:pt x="8343453" y="4693192"/>
                </a:lnTo>
                <a:lnTo>
                  <a:pt x="0" y="4693192"/>
                </a:lnTo>
                <a:lnTo>
                  <a:pt x="0" y="0"/>
                </a:lnTo>
                <a:close/>
              </a:path>
            </a:pathLst>
          </a:custGeom>
          <a:blipFill>
            <a:blip r:embed="rId5"/>
            <a:stretch>
              <a:fillRect l="0" t="0" r="0" b="0"/>
            </a:stretch>
          </a:blipFill>
        </p:spPr>
      </p:sp>
      <p:sp>
        <p:nvSpPr>
          <p:cNvPr name="TextBox 6" id="6"/>
          <p:cNvSpPr txBox="true"/>
          <p:nvPr/>
        </p:nvSpPr>
        <p:spPr>
          <a:xfrm rot="0">
            <a:off x="2248066" y="838200"/>
            <a:ext cx="12814099"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Result Screenshot</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639711"/>
            <a:ext cx="1220867" cy="1257447"/>
          </a:xfrm>
          <a:custGeom>
            <a:avLst/>
            <a:gdLst/>
            <a:ahLst/>
            <a:cxnLst/>
            <a:rect r="r" b="b" t="t" l="l"/>
            <a:pathLst>
              <a:path h="1257447" w="1220867">
                <a:moveTo>
                  <a:pt x="0" y="0"/>
                </a:moveTo>
                <a:lnTo>
                  <a:pt x="1220867" y="0"/>
                </a:lnTo>
                <a:lnTo>
                  <a:pt x="1220867" y="1257447"/>
                </a:lnTo>
                <a:lnTo>
                  <a:pt x="0" y="1257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4" id="4">
            <a:hlinkClick action="ppaction://media"/>
          </p:cNvPr>
          <p:cNvPicPr>
            <a:picLocks noChangeAspect="true"/>
          </p:cNvPicPr>
          <p:nvPr>
            <a:videoFile r:link="rId5"/>
            <p:extLst>
              <p:ext uri="{DAA4B4D4-6D71-4841-9C94-3DE7FCFB9230}">
                <p14:media xmlns:p14="http://schemas.microsoft.com/office/powerpoint/2010/main" r:embed="rId6"/>
              </p:ext>
            </p:extLst>
          </p:nvPr>
        </p:nvPicPr>
        <p:blipFill>
          <a:blip r:embed="rId4"/>
          <a:srcRect l="0" t="0" r="0" b="0"/>
          <a:stretch>
            <a:fillRect/>
          </a:stretch>
        </p:blipFill>
        <p:spPr>
          <a:xfrm flipH="false" flipV="false" rot="0">
            <a:off x="1471083" y="2214227"/>
            <a:ext cx="13157237" cy="7565411"/>
          </a:xfrm>
          <a:prstGeom prst="rect">
            <a:avLst/>
          </a:prstGeom>
        </p:spPr>
      </p:pic>
      <p:sp>
        <p:nvSpPr>
          <p:cNvPr name="TextBox 5" id="5"/>
          <p:cNvSpPr txBox="true"/>
          <p:nvPr/>
        </p:nvSpPr>
        <p:spPr>
          <a:xfrm rot="0">
            <a:off x="2508798" y="688945"/>
            <a:ext cx="12814099"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Result Video</a:t>
            </a:r>
          </a:p>
        </p:txBody>
      </p:sp>
    </p:spTree>
  </p:cSld>
  <p:clrMapOvr>
    <a:masterClrMapping/>
  </p:clrMapOvr>
  <p:timing>
    <p:tnLst>
      <p:par>
        <p:cTn dur="indefinite" restart="never" nodeType="tmRoot">
          <p:childTnLst>
            <p:video>
              <p:cMediaNode vol="100000">
                <p:cTn fill="hold" display="false">
                  <p:stCondLst>
                    <p:cond delay="indefinite"/>
                  </p:stCondLst>
                </p:cTn>
                <p:tgtEl>
                  <p:spTgt spid="4"/>
                </p:tgtEl>
              </p:cMediaNode>
            </p:video>
          </p:childTnLst>
        </p:cTn>
      </p:par>
    </p:tnLst>
  </p:timing>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3156" y="1140832"/>
            <a:ext cx="1220867" cy="1257447"/>
          </a:xfrm>
          <a:custGeom>
            <a:avLst/>
            <a:gdLst/>
            <a:ahLst/>
            <a:cxnLst/>
            <a:rect r="r" b="b" t="t" l="l"/>
            <a:pathLst>
              <a:path h="1257447" w="1220867">
                <a:moveTo>
                  <a:pt x="0" y="0"/>
                </a:moveTo>
                <a:lnTo>
                  <a:pt x="1220867" y="0"/>
                </a:lnTo>
                <a:lnTo>
                  <a:pt x="1220867" y="1257448"/>
                </a:lnTo>
                <a:lnTo>
                  <a:pt x="0" y="1257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63216" y="838200"/>
            <a:ext cx="14996084" cy="1970723"/>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Results Comparision With Other Approaches</a:t>
            </a:r>
          </a:p>
        </p:txBody>
      </p:sp>
      <p:sp>
        <p:nvSpPr>
          <p:cNvPr name="Freeform 4" id="4"/>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894023" y="3128391"/>
            <a:ext cx="14449336" cy="6129909"/>
          </a:xfrm>
          <a:prstGeom prst="rect">
            <a:avLst/>
          </a:prstGeom>
        </p:spPr>
        <p:txBody>
          <a:bodyPr anchor="t" rtlCol="false" tIns="0" lIns="0" bIns="0" rIns="0">
            <a:spAutoFit/>
          </a:bodyPr>
          <a:lstStyle/>
          <a:p>
            <a:pPr algn="just">
              <a:lnSpc>
                <a:spcPts val="5328"/>
              </a:lnSpc>
            </a:pPr>
            <a:r>
              <a:rPr lang="en-US" sz="3600">
                <a:solidFill>
                  <a:srgbClr val="000000"/>
                </a:solidFill>
                <a:latin typeface="Times New Roman"/>
              </a:rPr>
              <a:t>During the systematic literature review, we observed that the majority of research papers on sign language recognition using glove-based systems achieved an average accuracy of greater than 90% with a small number of gestures. </a:t>
            </a:r>
          </a:p>
          <a:p>
            <a:pPr algn="just">
              <a:lnSpc>
                <a:spcPts val="5328"/>
              </a:lnSpc>
            </a:pPr>
            <a:r>
              <a:rPr lang="en-US" sz="3600">
                <a:solidFill>
                  <a:srgbClr val="000000"/>
                </a:solidFill>
                <a:latin typeface="Times New Roman"/>
              </a:rPr>
              <a:t>In our project, we have used vision based approach to recognize finger spelling in American Sign Language using convolutional neural network. Accuracy of this vision-based approach is 97% and it is also less expensive and more user-friendly when compared to glove-based approach.</a:t>
            </a:r>
          </a:p>
          <a:p>
            <a:pPr algn="just">
              <a:lnSpc>
                <a:spcPts val="5328"/>
              </a:lnSpc>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73543" y="1087969"/>
            <a:ext cx="1220867" cy="1257447"/>
          </a:xfrm>
          <a:custGeom>
            <a:avLst/>
            <a:gdLst/>
            <a:ahLst/>
            <a:cxnLst/>
            <a:rect r="r" b="b" t="t" l="l"/>
            <a:pathLst>
              <a:path h="1257447" w="1220867">
                <a:moveTo>
                  <a:pt x="0" y="0"/>
                </a:moveTo>
                <a:lnTo>
                  <a:pt x="1220867" y="0"/>
                </a:lnTo>
                <a:lnTo>
                  <a:pt x="1220867" y="1257447"/>
                </a:lnTo>
                <a:lnTo>
                  <a:pt x="0" y="1257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66580" y="1107568"/>
            <a:ext cx="14750502"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Conclusion</a:t>
            </a:r>
          </a:p>
        </p:txBody>
      </p:sp>
      <p:sp>
        <p:nvSpPr>
          <p:cNvPr name="Freeform 4" id="4"/>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094410" y="2967326"/>
            <a:ext cx="14633414" cy="3424809"/>
          </a:xfrm>
          <a:prstGeom prst="rect">
            <a:avLst/>
          </a:prstGeom>
        </p:spPr>
        <p:txBody>
          <a:bodyPr anchor="t" rtlCol="false" tIns="0" lIns="0" bIns="0" rIns="0">
            <a:spAutoFit/>
          </a:bodyPr>
          <a:lstStyle/>
          <a:p>
            <a:pPr>
              <a:lnSpc>
                <a:spcPts val="5328"/>
              </a:lnSpc>
            </a:pPr>
            <a:r>
              <a:rPr lang="en-US" sz="3600">
                <a:solidFill>
                  <a:srgbClr val="000000"/>
                </a:solidFill>
                <a:latin typeface="Times New Roman"/>
              </a:rPr>
              <a:t>Development of a user-friendly Human Computer Interface (HCI) that </a:t>
            </a:r>
            <a:r>
              <a:rPr lang="en-US" sz="3600">
                <a:solidFill>
                  <a:srgbClr val="000000"/>
                </a:solidFill>
                <a:latin typeface="Times New Roman"/>
              </a:rPr>
              <a:t>understands American Sign language holds significant potential </a:t>
            </a:r>
            <a:r>
              <a:rPr lang="en-US" sz="3600">
                <a:solidFill>
                  <a:srgbClr val="000000"/>
                </a:solidFill>
                <a:latin typeface="Times New Roman"/>
              </a:rPr>
              <a:t>for enhancing the lives individually who are deaf and dumb.By leveraging techniques such as CNN ,we can achieve accurate and gesture recognition and interpetion.   </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07890" y="1028700"/>
            <a:ext cx="1220867" cy="1257447"/>
          </a:xfrm>
          <a:custGeom>
            <a:avLst/>
            <a:gdLst/>
            <a:ahLst/>
            <a:cxnLst/>
            <a:rect r="r" b="b" t="t" l="l"/>
            <a:pathLst>
              <a:path h="1257447" w="1220867">
                <a:moveTo>
                  <a:pt x="0" y="0"/>
                </a:moveTo>
                <a:lnTo>
                  <a:pt x="1220867" y="0"/>
                </a:lnTo>
                <a:lnTo>
                  <a:pt x="1220867" y="1257447"/>
                </a:lnTo>
                <a:lnTo>
                  <a:pt x="0" y="1257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29551" y="1049876"/>
            <a:ext cx="14750502"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Future Scope</a:t>
            </a:r>
          </a:p>
        </p:txBody>
      </p:sp>
      <p:sp>
        <p:nvSpPr>
          <p:cNvPr name="Freeform 4" id="4"/>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573868" y="2449917"/>
            <a:ext cx="14982669" cy="6808383"/>
          </a:xfrm>
          <a:prstGeom prst="rect">
            <a:avLst/>
          </a:prstGeom>
        </p:spPr>
        <p:txBody>
          <a:bodyPr anchor="t" rtlCol="false" tIns="0" lIns="0" bIns="0" rIns="0">
            <a:spAutoFit/>
          </a:bodyPr>
          <a:lstStyle/>
          <a:p>
            <a:pPr algn="just">
              <a:lnSpc>
                <a:spcPts val="5329"/>
              </a:lnSpc>
            </a:pPr>
            <a:r>
              <a:rPr lang="en-US" sz="3601">
                <a:solidFill>
                  <a:srgbClr val="000000"/>
                </a:solidFill>
                <a:latin typeface="Times New Roman Bold"/>
              </a:rPr>
              <a:t>Deployment in Real-world Scenarios:</a:t>
            </a:r>
            <a:r>
              <a:rPr lang="en-US" sz="3601">
                <a:solidFill>
                  <a:srgbClr val="000000"/>
                </a:solidFill>
                <a:latin typeface="Times New Roman"/>
              </a:rPr>
              <a:t> Test and deploy the system in real-world scenarios, such as educational institutions, workplaces, or public spaces, to evaluate its effectiveness and impact.</a:t>
            </a:r>
          </a:p>
          <a:p>
            <a:pPr algn="just">
              <a:lnSpc>
                <a:spcPts val="5329"/>
              </a:lnSpc>
            </a:pPr>
          </a:p>
          <a:p>
            <a:pPr algn="just">
              <a:lnSpc>
                <a:spcPts val="5329"/>
              </a:lnSpc>
            </a:pPr>
            <a:r>
              <a:rPr lang="en-US" sz="3601">
                <a:solidFill>
                  <a:srgbClr val="000000"/>
                </a:solidFill>
                <a:latin typeface="Times New Roman Bold"/>
              </a:rPr>
              <a:t>Multilingual Support:</a:t>
            </a:r>
            <a:r>
              <a:rPr lang="en-US" sz="3601">
                <a:solidFill>
                  <a:srgbClr val="000000"/>
                </a:solidFill>
                <a:latin typeface="Times New Roman"/>
              </a:rPr>
              <a:t> Extend the system to support multiple sign languages, facilitating communication for diverse sign language communities around the world.</a:t>
            </a:r>
          </a:p>
          <a:p>
            <a:pPr algn="just">
              <a:lnSpc>
                <a:spcPts val="5329"/>
              </a:lnSpc>
            </a:pPr>
          </a:p>
          <a:p>
            <a:pPr algn="just">
              <a:lnSpc>
                <a:spcPts val="5329"/>
              </a:lnSpc>
            </a:pPr>
            <a:r>
              <a:rPr lang="en-US" sz="3601">
                <a:solidFill>
                  <a:srgbClr val="000000"/>
                </a:solidFill>
                <a:latin typeface="Times New Roman Bold"/>
              </a:rPr>
              <a:t>Accessibility Features:</a:t>
            </a:r>
            <a:r>
              <a:rPr lang="en-US" sz="3601">
                <a:solidFill>
                  <a:srgbClr val="000000"/>
                </a:solidFill>
                <a:latin typeface="Times New Roman"/>
              </a:rPr>
              <a:t> Introduce accessibility features like text-to-sign translation and vice versa,</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5750" y="1087969"/>
            <a:ext cx="1220867" cy="1257447"/>
          </a:xfrm>
          <a:custGeom>
            <a:avLst/>
            <a:gdLst/>
            <a:ahLst/>
            <a:cxnLst/>
            <a:rect r="r" b="b" t="t" l="l"/>
            <a:pathLst>
              <a:path h="1257447" w="1220867">
                <a:moveTo>
                  <a:pt x="0" y="0"/>
                </a:moveTo>
                <a:lnTo>
                  <a:pt x="1220867" y="0"/>
                </a:lnTo>
                <a:lnTo>
                  <a:pt x="1220867" y="1257447"/>
                </a:lnTo>
                <a:lnTo>
                  <a:pt x="0" y="1257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42526" y="1107568"/>
            <a:ext cx="14750502"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References</a:t>
            </a:r>
          </a:p>
        </p:txBody>
      </p:sp>
      <p:sp>
        <p:nvSpPr>
          <p:cNvPr name="Freeform 4" id="4"/>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573868" y="2212066"/>
            <a:ext cx="15685432" cy="7749670"/>
          </a:xfrm>
          <a:prstGeom prst="rect">
            <a:avLst/>
          </a:prstGeom>
        </p:spPr>
        <p:txBody>
          <a:bodyPr anchor="t" rtlCol="false" tIns="0" lIns="0" bIns="0" rIns="0">
            <a:spAutoFit/>
          </a:bodyPr>
          <a:lstStyle/>
          <a:p>
            <a:pPr>
              <a:lnSpc>
                <a:spcPts val="4117"/>
              </a:lnSpc>
            </a:pPr>
          </a:p>
          <a:p>
            <a:pPr>
              <a:lnSpc>
                <a:spcPts val="4117"/>
              </a:lnSpc>
            </a:pPr>
            <a:r>
              <a:rPr lang="en-US" sz="2782">
                <a:solidFill>
                  <a:srgbClr val="000000"/>
                </a:solidFill>
                <a:latin typeface="Times New Roman"/>
              </a:rPr>
              <a:t>Sadaf Ikram, Namrata Dhanda , " American Sign Language Recognition using Convolutional Neural Network "   Sep 24-26, 2021</a:t>
            </a:r>
          </a:p>
          <a:p>
            <a:pPr>
              <a:lnSpc>
                <a:spcPts val="4117"/>
              </a:lnSpc>
            </a:pPr>
          </a:p>
          <a:p>
            <a:pPr algn="just">
              <a:lnSpc>
                <a:spcPts val="4117"/>
              </a:lnSpc>
            </a:pPr>
            <a:r>
              <a:rPr lang="en-US" sz="2782">
                <a:solidFill>
                  <a:srgbClr val="000000"/>
                </a:solidFill>
                <a:latin typeface="Times New Roman"/>
              </a:rPr>
              <a:t>[1] Z. R. Saeed, Z. B. Zainol, B. B. Zaidan, and A. H. Alamoodi, "A Systematic Review on Systems-Based Sensory Gloves for Sign Language Pattern Recognition: An Update From 2017 to 2022," in IEEE Access, vol. 10, pp. 17, Nov. 4, 2022. DOI: 10.1109/ACCESS.2022.3219430.</a:t>
            </a:r>
          </a:p>
          <a:p>
            <a:pPr>
              <a:lnSpc>
                <a:spcPts val="4117"/>
              </a:lnSpc>
            </a:pPr>
          </a:p>
          <a:p>
            <a:pPr algn="just">
              <a:lnSpc>
                <a:spcPts val="4117"/>
              </a:lnSpc>
            </a:pPr>
            <a:r>
              <a:rPr lang="en-US" sz="2782">
                <a:solidFill>
                  <a:srgbClr val="000000"/>
                </a:solidFill>
                <a:latin typeface="Times New Roman"/>
              </a:rPr>
              <a:t>[2] A. Sultan, W. Makram, M. Kayed, and A. Amin Ali, "Sign language identification and recognition: A comparative study," Open Computer Science, May 25, 2022. [Online]. Available: </a:t>
            </a:r>
            <a:r>
              <a:rPr lang="en-US" sz="2782" u="sng">
                <a:solidFill>
                  <a:srgbClr val="2684FF"/>
                </a:solidFill>
                <a:latin typeface="Times New Roman Medium"/>
                <a:hlinkClick r:id="rId4" tooltip="https://doi.org/10.1515/comp-2022-0240."/>
              </a:rPr>
              <a:t>https://doi.org/10.1515/comp-2022-0240</a:t>
            </a:r>
            <a:r>
              <a:rPr lang="en-US" sz="2782" u="sng">
                <a:solidFill>
                  <a:srgbClr val="2684FF"/>
                </a:solidFill>
                <a:latin typeface="Times New Roman"/>
                <a:hlinkClick r:id="rId5" tooltip="https://doi.org/10.1515/comp-2022-0240."/>
              </a:rPr>
              <a:t>.</a:t>
            </a:r>
          </a:p>
          <a:p>
            <a:pPr>
              <a:lnSpc>
                <a:spcPts val="4117"/>
              </a:lnSpc>
            </a:pPr>
          </a:p>
          <a:p>
            <a:pPr>
              <a:lnSpc>
                <a:spcPts val="4117"/>
              </a:lnSpc>
            </a:pPr>
            <a:r>
              <a:rPr lang="en-US" sz="2782">
                <a:solidFill>
                  <a:srgbClr val="000000"/>
                </a:solidFill>
                <a:latin typeface="Times New Roman"/>
              </a:rPr>
              <a:t>[3] IBM, "Convolutional Neural Networks," IBM.com, [Online]. </a:t>
            </a:r>
          </a:p>
          <a:p>
            <a:pPr>
              <a:lnSpc>
                <a:spcPts val="4117"/>
              </a:lnSpc>
            </a:pPr>
            <a:r>
              <a:rPr lang="en-US" sz="2782">
                <a:solidFill>
                  <a:srgbClr val="000000"/>
                </a:solidFill>
                <a:latin typeface="Times New Roman"/>
              </a:rPr>
              <a:t>Available: </a:t>
            </a:r>
            <a:r>
              <a:rPr lang="en-US" sz="2782" u="sng">
                <a:solidFill>
                  <a:srgbClr val="2684FF"/>
                </a:solidFill>
                <a:latin typeface="Times New Roman Medium"/>
                <a:hlinkClick r:id="rId6" tooltip="https://www.ibm.com/topics/convolutional-neural-networks"/>
              </a:rPr>
              <a:t>https://www.ibm.com/topics/convolutional-neural-networks</a:t>
            </a:r>
            <a:r>
              <a:rPr lang="en-US" sz="2782">
                <a:solidFill>
                  <a:srgbClr val="000000"/>
                </a:solidFill>
                <a:latin typeface="Times New Roman"/>
              </a:rPr>
              <a:t>. </a:t>
            </a:r>
          </a:p>
          <a:p>
            <a:pPr>
              <a:lnSpc>
                <a:spcPts val="4117"/>
              </a:lnSpc>
            </a:pP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73334" y="2697545"/>
            <a:ext cx="16956083" cy="17464130"/>
          </a:xfrm>
          <a:custGeom>
            <a:avLst/>
            <a:gdLst/>
            <a:ahLst/>
            <a:cxnLst/>
            <a:rect r="r" b="b" t="t" l="l"/>
            <a:pathLst>
              <a:path h="17464130" w="16956083">
                <a:moveTo>
                  <a:pt x="0" y="0"/>
                </a:moveTo>
                <a:lnTo>
                  <a:pt x="16956083" y="0"/>
                </a:lnTo>
                <a:lnTo>
                  <a:pt x="16956083" y="17464130"/>
                </a:lnTo>
                <a:lnTo>
                  <a:pt x="0" y="174641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468212" y="4820141"/>
            <a:ext cx="7791088" cy="1496813"/>
          </a:xfrm>
          <a:prstGeom prst="rect">
            <a:avLst/>
          </a:prstGeom>
        </p:spPr>
        <p:txBody>
          <a:bodyPr anchor="t" rtlCol="false" tIns="0" lIns="0" bIns="0" rIns="0">
            <a:spAutoFit/>
          </a:bodyPr>
          <a:lstStyle/>
          <a:p>
            <a:pPr algn="r">
              <a:lnSpc>
                <a:spcPts val="11741"/>
              </a:lnSpc>
            </a:pPr>
            <a:r>
              <a:rPr lang="en-US" sz="10035">
                <a:solidFill>
                  <a:srgbClr val="000000"/>
                </a:solidFill>
                <a:latin typeface="Open Sauce SemiBold"/>
              </a:rPr>
              <a:t>Thank You</a:t>
            </a:r>
          </a:p>
        </p:txBody>
      </p:sp>
      <p:sp>
        <p:nvSpPr>
          <p:cNvPr name="Freeform 4" id="4"/>
          <p:cNvSpPr/>
          <p:nvPr/>
        </p:nvSpPr>
        <p:spPr>
          <a:xfrm flipH="false" flipV="false" rot="0">
            <a:off x="799744" y="-1082194"/>
            <a:ext cx="12095778" cy="5923443"/>
          </a:xfrm>
          <a:custGeom>
            <a:avLst/>
            <a:gdLst/>
            <a:ahLst/>
            <a:cxnLst/>
            <a:rect r="r" b="b" t="t" l="l"/>
            <a:pathLst>
              <a:path h="5923443" w="12095778">
                <a:moveTo>
                  <a:pt x="0" y="0"/>
                </a:moveTo>
                <a:lnTo>
                  <a:pt x="12095778" y="0"/>
                </a:lnTo>
                <a:lnTo>
                  <a:pt x="12095778" y="5923443"/>
                </a:lnTo>
                <a:lnTo>
                  <a:pt x="0" y="5923443"/>
                </a:lnTo>
                <a:lnTo>
                  <a:pt x="0" y="0"/>
                </a:lnTo>
                <a:close/>
              </a:path>
            </a:pathLst>
          </a:custGeom>
          <a:blipFill>
            <a:blip r:embed="rId2">
              <a:extLst>
                <a:ext uri="{96DAC541-7B7A-43D3-8B79-37D633B846F1}">
                  <asvg:svgBlip xmlns:asvg="http://schemas.microsoft.com/office/drawing/2016/SVG/main" r:embed="rId3"/>
                </a:ext>
              </a:extLst>
            </a:blip>
            <a:stretch>
              <a:fillRect l="0" t="-110320" r="0" b="0"/>
            </a:stretch>
          </a:blipFill>
        </p:spPr>
      </p:sp>
      <p:sp>
        <p:nvSpPr>
          <p:cNvPr name="Freeform 5" id="5"/>
          <p:cNvSpPr/>
          <p:nvPr/>
        </p:nvSpPr>
        <p:spPr>
          <a:xfrm flipH="false" flipV="false" rot="-5400000">
            <a:off x="-5317547" y="-606498"/>
            <a:ext cx="12095778" cy="5923443"/>
          </a:xfrm>
          <a:custGeom>
            <a:avLst/>
            <a:gdLst/>
            <a:ahLst/>
            <a:cxnLst/>
            <a:rect r="r" b="b" t="t" l="l"/>
            <a:pathLst>
              <a:path h="5923443" w="12095778">
                <a:moveTo>
                  <a:pt x="0" y="0"/>
                </a:moveTo>
                <a:lnTo>
                  <a:pt x="12095778" y="0"/>
                </a:lnTo>
                <a:lnTo>
                  <a:pt x="12095778" y="5923443"/>
                </a:lnTo>
                <a:lnTo>
                  <a:pt x="0" y="5923443"/>
                </a:lnTo>
                <a:lnTo>
                  <a:pt x="0" y="0"/>
                </a:lnTo>
                <a:close/>
              </a:path>
            </a:pathLst>
          </a:custGeom>
          <a:blipFill>
            <a:blip r:embed="rId2">
              <a:extLst>
                <a:ext uri="{96DAC541-7B7A-43D3-8B79-37D633B846F1}">
                  <asvg:svgBlip xmlns:asvg="http://schemas.microsoft.com/office/drawing/2016/SVG/main" r:embed="rId3"/>
                </a:ext>
              </a:extLst>
            </a:blip>
            <a:stretch>
              <a:fillRect l="0" t="-11032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26232" y="1028700"/>
            <a:ext cx="10569032" cy="1225827"/>
            <a:chOff x="0" y="0"/>
            <a:chExt cx="14092042" cy="1634435"/>
          </a:xfrm>
        </p:grpSpPr>
        <p:sp>
          <p:nvSpPr>
            <p:cNvPr name="Freeform 3" id="3"/>
            <p:cNvSpPr/>
            <p:nvPr/>
          </p:nvSpPr>
          <p:spPr>
            <a:xfrm flipH="false" flipV="false" rot="0">
              <a:off x="0" y="0"/>
              <a:ext cx="1586888" cy="1634435"/>
            </a:xfrm>
            <a:custGeom>
              <a:avLst/>
              <a:gdLst/>
              <a:ahLst/>
              <a:cxnLst/>
              <a:rect r="r" b="b" t="t" l="l"/>
              <a:pathLst>
                <a:path h="1634435" w="1586888">
                  <a:moveTo>
                    <a:pt x="0" y="0"/>
                  </a:moveTo>
                  <a:lnTo>
                    <a:pt x="1586888" y="0"/>
                  </a:lnTo>
                  <a:lnTo>
                    <a:pt x="1586888" y="1634435"/>
                  </a:lnTo>
                  <a:lnTo>
                    <a:pt x="0" y="16344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107006" y="201034"/>
              <a:ext cx="11985036" cy="1306791"/>
            </a:xfrm>
            <a:prstGeom prst="rect">
              <a:avLst/>
            </a:prstGeom>
          </p:spPr>
          <p:txBody>
            <a:bodyPr anchor="t" rtlCol="false" tIns="0" lIns="0" bIns="0" rIns="0">
              <a:spAutoFit/>
            </a:bodyPr>
            <a:lstStyle/>
            <a:p>
              <a:pPr>
                <a:lnSpc>
                  <a:spcPts val="7494"/>
                </a:lnSpc>
              </a:pPr>
              <a:r>
                <a:rPr lang="en-US" sz="5551" spc="499">
                  <a:solidFill>
                    <a:srgbClr val="2E2E2E"/>
                  </a:solidFill>
                  <a:latin typeface="Times New Roman Bold"/>
                </a:rPr>
                <a:t>Introduction</a:t>
              </a:r>
            </a:p>
          </p:txBody>
        </p:sp>
      </p:grpSp>
      <p:sp>
        <p:nvSpPr>
          <p:cNvPr name="TextBox 5" id="5"/>
          <p:cNvSpPr txBox="true"/>
          <p:nvPr/>
        </p:nvSpPr>
        <p:spPr>
          <a:xfrm rot="0">
            <a:off x="1557046" y="2937390"/>
            <a:ext cx="15173909" cy="5156835"/>
          </a:xfrm>
          <a:prstGeom prst="rect">
            <a:avLst/>
          </a:prstGeom>
        </p:spPr>
        <p:txBody>
          <a:bodyPr anchor="t" rtlCol="false" tIns="0" lIns="0" bIns="0" rIns="0">
            <a:spAutoFit/>
          </a:bodyPr>
          <a:lstStyle/>
          <a:p>
            <a:pPr algn="just">
              <a:lnSpc>
                <a:spcPts val="5040"/>
              </a:lnSpc>
            </a:pPr>
            <a:r>
              <a:rPr lang="en-US" sz="3600">
                <a:solidFill>
                  <a:srgbClr val="000000"/>
                </a:solidFill>
                <a:latin typeface="Times New Roman"/>
              </a:rPr>
              <a:t>American Sign Language is the main way of communication for the people who are deaf and dumb. Since they can't use spoken language, they rely on sign language to express themselves. Communication is how we share our thoughts and messages using different methods like speaking, signals, behavior, and visuals. Deaf and dumb people use their hands to make gestures and convey their ideas to others. These gestures are a form of nonverbal communication that relies on vision. It's known as sign language, and that's how deaf and dumb people communicate without using words.</a:t>
            </a:r>
          </a:p>
        </p:txBody>
      </p:sp>
      <p:sp>
        <p:nvSpPr>
          <p:cNvPr name="Freeform 6" id="6"/>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8230" y="794311"/>
            <a:ext cx="10569032" cy="1225827"/>
            <a:chOff x="0" y="0"/>
            <a:chExt cx="14092042" cy="1634435"/>
          </a:xfrm>
        </p:grpSpPr>
        <p:sp>
          <p:nvSpPr>
            <p:cNvPr name="Freeform 3" id="3"/>
            <p:cNvSpPr/>
            <p:nvPr/>
          </p:nvSpPr>
          <p:spPr>
            <a:xfrm flipH="false" flipV="false" rot="0">
              <a:off x="0" y="0"/>
              <a:ext cx="1586888" cy="1634435"/>
            </a:xfrm>
            <a:custGeom>
              <a:avLst/>
              <a:gdLst/>
              <a:ahLst/>
              <a:cxnLst/>
              <a:rect r="r" b="b" t="t" l="l"/>
              <a:pathLst>
                <a:path h="1634435" w="1586888">
                  <a:moveTo>
                    <a:pt x="0" y="0"/>
                  </a:moveTo>
                  <a:lnTo>
                    <a:pt x="1586888" y="0"/>
                  </a:lnTo>
                  <a:lnTo>
                    <a:pt x="1586888" y="1634435"/>
                  </a:lnTo>
                  <a:lnTo>
                    <a:pt x="0" y="16344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107006" y="201034"/>
              <a:ext cx="11985036" cy="1306791"/>
            </a:xfrm>
            <a:prstGeom prst="rect">
              <a:avLst/>
            </a:prstGeom>
          </p:spPr>
          <p:txBody>
            <a:bodyPr anchor="t" rtlCol="false" tIns="0" lIns="0" bIns="0" rIns="0">
              <a:spAutoFit/>
            </a:bodyPr>
            <a:lstStyle/>
            <a:p>
              <a:pPr>
                <a:lnSpc>
                  <a:spcPts val="7494"/>
                </a:lnSpc>
              </a:pPr>
              <a:r>
                <a:rPr lang="en-US" sz="5551" spc="499">
                  <a:solidFill>
                    <a:srgbClr val="2E2E2E"/>
                  </a:solidFill>
                  <a:latin typeface="Times New Roman Bold"/>
                </a:rPr>
                <a:t>American Sign Gestures</a:t>
              </a:r>
            </a:p>
          </p:txBody>
        </p:sp>
      </p:grpSp>
      <p:sp>
        <p:nvSpPr>
          <p:cNvPr name="Freeform 5" id="5"/>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688093" y="2020138"/>
            <a:ext cx="9668962" cy="7336374"/>
          </a:xfrm>
          <a:custGeom>
            <a:avLst/>
            <a:gdLst/>
            <a:ahLst/>
            <a:cxnLst/>
            <a:rect r="r" b="b" t="t" l="l"/>
            <a:pathLst>
              <a:path h="7336374" w="9668962">
                <a:moveTo>
                  <a:pt x="0" y="0"/>
                </a:moveTo>
                <a:lnTo>
                  <a:pt x="9668962" y="0"/>
                </a:lnTo>
                <a:lnTo>
                  <a:pt x="9668962" y="7336374"/>
                </a:lnTo>
                <a:lnTo>
                  <a:pt x="0" y="7336374"/>
                </a:lnTo>
                <a:lnTo>
                  <a:pt x="0" y="0"/>
                </a:lnTo>
                <a:close/>
              </a:path>
            </a:pathLst>
          </a:custGeom>
          <a:blipFill>
            <a:blip r:embed="rId4"/>
            <a:stretch>
              <a:fillRect l="0" t="0" r="-2084" b="0"/>
            </a:stretch>
          </a:blipFill>
        </p:spPr>
      </p:sp>
      <p:sp>
        <p:nvSpPr>
          <p:cNvPr name="TextBox 7" id="7"/>
          <p:cNvSpPr txBox="true"/>
          <p:nvPr/>
        </p:nvSpPr>
        <p:spPr>
          <a:xfrm rot="0">
            <a:off x="1284506" y="9213637"/>
            <a:ext cx="14572533" cy="598169"/>
          </a:xfrm>
          <a:prstGeom prst="rect">
            <a:avLst/>
          </a:prstGeom>
        </p:spPr>
        <p:txBody>
          <a:bodyPr anchor="t" rtlCol="false" tIns="0" lIns="0" bIns="0" rIns="0">
            <a:spAutoFit/>
          </a:bodyPr>
          <a:lstStyle/>
          <a:p>
            <a:pPr algn="just">
              <a:lnSpc>
                <a:spcPts val="4440"/>
              </a:lnSpc>
            </a:pPr>
            <a:r>
              <a:rPr lang="en-US" sz="3000" u="sng">
                <a:solidFill>
                  <a:srgbClr val="2684FF"/>
                </a:solidFill>
                <a:latin typeface="Times New Roman"/>
                <a:hlinkClick r:id="rId5" tooltip="https://www.wpclipart.com/sign_language/Spanish_sign_language_alphabet.png.html"/>
              </a:rPr>
              <a:t>https://www.wpclipart.com/sign_language/Spanish_sign_language_alphabet.png.html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10747" y="921891"/>
            <a:ext cx="1190166" cy="1225827"/>
          </a:xfrm>
          <a:custGeom>
            <a:avLst/>
            <a:gdLst/>
            <a:ahLst/>
            <a:cxnLst/>
            <a:rect r="r" b="b" t="t" l="l"/>
            <a:pathLst>
              <a:path h="1225827" w="1190166">
                <a:moveTo>
                  <a:pt x="0" y="0"/>
                </a:moveTo>
                <a:lnTo>
                  <a:pt x="1190166" y="0"/>
                </a:lnTo>
                <a:lnTo>
                  <a:pt x="1190166" y="1225826"/>
                </a:lnTo>
                <a:lnTo>
                  <a:pt x="0" y="12258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786783" y="3471787"/>
            <a:ext cx="4686533" cy="4105403"/>
          </a:xfrm>
          <a:custGeom>
            <a:avLst/>
            <a:gdLst/>
            <a:ahLst/>
            <a:cxnLst/>
            <a:rect r="r" b="b" t="t" l="l"/>
            <a:pathLst>
              <a:path h="4105403" w="4686533">
                <a:moveTo>
                  <a:pt x="0" y="0"/>
                </a:moveTo>
                <a:lnTo>
                  <a:pt x="4686532" y="0"/>
                </a:lnTo>
                <a:lnTo>
                  <a:pt x="4686532" y="4105402"/>
                </a:lnTo>
                <a:lnTo>
                  <a:pt x="0" y="4105402"/>
                </a:lnTo>
                <a:lnTo>
                  <a:pt x="0" y="0"/>
                </a:lnTo>
                <a:close/>
              </a:path>
            </a:pathLst>
          </a:custGeom>
          <a:blipFill>
            <a:blip r:embed="rId4"/>
            <a:stretch>
              <a:fillRect l="0" t="0" r="0" b="0"/>
            </a:stretch>
          </a:blipFill>
        </p:spPr>
      </p:sp>
      <p:sp>
        <p:nvSpPr>
          <p:cNvPr name="TextBox 5" id="5"/>
          <p:cNvSpPr txBox="true"/>
          <p:nvPr/>
        </p:nvSpPr>
        <p:spPr>
          <a:xfrm rot="0">
            <a:off x="1800913" y="2424504"/>
            <a:ext cx="9105957" cy="6414135"/>
          </a:xfrm>
          <a:prstGeom prst="rect">
            <a:avLst/>
          </a:prstGeom>
        </p:spPr>
        <p:txBody>
          <a:bodyPr anchor="t" rtlCol="false" tIns="0" lIns="0" bIns="0" rIns="0">
            <a:spAutoFit/>
          </a:bodyPr>
          <a:lstStyle/>
          <a:p>
            <a:pPr>
              <a:lnSpc>
                <a:spcPts val="5040"/>
              </a:lnSpc>
            </a:pPr>
            <a:r>
              <a:rPr lang="en-US" sz="3600">
                <a:solidFill>
                  <a:srgbClr val="000000"/>
                </a:solidFill>
                <a:latin typeface="Times New Roman"/>
              </a:rPr>
              <a:t>Few existing works or approaches in sign language recognition are :</a:t>
            </a:r>
          </a:p>
          <a:p>
            <a:pPr>
              <a:lnSpc>
                <a:spcPts val="4900"/>
              </a:lnSpc>
            </a:pPr>
          </a:p>
          <a:p>
            <a:pPr algn="just">
              <a:lnSpc>
                <a:spcPts val="5040"/>
              </a:lnSpc>
            </a:pPr>
            <a:r>
              <a:rPr lang="en-US" sz="3600">
                <a:solidFill>
                  <a:srgbClr val="000000"/>
                </a:solidFill>
                <a:latin typeface="Times New Roman Bold"/>
              </a:rPr>
              <a:t>Glove-based Sensor Systems:</a:t>
            </a:r>
            <a:r>
              <a:rPr lang="en-US" sz="3600">
                <a:solidFill>
                  <a:srgbClr val="000000"/>
                </a:solidFill>
                <a:latin typeface="Times New Roman"/>
              </a:rPr>
              <a:t> In this system a specially designed gloves are equipped with sensors. These sensors are strategically placed on the glove to track  the movements of the user's hand and fingers. By capturing data, this systems aim to accurately represent the hand configuration during sign language gestures.</a:t>
            </a:r>
          </a:p>
        </p:txBody>
      </p:sp>
      <p:sp>
        <p:nvSpPr>
          <p:cNvPr name="TextBox 6" id="6"/>
          <p:cNvSpPr txBox="true"/>
          <p:nvPr/>
        </p:nvSpPr>
        <p:spPr>
          <a:xfrm rot="0">
            <a:off x="2115302" y="925680"/>
            <a:ext cx="11353911"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Related Works/Existing Works</a:t>
            </a:r>
          </a:p>
        </p:txBody>
      </p:sp>
      <p:sp>
        <p:nvSpPr>
          <p:cNvPr name="TextBox 7" id="7"/>
          <p:cNvSpPr txBox="true"/>
          <p:nvPr/>
        </p:nvSpPr>
        <p:spPr>
          <a:xfrm rot="0">
            <a:off x="1800913" y="9115425"/>
            <a:ext cx="14572533" cy="598169"/>
          </a:xfrm>
          <a:prstGeom prst="rect">
            <a:avLst/>
          </a:prstGeom>
        </p:spPr>
        <p:txBody>
          <a:bodyPr anchor="t" rtlCol="false" tIns="0" lIns="0" bIns="0" rIns="0">
            <a:spAutoFit/>
          </a:bodyPr>
          <a:lstStyle/>
          <a:p>
            <a:pPr algn="just">
              <a:lnSpc>
                <a:spcPts val="4440"/>
              </a:lnSpc>
            </a:pPr>
            <a:r>
              <a:rPr lang="en-US" sz="3000" u="sng">
                <a:solidFill>
                  <a:srgbClr val="2684FF"/>
                </a:solidFill>
                <a:latin typeface="Times New Roman"/>
                <a:hlinkClick r:id="rId5" tooltip="https://www.degruyter.com/document/doi/10.1515/comp-2022-0240/html?lang=en"/>
              </a:rPr>
              <a:t>https://www.degruyter.com/document/doi/10.1515/comp-2022-0240/html?lang=en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54641" y="1028700"/>
            <a:ext cx="11830884" cy="1296558"/>
            <a:chOff x="0" y="0"/>
            <a:chExt cx="15774512" cy="1728744"/>
          </a:xfrm>
        </p:grpSpPr>
        <p:sp>
          <p:nvSpPr>
            <p:cNvPr name="Freeform 3" id="3"/>
            <p:cNvSpPr/>
            <p:nvPr/>
          </p:nvSpPr>
          <p:spPr>
            <a:xfrm flipH="false" flipV="false" rot="0">
              <a:off x="0" y="0"/>
              <a:ext cx="1721921" cy="1728744"/>
            </a:xfrm>
            <a:custGeom>
              <a:avLst/>
              <a:gdLst/>
              <a:ahLst/>
              <a:cxnLst/>
              <a:rect r="r" b="b" t="t" l="l"/>
              <a:pathLst>
                <a:path h="1728744" w="1721921">
                  <a:moveTo>
                    <a:pt x="0" y="0"/>
                  </a:moveTo>
                  <a:lnTo>
                    <a:pt x="1721921" y="0"/>
                  </a:lnTo>
                  <a:lnTo>
                    <a:pt x="1721921" y="1728744"/>
                  </a:lnTo>
                  <a:lnTo>
                    <a:pt x="0" y="1728744"/>
                  </a:lnTo>
                  <a:lnTo>
                    <a:pt x="0" y="0"/>
                  </a:lnTo>
                  <a:close/>
                </a:path>
              </a:pathLst>
            </a:custGeom>
            <a:blipFill>
              <a:blip r:embed="rId2">
                <a:extLst>
                  <a:ext uri="{96DAC541-7B7A-43D3-8B79-37D633B846F1}">
                    <asvg:svgBlip xmlns:asvg="http://schemas.microsoft.com/office/drawing/2016/SVG/main" r:embed="rId3"/>
                  </a:ext>
                </a:extLst>
              </a:blip>
              <a:stretch>
                <a:fillRect l="-353" t="0" r="0" b="-2952"/>
              </a:stretch>
            </a:blipFill>
          </p:spPr>
        </p:sp>
        <p:sp>
          <p:nvSpPr>
            <p:cNvPr name="TextBox 4" id="4"/>
            <p:cNvSpPr txBox="true"/>
            <p:nvPr/>
          </p:nvSpPr>
          <p:spPr>
            <a:xfrm rot="0">
              <a:off x="2306401" y="249484"/>
              <a:ext cx="13468112" cy="1306830"/>
            </a:xfrm>
            <a:prstGeom prst="rect">
              <a:avLst/>
            </a:prstGeom>
          </p:spPr>
          <p:txBody>
            <a:bodyPr anchor="t" rtlCol="false" tIns="0" lIns="0" bIns="0" rIns="0">
              <a:spAutoFit/>
            </a:bodyPr>
            <a:lstStyle/>
            <a:p>
              <a:pPr>
                <a:lnSpc>
                  <a:spcPts val="7492"/>
                </a:lnSpc>
              </a:pPr>
            </a:p>
          </p:txBody>
        </p:sp>
      </p:grpSp>
      <p:sp>
        <p:nvSpPr>
          <p:cNvPr name="TextBox 5" id="5"/>
          <p:cNvSpPr txBox="true"/>
          <p:nvPr/>
        </p:nvSpPr>
        <p:spPr>
          <a:xfrm rot="0">
            <a:off x="1573175" y="3131820"/>
            <a:ext cx="14747256" cy="3880485"/>
          </a:xfrm>
          <a:prstGeom prst="rect">
            <a:avLst/>
          </a:prstGeom>
        </p:spPr>
        <p:txBody>
          <a:bodyPr anchor="t" rtlCol="false" tIns="0" lIns="0" bIns="0" rIns="0">
            <a:spAutoFit/>
          </a:bodyPr>
          <a:lstStyle/>
          <a:p>
            <a:pPr algn="just">
              <a:lnSpc>
                <a:spcPts val="5040"/>
              </a:lnSpc>
            </a:pPr>
            <a:r>
              <a:rPr lang="en-US" sz="3600">
                <a:solidFill>
                  <a:srgbClr val="000000"/>
                </a:solidFill>
                <a:latin typeface="Times New Roman Bold"/>
              </a:rPr>
              <a:t>Electromechanical Data Extraction:</a:t>
            </a:r>
            <a:r>
              <a:rPr lang="en-US" sz="3600">
                <a:solidFill>
                  <a:srgbClr val="000000"/>
                </a:solidFill>
                <a:latin typeface="Times New Roman"/>
              </a:rPr>
              <a:t> Once the sensor-equipped glove captures the hand movements, electromechanical devices are used to extract the relevant information. Algorithms like Gesture Recognition Algorithms  are employed to interpret the sensor data and extract meaningful features that represent the sign language gestures.</a:t>
            </a:r>
          </a:p>
          <a:p>
            <a:pPr algn="just">
              <a:lnSpc>
                <a:spcPts val="5040"/>
              </a:lnSpc>
            </a:pPr>
          </a:p>
        </p:txBody>
      </p:sp>
      <p:sp>
        <p:nvSpPr>
          <p:cNvPr name="Freeform 6" id="6"/>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169876" y="1067855"/>
            <a:ext cx="11353911"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Related Works/Existing Works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52900" y="1028700"/>
            <a:ext cx="1291441" cy="1296558"/>
          </a:xfrm>
          <a:custGeom>
            <a:avLst/>
            <a:gdLst/>
            <a:ahLst/>
            <a:cxnLst/>
            <a:rect r="r" b="b" t="t" l="l"/>
            <a:pathLst>
              <a:path h="1296558" w="1291441">
                <a:moveTo>
                  <a:pt x="0" y="0"/>
                </a:moveTo>
                <a:lnTo>
                  <a:pt x="1291441" y="0"/>
                </a:lnTo>
                <a:lnTo>
                  <a:pt x="1291441" y="1296558"/>
                </a:lnTo>
                <a:lnTo>
                  <a:pt x="0" y="1296558"/>
                </a:lnTo>
                <a:lnTo>
                  <a:pt x="0" y="0"/>
                </a:lnTo>
                <a:close/>
              </a:path>
            </a:pathLst>
          </a:custGeom>
          <a:blipFill>
            <a:blip r:embed="rId2">
              <a:extLst>
                <a:ext uri="{96DAC541-7B7A-43D3-8B79-37D633B846F1}">
                  <asvg:svgBlip xmlns:asvg="http://schemas.microsoft.com/office/drawing/2016/SVG/main" r:embed="rId3"/>
                </a:ext>
              </a:extLst>
            </a:blip>
            <a:stretch>
              <a:fillRect l="-353" t="0" r="0" b="-2952"/>
            </a:stretch>
          </a:blipFill>
        </p:spPr>
      </p:sp>
      <p:sp>
        <p:nvSpPr>
          <p:cNvPr name="TextBox 3" id="3"/>
          <p:cNvSpPr txBox="true"/>
          <p:nvPr/>
        </p:nvSpPr>
        <p:spPr>
          <a:xfrm rot="0">
            <a:off x="1772679" y="2398526"/>
            <a:ext cx="15216700" cy="6512560"/>
          </a:xfrm>
          <a:prstGeom prst="rect">
            <a:avLst/>
          </a:prstGeom>
        </p:spPr>
        <p:txBody>
          <a:bodyPr anchor="t" rtlCol="false" tIns="0" lIns="0" bIns="0" rIns="0">
            <a:spAutoFit/>
          </a:bodyPr>
          <a:lstStyle/>
          <a:p>
            <a:pPr algn="just">
              <a:lnSpc>
                <a:spcPts val="5040"/>
              </a:lnSpc>
            </a:pPr>
            <a:r>
              <a:rPr lang="en-US" sz="3600">
                <a:solidFill>
                  <a:srgbClr val="000000"/>
                </a:solidFill>
                <a:latin typeface="Times New Roman Bold"/>
              </a:rPr>
              <a:t>Challenges with Glove-based Approaches:</a:t>
            </a:r>
          </a:p>
          <a:p>
            <a:pPr algn="just">
              <a:lnSpc>
                <a:spcPts val="5040"/>
              </a:lnSpc>
            </a:pPr>
            <a:r>
              <a:rPr lang="en-US" sz="3600">
                <a:solidFill>
                  <a:srgbClr val="000000"/>
                </a:solidFill>
                <a:latin typeface="Times New Roman"/>
              </a:rPr>
              <a:t>Glove-based sign language recognition approaches  are limited by cost due to expensive sensors , as well as user-friendliness challenges caused by the need for consistent  wearing a glove regularly for everyday use.</a:t>
            </a:r>
          </a:p>
          <a:p>
            <a:pPr algn="just">
              <a:lnSpc>
                <a:spcPts val="5040"/>
              </a:lnSpc>
            </a:pPr>
          </a:p>
          <a:p>
            <a:pPr algn="just">
              <a:lnSpc>
                <a:spcPts val="5040"/>
              </a:lnSpc>
            </a:pPr>
            <a:r>
              <a:rPr lang="en-US" sz="3600">
                <a:solidFill>
                  <a:srgbClr val="000000"/>
                </a:solidFill>
                <a:latin typeface="Times New Roman"/>
              </a:rPr>
              <a:t>Our aim is to develop a user-friendly human computer interface (HCI)  that recognizes American sign language. </a:t>
            </a:r>
          </a:p>
          <a:p>
            <a:pPr algn="just">
              <a:lnSpc>
                <a:spcPts val="5040"/>
              </a:lnSpc>
            </a:pPr>
            <a:r>
              <a:rPr lang="en-US" sz="3600">
                <a:solidFill>
                  <a:srgbClr val="000000"/>
                </a:solidFill>
                <a:latin typeface="Times New Roman"/>
              </a:rPr>
              <a:t>This Project will help the dumb and deaf people by </a:t>
            </a:r>
          </a:p>
          <a:p>
            <a:pPr algn="just">
              <a:lnSpc>
                <a:spcPts val="5040"/>
              </a:lnSpc>
            </a:pPr>
            <a:r>
              <a:rPr lang="en-US" sz="3600">
                <a:solidFill>
                  <a:srgbClr val="000000"/>
                </a:solidFill>
                <a:latin typeface="Times New Roman"/>
              </a:rPr>
              <a:t>making their life easy.</a:t>
            </a:r>
          </a:p>
          <a:p>
            <a:pPr>
              <a:lnSpc>
                <a:spcPts val="5740"/>
              </a:lnSpc>
            </a:pPr>
          </a:p>
        </p:txBody>
      </p:sp>
      <p:sp>
        <p:nvSpPr>
          <p:cNvPr name="Freeform 4" id="4"/>
          <p:cNvSpPr/>
          <p:nvPr/>
        </p:nvSpPr>
        <p:spPr>
          <a:xfrm flipH="false" flipV="false" rot="0">
            <a:off x="14628320" y="7577189"/>
            <a:ext cx="5261959" cy="5419621"/>
          </a:xfrm>
          <a:custGeom>
            <a:avLst/>
            <a:gdLst/>
            <a:ahLst/>
            <a:cxnLst/>
            <a:rect r="r" b="b" t="t" l="l"/>
            <a:pathLst>
              <a:path h="5419621" w="5261959">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344349" y="1067855"/>
            <a:ext cx="11353911" cy="1027748"/>
          </a:xfrm>
          <a:prstGeom prst="rect">
            <a:avLst/>
          </a:prstGeom>
        </p:spPr>
        <p:txBody>
          <a:bodyPr anchor="t" rtlCol="false" tIns="0" lIns="0" bIns="0" rIns="0">
            <a:spAutoFit/>
          </a:bodyPr>
          <a:lstStyle/>
          <a:p>
            <a:pPr>
              <a:lnSpc>
                <a:spcPts val="7492"/>
              </a:lnSpc>
            </a:pPr>
            <a:r>
              <a:rPr lang="en-US" sz="5550" spc="499">
                <a:solidFill>
                  <a:srgbClr val="2E2E2E"/>
                </a:solidFill>
                <a:latin typeface="Times New Roman Bold"/>
              </a:rPr>
              <a:t>Related Works/Existing Works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10872" y="3903454"/>
            <a:ext cx="5151832" cy="1790700"/>
          </a:xfrm>
          <a:prstGeom prst="rect">
            <a:avLst/>
          </a:prstGeom>
        </p:spPr>
        <p:txBody>
          <a:bodyPr anchor="t" rtlCol="false" tIns="0" lIns="0" bIns="0" rIns="0">
            <a:spAutoFit/>
          </a:bodyPr>
          <a:lstStyle/>
          <a:p>
            <a:pPr marL="0" indent="0" lvl="0">
              <a:lnSpc>
                <a:spcPts val="6659"/>
              </a:lnSpc>
            </a:pPr>
            <a:r>
              <a:rPr lang="en-US" sz="5550" spc="499">
                <a:solidFill>
                  <a:srgbClr val="2E2E2E"/>
                </a:solidFill>
                <a:latin typeface="Times New Roman Bold"/>
              </a:rPr>
              <a:t>System Flowchart:</a:t>
            </a:r>
          </a:p>
        </p:txBody>
      </p:sp>
      <p:sp>
        <p:nvSpPr>
          <p:cNvPr name="AutoShape 3" id="3"/>
          <p:cNvSpPr/>
          <p:nvPr/>
        </p:nvSpPr>
        <p:spPr>
          <a:xfrm rot="-5400000">
            <a:off x="4676564" y="5138738"/>
            <a:ext cx="10287000" cy="0"/>
          </a:xfrm>
          <a:prstGeom prst="line">
            <a:avLst/>
          </a:prstGeom>
          <a:ln cap="rnd" w="9525">
            <a:solidFill>
              <a:srgbClr val="0052CC">
                <a:alpha val="28627"/>
              </a:srgbClr>
            </a:solidFill>
            <a:prstDash val="solid"/>
            <a:headEnd type="none" len="sm" w="sm"/>
            <a:tailEnd type="none" len="sm" w="sm"/>
          </a:ln>
        </p:spPr>
      </p:sp>
      <p:grpSp>
        <p:nvGrpSpPr>
          <p:cNvPr name="Group 4" id="4"/>
          <p:cNvGrpSpPr>
            <a:grpSpLocks noChangeAspect="true"/>
          </p:cNvGrpSpPr>
          <p:nvPr/>
        </p:nvGrpSpPr>
        <p:grpSpPr>
          <a:xfrm rot="0">
            <a:off x="8044836" y="149916"/>
            <a:ext cx="7506617" cy="11259925"/>
            <a:chOff x="0" y="0"/>
            <a:chExt cx="6350000" cy="9525000"/>
          </a:xfrm>
        </p:grpSpPr>
        <p:sp>
          <p:nvSpPr>
            <p:cNvPr name="Freeform 5" id="5"/>
            <p:cNvSpPr/>
            <p:nvPr/>
          </p:nvSpPr>
          <p:spPr>
            <a:xfrm flipH="false" flipV="false" rot="0">
              <a:off x="0" y="0"/>
              <a:ext cx="6350000" cy="9525000"/>
            </a:xfrm>
            <a:custGeom>
              <a:avLst/>
              <a:gdLst/>
              <a:ahLst/>
              <a:cxnLst/>
              <a:rect r="r" b="b" t="t" l="l"/>
              <a:pathLst>
                <a:path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2"/>
              <a:stretch>
                <a:fillRect l="-4870" t="0" r="-5194" b="0"/>
              </a:stretch>
            </a:blipFill>
          </p:spPr>
        </p:sp>
      </p:grpSp>
      <p:sp>
        <p:nvSpPr>
          <p:cNvPr name="TextBox 6" id="6"/>
          <p:cNvSpPr txBox="true"/>
          <p:nvPr/>
        </p:nvSpPr>
        <p:spPr>
          <a:xfrm rot="0">
            <a:off x="2356592" y="1143579"/>
            <a:ext cx="7782858" cy="952500"/>
          </a:xfrm>
          <a:prstGeom prst="rect">
            <a:avLst/>
          </a:prstGeom>
        </p:spPr>
        <p:txBody>
          <a:bodyPr anchor="t" rtlCol="false" tIns="0" lIns="0" bIns="0" rIns="0">
            <a:spAutoFit/>
          </a:bodyPr>
          <a:lstStyle/>
          <a:p>
            <a:pPr marL="0" indent="0" lvl="0">
              <a:lnSpc>
                <a:spcPts val="6659"/>
              </a:lnSpc>
            </a:pPr>
            <a:r>
              <a:rPr lang="en-US" sz="5550" spc="499">
                <a:solidFill>
                  <a:srgbClr val="2E2E2E"/>
                </a:solidFill>
                <a:latin typeface="Times New Roman Bold"/>
              </a:rPr>
              <a:t>Proposed Method</a:t>
            </a:r>
          </a:p>
        </p:txBody>
      </p:sp>
      <p:sp>
        <p:nvSpPr>
          <p:cNvPr name="Freeform 7" id="7"/>
          <p:cNvSpPr/>
          <p:nvPr/>
        </p:nvSpPr>
        <p:spPr>
          <a:xfrm flipH="false" flipV="false" rot="0">
            <a:off x="875528" y="1028700"/>
            <a:ext cx="1291441" cy="1296558"/>
          </a:xfrm>
          <a:custGeom>
            <a:avLst/>
            <a:gdLst/>
            <a:ahLst/>
            <a:cxnLst/>
            <a:rect r="r" b="b" t="t" l="l"/>
            <a:pathLst>
              <a:path h="1296558" w="1291441">
                <a:moveTo>
                  <a:pt x="0" y="0"/>
                </a:moveTo>
                <a:lnTo>
                  <a:pt x="1291441" y="0"/>
                </a:lnTo>
                <a:lnTo>
                  <a:pt x="1291441" y="1296558"/>
                </a:lnTo>
                <a:lnTo>
                  <a:pt x="0" y="1296558"/>
                </a:lnTo>
                <a:lnTo>
                  <a:pt x="0" y="0"/>
                </a:lnTo>
                <a:close/>
              </a:path>
            </a:pathLst>
          </a:custGeom>
          <a:blipFill>
            <a:blip r:embed="rId3">
              <a:extLst>
                <a:ext uri="{96DAC541-7B7A-43D3-8B79-37D633B846F1}">
                  <asvg:svgBlip xmlns:asvg="http://schemas.microsoft.com/office/drawing/2016/SVG/main" r:embed="rId4"/>
                </a:ext>
              </a:extLst>
            </a:blip>
            <a:stretch>
              <a:fillRect l="-353" t="0" r="0" b="-2952"/>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DAFmncVj3OU</dc:identifier>
  <dcterms:modified xsi:type="dcterms:W3CDTF">2011-08-01T06:04:30Z</dcterms:modified>
  <cp:revision>1</cp:revision>
  <dc:title>Sign Language Recognization Using CNN</dc:title>
</cp:coreProperties>
</file>