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6"/>
  </p:notes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0" r:id="rId14"/>
    <p:sldId id="272"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93" r:id="rId30"/>
    <p:sldId id="294" r:id="rId31"/>
    <p:sldId id="289" r:id="rId32"/>
    <p:sldId id="268" r:id="rId33"/>
    <p:sldId id="291" r:id="rId34"/>
    <p:sldId id="27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p:scale>
          <a:sx n="75" d="100"/>
          <a:sy n="75" d="100"/>
        </p:scale>
        <p:origin x="1008"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1CC4F-A44D-4AD8-A9CF-756A4F822272}" type="datetimeFigureOut">
              <a:rPr lang="en-IN" smtClean="0"/>
              <a:t>20-09-2023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3F938-5F06-4ED1-BF60-2F73EA46D10F}" type="slidenum">
              <a:rPr lang="en-IN" smtClean="0"/>
              <a:t>‹#›</a:t>
            </a:fld>
            <a:endParaRPr lang="en-IN"/>
          </a:p>
        </p:txBody>
      </p:sp>
    </p:spTree>
    <p:extLst>
      <p:ext uri="{BB962C8B-B14F-4D97-AF65-F5344CB8AC3E}">
        <p14:creationId xmlns:p14="http://schemas.microsoft.com/office/powerpoint/2010/main" val="2850766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472A53-631E-475D-A19A-5BF7D950D2AC}"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1201829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72A53-631E-475D-A19A-5BF7D950D2AC}"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1619834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72A53-631E-475D-A19A-5BF7D950D2AC}"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4662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72A53-631E-475D-A19A-5BF7D950D2AC}"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128842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72A53-631E-475D-A19A-5BF7D950D2AC}"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667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72A53-631E-475D-A19A-5BF7D950D2AC}"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1745838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72A53-631E-475D-A19A-5BF7D950D2AC}"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600812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72A53-631E-475D-A19A-5BF7D950D2AC}"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114309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72A53-631E-475D-A19A-5BF7D950D2AC}"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644027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72A53-631E-475D-A19A-5BF7D950D2AC}"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3004722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472A53-631E-475D-A19A-5BF7D950D2AC}"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3006105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472A53-631E-475D-A19A-5BF7D950D2AC}" type="datetimeFigureOut">
              <a:rPr lang="en-IN" smtClean="0"/>
              <a:t>20-09-2023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2809724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472A53-631E-475D-A19A-5BF7D950D2AC}" type="datetimeFigureOut">
              <a:rPr lang="en-IN" smtClean="0"/>
              <a:t>20-09-2023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104998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72A53-631E-475D-A19A-5BF7D950D2AC}" type="datetimeFigureOut">
              <a:rPr lang="en-IN" smtClean="0"/>
              <a:t>20-09-2023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3726551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472A53-631E-475D-A19A-5BF7D950D2AC}"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19958-039E-4C1E-BCF3-2BC4546F15E6}" type="slidenum">
              <a:rPr lang="en-IN" smtClean="0"/>
              <a:t>‹#›</a:t>
            </a:fld>
            <a:endParaRPr lang="en-IN"/>
          </a:p>
        </p:txBody>
      </p:sp>
    </p:spTree>
    <p:extLst>
      <p:ext uri="{BB962C8B-B14F-4D97-AF65-F5344CB8AC3E}">
        <p14:creationId xmlns:p14="http://schemas.microsoft.com/office/powerpoint/2010/main" val="174884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19958-039E-4C1E-BCF3-2BC4546F15E6}" type="slidenum">
              <a:rPr lang="en-IN" smtClean="0"/>
              <a:t>‹#›</a:t>
            </a:fld>
            <a:endParaRPr lang="en-IN"/>
          </a:p>
        </p:txBody>
      </p:sp>
      <p:sp>
        <p:nvSpPr>
          <p:cNvPr id="5" name="Date Placeholder 4"/>
          <p:cNvSpPr>
            <a:spLocks noGrp="1"/>
          </p:cNvSpPr>
          <p:nvPr>
            <p:ph type="dt" sz="half" idx="10"/>
          </p:nvPr>
        </p:nvSpPr>
        <p:spPr/>
        <p:txBody>
          <a:bodyPr/>
          <a:lstStyle/>
          <a:p>
            <a:fld id="{E4472A53-631E-475D-A19A-5BF7D950D2AC}" type="datetimeFigureOut">
              <a:rPr lang="en-IN" smtClean="0"/>
              <a:t>20-09-2023</a:t>
            </a:fld>
            <a:endParaRPr lang="en-IN"/>
          </a:p>
        </p:txBody>
      </p:sp>
    </p:spTree>
    <p:extLst>
      <p:ext uri="{BB962C8B-B14F-4D97-AF65-F5344CB8AC3E}">
        <p14:creationId xmlns:p14="http://schemas.microsoft.com/office/powerpoint/2010/main" val="359490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472A53-631E-475D-A19A-5BF7D950D2AC}" type="datetimeFigureOut">
              <a:rPr lang="en-IN" smtClean="0"/>
              <a:t>20-09-2023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F19958-039E-4C1E-BCF3-2BC4546F15E6}" type="slidenum">
              <a:rPr lang="en-IN" smtClean="0"/>
              <a:t>‹#›</a:t>
            </a:fld>
            <a:endParaRPr lang="en-IN"/>
          </a:p>
        </p:txBody>
      </p:sp>
    </p:spTree>
    <p:extLst>
      <p:ext uri="{BB962C8B-B14F-4D97-AF65-F5344CB8AC3E}">
        <p14:creationId xmlns:p14="http://schemas.microsoft.com/office/powerpoint/2010/main" val="17415507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A3C19E9-9ABE-DAA3-0086-C91B9A7B84EA}"/>
              </a:ext>
            </a:extLst>
          </p:cNvPr>
          <p:cNvSpPr/>
          <p:nvPr/>
        </p:nvSpPr>
        <p:spPr>
          <a:xfrm>
            <a:off x="-61179" y="0"/>
            <a:ext cx="12483547" cy="70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1">
            <a:extLst>
              <a:ext uri="{FF2B5EF4-FFF2-40B4-BE49-F238E27FC236}">
                <a16:creationId xmlns:a16="http://schemas.microsoft.com/office/drawing/2014/main" xmlns="" id="{53471812-2327-578C-F18C-A0D6CBE008B1}"/>
              </a:ext>
            </a:extLst>
          </p:cNvPr>
          <p:cNvSpPr txBox="1">
            <a:spLocks/>
          </p:cNvSpPr>
          <p:nvPr/>
        </p:nvSpPr>
        <p:spPr>
          <a:xfrm>
            <a:off x="1748519" y="167029"/>
            <a:ext cx="9323673" cy="118379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00B0F0"/>
                </a:solidFill>
              </a:rPr>
              <a:t>             </a:t>
            </a:r>
            <a:r>
              <a:rPr lang="en-US" sz="3200" b="1" dirty="0">
                <a:solidFill>
                  <a:srgbClr val="00B0F0"/>
                </a:solidFill>
                <a:latin typeface="Times New Roman" panose="02020603050405020304" pitchFamily="18" charset="0"/>
                <a:cs typeface="Times New Roman" panose="02020603050405020304" pitchFamily="18" charset="0"/>
              </a:rPr>
              <a:t>CMR TECHNICAL CAMPUS</a:t>
            </a:r>
          </a:p>
          <a:p>
            <a:r>
              <a:rPr lang="en-US" sz="3200" b="1" dirty="0">
                <a:solidFill>
                  <a:srgbClr val="00B0F0"/>
                </a:solidFill>
              </a:rPr>
              <a:t>                        </a:t>
            </a:r>
            <a:r>
              <a:rPr lang="en-US" sz="2400" b="1" dirty="0">
                <a:solidFill>
                  <a:srgbClr val="00B0F0"/>
                </a:solidFill>
                <a:latin typeface="Times New Roman" panose="02020603050405020304" pitchFamily="18" charset="0"/>
                <a:cs typeface="Times New Roman" panose="02020603050405020304" pitchFamily="18" charset="0"/>
              </a:rPr>
              <a:t>UGC(Autonomous)</a:t>
            </a:r>
          </a:p>
          <a:p>
            <a:r>
              <a:rPr lang="en-US" sz="2400" b="1" dirty="0">
                <a:solidFill>
                  <a:srgbClr val="00B0F0"/>
                </a:solidFill>
              </a:rPr>
              <a:t>                   </a:t>
            </a:r>
            <a:r>
              <a:rPr lang="en-US" sz="2400" dirty="0" err="1">
                <a:latin typeface="Times New Roman" panose="02020603050405020304" pitchFamily="18" charset="0"/>
                <a:cs typeface="Times New Roman" panose="02020603050405020304" pitchFamily="18" charset="0"/>
              </a:rPr>
              <a:t>Kandlakoya,Medchal</a:t>
            </a:r>
            <a:r>
              <a:rPr lang="en-US" sz="2400" dirty="0">
                <a:latin typeface="Times New Roman" panose="02020603050405020304" pitchFamily="18" charset="0"/>
                <a:cs typeface="Times New Roman" panose="02020603050405020304" pitchFamily="18" charset="0"/>
              </a:rPr>
              <a:t> Road,Hyd-501 401</a:t>
            </a:r>
            <a:r>
              <a:rPr lang="en-US" sz="2400" dirty="0"/>
              <a:t/>
            </a:r>
            <a:br>
              <a:rPr lang="en-US" sz="2400" dirty="0"/>
            </a:br>
            <a:r>
              <a:rPr lang="en-US" sz="2400" dirty="0">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Department of Computer Science Engineering </a:t>
            </a:r>
            <a:endParaRPr lang="en-IN" sz="2800" b="1" dirty="0">
              <a:solidFill>
                <a:srgbClr val="00B050"/>
              </a:solidFill>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xmlns="" id="{932C0F77-887D-0E08-B7A3-9A8CEED03933}"/>
              </a:ext>
            </a:extLst>
          </p:cNvPr>
          <p:cNvSpPr txBox="1">
            <a:spLocks/>
          </p:cNvSpPr>
          <p:nvPr/>
        </p:nvSpPr>
        <p:spPr>
          <a:xfrm>
            <a:off x="-168174" y="2017270"/>
            <a:ext cx="11240366" cy="1014165"/>
          </a:xfrm>
          <a:prstGeom prst="rect">
            <a:avLst/>
          </a:prstGeom>
        </p:spPr>
        <p:txBody>
          <a:bodyPr>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solidFill>
                  <a:srgbClr val="00B050"/>
                </a:solidFill>
                <a:latin typeface="Times New Roman" panose="02020603050405020304" pitchFamily="18" charset="0"/>
                <a:cs typeface="Times New Roman" panose="02020603050405020304" pitchFamily="18" charset="0"/>
              </a:rPr>
              <a:t>                                                                                     </a:t>
            </a:r>
            <a:r>
              <a:rPr lang="en-US" b="1" dirty="0" smtClean="0">
                <a:solidFill>
                  <a:srgbClr val="00B050"/>
                </a:solidFill>
                <a:latin typeface="Times New Roman" panose="02020603050405020304" pitchFamily="18" charset="0"/>
                <a:cs typeface="Times New Roman" panose="02020603050405020304" pitchFamily="18" charset="0"/>
              </a:rPr>
              <a:t>                                   </a:t>
            </a:r>
            <a:r>
              <a:rPr lang="en-US" sz="2800" b="1" dirty="0">
                <a:solidFill>
                  <a:srgbClr val="00B050"/>
                </a:solidFill>
                <a:latin typeface="Times New Roman" panose="02020603050405020304" pitchFamily="18" charset="0"/>
                <a:cs typeface="Times New Roman" panose="02020603050405020304" pitchFamily="18" charset="0"/>
              </a:rPr>
              <a:t>Mini Project On</a:t>
            </a:r>
          </a:p>
          <a:p>
            <a:pPr marL="0" indent="0">
              <a:buNone/>
            </a:pPr>
            <a:r>
              <a:rPr lang="en-US" sz="3200" b="1" dirty="0">
                <a:solidFill>
                  <a:srgbClr val="0070C0"/>
                </a:solidFill>
              </a:rPr>
              <a:t> </a:t>
            </a:r>
            <a:r>
              <a:rPr lang="en-US" sz="3200" b="1" dirty="0" smtClean="0">
                <a:solidFill>
                  <a:srgbClr val="0070C0"/>
                </a:solidFill>
              </a:rPr>
              <a:t>  </a:t>
            </a:r>
            <a:r>
              <a:rPr lang="en-US" sz="3200" b="1" spc="-5" dirty="0" smtClean="0">
                <a:latin typeface="Times New Roman" panose="02020603050405020304" pitchFamily="18" charset="0"/>
                <a:cs typeface="Times New Roman" panose="02020603050405020304" pitchFamily="18" charset="0"/>
              </a:rPr>
              <a:t>DETECTION</a:t>
            </a:r>
            <a:r>
              <a:rPr lang="en-US" sz="3200" spc="-5" dirty="0" smtClean="0">
                <a:latin typeface="Times New Roman" panose="02020603050405020304" pitchFamily="18" charset="0"/>
                <a:cs typeface="Times New Roman" panose="02020603050405020304" pitchFamily="18" charset="0"/>
              </a:rPr>
              <a:t> </a:t>
            </a:r>
            <a:r>
              <a:rPr lang="en-US" sz="3200" b="1" spc="-5" dirty="0">
                <a:latin typeface="Times New Roman" panose="02020603050405020304" pitchFamily="18" charset="0"/>
                <a:cs typeface="Times New Roman" panose="02020603050405020304" pitchFamily="18" charset="0"/>
              </a:rPr>
              <a:t>OF</a:t>
            </a:r>
            <a:r>
              <a:rPr lang="en-US" sz="3200" spc="-5" dirty="0">
                <a:latin typeface="Times New Roman" panose="02020603050405020304" pitchFamily="18" charset="0"/>
                <a:cs typeface="Times New Roman" panose="02020603050405020304" pitchFamily="18" charset="0"/>
              </a:rPr>
              <a:t> </a:t>
            </a:r>
            <a:r>
              <a:rPr lang="en-US" sz="3200" b="1" spc="-5" dirty="0">
                <a:latin typeface="Times New Roman" panose="02020603050405020304" pitchFamily="18" charset="0"/>
                <a:cs typeface="Times New Roman" panose="02020603050405020304" pitchFamily="18" charset="0"/>
              </a:rPr>
              <a:t>STROKE</a:t>
            </a:r>
            <a:r>
              <a:rPr lang="en-US" sz="3200" spc="-5" dirty="0">
                <a:latin typeface="Times New Roman" panose="02020603050405020304" pitchFamily="18" charset="0"/>
                <a:cs typeface="Times New Roman" panose="02020603050405020304" pitchFamily="18" charset="0"/>
              </a:rPr>
              <a:t> </a:t>
            </a:r>
            <a:r>
              <a:rPr lang="en-US" sz="3200" b="1" spc="-5" dirty="0">
                <a:latin typeface="Times New Roman" panose="02020603050405020304" pitchFamily="18" charset="0"/>
                <a:cs typeface="Times New Roman" panose="02020603050405020304" pitchFamily="18" charset="0"/>
              </a:rPr>
              <a:t>DISEASE</a:t>
            </a:r>
            <a:r>
              <a:rPr lang="en-US" sz="3200" spc="-5" dirty="0">
                <a:latin typeface="Times New Roman" panose="02020603050405020304" pitchFamily="18" charset="0"/>
                <a:cs typeface="Times New Roman" panose="02020603050405020304" pitchFamily="18" charset="0"/>
              </a:rPr>
              <a:t>  </a:t>
            </a:r>
            <a:r>
              <a:rPr lang="en-US" sz="3200" b="1" spc="-5" dirty="0">
                <a:latin typeface="Times New Roman" panose="02020603050405020304" pitchFamily="18" charset="0"/>
                <a:cs typeface="Times New Roman" panose="02020603050405020304" pitchFamily="18" charset="0"/>
              </a:rPr>
              <a:t>USING</a:t>
            </a:r>
            <a:r>
              <a:rPr lang="en-US" sz="3200" spc="-5" dirty="0">
                <a:latin typeface="Times New Roman" panose="02020603050405020304" pitchFamily="18" charset="0"/>
                <a:cs typeface="Times New Roman" panose="02020603050405020304" pitchFamily="18" charset="0"/>
              </a:rPr>
              <a:t> </a:t>
            </a:r>
            <a:r>
              <a:rPr lang="en-US" sz="3200" b="1" spc="-5" dirty="0">
                <a:latin typeface="Times New Roman" panose="02020603050405020304" pitchFamily="18" charset="0"/>
                <a:cs typeface="Times New Roman" panose="02020603050405020304" pitchFamily="18" charset="0"/>
              </a:rPr>
              <a:t>MACHINE</a:t>
            </a:r>
            <a:r>
              <a:rPr lang="en-US" sz="3200" spc="-5" dirty="0">
                <a:latin typeface="Times New Roman" panose="02020603050405020304" pitchFamily="18" charset="0"/>
                <a:cs typeface="Times New Roman" panose="02020603050405020304" pitchFamily="18" charset="0"/>
              </a:rPr>
              <a:t> </a:t>
            </a:r>
            <a:r>
              <a:rPr lang="en-US" sz="3200" b="1" spc="-5" dirty="0">
                <a:latin typeface="Times New Roman" panose="02020603050405020304" pitchFamily="18" charset="0"/>
                <a:cs typeface="Times New Roman" panose="02020603050405020304" pitchFamily="18" charset="0"/>
              </a:rPr>
              <a:t>LEARNING</a:t>
            </a:r>
            <a:r>
              <a:rPr lang="en-US" sz="3200" spc="-5" dirty="0">
                <a:latin typeface="Times New Roman" panose="02020603050405020304" pitchFamily="18" charset="0"/>
                <a:cs typeface="Times New Roman" panose="02020603050405020304" pitchFamily="18" charset="0"/>
              </a:rPr>
              <a:t>   </a:t>
            </a:r>
            <a:r>
              <a:rPr lang="en-US" sz="3200" b="1" spc="-5" dirty="0">
                <a:latin typeface="Times New Roman" panose="02020603050405020304" pitchFamily="18" charset="0"/>
                <a:cs typeface="Times New Roman" panose="02020603050405020304" pitchFamily="18" charset="0"/>
              </a:rPr>
              <a:t>ALGORITHMS</a:t>
            </a:r>
            <a:endParaRPr lang="en-IN" sz="2800" b="1" dirty="0">
              <a:solidFill>
                <a:srgbClr val="0070C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6629B7B1-FDF1-19F3-DA89-059A0F857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4467" y="180964"/>
            <a:ext cx="2106516" cy="1577853"/>
          </a:xfrm>
          <a:prstGeom prst="rect">
            <a:avLst/>
          </a:prstGeom>
        </p:spPr>
      </p:pic>
      <p:pic>
        <p:nvPicPr>
          <p:cNvPr id="8" name="Picture 7">
            <a:extLst>
              <a:ext uri="{FF2B5EF4-FFF2-40B4-BE49-F238E27FC236}">
                <a16:creationId xmlns:a16="http://schemas.microsoft.com/office/drawing/2014/main" xmlns="" id="{60A547D1-279A-B593-6CE8-0E78230CC3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039" y="0"/>
            <a:ext cx="2106516" cy="2106516"/>
          </a:xfrm>
          <a:prstGeom prst="rect">
            <a:avLst/>
          </a:prstGeom>
        </p:spPr>
      </p:pic>
      <p:sp>
        <p:nvSpPr>
          <p:cNvPr id="9" name="TextBox 8">
            <a:extLst>
              <a:ext uri="{FF2B5EF4-FFF2-40B4-BE49-F238E27FC236}">
                <a16:creationId xmlns:a16="http://schemas.microsoft.com/office/drawing/2014/main" xmlns="" id="{A800E72B-078D-1578-812C-89A1BD6632FD}"/>
              </a:ext>
            </a:extLst>
          </p:cNvPr>
          <p:cNvSpPr txBox="1"/>
          <p:nvPr/>
        </p:nvSpPr>
        <p:spPr>
          <a:xfrm>
            <a:off x="175039" y="3180521"/>
            <a:ext cx="13739744" cy="4678204"/>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BATCH NO : </a:t>
            </a:r>
            <a:r>
              <a:rPr lang="en-US" sz="2000" b="1" dirty="0" smtClean="0">
                <a:solidFill>
                  <a:srgbClr val="FF0000"/>
                </a:solidFill>
                <a:latin typeface="Times New Roman" panose="02020603050405020304" pitchFamily="18" charset="0"/>
                <a:cs typeface="Times New Roman" panose="02020603050405020304" pitchFamily="18" charset="0"/>
              </a:rPr>
              <a:t>20</a:t>
            </a:r>
            <a:endParaRPr lang="en-US" sz="2000" b="1" dirty="0">
              <a:solidFill>
                <a:srgbClr val="FF0000"/>
              </a:solidFill>
              <a:latin typeface="Times New Roman" panose="02020603050405020304" pitchFamily="18" charset="0"/>
              <a:cs typeface="Times New Roman" panose="02020603050405020304" pitchFamily="18" charset="0"/>
            </a:endParaRPr>
          </a:p>
          <a:p>
            <a:endParaRPr lang="en-US" sz="2000" dirty="0">
              <a:solidFill>
                <a:srgbClr val="FF0000"/>
              </a:solidFill>
            </a:endParaRPr>
          </a:p>
          <a:p>
            <a:r>
              <a:rPr lang="en-US" sz="2000" dirty="0">
                <a:solidFill>
                  <a:srgbClr val="FF0000"/>
                </a:solidFill>
                <a:latin typeface="Times New Roman" panose="02020603050405020304" pitchFamily="18" charset="0"/>
                <a:cs typeface="Times New Roman" panose="02020603050405020304" pitchFamily="18" charset="0"/>
              </a:rPr>
              <a:t>Project Guide:                                                                                          BATCH MEMBERS</a:t>
            </a:r>
            <a:r>
              <a:rPr lang="en-US" sz="2000" dirty="0" smtClean="0">
                <a:solidFill>
                  <a:srgbClr val="FF0000"/>
                </a:solidFill>
                <a:latin typeface="Times New Roman" panose="02020603050405020304" pitchFamily="18" charset="0"/>
                <a:cs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M.MADHUSUDHAN                                                                             207R1A0571  CH. Ajay Kumar</a:t>
            </a:r>
          </a:p>
          <a:p>
            <a:r>
              <a:rPr lang="en-US" sz="2000" dirty="0">
                <a:latin typeface="Times New Roman" panose="02020603050405020304" pitchFamily="18" charset="0"/>
                <a:cs typeface="Times New Roman" panose="02020603050405020304" pitchFamily="18" charset="0"/>
              </a:rPr>
              <a:t>Associate Professor                                                                                  </a:t>
            </a:r>
            <a:r>
              <a:rPr lang="en-US" sz="2000" dirty="0" smtClean="0">
                <a:latin typeface="Times New Roman" panose="02020603050405020304" pitchFamily="18" charset="0"/>
                <a:cs typeface="Times New Roman" panose="02020603050405020304" pitchFamily="18" charset="0"/>
              </a:rPr>
              <a:t>207R1A05B3  </a:t>
            </a:r>
            <a:r>
              <a:rPr lang="en-US" sz="2000" dirty="0">
                <a:latin typeface="Times New Roman" panose="02020603050405020304" pitchFamily="18" charset="0"/>
                <a:cs typeface="Times New Roman" panose="02020603050405020304" pitchFamily="18" charset="0"/>
              </a:rPr>
              <a:t>S. SRIKANT </a:t>
            </a:r>
            <a:endParaRPr lang="en-US" sz="2000" dirty="0"/>
          </a:p>
          <a:p>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endParaRPr lang="en-US" sz="2000" dirty="0"/>
          </a:p>
          <a:p>
            <a:r>
              <a:rPr lang="en-US" sz="2000" dirty="0">
                <a:solidFill>
                  <a:srgbClr val="FF0000"/>
                </a:solidFill>
                <a:latin typeface="Times New Roman" panose="02020603050405020304" pitchFamily="18" charset="0"/>
                <a:cs typeface="Times New Roman" panose="02020603050405020304" pitchFamily="18" charset="0"/>
              </a:rPr>
              <a:t>Project Coordinator:</a:t>
            </a:r>
          </a:p>
          <a:p>
            <a:r>
              <a:rPr lang="en-US" sz="2000" dirty="0" err="1">
                <a:latin typeface="Times New Roman" panose="02020603050405020304" pitchFamily="18" charset="0"/>
                <a:cs typeface="Times New Roman" panose="02020603050405020304" pitchFamily="18" charset="0"/>
              </a:rPr>
              <a:t>J.Narasimharao</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Associate Professor, </a:t>
            </a:r>
            <a:r>
              <a:rPr lang="en-US" sz="2000" dirty="0" smtClean="0">
                <a:latin typeface="Times New Roman" panose="02020603050405020304" pitchFamily="18" charset="0"/>
                <a:cs typeface="Times New Roman" panose="02020603050405020304" pitchFamily="18" charset="0"/>
              </a:rPr>
              <a:t>C</a:t>
            </a:r>
            <a:endParaRPr lang="en-US" sz="2000" dirty="0">
              <a:latin typeface="Times New Roman" panose="02020603050405020304" pitchFamily="18" charset="0"/>
              <a:cs typeface="Times New Roman" panose="02020603050405020304" pitchFamily="18" charset="0"/>
            </a:endParaRPr>
          </a:p>
          <a:p>
            <a:endParaRPr lang="en-US" sz="2000" dirty="0">
              <a:solidFill>
                <a:srgbClr val="FF0000"/>
              </a:solidFill>
            </a:endParaRPr>
          </a:p>
          <a:p>
            <a:endParaRPr lang="en-US" sz="2000" dirty="0">
              <a:solidFill>
                <a:srgbClr val="FF0000"/>
              </a:solidFill>
            </a:endParaRPr>
          </a:p>
          <a:p>
            <a:endParaRPr lang="en-US" sz="2000" dirty="0"/>
          </a:p>
          <a:p>
            <a:r>
              <a:rPr lang="en-US" sz="2000" dirty="0"/>
              <a:t>                                                                                                              </a:t>
            </a:r>
          </a:p>
          <a:p>
            <a:endParaRPr lang="en-US" sz="2000" dirty="0">
              <a:solidFill>
                <a:srgbClr val="FF0000"/>
              </a:solidFill>
            </a:endParaRPr>
          </a:p>
          <a:p>
            <a:endParaRPr lang="en-IN" dirty="0"/>
          </a:p>
        </p:txBody>
      </p:sp>
    </p:spTree>
    <p:extLst>
      <p:ext uri="{BB962C8B-B14F-4D97-AF65-F5344CB8AC3E}">
        <p14:creationId xmlns:p14="http://schemas.microsoft.com/office/powerpoint/2010/main" val="2984363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E1037F1-9F5C-243E-DA91-B375E96693D4}"/>
              </a:ext>
            </a:extLst>
          </p:cNvPr>
          <p:cNvSpPr txBox="1"/>
          <p:nvPr/>
        </p:nvSpPr>
        <p:spPr>
          <a:xfrm flipH="1">
            <a:off x="709863" y="317633"/>
            <a:ext cx="4805413"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UML DIAGRAMS</a:t>
            </a:r>
          </a:p>
        </p:txBody>
      </p:sp>
      <p:sp>
        <p:nvSpPr>
          <p:cNvPr id="3" name="TextBox 2">
            <a:extLst>
              <a:ext uri="{FF2B5EF4-FFF2-40B4-BE49-F238E27FC236}">
                <a16:creationId xmlns:a16="http://schemas.microsoft.com/office/drawing/2014/main" xmlns="" id="{17420AB9-C57F-0483-139D-B1E70762BE3B}"/>
              </a:ext>
            </a:extLst>
          </p:cNvPr>
          <p:cNvSpPr txBox="1"/>
          <p:nvPr/>
        </p:nvSpPr>
        <p:spPr>
          <a:xfrm rot="10800000" flipH="1" flipV="1">
            <a:off x="803710" y="1724166"/>
            <a:ext cx="9023684" cy="3426579"/>
          </a:xfrm>
          <a:prstGeom prst="rect">
            <a:avLst/>
          </a:prstGeom>
          <a:noFill/>
        </p:spPr>
        <p:txBody>
          <a:bodyPr wrap="square" rtlCol="0">
            <a:spAutoFit/>
          </a:bodyPr>
          <a:lstStyle/>
          <a:p>
            <a:pPr marL="285750" indent="-285750" algn="just">
              <a:spcAft>
                <a:spcPts val="100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Unified Modeling Language is a popular dialect for indicating, Visualization, Constructing and archiving the curios of programming framework, and for business demonstrating and different non-programming frameworks.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100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UML speaks to an accumulation of first-rate building practices which have verified fruitful in the showing of full-size and complicated frameworks.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UML is a essential piece of creating gadgets located programming and the product development method. </a:t>
            </a:r>
          </a:p>
          <a:p>
            <a:pPr marL="285750" indent="-285750">
              <a:buFont typeface="Arial" panose="020B0604020202020204" pitchFamily="34" charset="0"/>
              <a:buChar char="•"/>
            </a:pPr>
            <a:endPar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UML makes use of commonly graphical documentations to specific the plan of programming ventures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5795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F04DAF6-5D1D-DD2F-8E93-3943353B391C}"/>
              </a:ext>
            </a:extLst>
          </p:cNvPr>
          <p:cNvSpPr txBox="1"/>
          <p:nvPr/>
        </p:nvSpPr>
        <p:spPr>
          <a:xfrm flipH="1">
            <a:off x="558265" y="394635"/>
            <a:ext cx="9423132" cy="523220"/>
          </a:xfrm>
          <a:prstGeom prst="rect">
            <a:avLst/>
          </a:prstGeom>
          <a:noFill/>
        </p:spPr>
        <p:txBody>
          <a:bodyPr wrap="square" rtlCol="0">
            <a:spAutoFit/>
          </a:bodyPr>
          <a:lstStyle/>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USE CASE DIAGRAM</a:t>
            </a:r>
          </a:p>
        </p:txBody>
      </p:sp>
      <p:pic>
        <p:nvPicPr>
          <p:cNvPr id="6" name="Content Placeholder 3">
            <a:extLst>
              <a:ext uri="{FF2B5EF4-FFF2-40B4-BE49-F238E27FC236}">
                <a16:creationId xmlns:a16="http://schemas.microsoft.com/office/drawing/2014/main" xmlns="" id="{2C5AE387-991A-D74E-1DCE-9C6F3B3FADE5}"/>
              </a:ext>
            </a:extLst>
          </p:cNvPr>
          <p:cNvPicPr>
            <a:picLocks noGrp="1"/>
          </p:cNvPicPr>
          <p:nvPr/>
        </p:nvPicPr>
        <p:blipFill>
          <a:blip r:embed="rId2"/>
          <a:srcRect/>
          <a:stretch>
            <a:fillRect/>
          </a:stretch>
        </p:blipFill>
        <p:spPr bwMode="auto">
          <a:xfrm>
            <a:off x="-860186" y="864856"/>
            <a:ext cx="8528086" cy="6020656"/>
          </a:xfrm>
          <a:prstGeom prst="rect">
            <a:avLst/>
          </a:prstGeom>
          <a:noFill/>
          <a:ln w="9525">
            <a:noFill/>
            <a:miter lim="800000"/>
            <a:headEnd/>
            <a:tailEnd/>
          </a:ln>
        </p:spPr>
      </p:pic>
      <p:pic>
        <p:nvPicPr>
          <p:cNvPr id="7" name="Picture 47" descr="Intro to Use Case Types | Systems Flow, Inc">
            <a:extLst>
              <a:ext uri="{FF2B5EF4-FFF2-40B4-BE49-F238E27FC236}">
                <a16:creationId xmlns:a16="http://schemas.microsoft.com/office/drawing/2014/main" xmlns="" id="{1C8F8D15-4180-FAEE-1BC8-4827D1EFD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4820" y="3036604"/>
            <a:ext cx="1589605" cy="87330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xmlns="" id="{E9742FC2-0837-5EA7-DBF8-67674281C76E}"/>
              </a:ext>
            </a:extLst>
          </p:cNvPr>
          <p:cNvCxnSpPr/>
          <p:nvPr/>
        </p:nvCxnSpPr>
        <p:spPr>
          <a:xfrm>
            <a:off x="6018898" y="1361964"/>
            <a:ext cx="3298004" cy="1726058"/>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xmlns="" id="{E9742FC2-0837-5EA7-DBF8-67674281C76E}"/>
              </a:ext>
            </a:extLst>
          </p:cNvPr>
          <p:cNvCxnSpPr/>
          <p:nvPr/>
        </p:nvCxnSpPr>
        <p:spPr>
          <a:xfrm>
            <a:off x="6018898" y="2062480"/>
            <a:ext cx="3298004" cy="115824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xmlns="" id="{E9742FC2-0837-5EA7-DBF8-67674281C76E}"/>
              </a:ext>
            </a:extLst>
          </p:cNvPr>
          <p:cNvCxnSpPr/>
          <p:nvPr/>
        </p:nvCxnSpPr>
        <p:spPr>
          <a:xfrm>
            <a:off x="5923280" y="2782042"/>
            <a:ext cx="3393622" cy="52441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xmlns="" id="{E9742FC2-0837-5EA7-DBF8-67674281C76E}"/>
              </a:ext>
            </a:extLst>
          </p:cNvPr>
          <p:cNvCxnSpPr/>
          <p:nvPr/>
        </p:nvCxnSpPr>
        <p:spPr>
          <a:xfrm>
            <a:off x="6018898" y="3393345"/>
            <a:ext cx="3298004" cy="865"/>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E9742FC2-0837-5EA7-DBF8-67674281C76E}"/>
              </a:ext>
            </a:extLst>
          </p:cNvPr>
          <p:cNvCxnSpPr/>
          <p:nvPr/>
        </p:nvCxnSpPr>
        <p:spPr>
          <a:xfrm flipV="1">
            <a:off x="6018898" y="3481103"/>
            <a:ext cx="3298004" cy="608077"/>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xmlns="" id="{E9742FC2-0837-5EA7-DBF8-67674281C76E}"/>
              </a:ext>
            </a:extLst>
          </p:cNvPr>
          <p:cNvCxnSpPr/>
          <p:nvPr/>
        </p:nvCxnSpPr>
        <p:spPr>
          <a:xfrm flipV="1">
            <a:off x="6209587" y="3623159"/>
            <a:ext cx="3107315" cy="996522"/>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xmlns="" id="{E9742FC2-0837-5EA7-DBF8-67674281C76E}"/>
              </a:ext>
            </a:extLst>
          </p:cNvPr>
          <p:cNvCxnSpPr/>
          <p:nvPr/>
        </p:nvCxnSpPr>
        <p:spPr>
          <a:xfrm flipV="1">
            <a:off x="6290867" y="3743104"/>
            <a:ext cx="3026035" cy="1589388"/>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xmlns="" id="{E9742FC2-0837-5EA7-DBF8-67674281C76E}"/>
              </a:ext>
            </a:extLst>
          </p:cNvPr>
          <p:cNvCxnSpPr/>
          <p:nvPr/>
        </p:nvCxnSpPr>
        <p:spPr>
          <a:xfrm flipV="1">
            <a:off x="6379378" y="3829997"/>
            <a:ext cx="2937524" cy="2164974"/>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958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38C8804-1A39-CB6E-6929-DE8F9A5EFE1C}"/>
              </a:ext>
            </a:extLst>
          </p:cNvPr>
          <p:cNvSpPr txBox="1"/>
          <p:nvPr/>
        </p:nvSpPr>
        <p:spPr>
          <a:xfrm flipH="1">
            <a:off x="895149" y="404261"/>
            <a:ext cx="4976261" cy="523220"/>
          </a:xfrm>
          <a:prstGeom prst="rect">
            <a:avLst/>
          </a:prstGeom>
          <a:noFill/>
        </p:spPr>
        <p:txBody>
          <a:bodyPr wrap="square" rtlCol="0">
            <a:spAutoFit/>
          </a:bodyPr>
          <a:lstStyle/>
          <a:p>
            <a:pPr marL="285750" indent="-28575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CLASS DIAGRAM</a:t>
            </a:r>
          </a:p>
        </p:txBody>
      </p:sp>
      <p:pic>
        <p:nvPicPr>
          <p:cNvPr id="4" name="Picture 3">
            <a:extLst>
              <a:ext uri="{FF2B5EF4-FFF2-40B4-BE49-F238E27FC236}">
                <a16:creationId xmlns:a16="http://schemas.microsoft.com/office/drawing/2014/main" xmlns="" id="{CFE2AD9A-1F22-1298-6FEA-AB39679D0C4A}"/>
              </a:ext>
            </a:extLst>
          </p:cNvPr>
          <p:cNvPicPr/>
          <p:nvPr/>
        </p:nvPicPr>
        <p:blipFill>
          <a:blip r:embed="rId2"/>
          <a:srcRect/>
          <a:stretch>
            <a:fillRect/>
          </a:stretch>
        </p:blipFill>
        <p:spPr bwMode="auto">
          <a:xfrm>
            <a:off x="3277456" y="1417833"/>
            <a:ext cx="4875944" cy="4232953"/>
          </a:xfrm>
          <a:prstGeom prst="rect">
            <a:avLst/>
          </a:prstGeom>
          <a:noFill/>
          <a:ln w="9525">
            <a:noFill/>
            <a:miter lim="800000"/>
            <a:headEnd/>
            <a:tailEnd/>
          </a:ln>
        </p:spPr>
      </p:pic>
    </p:spTree>
    <p:extLst>
      <p:ext uri="{BB962C8B-B14F-4D97-AF65-F5344CB8AC3E}">
        <p14:creationId xmlns:p14="http://schemas.microsoft.com/office/powerpoint/2010/main" val="4012545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3A8C198-52A2-3EC7-CA69-1ACF227B5727}"/>
              </a:ext>
            </a:extLst>
          </p:cNvPr>
          <p:cNvSpPr txBox="1"/>
          <p:nvPr/>
        </p:nvSpPr>
        <p:spPr>
          <a:xfrm>
            <a:off x="789271" y="462013"/>
            <a:ext cx="8422105" cy="523220"/>
          </a:xfrm>
          <a:prstGeom prst="rect">
            <a:avLst/>
          </a:prstGeom>
          <a:noFill/>
        </p:spPr>
        <p:txBody>
          <a:bodyPr wrap="square" rtlCol="0">
            <a:spAutoFit/>
          </a:bodyPr>
          <a:lstStyle/>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SEQUENCE DIAGRAM</a:t>
            </a:r>
          </a:p>
        </p:txBody>
      </p:sp>
      <p:pic>
        <p:nvPicPr>
          <p:cNvPr id="4" name="Content Placeholder 3">
            <a:extLst>
              <a:ext uri="{FF2B5EF4-FFF2-40B4-BE49-F238E27FC236}">
                <a16:creationId xmlns:a16="http://schemas.microsoft.com/office/drawing/2014/main" xmlns="" id="{E0971787-C058-E21C-337B-7D6F50F49278}"/>
              </a:ext>
            </a:extLst>
          </p:cNvPr>
          <p:cNvPicPr>
            <a:picLocks noGrp="1"/>
          </p:cNvPicPr>
          <p:nvPr/>
        </p:nvPicPr>
        <p:blipFill>
          <a:blip r:embed="rId2"/>
          <a:srcRect/>
          <a:stretch>
            <a:fillRect/>
          </a:stretch>
        </p:blipFill>
        <p:spPr bwMode="auto">
          <a:xfrm>
            <a:off x="-107308" y="985233"/>
            <a:ext cx="11126912" cy="5745430"/>
          </a:xfrm>
          <a:prstGeom prst="rect">
            <a:avLst/>
          </a:prstGeom>
          <a:noFill/>
          <a:ln w="9525">
            <a:noFill/>
            <a:miter lim="800000"/>
            <a:headEnd/>
            <a:tailEnd/>
          </a:ln>
        </p:spPr>
      </p:pic>
    </p:spTree>
    <p:extLst>
      <p:ext uri="{BB962C8B-B14F-4D97-AF65-F5344CB8AC3E}">
        <p14:creationId xmlns:p14="http://schemas.microsoft.com/office/powerpoint/2010/main" val="4290082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81767A6-9F28-AA88-8991-F3D38E362032}"/>
              </a:ext>
            </a:extLst>
          </p:cNvPr>
          <p:cNvSpPr txBox="1"/>
          <p:nvPr/>
        </p:nvSpPr>
        <p:spPr>
          <a:xfrm flipH="1">
            <a:off x="714274" y="394635"/>
            <a:ext cx="4776538" cy="523220"/>
          </a:xfrm>
          <a:prstGeom prst="rect">
            <a:avLst/>
          </a:prstGeom>
          <a:noFill/>
        </p:spPr>
        <p:txBody>
          <a:bodyPr wrap="square" rtlCol="0">
            <a:spAutoFit/>
          </a:bodyPr>
          <a:lstStyle/>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ACTIVITY DIAGRAM</a:t>
            </a:r>
          </a:p>
        </p:txBody>
      </p:sp>
      <p:pic>
        <p:nvPicPr>
          <p:cNvPr id="31" name="Picture 2" descr="Heart Disease Prediction using Machine Learning Techniques | SpringerLink">
            <a:extLst>
              <a:ext uri="{FF2B5EF4-FFF2-40B4-BE49-F238E27FC236}">
                <a16:creationId xmlns:a16="http://schemas.microsoft.com/office/drawing/2014/main" xmlns="" id="{1ADB2672-DF8D-9EDA-35B6-5A9CE5E40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3869" y="954442"/>
            <a:ext cx="4577637" cy="575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22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8C3537D-8052-2051-E8CE-68821EA5E378}"/>
              </a:ext>
            </a:extLst>
          </p:cNvPr>
          <p:cNvSpPr txBox="1"/>
          <p:nvPr/>
        </p:nvSpPr>
        <p:spPr>
          <a:xfrm flipH="1">
            <a:off x="490888" y="298383"/>
            <a:ext cx="5236144"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SAMPLE</a:t>
            </a:r>
            <a:r>
              <a:rPr lang="en-IN" sz="4000" dirty="0"/>
              <a:t> </a:t>
            </a:r>
            <a:r>
              <a:rPr lang="en-IN" sz="4000" b="1" dirty="0">
                <a:latin typeface="Times New Roman" panose="02020603050405020304" pitchFamily="18" charset="0"/>
                <a:cs typeface="Times New Roman" panose="02020603050405020304" pitchFamily="18" charset="0"/>
              </a:rPr>
              <a:t>CODE</a:t>
            </a:r>
          </a:p>
        </p:txBody>
      </p:sp>
      <p:sp>
        <p:nvSpPr>
          <p:cNvPr id="5" name="TextBox 4">
            <a:extLst>
              <a:ext uri="{FF2B5EF4-FFF2-40B4-BE49-F238E27FC236}">
                <a16:creationId xmlns:a16="http://schemas.microsoft.com/office/drawing/2014/main" xmlns="" id="{9590F02C-2006-6256-51F4-A6D99C7D8A1F}"/>
              </a:ext>
            </a:extLst>
          </p:cNvPr>
          <p:cNvSpPr txBox="1"/>
          <p:nvPr/>
        </p:nvSpPr>
        <p:spPr>
          <a:xfrm flipH="1">
            <a:off x="375385" y="1082221"/>
            <a:ext cx="9095874" cy="5078313"/>
          </a:xfrm>
          <a:prstGeom prst="rect">
            <a:avLst/>
          </a:prstGeom>
          <a:noFill/>
        </p:spPr>
        <p:txBody>
          <a:bodyPr wrap="square" rtlCol="0">
            <a:spAutoFit/>
          </a:bodyPr>
          <a:lstStyle/>
          <a:p>
            <a:r>
              <a:rPr lang="en-IN" dirty="0"/>
              <a:t>from </a:t>
            </a:r>
            <a:r>
              <a:rPr lang="en-IN" dirty="0" err="1"/>
              <a:t>tkinter</a:t>
            </a:r>
            <a:r>
              <a:rPr lang="en-IN" dirty="0"/>
              <a:t> import *</a:t>
            </a:r>
          </a:p>
          <a:p>
            <a:r>
              <a:rPr lang="en-IN" dirty="0"/>
              <a:t>import </a:t>
            </a:r>
            <a:r>
              <a:rPr lang="en-IN" dirty="0" err="1"/>
              <a:t>tkinter</a:t>
            </a:r>
            <a:endParaRPr lang="en-IN" dirty="0"/>
          </a:p>
          <a:p>
            <a:r>
              <a:rPr lang="en-IN" dirty="0"/>
              <a:t>from </a:t>
            </a:r>
            <a:r>
              <a:rPr lang="en-IN" dirty="0" err="1"/>
              <a:t>tkinter</a:t>
            </a:r>
            <a:r>
              <a:rPr lang="en-IN" dirty="0"/>
              <a:t> import </a:t>
            </a:r>
            <a:r>
              <a:rPr lang="en-IN" dirty="0" err="1"/>
              <a:t>filedialog</a:t>
            </a:r>
            <a:endParaRPr lang="en-IN" dirty="0"/>
          </a:p>
          <a:p>
            <a:r>
              <a:rPr lang="en-IN" dirty="0"/>
              <a:t>import </a:t>
            </a:r>
            <a:r>
              <a:rPr lang="en-IN" dirty="0" err="1"/>
              <a:t>numpy</a:t>
            </a:r>
            <a:r>
              <a:rPr lang="en-IN" dirty="0"/>
              <a:t> as </a:t>
            </a:r>
            <a:r>
              <a:rPr lang="en-IN" dirty="0" err="1"/>
              <a:t>np</a:t>
            </a:r>
            <a:endParaRPr lang="en-IN" dirty="0"/>
          </a:p>
          <a:p>
            <a:r>
              <a:rPr lang="en-IN" dirty="0"/>
              <a:t>from </a:t>
            </a:r>
            <a:r>
              <a:rPr lang="en-IN" dirty="0" err="1"/>
              <a:t>tkinter.filedialog</a:t>
            </a:r>
            <a:r>
              <a:rPr lang="en-IN" dirty="0"/>
              <a:t> import </a:t>
            </a:r>
            <a:r>
              <a:rPr lang="en-IN" dirty="0" err="1"/>
              <a:t>askopenfilename</a:t>
            </a:r>
            <a:endParaRPr lang="en-IN" dirty="0"/>
          </a:p>
          <a:p>
            <a:r>
              <a:rPr lang="en-IN" dirty="0"/>
              <a:t>from </a:t>
            </a:r>
            <a:r>
              <a:rPr lang="en-IN" dirty="0" err="1"/>
              <a:t>tkinter</a:t>
            </a:r>
            <a:r>
              <a:rPr lang="en-IN" dirty="0"/>
              <a:t> import </a:t>
            </a:r>
            <a:r>
              <a:rPr lang="en-IN" dirty="0" err="1"/>
              <a:t>simpledialog</a:t>
            </a:r>
            <a:endParaRPr lang="en-IN" dirty="0"/>
          </a:p>
          <a:p>
            <a:r>
              <a:rPr lang="en-IN" dirty="0"/>
              <a:t>import </a:t>
            </a:r>
            <a:r>
              <a:rPr lang="en-IN" dirty="0" err="1"/>
              <a:t>matplotlib.pyplot</a:t>
            </a:r>
            <a:r>
              <a:rPr lang="en-IN" dirty="0"/>
              <a:t> as </a:t>
            </a:r>
            <a:r>
              <a:rPr lang="en-IN" dirty="0" err="1"/>
              <a:t>plt</a:t>
            </a:r>
            <a:endParaRPr lang="en-IN" dirty="0"/>
          </a:p>
          <a:p>
            <a:r>
              <a:rPr lang="en-IN" dirty="0"/>
              <a:t>import </a:t>
            </a:r>
            <a:r>
              <a:rPr lang="en-IN" dirty="0" err="1"/>
              <a:t>os</a:t>
            </a:r>
            <a:endParaRPr lang="en-IN" dirty="0"/>
          </a:p>
          <a:p>
            <a:r>
              <a:rPr lang="en-IN" dirty="0"/>
              <a:t>import </a:t>
            </a:r>
            <a:r>
              <a:rPr lang="en-IN" dirty="0" err="1"/>
              <a:t>numpy</a:t>
            </a:r>
            <a:r>
              <a:rPr lang="en-IN" dirty="0"/>
              <a:t> as </a:t>
            </a:r>
            <a:r>
              <a:rPr lang="en-IN" dirty="0" err="1"/>
              <a:t>np</a:t>
            </a:r>
            <a:endParaRPr lang="en-IN" dirty="0"/>
          </a:p>
          <a:p>
            <a:r>
              <a:rPr lang="en-IN" dirty="0"/>
              <a:t>import pandas as </a:t>
            </a:r>
            <a:r>
              <a:rPr lang="en-IN" dirty="0" err="1"/>
              <a:t>pd</a:t>
            </a:r>
            <a:endParaRPr lang="en-IN" dirty="0"/>
          </a:p>
          <a:p>
            <a:r>
              <a:rPr lang="en-IN" dirty="0"/>
              <a:t>from </a:t>
            </a:r>
            <a:r>
              <a:rPr lang="en-IN" dirty="0" err="1"/>
              <a:t>sklearn.preprocessing</a:t>
            </a:r>
            <a:r>
              <a:rPr lang="en-IN" dirty="0"/>
              <a:t> import </a:t>
            </a:r>
            <a:r>
              <a:rPr lang="en-IN" dirty="0" err="1"/>
              <a:t>LabelEncoder</a:t>
            </a:r>
            <a:endParaRPr lang="en-IN" dirty="0"/>
          </a:p>
          <a:p>
            <a:r>
              <a:rPr lang="en-IN" dirty="0"/>
              <a:t>from </a:t>
            </a:r>
            <a:r>
              <a:rPr lang="en-IN" dirty="0" err="1"/>
              <a:t>sklearn.model_selection</a:t>
            </a:r>
            <a:r>
              <a:rPr lang="en-IN" dirty="0"/>
              <a:t> import </a:t>
            </a:r>
            <a:r>
              <a:rPr lang="en-IN" dirty="0" err="1"/>
              <a:t>train_test_split</a:t>
            </a:r>
            <a:endParaRPr lang="en-IN" dirty="0"/>
          </a:p>
          <a:p>
            <a:r>
              <a:rPr lang="en-IN" dirty="0"/>
              <a:t>from </a:t>
            </a:r>
            <a:r>
              <a:rPr lang="en-IN" dirty="0" err="1"/>
              <a:t>sklearn.ensemble</a:t>
            </a:r>
            <a:r>
              <a:rPr lang="en-IN" dirty="0"/>
              <a:t> import </a:t>
            </a:r>
            <a:r>
              <a:rPr lang="en-IN" dirty="0" err="1"/>
              <a:t>RandomForestClassifier</a:t>
            </a:r>
            <a:endParaRPr lang="en-IN" dirty="0"/>
          </a:p>
          <a:p>
            <a:r>
              <a:rPr lang="en-IN" dirty="0"/>
              <a:t>from </a:t>
            </a:r>
            <a:r>
              <a:rPr lang="en-IN" dirty="0" err="1"/>
              <a:t>sklearn.metrics</a:t>
            </a:r>
            <a:r>
              <a:rPr lang="en-IN" dirty="0"/>
              <a:t> import </a:t>
            </a:r>
            <a:r>
              <a:rPr lang="en-IN" dirty="0" err="1"/>
              <a:t>accuracy_score</a:t>
            </a:r>
            <a:endParaRPr lang="en-IN" dirty="0"/>
          </a:p>
          <a:p>
            <a:r>
              <a:rPr lang="en-IN" dirty="0"/>
              <a:t>from </a:t>
            </a:r>
            <a:r>
              <a:rPr lang="en-IN" dirty="0" err="1"/>
              <a:t>sklearn.metrics</a:t>
            </a:r>
            <a:r>
              <a:rPr lang="en-IN" dirty="0"/>
              <a:t> import </a:t>
            </a:r>
            <a:r>
              <a:rPr lang="en-IN" dirty="0" err="1"/>
              <a:t>precision_score</a:t>
            </a:r>
            <a:endParaRPr lang="en-IN" dirty="0"/>
          </a:p>
          <a:p>
            <a:r>
              <a:rPr lang="en-IN" dirty="0"/>
              <a:t>from </a:t>
            </a:r>
            <a:r>
              <a:rPr lang="en-IN" dirty="0" err="1"/>
              <a:t>sklearn.metrics</a:t>
            </a:r>
            <a:r>
              <a:rPr lang="en-IN" dirty="0"/>
              <a:t> import </a:t>
            </a:r>
            <a:r>
              <a:rPr lang="en-IN" dirty="0" err="1"/>
              <a:t>recall_score</a:t>
            </a:r>
            <a:endParaRPr lang="en-IN" dirty="0"/>
          </a:p>
          <a:p>
            <a:r>
              <a:rPr lang="en-IN" dirty="0"/>
              <a:t>from </a:t>
            </a:r>
            <a:r>
              <a:rPr lang="en-IN" dirty="0" err="1"/>
              <a:t>sklearn.metrics</a:t>
            </a:r>
            <a:r>
              <a:rPr lang="en-IN" dirty="0"/>
              <a:t> import f1_score</a:t>
            </a:r>
          </a:p>
          <a:p>
            <a:endParaRPr lang="en-IN" b="0" dirty="0">
              <a:effectLst/>
              <a:latin typeface="Consolas" panose="020B0609020204030204" pitchFamily="49" charset="0"/>
            </a:endParaRPr>
          </a:p>
        </p:txBody>
      </p:sp>
    </p:spTree>
    <p:extLst>
      <p:ext uri="{BB962C8B-B14F-4D97-AF65-F5344CB8AC3E}">
        <p14:creationId xmlns:p14="http://schemas.microsoft.com/office/powerpoint/2010/main" val="1405585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42C6FB-5FAF-BA4B-5891-C90316CC4EC4}"/>
              </a:ext>
            </a:extLst>
          </p:cNvPr>
          <p:cNvSpPr txBox="1"/>
          <p:nvPr/>
        </p:nvSpPr>
        <p:spPr>
          <a:xfrm>
            <a:off x="375385" y="433136"/>
            <a:ext cx="9018872" cy="6463308"/>
          </a:xfrm>
          <a:prstGeom prst="rect">
            <a:avLst/>
          </a:prstGeom>
          <a:noFill/>
        </p:spPr>
        <p:txBody>
          <a:bodyPr wrap="square" rtlCol="0">
            <a:spAutoFit/>
          </a:bodyPr>
          <a:lstStyle/>
          <a:p>
            <a:r>
              <a:rPr lang="en-IN" dirty="0"/>
              <a:t>import </a:t>
            </a:r>
            <a:r>
              <a:rPr lang="en-IN" dirty="0" err="1"/>
              <a:t>seaborn</a:t>
            </a:r>
            <a:r>
              <a:rPr lang="en-IN" dirty="0"/>
              <a:t> as </a:t>
            </a:r>
            <a:r>
              <a:rPr lang="en-IN" dirty="0" err="1"/>
              <a:t>sns</a:t>
            </a:r>
            <a:endParaRPr lang="en-IN" dirty="0"/>
          </a:p>
          <a:p>
            <a:r>
              <a:rPr lang="en-IN" dirty="0"/>
              <a:t>from </a:t>
            </a:r>
            <a:r>
              <a:rPr lang="en-IN" dirty="0" err="1"/>
              <a:t>sklearn.metrics</a:t>
            </a:r>
            <a:r>
              <a:rPr lang="en-IN" dirty="0"/>
              <a:t> import </a:t>
            </a:r>
            <a:r>
              <a:rPr lang="en-IN" dirty="0" err="1"/>
              <a:t>confusion_matrix</a:t>
            </a:r>
            <a:endParaRPr lang="en-IN" dirty="0"/>
          </a:p>
          <a:p>
            <a:r>
              <a:rPr lang="en-IN" dirty="0"/>
              <a:t>from </a:t>
            </a:r>
            <a:r>
              <a:rPr lang="en-IN" dirty="0" err="1"/>
              <a:t>sklearn.naive_bayes</a:t>
            </a:r>
            <a:r>
              <a:rPr lang="en-IN" dirty="0"/>
              <a:t> import </a:t>
            </a:r>
            <a:r>
              <a:rPr lang="en-IN" dirty="0" err="1"/>
              <a:t>GaussianNB</a:t>
            </a:r>
            <a:endParaRPr lang="en-IN" dirty="0"/>
          </a:p>
          <a:p>
            <a:r>
              <a:rPr lang="en-IN" dirty="0"/>
              <a:t>from </a:t>
            </a:r>
            <a:r>
              <a:rPr lang="en-IN" dirty="0" err="1"/>
              <a:t>sklearn.tree</a:t>
            </a:r>
            <a:r>
              <a:rPr lang="en-IN" dirty="0"/>
              <a:t> import </a:t>
            </a:r>
            <a:r>
              <a:rPr lang="en-IN" dirty="0" err="1"/>
              <a:t>DecisionTreeClassifier</a:t>
            </a:r>
            <a:endParaRPr lang="en-IN" dirty="0"/>
          </a:p>
          <a:p>
            <a:r>
              <a:rPr lang="en-IN" dirty="0"/>
              <a:t>from </a:t>
            </a:r>
            <a:r>
              <a:rPr lang="en-IN" dirty="0" err="1"/>
              <a:t>sklearn.neighbors</a:t>
            </a:r>
            <a:r>
              <a:rPr lang="en-IN" dirty="0"/>
              <a:t> import </a:t>
            </a:r>
            <a:r>
              <a:rPr lang="en-IN" dirty="0" err="1"/>
              <a:t>KNeighborsClassifier</a:t>
            </a:r>
            <a:endParaRPr lang="en-IN" dirty="0"/>
          </a:p>
          <a:p>
            <a:r>
              <a:rPr lang="en-IN" dirty="0"/>
              <a:t>from </a:t>
            </a:r>
            <a:r>
              <a:rPr lang="en-IN" dirty="0" err="1"/>
              <a:t>keras.utils.np_utils</a:t>
            </a:r>
            <a:r>
              <a:rPr lang="en-IN" dirty="0"/>
              <a:t> import </a:t>
            </a:r>
            <a:r>
              <a:rPr lang="en-IN" dirty="0" err="1"/>
              <a:t>to_categorical</a:t>
            </a:r>
            <a:endParaRPr lang="en-IN" dirty="0"/>
          </a:p>
          <a:p>
            <a:r>
              <a:rPr lang="en-IN" dirty="0"/>
              <a:t>from </a:t>
            </a:r>
            <a:r>
              <a:rPr lang="en-IN" dirty="0" err="1"/>
              <a:t>keras.models</a:t>
            </a:r>
            <a:r>
              <a:rPr lang="en-IN" dirty="0"/>
              <a:t> import Sequential</a:t>
            </a:r>
          </a:p>
          <a:p>
            <a:r>
              <a:rPr lang="en-IN" dirty="0"/>
              <a:t>from </a:t>
            </a:r>
            <a:r>
              <a:rPr lang="en-IN" dirty="0" err="1"/>
              <a:t>keras.layers</a:t>
            </a:r>
            <a:r>
              <a:rPr lang="en-IN" dirty="0"/>
              <a:t> import Dense, Dropout, Activation</a:t>
            </a:r>
          </a:p>
          <a:p>
            <a:r>
              <a:rPr lang="en-IN" dirty="0"/>
              <a:t/>
            </a:r>
            <a:br>
              <a:rPr lang="en-IN" dirty="0"/>
            </a:br>
            <a:r>
              <a:rPr lang="en-IN" dirty="0"/>
              <a:t>main = </a:t>
            </a:r>
            <a:r>
              <a:rPr lang="en-IN" dirty="0" err="1"/>
              <a:t>tkinter.Tk</a:t>
            </a:r>
            <a:r>
              <a:rPr lang="en-IN" dirty="0"/>
              <a:t>()</a:t>
            </a:r>
          </a:p>
          <a:p>
            <a:r>
              <a:rPr lang="en-IN" dirty="0" err="1"/>
              <a:t>main.title</a:t>
            </a:r>
            <a:r>
              <a:rPr lang="en-IN" dirty="0"/>
              <a:t>("Detection of Stroke Disease using Machine Learning Algorithms")</a:t>
            </a:r>
          </a:p>
          <a:p>
            <a:r>
              <a:rPr lang="en-IN" dirty="0" err="1"/>
              <a:t>main.geometry</a:t>
            </a:r>
            <a:r>
              <a:rPr lang="en-IN" dirty="0"/>
              <a:t>("1000x650")</a:t>
            </a:r>
          </a:p>
          <a:p>
            <a:r>
              <a:rPr lang="en-IN" dirty="0"/>
              <a:t/>
            </a:r>
            <a:br>
              <a:rPr lang="en-IN" dirty="0"/>
            </a:br>
            <a:r>
              <a:rPr lang="en-IN" dirty="0"/>
              <a:t>global filename, le1,le2,le3,le4,le5, dataset, </a:t>
            </a:r>
            <a:r>
              <a:rPr lang="en-IN" dirty="0" err="1"/>
              <a:t>rf</a:t>
            </a:r>
            <a:endParaRPr lang="en-IN" dirty="0"/>
          </a:p>
          <a:p>
            <a:r>
              <a:rPr lang="en-IN" dirty="0"/>
              <a:t>global X, Y</a:t>
            </a:r>
          </a:p>
          <a:p>
            <a:r>
              <a:rPr lang="en-IN" dirty="0"/>
              <a:t>global </a:t>
            </a:r>
            <a:r>
              <a:rPr lang="en-IN" dirty="0" err="1"/>
              <a:t>X_train</a:t>
            </a:r>
            <a:r>
              <a:rPr lang="en-IN" dirty="0"/>
              <a:t>, </a:t>
            </a:r>
            <a:r>
              <a:rPr lang="en-IN" dirty="0" err="1"/>
              <a:t>X_test</a:t>
            </a:r>
            <a:r>
              <a:rPr lang="en-IN" dirty="0"/>
              <a:t>, </a:t>
            </a:r>
            <a:r>
              <a:rPr lang="en-IN" dirty="0" err="1"/>
              <a:t>y_train</a:t>
            </a:r>
            <a:r>
              <a:rPr lang="en-IN" dirty="0"/>
              <a:t>, </a:t>
            </a:r>
            <a:r>
              <a:rPr lang="en-IN" dirty="0" err="1"/>
              <a:t>y_test</a:t>
            </a:r>
            <a:endParaRPr lang="en-IN" dirty="0"/>
          </a:p>
          <a:p>
            <a:r>
              <a:rPr lang="en-IN" dirty="0"/>
              <a:t>accuracy = []</a:t>
            </a:r>
          </a:p>
          <a:p>
            <a:r>
              <a:rPr lang="en-IN" dirty="0"/>
              <a:t>precision = []</a:t>
            </a:r>
          </a:p>
          <a:p>
            <a:r>
              <a:rPr lang="en-IN" dirty="0"/>
              <a:t>recall = []</a:t>
            </a:r>
          </a:p>
          <a:p>
            <a:r>
              <a:rPr lang="en-IN" dirty="0" err="1"/>
              <a:t>fscore</a:t>
            </a:r>
            <a:r>
              <a:rPr lang="en-IN" dirty="0"/>
              <a:t> = []</a:t>
            </a:r>
          </a:p>
          <a:p>
            <a:r>
              <a:rPr lang="en-IN" dirty="0"/>
              <a:t/>
            </a:r>
            <a:br>
              <a:rPr lang="en-IN" dirty="0"/>
            </a:br>
            <a:endParaRPr lang="en-IN" dirty="0"/>
          </a:p>
          <a:p>
            <a:endParaRPr lang="en-IN" b="0" dirty="0">
              <a:effectLst/>
              <a:latin typeface="Consolas" panose="020B0609020204030204" pitchFamily="49" charset="0"/>
            </a:endParaRPr>
          </a:p>
        </p:txBody>
      </p:sp>
    </p:spTree>
    <p:extLst>
      <p:ext uri="{BB962C8B-B14F-4D97-AF65-F5344CB8AC3E}">
        <p14:creationId xmlns:p14="http://schemas.microsoft.com/office/powerpoint/2010/main" val="4112517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FC23FE-3252-B6B5-9B70-0E72AC223A9C}"/>
              </a:ext>
            </a:extLst>
          </p:cNvPr>
          <p:cNvSpPr txBox="1"/>
          <p:nvPr/>
        </p:nvSpPr>
        <p:spPr>
          <a:xfrm>
            <a:off x="477520" y="313356"/>
            <a:ext cx="8970745" cy="6463308"/>
          </a:xfrm>
          <a:prstGeom prst="rect">
            <a:avLst/>
          </a:prstGeom>
          <a:noFill/>
        </p:spPr>
        <p:txBody>
          <a:bodyPr wrap="square" rtlCol="0">
            <a:spAutoFit/>
          </a:bodyPr>
          <a:lstStyle/>
          <a:p>
            <a:r>
              <a:rPr lang="en-IN" dirty="0" err="1"/>
              <a:t>def</a:t>
            </a:r>
            <a:r>
              <a:rPr lang="en-IN" dirty="0"/>
              <a:t> </a:t>
            </a:r>
            <a:r>
              <a:rPr lang="en-IN" dirty="0" err="1"/>
              <a:t>loadDataset</a:t>
            </a:r>
            <a:r>
              <a:rPr lang="en-IN" dirty="0"/>
              <a:t>():</a:t>
            </a:r>
          </a:p>
          <a:p>
            <a:r>
              <a:rPr lang="en-IN" dirty="0"/>
              <a:t>    global filename, dataset</a:t>
            </a:r>
          </a:p>
          <a:p>
            <a:r>
              <a:rPr lang="en-IN" dirty="0"/>
              <a:t>    </a:t>
            </a:r>
            <a:r>
              <a:rPr lang="en-IN" dirty="0" err="1"/>
              <a:t>text.delete</a:t>
            </a:r>
            <a:r>
              <a:rPr lang="en-IN" dirty="0"/>
              <a:t>('1.0', END)</a:t>
            </a:r>
          </a:p>
          <a:p>
            <a:r>
              <a:rPr lang="en-IN" dirty="0"/>
              <a:t>    filename = </a:t>
            </a:r>
            <a:r>
              <a:rPr lang="en-IN" dirty="0" err="1"/>
              <a:t>filedialog.askopenfilename</a:t>
            </a:r>
            <a:r>
              <a:rPr lang="en-IN" dirty="0"/>
              <a:t>(</a:t>
            </a:r>
            <a:r>
              <a:rPr lang="en-IN" dirty="0" err="1"/>
              <a:t>initialdir</a:t>
            </a:r>
            <a:r>
              <a:rPr lang="en-IN" dirty="0"/>
              <a:t>="Dataset")</a:t>
            </a:r>
          </a:p>
          <a:p>
            <a:r>
              <a:rPr lang="en-IN" dirty="0"/>
              <a:t>    </a:t>
            </a:r>
            <a:r>
              <a:rPr lang="en-IN" dirty="0" err="1"/>
              <a:t>text.insert</a:t>
            </a:r>
            <a:r>
              <a:rPr lang="en-IN" dirty="0"/>
              <a:t>(</a:t>
            </a:r>
            <a:r>
              <a:rPr lang="en-IN" dirty="0" err="1"/>
              <a:t>END,str</a:t>
            </a:r>
            <a:r>
              <a:rPr lang="en-IN" dirty="0"/>
              <a:t>(filename)+" loaded\n\n")</a:t>
            </a:r>
          </a:p>
          <a:p>
            <a:r>
              <a:rPr lang="en-IN" dirty="0"/>
              <a:t>    dataset = </a:t>
            </a:r>
            <a:r>
              <a:rPr lang="en-IN" dirty="0" err="1"/>
              <a:t>pd.read_csv</a:t>
            </a:r>
            <a:r>
              <a:rPr lang="en-IN" dirty="0"/>
              <a:t>(filename)</a:t>
            </a:r>
          </a:p>
          <a:p>
            <a:r>
              <a:rPr lang="en-IN" dirty="0"/>
              <a:t>    </a:t>
            </a:r>
            <a:r>
              <a:rPr lang="en-IN" dirty="0" err="1"/>
              <a:t>text.insert</a:t>
            </a:r>
            <a:r>
              <a:rPr lang="en-IN" dirty="0"/>
              <a:t>(</a:t>
            </a:r>
            <a:r>
              <a:rPr lang="en-IN" dirty="0" err="1"/>
              <a:t>END,str</a:t>
            </a:r>
            <a:r>
              <a:rPr lang="en-IN" dirty="0"/>
              <a:t>(</a:t>
            </a:r>
            <a:r>
              <a:rPr lang="en-IN" dirty="0" err="1"/>
              <a:t>dataset.head</a:t>
            </a:r>
            <a:r>
              <a:rPr lang="en-IN" dirty="0"/>
              <a:t>()))</a:t>
            </a:r>
          </a:p>
          <a:p>
            <a:r>
              <a:rPr lang="en-IN" dirty="0"/>
              <a:t/>
            </a:r>
            <a:br>
              <a:rPr lang="en-IN" dirty="0"/>
            </a:br>
            <a:r>
              <a:rPr lang="en-IN" dirty="0" err="1"/>
              <a:t>def</a:t>
            </a:r>
            <a:r>
              <a:rPr lang="en-IN" dirty="0"/>
              <a:t> </a:t>
            </a:r>
            <a:r>
              <a:rPr lang="en-IN" dirty="0" err="1"/>
              <a:t>preprocessDataset</a:t>
            </a:r>
            <a:r>
              <a:rPr lang="en-IN" dirty="0"/>
              <a:t>():</a:t>
            </a:r>
          </a:p>
          <a:p>
            <a:r>
              <a:rPr lang="en-IN" dirty="0"/>
              <a:t>    </a:t>
            </a:r>
            <a:r>
              <a:rPr lang="en-IN" dirty="0" err="1"/>
              <a:t>text.delete</a:t>
            </a:r>
            <a:r>
              <a:rPr lang="en-IN" dirty="0"/>
              <a:t>('1.0', END)</a:t>
            </a:r>
          </a:p>
          <a:p>
            <a:r>
              <a:rPr lang="en-IN" dirty="0"/>
              <a:t>    global X, Y</a:t>
            </a:r>
          </a:p>
          <a:p>
            <a:r>
              <a:rPr lang="en-IN" dirty="0"/>
              <a:t>    global </a:t>
            </a:r>
            <a:r>
              <a:rPr lang="en-IN" dirty="0" err="1"/>
              <a:t>X_train</a:t>
            </a:r>
            <a:r>
              <a:rPr lang="en-IN" dirty="0"/>
              <a:t>, </a:t>
            </a:r>
            <a:r>
              <a:rPr lang="en-IN" dirty="0" err="1"/>
              <a:t>X_test</a:t>
            </a:r>
            <a:r>
              <a:rPr lang="en-IN" dirty="0"/>
              <a:t>, </a:t>
            </a:r>
            <a:r>
              <a:rPr lang="en-IN" dirty="0" err="1"/>
              <a:t>y_train</a:t>
            </a:r>
            <a:r>
              <a:rPr lang="en-IN" dirty="0"/>
              <a:t>, </a:t>
            </a:r>
            <a:r>
              <a:rPr lang="en-IN" dirty="0" err="1"/>
              <a:t>y_test</a:t>
            </a:r>
            <a:endParaRPr lang="en-IN" dirty="0"/>
          </a:p>
          <a:p>
            <a:r>
              <a:rPr lang="en-IN" dirty="0"/>
              <a:t>    global dataset, le1,le2,le3,le4,le5</a:t>
            </a:r>
          </a:p>
          <a:p>
            <a:r>
              <a:rPr lang="en-IN" dirty="0"/>
              <a:t>    le1 = </a:t>
            </a:r>
            <a:r>
              <a:rPr lang="en-IN" dirty="0" err="1"/>
              <a:t>LabelEncoder</a:t>
            </a:r>
            <a:r>
              <a:rPr lang="en-IN" dirty="0"/>
              <a:t>()</a:t>
            </a:r>
          </a:p>
          <a:p>
            <a:r>
              <a:rPr lang="en-IN" dirty="0"/>
              <a:t>    le2 = </a:t>
            </a:r>
            <a:r>
              <a:rPr lang="en-IN" dirty="0" err="1"/>
              <a:t>LabelEncoder</a:t>
            </a:r>
            <a:r>
              <a:rPr lang="en-IN" dirty="0"/>
              <a:t>()</a:t>
            </a:r>
          </a:p>
          <a:p>
            <a:r>
              <a:rPr lang="en-IN" dirty="0"/>
              <a:t>    le3 = </a:t>
            </a:r>
            <a:r>
              <a:rPr lang="en-IN" dirty="0" err="1"/>
              <a:t>LabelEncoder</a:t>
            </a:r>
            <a:r>
              <a:rPr lang="en-IN" dirty="0"/>
              <a:t>()</a:t>
            </a:r>
          </a:p>
          <a:p>
            <a:r>
              <a:rPr lang="en-IN" dirty="0"/>
              <a:t>    le4 = </a:t>
            </a:r>
            <a:r>
              <a:rPr lang="en-IN" dirty="0" err="1"/>
              <a:t>LabelEncoder</a:t>
            </a:r>
            <a:r>
              <a:rPr lang="en-IN" dirty="0"/>
              <a:t>()</a:t>
            </a:r>
          </a:p>
          <a:p>
            <a:r>
              <a:rPr lang="en-IN" dirty="0"/>
              <a:t>    le5 = </a:t>
            </a:r>
            <a:r>
              <a:rPr lang="en-IN" dirty="0" err="1"/>
              <a:t>LabelEncoder</a:t>
            </a:r>
            <a:r>
              <a:rPr lang="en-IN" dirty="0"/>
              <a:t>()</a:t>
            </a:r>
          </a:p>
          <a:p>
            <a:r>
              <a:rPr lang="en-IN" dirty="0"/>
              <a:t>    </a:t>
            </a:r>
            <a:r>
              <a:rPr lang="en-IN" dirty="0" err="1"/>
              <a:t>dataset.fillna</a:t>
            </a:r>
            <a:r>
              <a:rPr lang="en-IN" dirty="0"/>
              <a:t>(0, </a:t>
            </a:r>
            <a:r>
              <a:rPr lang="en-IN" dirty="0" err="1"/>
              <a:t>inplace</a:t>
            </a:r>
            <a:r>
              <a:rPr lang="en-IN" dirty="0"/>
              <a:t> = True)    </a:t>
            </a:r>
          </a:p>
          <a:p>
            <a:r>
              <a:rPr lang="en-IN" dirty="0"/>
              <a:t>    dataset['gender'] = </a:t>
            </a:r>
            <a:r>
              <a:rPr lang="en-IN" dirty="0" err="1"/>
              <a:t>pd.Series</a:t>
            </a:r>
            <a:r>
              <a:rPr lang="en-IN" dirty="0"/>
              <a:t>(le1.fit_transform(dataset['gender'].</a:t>
            </a:r>
            <a:r>
              <a:rPr lang="en-IN" dirty="0" err="1"/>
              <a:t>astype</a:t>
            </a:r>
            <a:r>
              <a:rPr lang="en-IN" dirty="0"/>
              <a:t>(</a:t>
            </a:r>
            <a:r>
              <a:rPr lang="en-IN" dirty="0" err="1"/>
              <a:t>str</a:t>
            </a:r>
            <a:r>
              <a:rPr lang="en-IN" dirty="0"/>
              <a:t>)))</a:t>
            </a:r>
          </a:p>
          <a:p>
            <a:r>
              <a:rPr lang="en-IN" dirty="0"/>
              <a:t>    dataset['</a:t>
            </a:r>
            <a:r>
              <a:rPr lang="en-IN" dirty="0" err="1"/>
              <a:t>ever_married</a:t>
            </a:r>
            <a:r>
              <a:rPr lang="en-IN" dirty="0"/>
              <a:t>'] = </a:t>
            </a:r>
            <a:r>
              <a:rPr lang="en-IN" dirty="0" err="1"/>
              <a:t>pd.Series</a:t>
            </a:r>
            <a:r>
              <a:rPr lang="en-IN" dirty="0"/>
              <a:t>(le2.fit_transform(dataset['</a:t>
            </a:r>
            <a:r>
              <a:rPr lang="en-IN" dirty="0" err="1"/>
              <a:t>ever_married</a:t>
            </a:r>
            <a:r>
              <a:rPr lang="en-IN" dirty="0"/>
              <a:t>'].</a:t>
            </a:r>
            <a:r>
              <a:rPr lang="en-IN" dirty="0" err="1"/>
              <a:t>astype</a:t>
            </a:r>
            <a:r>
              <a:rPr lang="en-IN" dirty="0"/>
              <a:t>(</a:t>
            </a:r>
            <a:r>
              <a:rPr lang="en-IN" dirty="0" err="1"/>
              <a:t>str</a:t>
            </a:r>
            <a:r>
              <a:rPr lang="en-IN" dirty="0"/>
              <a:t>)))</a:t>
            </a:r>
          </a:p>
          <a:p>
            <a:r>
              <a:rPr lang="en-IN" dirty="0"/>
              <a:t>   </a:t>
            </a:r>
            <a:endParaRPr lang="en-IN" b="0" dirty="0">
              <a:effectLst/>
              <a:latin typeface="Consolas" panose="020B0609020204030204" pitchFamily="49" charset="0"/>
            </a:endParaRPr>
          </a:p>
        </p:txBody>
      </p:sp>
    </p:spTree>
    <p:extLst>
      <p:ext uri="{BB962C8B-B14F-4D97-AF65-F5344CB8AC3E}">
        <p14:creationId xmlns:p14="http://schemas.microsoft.com/office/powerpoint/2010/main" val="2378556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0F884F0-2EAB-91A9-AF8F-C4A85710ED41}"/>
              </a:ext>
            </a:extLst>
          </p:cNvPr>
          <p:cNvSpPr txBox="1"/>
          <p:nvPr/>
        </p:nvSpPr>
        <p:spPr>
          <a:xfrm>
            <a:off x="439554" y="405865"/>
            <a:ext cx="8951494" cy="6186309"/>
          </a:xfrm>
          <a:prstGeom prst="rect">
            <a:avLst/>
          </a:prstGeom>
          <a:noFill/>
        </p:spPr>
        <p:txBody>
          <a:bodyPr wrap="square" rtlCol="0">
            <a:spAutoFit/>
          </a:bodyPr>
          <a:lstStyle/>
          <a:p>
            <a:r>
              <a:rPr lang="en-IN" dirty="0"/>
              <a:t>dataset['</a:t>
            </a:r>
            <a:r>
              <a:rPr lang="en-IN" dirty="0" err="1"/>
              <a:t>work_type</a:t>
            </a:r>
            <a:r>
              <a:rPr lang="en-IN" dirty="0"/>
              <a:t>'] = </a:t>
            </a:r>
            <a:r>
              <a:rPr lang="en-IN" dirty="0" err="1"/>
              <a:t>pd.Series</a:t>
            </a:r>
            <a:r>
              <a:rPr lang="en-IN" dirty="0"/>
              <a:t>(le3.fit_transform(dataset['</a:t>
            </a:r>
            <a:r>
              <a:rPr lang="en-IN" dirty="0" err="1"/>
              <a:t>work_type</a:t>
            </a:r>
            <a:r>
              <a:rPr lang="en-IN" dirty="0"/>
              <a:t>'].</a:t>
            </a:r>
            <a:r>
              <a:rPr lang="en-IN" dirty="0" err="1"/>
              <a:t>astype</a:t>
            </a:r>
            <a:r>
              <a:rPr lang="en-IN" dirty="0"/>
              <a:t>(</a:t>
            </a:r>
            <a:r>
              <a:rPr lang="en-IN" dirty="0" err="1"/>
              <a:t>str</a:t>
            </a:r>
            <a:r>
              <a:rPr lang="en-IN" dirty="0"/>
              <a:t>)))</a:t>
            </a:r>
          </a:p>
          <a:p>
            <a:r>
              <a:rPr lang="en-IN" dirty="0"/>
              <a:t>    dataset['</a:t>
            </a:r>
            <a:r>
              <a:rPr lang="en-IN" dirty="0" err="1"/>
              <a:t>Residence_type</a:t>
            </a:r>
            <a:r>
              <a:rPr lang="en-IN" dirty="0"/>
              <a:t>'] = </a:t>
            </a:r>
            <a:r>
              <a:rPr lang="en-IN" dirty="0" err="1"/>
              <a:t>pd.Series</a:t>
            </a:r>
            <a:r>
              <a:rPr lang="en-IN" dirty="0"/>
              <a:t>(le4.fit_transform(dataset['</a:t>
            </a:r>
            <a:r>
              <a:rPr lang="en-IN" dirty="0" err="1"/>
              <a:t>Residence_type</a:t>
            </a:r>
            <a:r>
              <a:rPr lang="en-IN" dirty="0"/>
              <a:t>'].</a:t>
            </a:r>
            <a:r>
              <a:rPr lang="en-IN" dirty="0" err="1"/>
              <a:t>astype</a:t>
            </a:r>
            <a:r>
              <a:rPr lang="en-IN" dirty="0"/>
              <a:t>(</a:t>
            </a:r>
            <a:r>
              <a:rPr lang="en-IN" dirty="0" err="1"/>
              <a:t>str</a:t>
            </a:r>
            <a:r>
              <a:rPr lang="en-IN" dirty="0"/>
              <a:t>)))</a:t>
            </a:r>
          </a:p>
          <a:p>
            <a:r>
              <a:rPr lang="en-IN" dirty="0"/>
              <a:t>    dataset['</a:t>
            </a:r>
            <a:r>
              <a:rPr lang="en-IN" dirty="0" err="1"/>
              <a:t>smoking_status</a:t>
            </a:r>
            <a:r>
              <a:rPr lang="en-IN" dirty="0"/>
              <a:t>'] = </a:t>
            </a:r>
            <a:r>
              <a:rPr lang="en-IN" dirty="0" err="1"/>
              <a:t>pd.Series</a:t>
            </a:r>
            <a:r>
              <a:rPr lang="en-IN" dirty="0"/>
              <a:t>(le5.fit_transform(dataset['</a:t>
            </a:r>
            <a:r>
              <a:rPr lang="en-IN" dirty="0" err="1"/>
              <a:t>smoking_status</a:t>
            </a:r>
            <a:r>
              <a:rPr lang="en-IN" dirty="0"/>
              <a:t>'].</a:t>
            </a:r>
            <a:r>
              <a:rPr lang="en-IN" dirty="0" err="1"/>
              <a:t>astype</a:t>
            </a:r>
            <a:r>
              <a:rPr lang="en-IN" dirty="0"/>
              <a:t>(</a:t>
            </a:r>
            <a:r>
              <a:rPr lang="en-IN" dirty="0" err="1"/>
              <a:t>str</a:t>
            </a:r>
            <a:r>
              <a:rPr lang="en-IN" dirty="0"/>
              <a:t>)))</a:t>
            </a:r>
          </a:p>
          <a:p>
            <a:r>
              <a:rPr lang="en-IN" dirty="0"/>
              <a:t>    </a:t>
            </a:r>
            <a:r>
              <a:rPr lang="en-IN" dirty="0" err="1"/>
              <a:t>text.insert</a:t>
            </a:r>
            <a:r>
              <a:rPr lang="en-IN" dirty="0"/>
              <a:t>(</a:t>
            </a:r>
            <a:r>
              <a:rPr lang="en-IN" dirty="0" err="1"/>
              <a:t>END,str</a:t>
            </a:r>
            <a:r>
              <a:rPr lang="en-IN" dirty="0"/>
              <a:t>(</a:t>
            </a:r>
            <a:r>
              <a:rPr lang="en-IN" dirty="0" err="1"/>
              <a:t>dataset.head</a:t>
            </a:r>
            <a:r>
              <a:rPr lang="en-IN" dirty="0"/>
              <a:t>())+"\n\n")</a:t>
            </a:r>
          </a:p>
          <a:p>
            <a:r>
              <a:rPr lang="en-IN" dirty="0"/>
              <a:t>    </a:t>
            </a:r>
            <a:r>
              <a:rPr lang="en-IN" dirty="0" err="1"/>
              <a:t>text.update_idletasks</a:t>
            </a:r>
            <a:r>
              <a:rPr lang="en-IN" dirty="0"/>
              <a:t>()</a:t>
            </a:r>
          </a:p>
          <a:p>
            <a:r>
              <a:rPr lang="en-IN" dirty="0"/>
              <a:t>    label = </a:t>
            </a:r>
            <a:r>
              <a:rPr lang="en-IN" dirty="0" err="1"/>
              <a:t>dataset.groupby</a:t>
            </a:r>
            <a:r>
              <a:rPr lang="en-IN" dirty="0"/>
              <a:t>('stroke').size()</a:t>
            </a:r>
          </a:p>
          <a:p>
            <a:r>
              <a:rPr lang="en-IN" dirty="0"/>
              <a:t>    dataset = </a:t>
            </a:r>
            <a:r>
              <a:rPr lang="en-IN" dirty="0" err="1"/>
              <a:t>dataset.values</a:t>
            </a:r>
            <a:endParaRPr lang="en-IN" dirty="0"/>
          </a:p>
          <a:p>
            <a:r>
              <a:rPr lang="en-IN" dirty="0"/>
              <a:t>    </a:t>
            </a:r>
            <a:r>
              <a:rPr lang="en-IN" dirty="0" err="1"/>
              <a:t>text.insert</a:t>
            </a:r>
            <a:r>
              <a:rPr lang="en-IN" dirty="0"/>
              <a:t>(END,"\</a:t>
            </a:r>
            <a:r>
              <a:rPr lang="en-IN" dirty="0" err="1"/>
              <a:t>nTotal</a:t>
            </a:r>
            <a:r>
              <a:rPr lang="en-IN" dirty="0"/>
              <a:t> attributes before applying features selection: "+</a:t>
            </a:r>
            <a:r>
              <a:rPr lang="en-IN" dirty="0" err="1"/>
              <a:t>str</a:t>
            </a:r>
            <a:r>
              <a:rPr lang="en-IN" dirty="0"/>
              <a:t>(</a:t>
            </a:r>
            <a:r>
              <a:rPr lang="en-IN" dirty="0" err="1"/>
              <a:t>dataset.shape</a:t>
            </a:r>
            <a:r>
              <a:rPr lang="en-IN" dirty="0"/>
              <a:t>[1])+"\n\n")</a:t>
            </a:r>
          </a:p>
          <a:p>
            <a:r>
              <a:rPr lang="en-IN" dirty="0"/>
              <a:t>    X = dataset[:,1:dataset.shape[1]-1]</a:t>
            </a:r>
          </a:p>
          <a:p>
            <a:r>
              <a:rPr lang="en-IN" dirty="0"/>
              <a:t>    Y = dataset[:,</a:t>
            </a:r>
            <a:r>
              <a:rPr lang="en-IN" dirty="0" err="1"/>
              <a:t>dataset.shape</a:t>
            </a:r>
            <a:r>
              <a:rPr lang="en-IN" dirty="0"/>
              <a:t>[1]-1]</a:t>
            </a:r>
          </a:p>
          <a:p>
            <a:r>
              <a:rPr lang="en-IN" dirty="0"/>
              <a:t>    indices = </a:t>
            </a:r>
            <a:r>
              <a:rPr lang="en-IN" dirty="0" err="1"/>
              <a:t>np.arange</a:t>
            </a:r>
            <a:r>
              <a:rPr lang="en-IN" dirty="0"/>
              <a:t>(</a:t>
            </a:r>
            <a:r>
              <a:rPr lang="en-IN" dirty="0" err="1"/>
              <a:t>X.shape</a:t>
            </a:r>
            <a:r>
              <a:rPr lang="en-IN" dirty="0"/>
              <a:t>[0])</a:t>
            </a:r>
          </a:p>
          <a:p>
            <a:r>
              <a:rPr lang="en-IN" dirty="0"/>
              <a:t>    </a:t>
            </a:r>
            <a:r>
              <a:rPr lang="en-IN" dirty="0" err="1"/>
              <a:t>np.random.shuffle</a:t>
            </a:r>
            <a:r>
              <a:rPr lang="en-IN" dirty="0"/>
              <a:t>(indices)</a:t>
            </a:r>
          </a:p>
          <a:p>
            <a:r>
              <a:rPr lang="en-IN" dirty="0"/>
              <a:t>    X = X[indices]</a:t>
            </a:r>
          </a:p>
          <a:p>
            <a:r>
              <a:rPr lang="en-IN" dirty="0"/>
              <a:t>    Y = Y[indices]</a:t>
            </a:r>
          </a:p>
          <a:p>
            <a:r>
              <a:rPr lang="en-IN" dirty="0"/>
              <a:t>    </a:t>
            </a:r>
            <a:r>
              <a:rPr lang="en-IN" dirty="0" err="1"/>
              <a:t>text.insert</a:t>
            </a:r>
            <a:r>
              <a:rPr lang="en-IN" dirty="0"/>
              <a:t>(END,"\</a:t>
            </a:r>
            <a:r>
              <a:rPr lang="en-IN" dirty="0" err="1"/>
              <a:t>nTotal</a:t>
            </a:r>
            <a:r>
              <a:rPr lang="en-IN" dirty="0"/>
              <a:t> attributes after applying features selection: "+</a:t>
            </a:r>
            <a:r>
              <a:rPr lang="en-IN" dirty="0" err="1"/>
              <a:t>str</a:t>
            </a:r>
            <a:r>
              <a:rPr lang="en-IN" dirty="0"/>
              <a:t>(</a:t>
            </a:r>
            <a:r>
              <a:rPr lang="en-IN" dirty="0" err="1"/>
              <a:t>X.shape</a:t>
            </a:r>
            <a:r>
              <a:rPr lang="en-IN" dirty="0"/>
              <a:t>[1])+"\n\n")</a:t>
            </a:r>
          </a:p>
          <a:p>
            <a:r>
              <a:rPr lang="en-IN" dirty="0"/>
              <a:t>    </a:t>
            </a:r>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=0.2)</a:t>
            </a:r>
          </a:p>
          <a:p>
            <a:r>
              <a:rPr lang="en-IN" dirty="0"/>
              <a:t>    </a:t>
            </a:r>
            <a:r>
              <a:rPr lang="en-IN" dirty="0" err="1"/>
              <a:t>text.insert</a:t>
            </a:r>
            <a:r>
              <a:rPr lang="en-IN" dirty="0"/>
              <a:t>(</a:t>
            </a:r>
            <a:r>
              <a:rPr lang="en-IN" dirty="0" err="1"/>
              <a:t>END,"Total</a:t>
            </a:r>
            <a:r>
              <a:rPr lang="en-IN" dirty="0"/>
              <a:t> records found in dataset : "+</a:t>
            </a:r>
            <a:r>
              <a:rPr lang="en-IN" dirty="0" err="1"/>
              <a:t>str</a:t>
            </a:r>
            <a:r>
              <a:rPr lang="en-IN" dirty="0"/>
              <a:t>(</a:t>
            </a:r>
            <a:r>
              <a:rPr lang="en-IN" dirty="0" err="1"/>
              <a:t>X.shape</a:t>
            </a:r>
            <a:r>
              <a:rPr lang="en-IN" dirty="0"/>
              <a:t>[0])+"\n\n")</a:t>
            </a:r>
          </a:p>
          <a:p>
            <a:r>
              <a:rPr lang="en-US"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044275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CFFF246-19BF-6EF8-ACA0-783C826802C0}"/>
              </a:ext>
            </a:extLst>
          </p:cNvPr>
          <p:cNvSpPr txBox="1"/>
          <p:nvPr/>
        </p:nvSpPr>
        <p:spPr>
          <a:xfrm>
            <a:off x="456665" y="97857"/>
            <a:ext cx="9086249" cy="7294305"/>
          </a:xfrm>
          <a:prstGeom prst="rect">
            <a:avLst/>
          </a:prstGeom>
          <a:noFill/>
        </p:spPr>
        <p:txBody>
          <a:bodyPr wrap="square" rtlCol="0">
            <a:spAutoFit/>
          </a:bodyPr>
          <a:lstStyle/>
          <a:p>
            <a:r>
              <a:rPr lang="en-IN" b="0" dirty="0">
                <a:solidFill>
                  <a:srgbClr val="D4D4D4"/>
                </a:solidFill>
                <a:effectLst/>
                <a:latin typeface="Consolas" panose="020B0609020204030204" pitchFamily="49" charset="0"/>
              </a:rPr>
              <a:t>   </a:t>
            </a:r>
            <a:r>
              <a:rPr lang="en-IN" dirty="0" err="1"/>
              <a:t>text.insert</a:t>
            </a:r>
            <a:r>
              <a:rPr lang="en-IN" dirty="0"/>
              <a:t>(</a:t>
            </a:r>
            <a:r>
              <a:rPr lang="en-IN" dirty="0" err="1"/>
              <a:t>END,"Dataset</a:t>
            </a:r>
            <a:r>
              <a:rPr lang="en-IN" dirty="0"/>
              <a:t> split for train and test. 80% for training and 20% for testing\n\n")</a:t>
            </a:r>
          </a:p>
          <a:p>
            <a:r>
              <a:rPr lang="en-IN" dirty="0"/>
              <a:t>    </a:t>
            </a:r>
            <a:r>
              <a:rPr lang="en-IN" dirty="0" err="1"/>
              <a:t>text.insert</a:t>
            </a:r>
            <a:r>
              <a:rPr lang="en-IN" dirty="0"/>
              <a:t>(</a:t>
            </a:r>
            <a:r>
              <a:rPr lang="en-IN" dirty="0" err="1"/>
              <a:t>END,"Total</a:t>
            </a:r>
            <a:r>
              <a:rPr lang="en-IN" dirty="0"/>
              <a:t> records used to train Machine Learning Algorithms : "+</a:t>
            </a:r>
            <a:r>
              <a:rPr lang="en-IN" dirty="0" err="1"/>
              <a:t>str</a:t>
            </a:r>
            <a:r>
              <a:rPr lang="en-IN" dirty="0"/>
              <a:t>(</a:t>
            </a:r>
            <a:r>
              <a:rPr lang="en-IN" dirty="0" err="1"/>
              <a:t>X_train.shape</a:t>
            </a:r>
            <a:r>
              <a:rPr lang="en-IN" dirty="0"/>
              <a:t>[0])+"\n")</a:t>
            </a:r>
          </a:p>
          <a:p>
            <a:r>
              <a:rPr lang="en-IN" dirty="0"/>
              <a:t>    </a:t>
            </a:r>
            <a:r>
              <a:rPr lang="en-IN" dirty="0" err="1"/>
              <a:t>text.insert</a:t>
            </a:r>
            <a:r>
              <a:rPr lang="en-IN" dirty="0"/>
              <a:t>(</a:t>
            </a:r>
            <a:r>
              <a:rPr lang="en-IN" dirty="0" err="1"/>
              <a:t>END,"Total</a:t>
            </a:r>
            <a:r>
              <a:rPr lang="en-IN" dirty="0"/>
              <a:t> records used to test Machine Learning Algorithms : "+</a:t>
            </a:r>
            <a:r>
              <a:rPr lang="en-IN" dirty="0" err="1"/>
              <a:t>str</a:t>
            </a:r>
            <a:r>
              <a:rPr lang="en-IN" dirty="0"/>
              <a:t>(</a:t>
            </a:r>
            <a:r>
              <a:rPr lang="en-IN" dirty="0" err="1"/>
              <a:t>X_test.shape</a:t>
            </a:r>
            <a:r>
              <a:rPr lang="en-IN" dirty="0"/>
              <a:t>[0])+"\n")    </a:t>
            </a:r>
          </a:p>
          <a:p>
            <a:r>
              <a:rPr lang="en-IN" dirty="0"/>
              <a:t>    </a:t>
            </a:r>
            <a:r>
              <a:rPr lang="en-IN" dirty="0" err="1"/>
              <a:t>label.plot</a:t>
            </a:r>
            <a:r>
              <a:rPr lang="en-IN" dirty="0"/>
              <a:t>(kind="bar")</a:t>
            </a:r>
          </a:p>
          <a:p>
            <a:r>
              <a:rPr lang="en-IN" dirty="0"/>
              <a:t>    </a:t>
            </a:r>
            <a:r>
              <a:rPr lang="en-IN" dirty="0" err="1"/>
              <a:t>plt.title</a:t>
            </a:r>
            <a:r>
              <a:rPr lang="en-IN" dirty="0"/>
              <a:t>("Number of Normal &amp; Stroke Disease Instances in dataset")</a:t>
            </a:r>
          </a:p>
          <a:p>
            <a:r>
              <a:rPr lang="en-IN" dirty="0"/>
              <a:t>    </a:t>
            </a:r>
            <a:r>
              <a:rPr lang="en-IN" dirty="0" err="1"/>
              <a:t>plt.show</a:t>
            </a:r>
            <a:r>
              <a:rPr lang="en-IN" dirty="0"/>
              <a:t>()</a:t>
            </a:r>
          </a:p>
          <a:p>
            <a:r>
              <a:rPr lang="en-IN" dirty="0"/>
              <a:t/>
            </a:r>
            <a:br>
              <a:rPr lang="en-IN" dirty="0"/>
            </a:br>
            <a:r>
              <a:rPr lang="en-IN" dirty="0" err="1"/>
              <a:t>def</a:t>
            </a:r>
            <a:r>
              <a:rPr lang="en-IN" dirty="0"/>
              <a:t> </a:t>
            </a:r>
            <a:r>
              <a:rPr lang="en-IN" dirty="0" err="1"/>
              <a:t>calculateMetrics</a:t>
            </a:r>
            <a:r>
              <a:rPr lang="en-IN" dirty="0"/>
              <a:t>(predict, </a:t>
            </a:r>
            <a:r>
              <a:rPr lang="en-IN" dirty="0" err="1"/>
              <a:t>testY</a:t>
            </a:r>
            <a:r>
              <a:rPr lang="en-IN" dirty="0"/>
              <a:t>, algorithm):</a:t>
            </a:r>
          </a:p>
          <a:p>
            <a:r>
              <a:rPr lang="en-IN" dirty="0"/>
              <a:t>    p = </a:t>
            </a:r>
            <a:r>
              <a:rPr lang="en-IN" dirty="0" err="1"/>
              <a:t>precision_score</a:t>
            </a:r>
            <a:r>
              <a:rPr lang="en-IN" dirty="0"/>
              <a:t>(</a:t>
            </a:r>
            <a:r>
              <a:rPr lang="en-IN" dirty="0" err="1"/>
              <a:t>testY</a:t>
            </a:r>
            <a:r>
              <a:rPr lang="en-IN" dirty="0"/>
              <a:t>, </a:t>
            </a:r>
            <a:r>
              <a:rPr lang="en-IN" dirty="0" err="1"/>
              <a:t>predict,average</a:t>
            </a:r>
            <a:r>
              <a:rPr lang="en-IN" dirty="0"/>
              <a:t>='macro') * 100</a:t>
            </a:r>
          </a:p>
          <a:p>
            <a:r>
              <a:rPr lang="en-IN" dirty="0"/>
              <a:t>    r = </a:t>
            </a:r>
            <a:r>
              <a:rPr lang="en-IN" dirty="0" err="1"/>
              <a:t>recall_score</a:t>
            </a:r>
            <a:r>
              <a:rPr lang="en-IN" dirty="0"/>
              <a:t>(</a:t>
            </a:r>
            <a:r>
              <a:rPr lang="en-IN" dirty="0" err="1"/>
              <a:t>testY</a:t>
            </a:r>
            <a:r>
              <a:rPr lang="en-IN" dirty="0"/>
              <a:t>, </a:t>
            </a:r>
            <a:r>
              <a:rPr lang="en-IN" dirty="0" err="1"/>
              <a:t>predict,average</a:t>
            </a:r>
            <a:r>
              <a:rPr lang="en-IN" dirty="0"/>
              <a:t>='macro') * 100</a:t>
            </a:r>
          </a:p>
          <a:p>
            <a:r>
              <a:rPr lang="en-IN" dirty="0"/>
              <a:t>    f = f1_score(</a:t>
            </a:r>
            <a:r>
              <a:rPr lang="en-IN" dirty="0" err="1"/>
              <a:t>testY</a:t>
            </a:r>
            <a:r>
              <a:rPr lang="en-IN" dirty="0"/>
              <a:t>, </a:t>
            </a:r>
            <a:r>
              <a:rPr lang="en-IN" dirty="0" err="1"/>
              <a:t>predict,average</a:t>
            </a:r>
            <a:r>
              <a:rPr lang="en-IN" dirty="0"/>
              <a:t>='macro') * 100</a:t>
            </a:r>
          </a:p>
          <a:p>
            <a:r>
              <a:rPr lang="en-IN" dirty="0"/>
              <a:t>    a = </a:t>
            </a:r>
            <a:r>
              <a:rPr lang="en-IN" dirty="0" err="1"/>
              <a:t>accuracy_score</a:t>
            </a:r>
            <a:r>
              <a:rPr lang="en-IN" dirty="0"/>
              <a:t>(</a:t>
            </a:r>
            <a:r>
              <a:rPr lang="en-IN" dirty="0" err="1"/>
              <a:t>testY,predict</a:t>
            </a:r>
            <a:r>
              <a:rPr lang="en-IN" dirty="0"/>
              <a:t>)*100    </a:t>
            </a:r>
          </a:p>
          <a:p>
            <a:r>
              <a:rPr lang="en-IN" dirty="0"/>
              <a:t>    </a:t>
            </a:r>
            <a:r>
              <a:rPr lang="en-IN" dirty="0" err="1"/>
              <a:t>text.insert</a:t>
            </a:r>
            <a:r>
              <a:rPr lang="en-IN" dirty="0"/>
              <a:t>(</a:t>
            </a:r>
            <a:r>
              <a:rPr lang="en-IN" dirty="0" err="1"/>
              <a:t>END,algorithm</a:t>
            </a:r>
            <a:r>
              <a:rPr lang="en-IN" dirty="0"/>
              <a:t>+' Accuracy  : '+</a:t>
            </a:r>
            <a:r>
              <a:rPr lang="en-IN" dirty="0" err="1"/>
              <a:t>str</a:t>
            </a:r>
            <a:r>
              <a:rPr lang="en-IN" dirty="0"/>
              <a:t>(a)+"\n")</a:t>
            </a:r>
          </a:p>
          <a:p>
            <a:r>
              <a:rPr lang="en-IN" dirty="0"/>
              <a:t>    </a:t>
            </a:r>
            <a:r>
              <a:rPr lang="en-IN" dirty="0" err="1"/>
              <a:t>text.insert</a:t>
            </a:r>
            <a:r>
              <a:rPr lang="en-IN" dirty="0"/>
              <a:t>(</a:t>
            </a:r>
            <a:r>
              <a:rPr lang="en-IN" dirty="0" err="1"/>
              <a:t>END,algorithm</a:t>
            </a:r>
            <a:r>
              <a:rPr lang="en-IN" dirty="0"/>
              <a:t>+' Precision : '+</a:t>
            </a:r>
            <a:r>
              <a:rPr lang="en-IN" dirty="0" err="1"/>
              <a:t>str</a:t>
            </a:r>
            <a:r>
              <a:rPr lang="en-IN" dirty="0"/>
              <a:t>(p)+"\n")</a:t>
            </a:r>
          </a:p>
          <a:p>
            <a:r>
              <a:rPr lang="en-IN" dirty="0"/>
              <a:t>    </a:t>
            </a:r>
            <a:r>
              <a:rPr lang="en-IN" dirty="0" err="1"/>
              <a:t>text.insert</a:t>
            </a:r>
            <a:r>
              <a:rPr lang="en-IN" dirty="0"/>
              <a:t>(</a:t>
            </a:r>
            <a:r>
              <a:rPr lang="en-IN" dirty="0" err="1"/>
              <a:t>END,algorithm</a:t>
            </a:r>
            <a:r>
              <a:rPr lang="en-IN" dirty="0"/>
              <a:t>+' Recall    : '+</a:t>
            </a:r>
            <a:r>
              <a:rPr lang="en-IN" dirty="0" err="1"/>
              <a:t>str</a:t>
            </a:r>
            <a:r>
              <a:rPr lang="en-IN" dirty="0"/>
              <a:t>(r)+"\n")</a:t>
            </a:r>
          </a:p>
          <a:p>
            <a:r>
              <a:rPr lang="en-IN" dirty="0"/>
              <a:t>    </a:t>
            </a:r>
            <a:r>
              <a:rPr lang="en-IN" dirty="0" err="1"/>
              <a:t>text.insert</a:t>
            </a:r>
            <a:r>
              <a:rPr lang="en-IN" dirty="0"/>
              <a:t>(</a:t>
            </a:r>
            <a:r>
              <a:rPr lang="en-IN" dirty="0" err="1"/>
              <a:t>END,algorithm</a:t>
            </a:r>
            <a:r>
              <a:rPr lang="en-IN" dirty="0"/>
              <a:t>+' </a:t>
            </a:r>
            <a:r>
              <a:rPr lang="en-IN" dirty="0" err="1"/>
              <a:t>FScore</a:t>
            </a:r>
            <a:r>
              <a:rPr lang="en-IN" dirty="0"/>
              <a:t>    : '+</a:t>
            </a:r>
            <a:r>
              <a:rPr lang="en-IN" dirty="0" err="1"/>
              <a:t>str</a:t>
            </a:r>
            <a:r>
              <a:rPr lang="en-IN" dirty="0"/>
              <a:t>(f)+"\n\n")</a:t>
            </a:r>
          </a:p>
          <a:p>
            <a:r>
              <a:rPr lang="en-IN" dirty="0"/>
              <a:t>    </a:t>
            </a:r>
            <a:r>
              <a:rPr lang="en-IN" dirty="0" err="1"/>
              <a:t>accuracy.append</a:t>
            </a:r>
            <a:r>
              <a:rPr lang="en-IN" dirty="0"/>
              <a:t>(a)</a:t>
            </a:r>
          </a:p>
          <a:p>
            <a:r>
              <a:rPr lang="en-IN" dirty="0"/>
              <a:t>    </a:t>
            </a:r>
            <a:r>
              <a:rPr lang="en-IN" dirty="0" err="1"/>
              <a:t>precision.append</a:t>
            </a:r>
            <a:r>
              <a:rPr lang="en-IN" dirty="0"/>
              <a:t>(p)</a:t>
            </a:r>
          </a:p>
          <a:p>
            <a:r>
              <a:rPr lang="en-IN" dirty="0"/>
              <a:t>    </a:t>
            </a:r>
            <a:r>
              <a:rPr lang="en-IN" dirty="0" err="1"/>
              <a:t>recall.append</a:t>
            </a:r>
            <a:r>
              <a:rPr lang="en-IN" dirty="0"/>
              <a:t>(r)</a:t>
            </a:r>
          </a:p>
          <a:p>
            <a:r>
              <a:rPr lang="en-IN" dirty="0"/>
              <a:t>    </a:t>
            </a:r>
            <a:r>
              <a:rPr lang="en-IN" dirty="0" err="1"/>
              <a:t>fscore.append</a:t>
            </a:r>
            <a:r>
              <a:rPr lang="en-IN" dirty="0"/>
              <a:t>(f)</a:t>
            </a:r>
          </a:p>
          <a:p>
            <a:r>
              <a:rPr lang="en-IN" b="0" dirty="0">
                <a:solidFill>
                  <a:srgbClr val="D4D4D4"/>
                </a:solidFill>
                <a:effectLst/>
                <a:latin typeface="Consolas" panose="020B0609020204030204" pitchFamily="49" charset="0"/>
              </a:rPr>
              <a:t/>
            </a:r>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794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8685011-B910-6D72-87CC-0C6BA61CD42A}"/>
              </a:ext>
            </a:extLst>
          </p:cNvPr>
          <p:cNvSpPr txBox="1"/>
          <p:nvPr/>
        </p:nvSpPr>
        <p:spPr>
          <a:xfrm>
            <a:off x="673769" y="121018"/>
            <a:ext cx="6102626" cy="707886"/>
          </a:xfrm>
          <a:prstGeom prst="rect">
            <a:avLst/>
          </a:prstGeom>
          <a:noFill/>
        </p:spPr>
        <p:txBody>
          <a:bodyPr wrap="square">
            <a:spAutoFit/>
          </a:bodyPr>
          <a:lstStyle/>
          <a:p>
            <a:r>
              <a:rPr lang="en-US" sz="1800" b="1" dirty="0">
                <a:solidFill>
                  <a:schemeClr val="bg1"/>
                </a:solidFill>
              </a:rPr>
              <a:t>CC</a:t>
            </a:r>
            <a:r>
              <a:rPr lang="en-US" sz="4000" b="1" dirty="0">
                <a:latin typeface="Times New Roman" panose="02020603050405020304" pitchFamily="18" charset="0"/>
                <a:cs typeface="Times New Roman" panose="02020603050405020304" pitchFamily="18" charset="0"/>
              </a:rPr>
              <a:t>CONTENTS</a:t>
            </a:r>
            <a:r>
              <a:rPr lang="en-US" sz="1800" b="1" dirty="0">
                <a:solidFill>
                  <a:schemeClr val="bg1"/>
                </a:solidFill>
              </a:rPr>
              <a:t>:</a:t>
            </a:r>
          </a:p>
        </p:txBody>
      </p:sp>
      <p:sp>
        <p:nvSpPr>
          <p:cNvPr id="5" name="TextBox 4">
            <a:extLst>
              <a:ext uri="{FF2B5EF4-FFF2-40B4-BE49-F238E27FC236}">
                <a16:creationId xmlns:a16="http://schemas.microsoft.com/office/drawing/2014/main" xmlns="" id="{335F5103-29CF-9843-DC50-95AE1CF187BC}"/>
              </a:ext>
            </a:extLst>
          </p:cNvPr>
          <p:cNvSpPr txBox="1"/>
          <p:nvPr/>
        </p:nvSpPr>
        <p:spPr>
          <a:xfrm>
            <a:off x="673769" y="827672"/>
            <a:ext cx="8912993" cy="5355312"/>
          </a:xfrm>
          <a:prstGeom prst="rect">
            <a:avLst/>
          </a:prstGeom>
          <a:noFill/>
        </p:spPr>
        <p:txBody>
          <a:bodyPr wrap="square">
            <a:sp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INTRODUCTION </a:t>
            </a:r>
          </a:p>
          <a:p>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 EXISTING SYSTEM </a:t>
            </a:r>
          </a:p>
          <a:p>
            <a:pPr marL="285750" indent="-285750">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PROPOSED SYSTEM </a:t>
            </a:r>
          </a:p>
          <a:p>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SYSTEM </a:t>
            </a:r>
            <a:r>
              <a:rPr lang="en-US" sz="1800" dirty="0" smtClean="0">
                <a:latin typeface="Times New Roman" panose="02020603050405020304" pitchFamily="18" charset="0"/>
                <a:cs typeface="Times New Roman" panose="02020603050405020304" pitchFamily="18" charset="0"/>
              </a:rPr>
              <a:t>REQUIREMENTS</a:t>
            </a:r>
          </a:p>
          <a:p>
            <a:pPr marL="285750" indent="-285750">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NOVELTY OF PROJECT</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ARCHITECTURE</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MODULES</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UML DIAGRAMS</a:t>
            </a:r>
          </a:p>
          <a:p>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 CONCLUSION</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139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75E3D64-FA28-D9C7-2B55-E42515235032}"/>
              </a:ext>
            </a:extLst>
          </p:cNvPr>
          <p:cNvSpPr txBox="1"/>
          <p:nvPr/>
        </p:nvSpPr>
        <p:spPr>
          <a:xfrm>
            <a:off x="490888" y="394636"/>
            <a:ext cx="8903369" cy="5632311"/>
          </a:xfrm>
          <a:prstGeom prst="rect">
            <a:avLst/>
          </a:prstGeom>
          <a:noFill/>
        </p:spPr>
        <p:txBody>
          <a:bodyPr wrap="square" rtlCol="0">
            <a:spAutoFit/>
          </a:bodyPr>
          <a:lstStyle/>
          <a:p>
            <a:r>
              <a:rPr lang="en-IN" dirty="0" err="1"/>
              <a:t>text.update_idletasks</a:t>
            </a:r>
            <a:r>
              <a:rPr lang="en-IN" dirty="0"/>
              <a:t>()</a:t>
            </a:r>
          </a:p>
          <a:p>
            <a:r>
              <a:rPr lang="en-IN" dirty="0"/>
              <a:t>    LABELS = ['</a:t>
            </a:r>
            <a:r>
              <a:rPr lang="en-IN" dirty="0" err="1"/>
              <a:t>Normal','Stroke</a:t>
            </a:r>
            <a:r>
              <a:rPr lang="en-IN" dirty="0"/>
              <a:t>'] </a:t>
            </a:r>
          </a:p>
          <a:p>
            <a:r>
              <a:rPr lang="en-IN" dirty="0"/>
              <a:t>    </a:t>
            </a:r>
            <a:r>
              <a:rPr lang="en-IN" dirty="0" err="1"/>
              <a:t>conf_matrix</a:t>
            </a:r>
            <a:r>
              <a:rPr lang="en-IN" dirty="0"/>
              <a:t> = </a:t>
            </a:r>
            <a:r>
              <a:rPr lang="en-IN" dirty="0" err="1"/>
              <a:t>confusion_matrix</a:t>
            </a:r>
            <a:r>
              <a:rPr lang="en-IN" dirty="0"/>
              <a:t>(</a:t>
            </a:r>
            <a:r>
              <a:rPr lang="en-IN" dirty="0" err="1"/>
              <a:t>testY</a:t>
            </a:r>
            <a:r>
              <a:rPr lang="en-IN" dirty="0"/>
              <a:t>, predict) </a:t>
            </a:r>
          </a:p>
          <a:p>
            <a:r>
              <a:rPr lang="en-IN" dirty="0"/>
              <a:t>    </a:t>
            </a:r>
            <a:r>
              <a:rPr lang="en-IN" dirty="0" err="1"/>
              <a:t>plt.figure</a:t>
            </a:r>
            <a:r>
              <a:rPr lang="en-IN" dirty="0"/>
              <a:t>(</a:t>
            </a:r>
            <a:r>
              <a:rPr lang="en-IN" dirty="0" err="1"/>
              <a:t>figsize</a:t>
            </a:r>
            <a:r>
              <a:rPr lang="en-IN" dirty="0"/>
              <a:t> =(6, 6)) </a:t>
            </a:r>
          </a:p>
          <a:p>
            <a:r>
              <a:rPr lang="en-IN" dirty="0"/>
              <a:t>    </a:t>
            </a:r>
            <a:r>
              <a:rPr lang="en-IN" dirty="0" err="1"/>
              <a:t>ax</a:t>
            </a:r>
            <a:r>
              <a:rPr lang="en-IN" dirty="0"/>
              <a:t> = </a:t>
            </a:r>
            <a:r>
              <a:rPr lang="en-IN" dirty="0" err="1"/>
              <a:t>sns.heatmap</a:t>
            </a:r>
            <a:r>
              <a:rPr lang="en-IN" dirty="0"/>
              <a:t>(</a:t>
            </a:r>
            <a:r>
              <a:rPr lang="en-IN" dirty="0" err="1"/>
              <a:t>conf_matrix</a:t>
            </a:r>
            <a:r>
              <a:rPr lang="en-IN" dirty="0"/>
              <a:t>, </a:t>
            </a:r>
            <a:r>
              <a:rPr lang="en-IN" dirty="0" err="1"/>
              <a:t>xticklabels</a:t>
            </a:r>
            <a:r>
              <a:rPr lang="en-IN" dirty="0"/>
              <a:t> = LABELS, </a:t>
            </a:r>
            <a:r>
              <a:rPr lang="en-IN" dirty="0" err="1"/>
              <a:t>yticklabels</a:t>
            </a:r>
            <a:r>
              <a:rPr lang="en-IN" dirty="0"/>
              <a:t> = LABELS, </a:t>
            </a:r>
            <a:r>
              <a:rPr lang="en-IN" dirty="0" err="1"/>
              <a:t>annot</a:t>
            </a:r>
            <a:r>
              <a:rPr lang="en-IN" dirty="0"/>
              <a:t> = True, </a:t>
            </a:r>
            <a:r>
              <a:rPr lang="en-IN" dirty="0" err="1"/>
              <a:t>cmap</a:t>
            </a:r>
            <a:r>
              <a:rPr lang="en-IN" dirty="0"/>
              <a:t>="</a:t>
            </a:r>
            <a:r>
              <a:rPr lang="en-IN" dirty="0" err="1"/>
              <a:t>viridis</a:t>
            </a:r>
            <a:r>
              <a:rPr lang="en-IN" dirty="0"/>
              <a:t>" ,</a:t>
            </a:r>
            <a:r>
              <a:rPr lang="en-IN" dirty="0" err="1"/>
              <a:t>fmt</a:t>
            </a:r>
            <a:r>
              <a:rPr lang="en-IN" dirty="0"/>
              <a:t> ="g");</a:t>
            </a:r>
          </a:p>
          <a:p>
            <a:r>
              <a:rPr lang="en-IN" dirty="0"/>
              <a:t>    </a:t>
            </a:r>
            <a:r>
              <a:rPr lang="en-IN" dirty="0" err="1"/>
              <a:t>ax.set_ylim</a:t>
            </a:r>
            <a:r>
              <a:rPr lang="en-IN" dirty="0"/>
              <a:t>([0,2])</a:t>
            </a:r>
          </a:p>
          <a:p>
            <a:r>
              <a:rPr lang="en-IN" dirty="0"/>
              <a:t>    </a:t>
            </a:r>
            <a:r>
              <a:rPr lang="en-IN" dirty="0" err="1"/>
              <a:t>plt.title</a:t>
            </a:r>
            <a:r>
              <a:rPr lang="en-IN" dirty="0"/>
              <a:t>(algorithm+" Confusion matrix") </a:t>
            </a:r>
          </a:p>
          <a:p>
            <a:r>
              <a:rPr lang="en-IN" dirty="0"/>
              <a:t>    </a:t>
            </a:r>
            <a:r>
              <a:rPr lang="en-IN" dirty="0" err="1"/>
              <a:t>plt.ylabel</a:t>
            </a:r>
            <a:r>
              <a:rPr lang="en-IN" dirty="0"/>
              <a:t>('True class') </a:t>
            </a:r>
          </a:p>
          <a:p>
            <a:r>
              <a:rPr lang="en-IN" dirty="0"/>
              <a:t>    </a:t>
            </a:r>
            <a:r>
              <a:rPr lang="en-IN" dirty="0" err="1"/>
              <a:t>plt.xlabel</a:t>
            </a:r>
            <a:r>
              <a:rPr lang="en-IN" dirty="0"/>
              <a:t>('Predicted class') </a:t>
            </a:r>
          </a:p>
          <a:p>
            <a:r>
              <a:rPr lang="en-IN" dirty="0"/>
              <a:t>    </a:t>
            </a:r>
            <a:r>
              <a:rPr lang="en-IN" dirty="0" err="1"/>
              <a:t>plt.show</a:t>
            </a:r>
            <a:r>
              <a:rPr lang="en-IN" dirty="0"/>
              <a:t>()    </a:t>
            </a:r>
          </a:p>
          <a:p>
            <a:r>
              <a:rPr lang="en-IN" dirty="0"/>
              <a:t/>
            </a:r>
            <a:br>
              <a:rPr lang="en-IN" dirty="0"/>
            </a:br>
            <a:r>
              <a:rPr lang="en-IN" dirty="0" err="1"/>
              <a:t>def</a:t>
            </a:r>
            <a:r>
              <a:rPr lang="en-IN" dirty="0"/>
              <a:t> </a:t>
            </a:r>
            <a:r>
              <a:rPr lang="en-IN" dirty="0" err="1"/>
              <a:t>trainNaiveBayes</a:t>
            </a:r>
            <a:r>
              <a:rPr lang="en-IN" dirty="0"/>
              <a:t>():</a:t>
            </a:r>
          </a:p>
          <a:p>
            <a:r>
              <a:rPr lang="en-IN" dirty="0"/>
              <a:t>    global </a:t>
            </a:r>
            <a:r>
              <a:rPr lang="en-IN" dirty="0" err="1"/>
              <a:t>X_train</a:t>
            </a:r>
            <a:r>
              <a:rPr lang="en-IN" dirty="0"/>
              <a:t>, </a:t>
            </a:r>
            <a:r>
              <a:rPr lang="en-IN" dirty="0" err="1"/>
              <a:t>X_test</a:t>
            </a:r>
            <a:r>
              <a:rPr lang="en-IN" dirty="0"/>
              <a:t>, </a:t>
            </a:r>
            <a:r>
              <a:rPr lang="en-IN" dirty="0" err="1"/>
              <a:t>y_train</a:t>
            </a:r>
            <a:r>
              <a:rPr lang="en-IN" dirty="0"/>
              <a:t>, </a:t>
            </a:r>
            <a:r>
              <a:rPr lang="en-IN" dirty="0" err="1"/>
              <a:t>y_test</a:t>
            </a:r>
            <a:endParaRPr lang="en-IN" dirty="0"/>
          </a:p>
          <a:p>
            <a:r>
              <a:rPr lang="en-IN" dirty="0"/>
              <a:t>    </a:t>
            </a:r>
            <a:r>
              <a:rPr lang="en-IN" dirty="0" err="1"/>
              <a:t>text.delete</a:t>
            </a:r>
            <a:r>
              <a:rPr lang="en-IN" dirty="0"/>
              <a:t>('1.0', END)</a:t>
            </a:r>
          </a:p>
          <a:p>
            <a:r>
              <a:rPr lang="en-IN" dirty="0"/>
              <a:t>    </a:t>
            </a:r>
            <a:r>
              <a:rPr lang="en-IN" dirty="0" err="1"/>
              <a:t>cls</a:t>
            </a:r>
            <a:r>
              <a:rPr lang="en-IN" dirty="0"/>
              <a:t> = </a:t>
            </a:r>
            <a:r>
              <a:rPr lang="en-IN" dirty="0" err="1"/>
              <a:t>GaussianNB</a:t>
            </a:r>
            <a:r>
              <a:rPr lang="en-IN" dirty="0"/>
              <a:t>()</a:t>
            </a:r>
          </a:p>
          <a:p>
            <a:r>
              <a:rPr lang="en-IN" dirty="0"/>
              <a:t>    </a:t>
            </a:r>
            <a:r>
              <a:rPr lang="en-IN" dirty="0" err="1"/>
              <a:t>cls.fit</a:t>
            </a:r>
            <a:r>
              <a:rPr lang="en-IN" dirty="0"/>
              <a:t>(</a:t>
            </a:r>
            <a:r>
              <a:rPr lang="en-IN" dirty="0" err="1"/>
              <a:t>X_train</a:t>
            </a:r>
            <a:r>
              <a:rPr lang="en-IN" dirty="0"/>
              <a:t>, </a:t>
            </a:r>
            <a:r>
              <a:rPr lang="en-IN" dirty="0" err="1"/>
              <a:t>y_train</a:t>
            </a:r>
            <a:r>
              <a:rPr lang="en-IN" dirty="0"/>
              <a:t>)</a:t>
            </a:r>
          </a:p>
          <a:p>
            <a:r>
              <a:rPr lang="en-IN" dirty="0"/>
              <a:t>    predict = </a:t>
            </a:r>
            <a:r>
              <a:rPr lang="en-IN" dirty="0" err="1"/>
              <a:t>cls.predict</a:t>
            </a:r>
            <a:r>
              <a:rPr lang="en-IN" dirty="0"/>
              <a:t>(</a:t>
            </a:r>
            <a:r>
              <a:rPr lang="en-IN" dirty="0" err="1"/>
              <a:t>X_test</a:t>
            </a:r>
            <a:r>
              <a:rPr lang="en-IN" dirty="0"/>
              <a:t>)</a:t>
            </a:r>
          </a:p>
          <a:p>
            <a:r>
              <a:rPr lang="en-IN" dirty="0"/>
              <a:t>    </a:t>
            </a:r>
            <a:r>
              <a:rPr lang="en-IN" dirty="0" err="1"/>
              <a:t>calculateMetrics</a:t>
            </a:r>
            <a:r>
              <a:rPr lang="en-IN" dirty="0"/>
              <a:t>(predict, </a:t>
            </a:r>
            <a:r>
              <a:rPr lang="en-IN" dirty="0" err="1"/>
              <a:t>y_test</a:t>
            </a:r>
            <a:r>
              <a:rPr lang="en-IN" dirty="0"/>
              <a:t>, "Naive Bayes")</a:t>
            </a:r>
          </a:p>
          <a:p>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65812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A7DC1B1-64E2-D433-400E-D5D0514324E5}"/>
              </a:ext>
            </a:extLst>
          </p:cNvPr>
          <p:cNvSpPr txBox="1"/>
          <p:nvPr/>
        </p:nvSpPr>
        <p:spPr>
          <a:xfrm>
            <a:off x="385010" y="654517"/>
            <a:ext cx="8951495" cy="7017306"/>
          </a:xfrm>
          <a:prstGeom prst="rect">
            <a:avLst/>
          </a:prstGeom>
          <a:noFill/>
        </p:spPr>
        <p:txBody>
          <a:bodyPr wrap="square" rtlCol="0">
            <a:spAutoFit/>
          </a:bodyPr>
          <a:lstStyle/>
          <a:p>
            <a:r>
              <a:rPr lang="en-IN" dirty="0" err="1"/>
              <a:t>def</a:t>
            </a:r>
            <a:r>
              <a:rPr lang="en-IN" dirty="0"/>
              <a:t> </a:t>
            </a:r>
            <a:r>
              <a:rPr lang="en-IN" dirty="0" err="1"/>
              <a:t>trainDT</a:t>
            </a:r>
            <a:r>
              <a:rPr lang="en-IN" dirty="0"/>
              <a:t>():</a:t>
            </a:r>
          </a:p>
          <a:p>
            <a:r>
              <a:rPr lang="en-IN" dirty="0"/>
              <a:t>    global </a:t>
            </a:r>
            <a:r>
              <a:rPr lang="en-IN" dirty="0" err="1"/>
              <a:t>X_train</a:t>
            </a:r>
            <a:r>
              <a:rPr lang="en-IN" dirty="0"/>
              <a:t>, </a:t>
            </a:r>
            <a:r>
              <a:rPr lang="en-IN" dirty="0" err="1"/>
              <a:t>X_test</a:t>
            </a:r>
            <a:r>
              <a:rPr lang="en-IN" dirty="0"/>
              <a:t>, </a:t>
            </a:r>
            <a:r>
              <a:rPr lang="en-IN" dirty="0" err="1"/>
              <a:t>y_train</a:t>
            </a:r>
            <a:r>
              <a:rPr lang="en-IN" dirty="0"/>
              <a:t>, </a:t>
            </a:r>
            <a:r>
              <a:rPr lang="en-IN" dirty="0" err="1"/>
              <a:t>y_test</a:t>
            </a:r>
            <a:endParaRPr lang="en-IN" dirty="0"/>
          </a:p>
          <a:p>
            <a:r>
              <a:rPr lang="en-IN" dirty="0"/>
              <a:t>    </a:t>
            </a:r>
            <a:r>
              <a:rPr lang="en-IN" dirty="0" err="1"/>
              <a:t>cls</a:t>
            </a:r>
            <a:r>
              <a:rPr lang="en-IN" dirty="0"/>
              <a:t> = </a:t>
            </a:r>
            <a:r>
              <a:rPr lang="en-IN" dirty="0" err="1"/>
              <a:t>DecisionTreeClassifier</a:t>
            </a:r>
            <a:r>
              <a:rPr lang="en-IN" dirty="0"/>
              <a:t>()</a:t>
            </a:r>
          </a:p>
          <a:p>
            <a:r>
              <a:rPr lang="en-IN" dirty="0"/>
              <a:t>    </a:t>
            </a:r>
            <a:r>
              <a:rPr lang="en-IN" dirty="0" err="1"/>
              <a:t>cls.fit</a:t>
            </a:r>
            <a:r>
              <a:rPr lang="en-IN" dirty="0"/>
              <a:t>(</a:t>
            </a:r>
            <a:r>
              <a:rPr lang="en-IN" dirty="0" err="1"/>
              <a:t>X_train</a:t>
            </a:r>
            <a:r>
              <a:rPr lang="en-IN" dirty="0"/>
              <a:t>, </a:t>
            </a:r>
            <a:r>
              <a:rPr lang="en-IN" dirty="0" err="1"/>
              <a:t>y_train</a:t>
            </a:r>
            <a:r>
              <a:rPr lang="en-IN" dirty="0"/>
              <a:t>)</a:t>
            </a:r>
          </a:p>
          <a:p>
            <a:r>
              <a:rPr lang="en-IN" dirty="0"/>
              <a:t>    predict = </a:t>
            </a:r>
            <a:r>
              <a:rPr lang="en-IN" dirty="0" err="1"/>
              <a:t>cls.predict</a:t>
            </a:r>
            <a:r>
              <a:rPr lang="en-IN" dirty="0"/>
              <a:t>(</a:t>
            </a:r>
            <a:r>
              <a:rPr lang="en-IN" dirty="0" err="1"/>
              <a:t>X_test</a:t>
            </a:r>
            <a:r>
              <a:rPr lang="en-IN" dirty="0"/>
              <a:t>)</a:t>
            </a:r>
          </a:p>
          <a:p>
            <a:r>
              <a:rPr lang="en-IN" dirty="0"/>
              <a:t>    </a:t>
            </a:r>
            <a:r>
              <a:rPr lang="en-IN" dirty="0" err="1"/>
              <a:t>calculateMetrics</a:t>
            </a:r>
            <a:r>
              <a:rPr lang="en-IN" dirty="0"/>
              <a:t>(predict, </a:t>
            </a:r>
            <a:r>
              <a:rPr lang="en-IN" dirty="0" err="1"/>
              <a:t>y_test</a:t>
            </a:r>
            <a:r>
              <a:rPr lang="en-IN" dirty="0"/>
              <a:t>, "J48 Algorithm")</a:t>
            </a:r>
          </a:p>
          <a:p>
            <a:r>
              <a:rPr lang="en-IN" dirty="0"/>
              <a:t/>
            </a:r>
            <a:br>
              <a:rPr lang="en-IN" dirty="0"/>
            </a:br>
            <a:r>
              <a:rPr lang="en-IN" dirty="0" err="1"/>
              <a:t>def</a:t>
            </a:r>
            <a:r>
              <a:rPr lang="en-IN" dirty="0"/>
              <a:t> </a:t>
            </a:r>
            <a:r>
              <a:rPr lang="en-IN" dirty="0" err="1"/>
              <a:t>trainKNN</a:t>
            </a:r>
            <a:r>
              <a:rPr lang="en-IN" dirty="0"/>
              <a:t>():</a:t>
            </a:r>
          </a:p>
          <a:p>
            <a:r>
              <a:rPr lang="en-IN" dirty="0"/>
              <a:t>    global </a:t>
            </a:r>
            <a:r>
              <a:rPr lang="en-IN" dirty="0" err="1"/>
              <a:t>X_train</a:t>
            </a:r>
            <a:r>
              <a:rPr lang="en-IN" dirty="0"/>
              <a:t>, </a:t>
            </a:r>
            <a:r>
              <a:rPr lang="en-IN" dirty="0" err="1"/>
              <a:t>X_test</a:t>
            </a:r>
            <a:r>
              <a:rPr lang="en-IN" dirty="0"/>
              <a:t>, </a:t>
            </a:r>
            <a:r>
              <a:rPr lang="en-IN" dirty="0" err="1"/>
              <a:t>y_train</a:t>
            </a:r>
            <a:r>
              <a:rPr lang="en-IN" dirty="0"/>
              <a:t>, </a:t>
            </a:r>
            <a:r>
              <a:rPr lang="en-IN" dirty="0" err="1"/>
              <a:t>y_test</a:t>
            </a:r>
            <a:endParaRPr lang="en-IN" dirty="0"/>
          </a:p>
          <a:p>
            <a:r>
              <a:rPr lang="en-IN" dirty="0"/>
              <a:t>    </a:t>
            </a:r>
            <a:r>
              <a:rPr lang="en-IN" dirty="0" err="1"/>
              <a:t>cls</a:t>
            </a:r>
            <a:r>
              <a:rPr lang="en-IN" dirty="0"/>
              <a:t> = </a:t>
            </a:r>
            <a:r>
              <a:rPr lang="en-IN" dirty="0" err="1"/>
              <a:t>KNeighborsClassifier</a:t>
            </a:r>
            <a:r>
              <a:rPr lang="en-IN" dirty="0"/>
              <a:t>(</a:t>
            </a:r>
            <a:r>
              <a:rPr lang="en-IN" dirty="0" err="1"/>
              <a:t>n_neighbors</a:t>
            </a:r>
            <a:r>
              <a:rPr lang="en-IN" dirty="0"/>
              <a:t> = 2) </a:t>
            </a:r>
          </a:p>
          <a:p>
            <a:r>
              <a:rPr lang="en-IN" dirty="0"/>
              <a:t>    </a:t>
            </a:r>
            <a:r>
              <a:rPr lang="en-IN" dirty="0" err="1"/>
              <a:t>cls.fit</a:t>
            </a:r>
            <a:r>
              <a:rPr lang="en-IN" dirty="0"/>
              <a:t>(</a:t>
            </a:r>
            <a:r>
              <a:rPr lang="en-IN" dirty="0" err="1"/>
              <a:t>X_train</a:t>
            </a:r>
            <a:r>
              <a:rPr lang="en-IN" dirty="0"/>
              <a:t>, </a:t>
            </a:r>
            <a:r>
              <a:rPr lang="en-IN" dirty="0" err="1"/>
              <a:t>y_train</a:t>
            </a:r>
            <a:r>
              <a:rPr lang="en-IN" dirty="0"/>
              <a:t>)</a:t>
            </a:r>
          </a:p>
          <a:p>
            <a:r>
              <a:rPr lang="en-IN" dirty="0"/>
              <a:t>    predict = </a:t>
            </a:r>
            <a:r>
              <a:rPr lang="en-IN" dirty="0" err="1"/>
              <a:t>cls.predict</a:t>
            </a:r>
            <a:r>
              <a:rPr lang="en-IN" dirty="0"/>
              <a:t>(</a:t>
            </a:r>
            <a:r>
              <a:rPr lang="en-IN" dirty="0" err="1"/>
              <a:t>X_test</a:t>
            </a:r>
            <a:r>
              <a:rPr lang="en-IN" dirty="0"/>
              <a:t>)</a:t>
            </a:r>
          </a:p>
          <a:p>
            <a:r>
              <a:rPr lang="en-IN" dirty="0"/>
              <a:t>    </a:t>
            </a:r>
            <a:r>
              <a:rPr lang="en-IN" dirty="0" err="1"/>
              <a:t>calculateMetrics</a:t>
            </a:r>
            <a:r>
              <a:rPr lang="en-IN" dirty="0"/>
              <a:t>(predict, </a:t>
            </a:r>
            <a:r>
              <a:rPr lang="en-IN" dirty="0" err="1"/>
              <a:t>y_test</a:t>
            </a:r>
            <a:r>
              <a:rPr lang="en-IN" dirty="0"/>
              <a:t>, "KNN")    </a:t>
            </a:r>
          </a:p>
          <a:p>
            <a:r>
              <a:rPr lang="en-IN" dirty="0"/>
              <a:t/>
            </a:r>
            <a:br>
              <a:rPr lang="en-IN" dirty="0"/>
            </a:br>
            <a:r>
              <a:rPr lang="en-IN" dirty="0" err="1"/>
              <a:t>def</a:t>
            </a:r>
            <a:r>
              <a:rPr lang="en-IN" dirty="0"/>
              <a:t> </a:t>
            </a:r>
            <a:r>
              <a:rPr lang="en-IN" dirty="0" err="1"/>
              <a:t>trainRanfomForest</a:t>
            </a:r>
            <a:r>
              <a:rPr lang="en-IN" dirty="0"/>
              <a:t>():</a:t>
            </a:r>
          </a:p>
          <a:p>
            <a:r>
              <a:rPr lang="en-IN" dirty="0"/>
              <a:t>    global </a:t>
            </a:r>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a:t>
            </a:r>
            <a:r>
              <a:rPr lang="en-IN" dirty="0" err="1"/>
              <a:t>rf</a:t>
            </a:r>
            <a:endParaRPr lang="en-IN" dirty="0"/>
          </a:p>
          <a:p>
            <a:r>
              <a:rPr lang="en-IN" dirty="0"/>
              <a:t>    </a:t>
            </a:r>
            <a:r>
              <a:rPr lang="en-IN" dirty="0" err="1"/>
              <a:t>cls</a:t>
            </a:r>
            <a:r>
              <a:rPr lang="en-IN" dirty="0"/>
              <a:t> = </a:t>
            </a:r>
            <a:r>
              <a:rPr lang="en-IN" dirty="0" err="1"/>
              <a:t>RandomForestClassifier</a:t>
            </a:r>
            <a:r>
              <a:rPr lang="en-IN" dirty="0"/>
              <a:t>() </a:t>
            </a:r>
          </a:p>
          <a:p>
            <a:r>
              <a:rPr lang="en-IN" dirty="0"/>
              <a:t>    </a:t>
            </a:r>
            <a:r>
              <a:rPr lang="en-IN" dirty="0" err="1"/>
              <a:t>cls.fit</a:t>
            </a:r>
            <a:r>
              <a:rPr lang="en-IN" dirty="0"/>
              <a:t>(</a:t>
            </a:r>
            <a:r>
              <a:rPr lang="en-IN" dirty="0" err="1"/>
              <a:t>X_train</a:t>
            </a:r>
            <a:r>
              <a:rPr lang="en-IN" dirty="0"/>
              <a:t>, </a:t>
            </a:r>
            <a:r>
              <a:rPr lang="en-IN" dirty="0" err="1"/>
              <a:t>y_train</a:t>
            </a:r>
            <a:r>
              <a:rPr lang="en-IN" dirty="0"/>
              <a:t>)</a:t>
            </a:r>
          </a:p>
          <a:p>
            <a:r>
              <a:rPr lang="en-IN" dirty="0"/>
              <a:t>    </a:t>
            </a:r>
            <a:r>
              <a:rPr lang="en-IN" dirty="0" err="1"/>
              <a:t>rf</a:t>
            </a:r>
            <a:r>
              <a:rPr lang="en-IN" dirty="0"/>
              <a:t> = </a:t>
            </a:r>
            <a:r>
              <a:rPr lang="en-IN" dirty="0" err="1"/>
              <a:t>cls</a:t>
            </a:r>
            <a:endParaRPr lang="en-IN" dirty="0"/>
          </a:p>
          <a:p>
            <a:r>
              <a:rPr lang="en-IN" dirty="0"/>
              <a:t>    predict = </a:t>
            </a:r>
            <a:r>
              <a:rPr lang="en-IN" dirty="0" err="1"/>
              <a:t>cls.predict</a:t>
            </a:r>
            <a:r>
              <a:rPr lang="en-IN" dirty="0"/>
              <a:t>(</a:t>
            </a:r>
            <a:r>
              <a:rPr lang="en-IN" dirty="0" err="1"/>
              <a:t>X_test</a:t>
            </a:r>
            <a:r>
              <a:rPr lang="en-IN" dirty="0"/>
              <a:t>)</a:t>
            </a:r>
          </a:p>
          <a:p>
            <a:r>
              <a:rPr lang="en-IN" dirty="0"/>
              <a:t>    </a:t>
            </a:r>
            <a:r>
              <a:rPr lang="en-IN" dirty="0" err="1"/>
              <a:t>calculateMetrics</a:t>
            </a:r>
            <a:r>
              <a:rPr lang="en-IN" dirty="0"/>
              <a:t>(predict, </a:t>
            </a:r>
            <a:r>
              <a:rPr lang="en-IN" dirty="0" err="1"/>
              <a:t>y_test</a:t>
            </a:r>
            <a:r>
              <a:rPr lang="en-IN" dirty="0"/>
              <a:t>, "Random Forest")</a:t>
            </a:r>
          </a:p>
          <a:p>
            <a:r>
              <a:rPr lang="en-IN" b="0" dirty="0">
                <a:solidFill>
                  <a:srgbClr val="D4D4D4"/>
                </a:solidFill>
                <a:effectLst/>
                <a:latin typeface="Consolas" panose="020B0609020204030204" pitchFamily="49" charset="0"/>
              </a:rPr>
              <a:t>    </a:t>
            </a:r>
          </a:p>
          <a:p>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r>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95732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213A438-CAC1-E688-FD0E-2C4DFB5CAB86}"/>
              </a:ext>
            </a:extLst>
          </p:cNvPr>
          <p:cNvSpPr txBox="1"/>
          <p:nvPr/>
        </p:nvSpPr>
        <p:spPr>
          <a:xfrm>
            <a:off x="462013" y="394636"/>
            <a:ext cx="8633861" cy="5909310"/>
          </a:xfrm>
          <a:prstGeom prst="rect">
            <a:avLst/>
          </a:prstGeom>
          <a:noFill/>
        </p:spPr>
        <p:txBody>
          <a:bodyPr wrap="square" rtlCol="0">
            <a:spAutoFit/>
          </a:bodyPr>
          <a:lstStyle/>
          <a:p>
            <a:r>
              <a:rPr lang="en-IN" dirty="0" err="1"/>
              <a:t>def</a:t>
            </a:r>
            <a:r>
              <a:rPr lang="en-IN" dirty="0"/>
              <a:t> graph():</a:t>
            </a:r>
          </a:p>
          <a:p>
            <a:r>
              <a:rPr lang="en-IN" dirty="0"/>
              <a:t>    </a:t>
            </a:r>
            <a:r>
              <a:rPr lang="en-IN" dirty="0" err="1"/>
              <a:t>df</a:t>
            </a:r>
            <a:r>
              <a:rPr lang="en-IN" dirty="0"/>
              <a:t> = </a:t>
            </a:r>
            <a:r>
              <a:rPr lang="en-IN" dirty="0" err="1"/>
              <a:t>pd.DataFrame</a:t>
            </a:r>
            <a:r>
              <a:rPr lang="en-IN" dirty="0"/>
              <a:t>([['Naive </a:t>
            </a:r>
            <a:r>
              <a:rPr lang="en-IN" dirty="0" err="1"/>
              <a:t>Bayes','Precision',precision</a:t>
            </a:r>
            <a:r>
              <a:rPr lang="en-IN" dirty="0"/>
              <a:t>[0]],['Naive </a:t>
            </a:r>
            <a:r>
              <a:rPr lang="en-IN" dirty="0" err="1"/>
              <a:t>Bayes','Recall',recall</a:t>
            </a:r>
            <a:r>
              <a:rPr lang="en-IN" dirty="0"/>
              <a:t>[0]],['Naive Bayes','F1 Score',</a:t>
            </a:r>
            <a:r>
              <a:rPr lang="en-IN" dirty="0" err="1"/>
              <a:t>fscore</a:t>
            </a:r>
            <a:r>
              <a:rPr lang="en-IN" dirty="0"/>
              <a:t>[0]],['Naive </a:t>
            </a:r>
            <a:r>
              <a:rPr lang="en-IN" dirty="0" err="1"/>
              <a:t>Bayes','Accuracy',accuracy</a:t>
            </a:r>
            <a:r>
              <a:rPr lang="en-IN" dirty="0"/>
              <a:t>[0]],</a:t>
            </a:r>
          </a:p>
          <a:p>
            <a:r>
              <a:rPr lang="en-IN" dirty="0"/>
              <a:t>                       ['J48','Precision',precision[1]],['J48','Recall',recall[1]],['J48','F1 Score',</a:t>
            </a:r>
            <a:r>
              <a:rPr lang="en-IN" dirty="0" err="1"/>
              <a:t>fscore</a:t>
            </a:r>
            <a:r>
              <a:rPr lang="en-IN" dirty="0"/>
              <a:t>[1]],['J48','Accuracy',accuracy[1]],</a:t>
            </a:r>
          </a:p>
          <a:p>
            <a:r>
              <a:rPr lang="en-IN" dirty="0"/>
              <a:t>                       ['</a:t>
            </a:r>
            <a:r>
              <a:rPr lang="en-IN" dirty="0" err="1"/>
              <a:t>KNN','Precision',precision</a:t>
            </a:r>
            <a:r>
              <a:rPr lang="en-IN" dirty="0"/>
              <a:t>[2]],['</a:t>
            </a:r>
            <a:r>
              <a:rPr lang="en-IN" dirty="0" err="1"/>
              <a:t>KNN','Recall',recall</a:t>
            </a:r>
            <a:r>
              <a:rPr lang="en-IN" dirty="0"/>
              <a:t>[2]],['KNN','F1 Score',</a:t>
            </a:r>
            <a:r>
              <a:rPr lang="en-IN" dirty="0" err="1"/>
              <a:t>fscore</a:t>
            </a:r>
            <a:r>
              <a:rPr lang="en-IN" dirty="0"/>
              <a:t>[2]],['</a:t>
            </a:r>
            <a:r>
              <a:rPr lang="en-IN" dirty="0" err="1"/>
              <a:t>KNN','Accuracy',accuracy</a:t>
            </a:r>
            <a:r>
              <a:rPr lang="en-IN" dirty="0"/>
              <a:t>[2]],</a:t>
            </a:r>
          </a:p>
          <a:p>
            <a:r>
              <a:rPr lang="en-IN" dirty="0"/>
              <a:t>                       ['Random </a:t>
            </a:r>
            <a:r>
              <a:rPr lang="en-IN" dirty="0" err="1"/>
              <a:t>Forest','Precision',precision</a:t>
            </a:r>
            <a:r>
              <a:rPr lang="en-IN" dirty="0"/>
              <a:t>[3]],['Random </a:t>
            </a:r>
            <a:r>
              <a:rPr lang="en-IN" dirty="0" err="1"/>
              <a:t>Forest','Recall',recall</a:t>
            </a:r>
            <a:r>
              <a:rPr lang="en-IN" dirty="0"/>
              <a:t>[3]],['Random Forest','F1 Score',</a:t>
            </a:r>
            <a:r>
              <a:rPr lang="en-IN" dirty="0" err="1"/>
              <a:t>fscore</a:t>
            </a:r>
            <a:r>
              <a:rPr lang="en-IN" dirty="0"/>
              <a:t>[3]],['Random </a:t>
            </a:r>
            <a:r>
              <a:rPr lang="en-IN" dirty="0" err="1"/>
              <a:t>Forest','Accuracy',accuracy</a:t>
            </a:r>
            <a:r>
              <a:rPr lang="en-IN" dirty="0"/>
              <a:t>[3]],</a:t>
            </a:r>
          </a:p>
          <a:p>
            <a:r>
              <a:rPr lang="en-IN" dirty="0"/>
              <a:t>                       ['</a:t>
            </a:r>
            <a:r>
              <a:rPr lang="en-IN" dirty="0" err="1"/>
              <a:t>ANN','Precision',precision</a:t>
            </a:r>
            <a:r>
              <a:rPr lang="en-IN" dirty="0"/>
              <a:t>[4]],['</a:t>
            </a:r>
            <a:r>
              <a:rPr lang="en-IN" dirty="0" err="1"/>
              <a:t>ANN','Recall',recall</a:t>
            </a:r>
            <a:r>
              <a:rPr lang="en-IN" dirty="0"/>
              <a:t>[4]],['ANN','F1 Score',</a:t>
            </a:r>
            <a:r>
              <a:rPr lang="en-IN" dirty="0" err="1"/>
              <a:t>fscore</a:t>
            </a:r>
            <a:r>
              <a:rPr lang="en-IN" dirty="0"/>
              <a:t>[4]],['</a:t>
            </a:r>
            <a:r>
              <a:rPr lang="en-IN" dirty="0" err="1"/>
              <a:t>ANN','Accuracy',accuracy</a:t>
            </a:r>
            <a:r>
              <a:rPr lang="en-IN" dirty="0"/>
              <a:t>[4]],</a:t>
            </a:r>
          </a:p>
          <a:p>
            <a:r>
              <a:rPr lang="en-IN" dirty="0"/>
              <a:t>                       </a:t>
            </a:r>
          </a:p>
          <a:p>
            <a:r>
              <a:rPr lang="en-IN" dirty="0"/>
              <a:t>                      ],columns=['</a:t>
            </a:r>
            <a:r>
              <a:rPr lang="en-IN" dirty="0" err="1"/>
              <a:t>Parameters','Algorithms','Value</a:t>
            </a:r>
            <a:r>
              <a:rPr lang="en-IN" dirty="0"/>
              <a:t>'])</a:t>
            </a:r>
          </a:p>
          <a:p>
            <a:r>
              <a:rPr lang="en-IN" dirty="0"/>
              <a:t>    </a:t>
            </a:r>
            <a:r>
              <a:rPr lang="en-IN" dirty="0" err="1"/>
              <a:t>df.pivot</a:t>
            </a:r>
            <a:r>
              <a:rPr lang="en-IN" dirty="0"/>
              <a:t>("Parameters", "Algorithms", "Value").plot(kind='bar')</a:t>
            </a:r>
          </a:p>
          <a:p>
            <a:r>
              <a:rPr lang="en-IN" dirty="0"/>
              <a:t>    </a:t>
            </a:r>
            <a:r>
              <a:rPr lang="en-IN" dirty="0" err="1"/>
              <a:t>plt.show</a:t>
            </a:r>
            <a:r>
              <a:rPr lang="en-IN" dirty="0"/>
              <a:t>()    </a:t>
            </a:r>
          </a:p>
          <a:p>
            <a:r>
              <a:rPr lang="en-IN" dirty="0"/>
              <a:t>    </a:t>
            </a:r>
          </a:p>
          <a:p>
            <a:r>
              <a:rPr lang="en-IN" dirty="0"/>
              <a:t/>
            </a:r>
            <a:br>
              <a:rPr lang="en-IN" dirty="0"/>
            </a:br>
            <a:r>
              <a:rPr lang="en-IN" dirty="0"/>
              <a:t/>
            </a:r>
            <a:br>
              <a:rPr lang="en-IN" dirty="0"/>
            </a:br>
            <a:endParaRPr lang="en-IN" b="0" dirty="0">
              <a:effectLst/>
              <a:latin typeface="Consolas" panose="020B0609020204030204" pitchFamily="49" charset="0"/>
            </a:endParaRPr>
          </a:p>
        </p:txBody>
      </p:sp>
    </p:spTree>
    <p:extLst>
      <p:ext uri="{BB962C8B-B14F-4D97-AF65-F5344CB8AC3E}">
        <p14:creationId xmlns:p14="http://schemas.microsoft.com/office/powerpoint/2010/main" val="3081249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42AF244-D9F5-8070-266C-BF8E504AE421}"/>
              </a:ext>
            </a:extLst>
          </p:cNvPr>
          <p:cNvSpPr txBox="1"/>
          <p:nvPr/>
        </p:nvSpPr>
        <p:spPr>
          <a:xfrm>
            <a:off x="211756" y="163629"/>
            <a:ext cx="9115123" cy="6463308"/>
          </a:xfrm>
          <a:prstGeom prst="rect">
            <a:avLst/>
          </a:prstGeom>
          <a:noFill/>
        </p:spPr>
        <p:txBody>
          <a:bodyPr wrap="square" rtlCol="0">
            <a:spAutoFit/>
          </a:bodyPr>
          <a:lstStyle/>
          <a:p>
            <a:r>
              <a:rPr lang="en-IN" dirty="0" err="1"/>
              <a:t>def</a:t>
            </a:r>
            <a:r>
              <a:rPr lang="en-IN" dirty="0"/>
              <a:t> </a:t>
            </a:r>
            <a:r>
              <a:rPr lang="en-IN" dirty="0" err="1"/>
              <a:t>trainANN</a:t>
            </a:r>
            <a:r>
              <a:rPr lang="en-IN" dirty="0"/>
              <a:t>():</a:t>
            </a:r>
          </a:p>
          <a:p>
            <a:r>
              <a:rPr lang="en-IN" dirty="0"/>
              <a:t>    global X, Y</a:t>
            </a:r>
          </a:p>
          <a:p>
            <a:r>
              <a:rPr lang="en-IN" dirty="0"/>
              <a:t>    Y1 = </a:t>
            </a:r>
            <a:r>
              <a:rPr lang="en-IN" dirty="0" err="1"/>
              <a:t>to_categorical</a:t>
            </a:r>
            <a:r>
              <a:rPr lang="en-IN" dirty="0"/>
              <a:t>(Y)</a:t>
            </a:r>
          </a:p>
          <a:p>
            <a:r>
              <a:rPr lang="en-IN" dirty="0"/>
              <a:t>    X_train1, X_test1, y_train1, y_test1 = </a:t>
            </a:r>
            <a:r>
              <a:rPr lang="en-IN" dirty="0" err="1"/>
              <a:t>train_test_split</a:t>
            </a:r>
            <a:r>
              <a:rPr lang="en-IN" dirty="0"/>
              <a:t>(X, Y1, </a:t>
            </a:r>
            <a:r>
              <a:rPr lang="en-IN" dirty="0" err="1"/>
              <a:t>test_size</a:t>
            </a:r>
            <a:r>
              <a:rPr lang="en-IN" dirty="0"/>
              <a:t>=0.2)</a:t>
            </a:r>
          </a:p>
          <a:p>
            <a:r>
              <a:rPr lang="en-IN" dirty="0"/>
              <a:t>    </a:t>
            </a:r>
            <a:r>
              <a:rPr lang="en-IN" dirty="0" err="1"/>
              <a:t>ann_model</a:t>
            </a:r>
            <a:r>
              <a:rPr lang="en-IN" dirty="0"/>
              <a:t> = Sequential()</a:t>
            </a:r>
          </a:p>
          <a:p>
            <a:r>
              <a:rPr lang="en-IN" dirty="0"/>
              <a:t>    </a:t>
            </a:r>
            <a:r>
              <a:rPr lang="en-IN" dirty="0" err="1"/>
              <a:t>ann_model.add</a:t>
            </a:r>
            <a:r>
              <a:rPr lang="en-IN" dirty="0"/>
              <a:t>(Dense(512, </a:t>
            </a:r>
            <a:r>
              <a:rPr lang="en-IN" dirty="0" err="1"/>
              <a:t>input_shape</a:t>
            </a:r>
            <a:r>
              <a:rPr lang="en-IN" dirty="0"/>
              <a:t>=(X_train1.shape[1],)))</a:t>
            </a:r>
          </a:p>
          <a:p>
            <a:r>
              <a:rPr lang="en-IN" dirty="0"/>
              <a:t>    </a:t>
            </a:r>
            <a:r>
              <a:rPr lang="en-IN" dirty="0" err="1"/>
              <a:t>ann_model.add</a:t>
            </a:r>
            <a:r>
              <a:rPr lang="en-IN" dirty="0"/>
              <a:t>(Activation('</a:t>
            </a:r>
            <a:r>
              <a:rPr lang="en-IN" dirty="0" err="1"/>
              <a:t>relu</a:t>
            </a:r>
            <a:r>
              <a:rPr lang="en-IN" dirty="0"/>
              <a:t>'))</a:t>
            </a:r>
          </a:p>
          <a:p>
            <a:r>
              <a:rPr lang="en-IN" dirty="0"/>
              <a:t>    </a:t>
            </a:r>
            <a:r>
              <a:rPr lang="en-IN" dirty="0" err="1"/>
              <a:t>ann_model.add</a:t>
            </a:r>
            <a:r>
              <a:rPr lang="en-IN" dirty="0"/>
              <a:t>(Dropout(0.3))</a:t>
            </a:r>
          </a:p>
          <a:p>
            <a:r>
              <a:rPr lang="en-IN" dirty="0"/>
              <a:t>    </a:t>
            </a:r>
            <a:r>
              <a:rPr lang="en-IN" dirty="0" err="1"/>
              <a:t>ann_model.add</a:t>
            </a:r>
            <a:r>
              <a:rPr lang="en-IN" dirty="0"/>
              <a:t>(Dense(512))</a:t>
            </a:r>
          </a:p>
          <a:p>
            <a:r>
              <a:rPr lang="en-IN" dirty="0"/>
              <a:t>    </a:t>
            </a:r>
            <a:r>
              <a:rPr lang="en-IN" dirty="0" err="1"/>
              <a:t>ann_model.add</a:t>
            </a:r>
            <a:r>
              <a:rPr lang="en-IN" dirty="0"/>
              <a:t>(Activation('</a:t>
            </a:r>
            <a:r>
              <a:rPr lang="en-IN" dirty="0" err="1"/>
              <a:t>relu</a:t>
            </a:r>
            <a:r>
              <a:rPr lang="en-IN" dirty="0"/>
              <a:t>'))</a:t>
            </a:r>
          </a:p>
          <a:p>
            <a:r>
              <a:rPr lang="en-IN" dirty="0"/>
              <a:t>    </a:t>
            </a:r>
            <a:r>
              <a:rPr lang="en-IN" dirty="0" err="1"/>
              <a:t>ann_model.add</a:t>
            </a:r>
            <a:r>
              <a:rPr lang="en-IN" dirty="0"/>
              <a:t>(Dropout(0.3))</a:t>
            </a:r>
          </a:p>
          <a:p>
            <a:r>
              <a:rPr lang="en-IN" dirty="0"/>
              <a:t>    </a:t>
            </a:r>
            <a:r>
              <a:rPr lang="en-IN" dirty="0" err="1"/>
              <a:t>ann_model.add</a:t>
            </a:r>
            <a:r>
              <a:rPr lang="en-IN" dirty="0"/>
              <a:t>(Dense(2))</a:t>
            </a:r>
          </a:p>
          <a:p>
            <a:r>
              <a:rPr lang="en-IN" dirty="0"/>
              <a:t>    </a:t>
            </a:r>
            <a:r>
              <a:rPr lang="en-IN" dirty="0" err="1"/>
              <a:t>ann_model.add</a:t>
            </a:r>
            <a:r>
              <a:rPr lang="en-IN" dirty="0"/>
              <a:t>(Activation('</a:t>
            </a:r>
            <a:r>
              <a:rPr lang="en-IN" dirty="0" err="1"/>
              <a:t>softmax</a:t>
            </a:r>
            <a:r>
              <a:rPr lang="en-IN" dirty="0"/>
              <a:t>'))</a:t>
            </a:r>
          </a:p>
          <a:p>
            <a:r>
              <a:rPr lang="en-IN" dirty="0"/>
              <a:t>    </a:t>
            </a:r>
            <a:r>
              <a:rPr lang="en-IN" dirty="0" err="1"/>
              <a:t>ann_model.compile</a:t>
            </a:r>
            <a:r>
              <a:rPr lang="en-IN" dirty="0"/>
              <a:t>(loss='</a:t>
            </a:r>
            <a:r>
              <a:rPr lang="en-IN" dirty="0" err="1"/>
              <a:t>categorical_crossentropy</a:t>
            </a:r>
            <a:r>
              <a:rPr lang="en-IN" dirty="0"/>
              <a:t>', optimizer='</a:t>
            </a:r>
            <a:r>
              <a:rPr lang="en-IN" dirty="0" err="1"/>
              <a:t>adam</a:t>
            </a:r>
            <a:r>
              <a:rPr lang="en-IN" dirty="0"/>
              <a:t>', metrics=['accuracy'])</a:t>
            </a:r>
          </a:p>
          <a:p>
            <a:r>
              <a:rPr lang="en-IN" dirty="0"/>
              <a:t>    print(</a:t>
            </a:r>
            <a:r>
              <a:rPr lang="en-IN" dirty="0" err="1"/>
              <a:t>ann_model.summary</a:t>
            </a:r>
            <a:r>
              <a:rPr lang="en-IN" dirty="0"/>
              <a:t>())</a:t>
            </a:r>
          </a:p>
          <a:p>
            <a:r>
              <a:rPr lang="en-IN" dirty="0"/>
              <a:t>    </a:t>
            </a:r>
            <a:r>
              <a:rPr lang="en-IN" dirty="0" err="1"/>
              <a:t>acc_history</a:t>
            </a:r>
            <a:r>
              <a:rPr lang="en-IN" dirty="0"/>
              <a:t> = </a:t>
            </a:r>
            <a:r>
              <a:rPr lang="en-IN" dirty="0" err="1"/>
              <a:t>ann_model.fit</a:t>
            </a:r>
            <a:r>
              <a:rPr lang="en-IN" dirty="0"/>
              <a:t>(X, Y1, epochs=200, </a:t>
            </a:r>
            <a:r>
              <a:rPr lang="en-IN" dirty="0" err="1"/>
              <a:t>validation_data</a:t>
            </a:r>
            <a:r>
              <a:rPr lang="en-IN" dirty="0"/>
              <a:t>=(X_test1, y_test1))</a:t>
            </a:r>
          </a:p>
          <a:p>
            <a:r>
              <a:rPr lang="en-IN" dirty="0"/>
              <a:t>    print(</a:t>
            </a:r>
            <a:r>
              <a:rPr lang="en-IN" dirty="0" err="1"/>
              <a:t>ann_model.summary</a:t>
            </a:r>
            <a:r>
              <a:rPr lang="en-IN" dirty="0"/>
              <a:t>())</a:t>
            </a:r>
          </a:p>
          <a:p>
            <a:r>
              <a:rPr lang="en-IN" dirty="0"/>
              <a:t>    predict = </a:t>
            </a:r>
            <a:r>
              <a:rPr lang="en-IN" dirty="0" err="1"/>
              <a:t>ann_model.predict</a:t>
            </a:r>
            <a:r>
              <a:rPr lang="en-IN" dirty="0"/>
              <a:t>(X_test1)</a:t>
            </a:r>
          </a:p>
          <a:p>
            <a:r>
              <a:rPr lang="en-IN" dirty="0"/>
              <a:t>    predict = </a:t>
            </a:r>
            <a:r>
              <a:rPr lang="en-IN" dirty="0" err="1"/>
              <a:t>np.argmax</a:t>
            </a:r>
            <a:r>
              <a:rPr lang="en-IN" dirty="0"/>
              <a:t>(predict, axis=1)</a:t>
            </a:r>
          </a:p>
          <a:p>
            <a:r>
              <a:rPr lang="en-IN" dirty="0"/>
              <a:t>    </a:t>
            </a:r>
            <a:r>
              <a:rPr lang="en-IN" dirty="0" err="1"/>
              <a:t>testY</a:t>
            </a:r>
            <a:r>
              <a:rPr lang="en-IN" dirty="0"/>
              <a:t> = </a:t>
            </a:r>
            <a:r>
              <a:rPr lang="en-IN" dirty="0" err="1"/>
              <a:t>np.argmax</a:t>
            </a:r>
            <a:r>
              <a:rPr lang="en-IN" dirty="0"/>
              <a:t>(y_test1, axis=1)</a:t>
            </a:r>
          </a:p>
          <a:p>
            <a:r>
              <a:rPr lang="en-IN" dirty="0"/>
              <a:t>    </a:t>
            </a:r>
            <a:r>
              <a:rPr lang="en-IN" dirty="0" err="1"/>
              <a:t>calculateMetrics</a:t>
            </a:r>
            <a:r>
              <a:rPr lang="en-IN" dirty="0"/>
              <a:t>(predict, </a:t>
            </a:r>
            <a:r>
              <a:rPr lang="en-IN" dirty="0" err="1"/>
              <a:t>testY</a:t>
            </a:r>
            <a:r>
              <a:rPr lang="en-IN" dirty="0"/>
              <a:t>, "ANN") </a:t>
            </a:r>
          </a:p>
          <a:p>
            <a:r>
              <a:rPr lang="en-IN"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734805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EC9CE0-F9BE-0EA8-D0BB-97AB41CDC271}"/>
              </a:ext>
            </a:extLst>
          </p:cNvPr>
          <p:cNvSpPr txBox="1"/>
          <p:nvPr/>
        </p:nvSpPr>
        <p:spPr>
          <a:xfrm>
            <a:off x="420838" y="0"/>
            <a:ext cx="8989995" cy="7294305"/>
          </a:xfrm>
          <a:prstGeom prst="rect">
            <a:avLst/>
          </a:prstGeom>
          <a:noFill/>
        </p:spPr>
        <p:txBody>
          <a:bodyPr wrap="square" rtlCol="0">
            <a:spAutoFit/>
          </a:bodyPr>
          <a:lstStyle/>
          <a:p>
            <a:r>
              <a:rPr lang="en-IN" dirty="0" err="1"/>
              <a:t>def</a:t>
            </a:r>
            <a:r>
              <a:rPr lang="en-IN" dirty="0"/>
              <a:t> predict():</a:t>
            </a:r>
          </a:p>
          <a:p>
            <a:r>
              <a:rPr lang="en-IN" dirty="0"/>
              <a:t>    </a:t>
            </a:r>
            <a:r>
              <a:rPr lang="en-IN" dirty="0" err="1"/>
              <a:t>text.delete</a:t>
            </a:r>
            <a:r>
              <a:rPr lang="en-IN" dirty="0"/>
              <a:t>('1.0', END)</a:t>
            </a:r>
          </a:p>
          <a:p>
            <a:r>
              <a:rPr lang="en-IN" dirty="0"/>
              <a:t>    global </a:t>
            </a:r>
            <a:r>
              <a:rPr lang="en-IN" dirty="0" err="1"/>
              <a:t>rf</a:t>
            </a:r>
            <a:r>
              <a:rPr lang="en-IN" dirty="0"/>
              <a:t>, le1,le2,le3,le4,le5</a:t>
            </a:r>
          </a:p>
          <a:p>
            <a:r>
              <a:rPr lang="en-IN" dirty="0"/>
              <a:t>    </a:t>
            </a:r>
            <a:r>
              <a:rPr lang="en-IN" dirty="0" err="1"/>
              <a:t>testfile</a:t>
            </a:r>
            <a:r>
              <a:rPr lang="en-IN" dirty="0"/>
              <a:t> = </a:t>
            </a:r>
            <a:r>
              <a:rPr lang="en-IN" dirty="0" err="1"/>
              <a:t>filedialog.askopenfilename</a:t>
            </a:r>
            <a:r>
              <a:rPr lang="en-IN" dirty="0"/>
              <a:t>(</a:t>
            </a:r>
            <a:r>
              <a:rPr lang="en-IN" dirty="0" err="1"/>
              <a:t>initialdir</a:t>
            </a:r>
            <a:r>
              <a:rPr lang="en-IN" dirty="0"/>
              <a:t>="Dataset")</a:t>
            </a:r>
          </a:p>
          <a:p>
            <a:r>
              <a:rPr lang="en-IN" dirty="0"/>
              <a:t>    dataset = </a:t>
            </a:r>
            <a:r>
              <a:rPr lang="en-IN" dirty="0" err="1"/>
              <a:t>pd.read_csv</a:t>
            </a:r>
            <a:r>
              <a:rPr lang="en-IN" dirty="0"/>
              <a:t>(</a:t>
            </a:r>
            <a:r>
              <a:rPr lang="en-IN" dirty="0" err="1"/>
              <a:t>testfile</a:t>
            </a:r>
            <a:r>
              <a:rPr lang="en-IN" dirty="0"/>
              <a:t>)</a:t>
            </a:r>
          </a:p>
          <a:p>
            <a:r>
              <a:rPr lang="en-IN" dirty="0"/>
              <a:t>    </a:t>
            </a:r>
            <a:r>
              <a:rPr lang="en-IN" dirty="0" err="1"/>
              <a:t>dataset.fillna</a:t>
            </a:r>
            <a:r>
              <a:rPr lang="en-IN" dirty="0"/>
              <a:t>(0, </a:t>
            </a:r>
            <a:r>
              <a:rPr lang="en-IN" dirty="0" err="1"/>
              <a:t>inplace</a:t>
            </a:r>
            <a:r>
              <a:rPr lang="en-IN" dirty="0"/>
              <a:t> = True)    </a:t>
            </a:r>
          </a:p>
          <a:p>
            <a:r>
              <a:rPr lang="en-IN" dirty="0"/>
              <a:t>    dataset['gender'] = </a:t>
            </a:r>
            <a:r>
              <a:rPr lang="en-IN" dirty="0" err="1"/>
              <a:t>pd.Series</a:t>
            </a:r>
            <a:r>
              <a:rPr lang="en-IN" dirty="0"/>
              <a:t>(le1.transform(dataset['gender'].</a:t>
            </a:r>
            <a:r>
              <a:rPr lang="en-IN" dirty="0" err="1"/>
              <a:t>astype</a:t>
            </a:r>
            <a:r>
              <a:rPr lang="en-IN" dirty="0"/>
              <a:t>(</a:t>
            </a:r>
            <a:r>
              <a:rPr lang="en-IN" dirty="0" err="1"/>
              <a:t>str</a:t>
            </a:r>
            <a:r>
              <a:rPr lang="en-IN" dirty="0"/>
              <a:t>)))</a:t>
            </a:r>
          </a:p>
          <a:p>
            <a:r>
              <a:rPr lang="en-IN" dirty="0"/>
              <a:t>    dataset['</a:t>
            </a:r>
            <a:r>
              <a:rPr lang="en-IN" dirty="0" err="1"/>
              <a:t>ever_married</a:t>
            </a:r>
            <a:r>
              <a:rPr lang="en-IN" dirty="0"/>
              <a:t>'] = </a:t>
            </a:r>
            <a:r>
              <a:rPr lang="en-IN" dirty="0" err="1"/>
              <a:t>pd.Series</a:t>
            </a:r>
            <a:r>
              <a:rPr lang="en-IN" dirty="0"/>
              <a:t>(le2.transform(dataset['</a:t>
            </a:r>
            <a:r>
              <a:rPr lang="en-IN" dirty="0" err="1"/>
              <a:t>ever_married</a:t>
            </a:r>
            <a:r>
              <a:rPr lang="en-IN" dirty="0"/>
              <a:t>'].</a:t>
            </a:r>
            <a:r>
              <a:rPr lang="en-IN" dirty="0" err="1"/>
              <a:t>astype</a:t>
            </a:r>
            <a:r>
              <a:rPr lang="en-IN" dirty="0"/>
              <a:t>(</a:t>
            </a:r>
            <a:r>
              <a:rPr lang="en-IN" dirty="0" err="1"/>
              <a:t>str</a:t>
            </a:r>
            <a:r>
              <a:rPr lang="en-IN" dirty="0"/>
              <a:t>)))</a:t>
            </a:r>
          </a:p>
          <a:p>
            <a:r>
              <a:rPr lang="en-IN" dirty="0"/>
              <a:t>    dataset['</a:t>
            </a:r>
            <a:r>
              <a:rPr lang="en-IN" dirty="0" err="1"/>
              <a:t>work_type</a:t>
            </a:r>
            <a:r>
              <a:rPr lang="en-IN" dirty="0"/>
              <a:t>'] = </a:t>
            </a:r>
            <a:r>
              <a:rPr lang="en-IN" dirty="0" err="1"/>
              <a:t>pd.Series</a:t>
            </a:r>
            <a:r>
              <a:rPr lang="en-IN" dirty="0"/>
              <a:t>(le3.transform(dataset['</a:t>
            </a:r>
            <a:r>
              <a:rPr lang="en-IN" dirty="0" err="1"/>
              <a:t>work_type</a:t>
            </a:r>
            <a:r>
              <a:rPr lang="en-IN" dirty="0"/>
              <a:t>'].</a:t>
            </a:r>
            <a:r>
              <a:rPr lang="en-IN" dirty="0" err="1"/>
              <a:t>astype</a:t>
            </a:r>
            <a:r>
              <a:rPr lang="en-IN" dirty="0"/>
              <a:t>(</a:t>
            </a:r>
            <a:r>
              <a:rPr lang="en-IN" dirty="0" err="1"/>
              <a:t>str</a:t>
            </a:r>
            <a:r>
              <a:rPr lang="en-IN" dirty="0"/>
              <a:t>)))</a:t>
            </a:r>
          </a:p>
          <a:p>
            <a:r>
              <a:rPr lang="en-IN" dirty="0"/>
              <a:t>    dataset['</a:t>
            </a:r>
            <a:r>
              <a:rPr lang="en-IN" dirty="0" err="1"/>
              <a:t>Residence_type</a:t>
            </a:r>
            <a:r>
              <a:rPr lang="en-IN" dirty="0"/>
              <a:t>'] = </a:t>
            </a:r>
            <a:r>
              <a:rPr lang="en-IN" dirty="0" err="1"/>
              <a:t>pd.Series</a:t>
            </a:r>
            <a:r>
              <a:rPr lang="en-IN" dirty="0"/>
              <a:t>(le4.transform(dataset['</a:t>
            </a:r>
            <a:r>
              <a:rPr lang="en-IN" dirty="0" err="1"/>
              <a:t>Residence_type</a:t>
            </a:r>
            <a:r>
              <a:rPr lang="en-IN" dirty="0"/>
              <a:t>'].</a:t>
            </a:r>
            <a:r>
              <a:rPr lang="en-IN" dirty="0" err="1"/>
              <a:t>astype</a:t>
            </a:r>
            <a:r>
              <a:rPr lang="en-IN" dirty="0"/>
              <a:t>(</a:t>
            </a:r>
            <a:r>
              <a:rPr lang="en-IN" dirty="0" err="1"/>
              <a:t>str</a:t>
            </a:r>
            <a:r>
              <a:rPr lang="en-IN" dirty="0"/>
              <a:t>)))</a:t>
            </a:r>
          </a:p>
          <a:p>
            <a:r>
              <a:rPr lang="en-IN" dirty="0"/>
              <a:t>    dataset['</a:t>
            </a:r>
            <a:r>
              <a:rPr lang="en-IN" dirty="0" err="1"/>
              <a:t>smoking_status</a:t>
            </a:r>
            <a:r>
              <a:rPr lang="en-IN" dirty="0"/>
              <a:t>'] = </a:t>
            </a:r>
            <a:r>
              <a:rPr lang="en-IN" dirty="0" err="1"/>
              <a:t>pd.Series</a:t>
            </a:r>
            <a:r>
              <a:rPr lang="en-IN" dirty="0"/>
              <a:t>(le5.transform(dataset['</a:t>
            </a:r>
            <a:r>
              <a:rPr lang="en-IN" dirty="0" err="1"/>
              <a:t>smoking_status</a:t>
            </a:r>
            <a:r>
              <a:rPr lang="en-IN" dirty="0"/>
              <a:t>'].</a:t>
            </a:r>
            <a:r>
              <a:rPr lang="en-IN" dirty="0" err="1"/>
              <a:t>astype</a:t>
            </a:r>
            <a:r>
              <a:rPr lang="en-IN" dirty="0"/>
              <a:t>(</a:t>
            </a:r>
            <a:r>
              <a:rPr lang="en-IN" dirty="0" err="1"/>
              <a:t>str</a:t>
            </a:r>
            <a:r>
              <a:rPr lang="en-IN" dirty="0"/>
              <a:t>)))</a:t>
            </a:r>
          </a:p>
          <a:p>
            <a:r>
              <a:rPr lang="en-IN" dirty="0"/>
              <a:t>    dataset = </a:t>
            </a:r>
            <a:r>
              <a:rPr lang="en-IN" dirty="0" err="1"/>
              <a:t>dataset.values</a:t>
            </a:r>
            <a:endParaRPr lang="en-IN" dirty="0"/>
          </a:p>
          <a:p>
            <a:r>
              <a:rPr lang="en-IN" dirty="0"/>
              <a:t/>
            </a:r>
            <a:br>
              <a:rPr lang="en-IN" dirty="0"/>
            </a:br>
            <a:r>
              <a:rPr lang="en-IN" dirty="0"/>
              <a:t>    dataset = dataset[:,1:dataset.shape[1]]</a:t>
            </a:r>
          </a:p>
          <a:p>
            <a:r>
              <a:rPr lang="en-IN" dirty="0"/>
              <a:t>    predict = </a:t>
            </a:r>
            <a:r>
              <a:rPr lang="en-IN" dirty="0" err="1"/>
              <a:t>rf.predict</a:t>
            </a:r>
            <a:r>
              <a:rPr lang="en-IN" dirty="0"/>
              <a:t>(dataset)</a:t>
            </a:r>
          </a:p>
          <a:p>
            <a:r>
              <a:rPr lang="en-IN" dirty="0"/>
              <a:t>    print(predict)</a:t>
            </a:r>
          </a:p>
          <a:p>
            <a:r>
              <a:rPr lang="en-IN" dirty="0"/>
              <a:t>    for </a:t>
            </a:r>
            <a:r>
              <a:rPr lang="en-IN" dirty="0" err="1"/>
              <a:t>i</a:t>
            </a:r>
            <a:r>
              <a:rPr lang="en-IN" dirty="0"/>
              <a:t> in range(</a:t>
            </a:r>
            <a:r>
              <a:rPr lang="en-IN" dirty="0" err="1"/>
              <a:t>len</a:t>
            </a:r>
            <a:r>
              <a:rPr lang="en-IN" dirty="0"/>
              <a:t>(predict)):</a:t>
            </a:r>
          </a:p>
          <a:p>
            <a:r>
              <a:rPr lang="en-IN" dirty="0"/>
              <a:t>        if predict[</a:t>
            </a:r>
            <a:r>
              <a:rPr lang="en-IN" dirty="0" err="1"/>
              <a:t>i</a:t>
            </a:r>
            <a:r>
              <a:rPr lang="en-IN" dirty="0"/>
              <a:t>] == 0:</a:t>
            </a:r>
          </a:p>
          <a:p>
            <a:r>
              <a:rPr lang="en-IN" dirty="0"/>
              <a:t>            </a:t>
            </a:r>
            <a:r>
              <a:rPr lang="en-IN" dirty="0" err="1"/>
              <a:t>text.insert</a:t>
            </a:r>
            <a:r>
              <a:rPr lang="en-IN" dirty="0"/>
              <a:t>(</a:t>
            </a:r>
            <a:r>
              <a:rPr lang="en-IN" dirty="0" err="1"/>
              <a:t>END,"Test</a:t>
            </a:r>
            <a:r>
              <a:rPr lang="en-IN" dirty="0"/>
              <a:t> Data = "+</a:t>
            </a:r>
            <a:r>
              <a:rPr lang="en-IN" dirty="0" err="1"/>
              <a:t>str</a:t>
            </a:r>
            <a:r>
              <a:rPr lang="en-IN" dirty="0"/>
              <a:t>(dataset[</a:t>
            </a:r>
            <a:r>
              <a:rPr lang="en-IN" dirty="0" err="1"/>
              <a:t>i</a:t>
            </a:r>
            <a:r>
              <a:rPr lang="en-IN" dirty="0"/>
              <a:t>])+" PREDICTED AS ====&gt; NO STROKE\n\n")</a:t>
            </a:r>
          </a:p>
          <a:p>
            <a:r>
              <a:rPr lang="en-IN" dirty="0"/>
              <a:t>        if predict[</a:t>
            </a:r>
            <a:r>
              <a:rPr lang="en-IN" dirty="0" err="1"/>
              <a:t>i</a:t>
            </a:r>
            <a:r>
              <a:rPr lang="en-IN" dirty="0"/>
              <a:t>] == 1:</a:t>
            </a:r>
          </a:p>
          <a:p>
            <a:r>
              <a:rPr lang="en-IN" dirty="0"/>
              <a:t>           </a:t>
            </a:r>
            <a:r>
              <a:rPr lang="en-IN" b="0" dirty="0">
                <a:effectLst/>
                <a:latin typeface="Consolas" panose="020B0609020204030204" pitchFamily="49" charset="0"/>
              </a:rPr>
              <a:t> </a:t>
            </a:r>
          </a:p>
          <a:p>
            <a:r>
              <a:rPr lang="en-IN"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530768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575E944-4557-AEB3-48ED-B9889861ADFB}"/>
              </a:ext>
            </a:extLst>
          </p:cNvPr>
          <p:cNvSpPr txBox="1"/>
          <p:nvPr/>
        </p:nvSpPr>
        <p:spPr>
          <a:xfrm>
            <a:off x="182881" y="471637"/>
            <a:ext cx="9673388" cy="7294305"/>
          </a:xfrm>
          <a:prstGeom prst="rect">
            <a:avLst/>
          </a:prstGeom>
          <a:noFill/>
        </p:spPr>
        <p:txBody>
          <a:bodyPr wrap="square" rtlCol="0">
            <a:spAutoFit/>
          </a:bodyPr>
          <a:lstStyle/>
          <a:p>
            <a:r>
              <a:rPr lang="en-IN" dirty="0"/>
              <a:t>if predict[</a:t>
            </a:r>
            <a:r>
              <a:rPr lang="en-IN" dirty="0" err="1"/>
              <a:t>i</a:t>
            </a:r>
            <a:r>
              <a:rPr lang="en-IN" dirty="0"/>
              <a:t>] == 1:</a:t>
            </a:r>
          </a:p>
          <a:p>
            <a:r>
              <a:rPr lang="en-IN" dirty="0"/>
              <a:t>            </a:t>
            </a:r>
            <a:r>
              <a:rPr lang="en-IN" dirty="0" err="1"/>
              <a:t>text.insert</a:t>
            </a:r>
            <a:r>
              <a:rPr lang="en-IN" dirty="0"/>
              <a:t>(</a:t>
            </a:r>
            <a:r>
              <a:rPr lang="en-IN" dirty="0" err="1"/>
              <a:t>END,"Test</a:t>
            </a:r>
            <a:r>
              <a:rPr lang="en-IN" dirty="0"/>
              <a:t> Data = "+</a:t>
            </a:r>
            <a:r>
              <a:rPr lang="en-IN" dirty="0" err="1"/>
              <a:t>str</a:t>
            </a:r>
            <a:r>
              <a:rPr lang="en-IN" dirty="0"/>
              <a:t>(dataset[</a:t>
            </a:r>
            <a:r>
              <a:rPr lang="en-IN" dirty="0" err="1"/>
              <a:t>i</a:t>
            </a:r>
            <a:r>
              <a:rPr lang="en-IN" dirty="0"/>
              <a:t>])+" PREDICTED AS ====&gt; STROKE\n\n")    </a:t>
            </a:r>
          </a:p>
          <a:p>
            <a:r>
              <a:rPr lang="en-IN" dirty="0"/>
              <a:t>    </a:t>
            </a:r>
          </a:p>
          <a:p>
            <a:r>
              <a:rPr lang="en-IN" dirty="0"/>
              <a:t/>
            </a:r>
            <a:br>
              <a:rPr lang="en-IN" dirty="0"/>
            </a:br>
            <a:r>
              <a:rPr lang="en-IN" dirty="0"/>
              <a:t>font = ('times', 15, 'bold')</a:t>
            </a:r>
          </a:p>
          <a:p>
            <a:r>
              <a:rPr lang="en-IN" dirty="0"/>
              <a:t>title = Label(main, text='Detection of Stroke Disease using Machine Learning Algorithms', justify=LEFT)</a:t>
            </a:r>
          </a:p>
          <a:p>
            <a:r>
              <a:rPr lang="en-IN" dirty="0" err="1"/>
              <a:t>title.config</a:t>
            </a:r>
            <a:r>
              <a:rPr lang="en-IN" dirty="0"/>
              <a:t>(</a:t>
            </a:r>
            <a:r>
              <a:rPr lang="en-IN" dirty="0" err="1"/>
              <a:t>bg</a:t>
            </a:r>
            <a:r>
              <a:rPr lang="en-IN" dirty="0"/>
              <a:t>='lavender blush', </a:t>
            </a:r>
            <a:r>
              <a:rPr lang="en-IN" dirty="0" err="1"/>
              <a:t>fg</a:t>
            </a:r>
            <a:r>
              <a:rPr lang="en-IN" dirty="0"/>
              <a:t>='DarkOrchid1')  </a:t>
            </a:r>
          </a:p>
          <a:p>
            <a:r>
              <a:rPr lang="en-IN" dirty="0" err="1"/>
              <a:t>title.config</a:t>
            </a:r>
            <a:r>
              <a:rPr lang="en-IN" dirty="0"/>
              <a:t>(font=font)           </a:t>
            </a:r>
          </a:p>
          <a:p>
            <a:r>
              <a:rPr lang="en-IN" dirty="0" err="1"/>
              <a:t>title.config</a:t>
            </a:r>
            <a:r>
              <a:rPr lang="en-IN" dirty="0"/>
              <a:t>(height=3, width=120)       </a:t>
            </a:r>
          </a:p>
          <a:p>
            <a:r>
              <a:rPr lang="en-IN" dirty="0" err="1"/>
              <a:t>title.place</a:t>
            </a:r>
            <a:r>
              <a:rPr lang="en-IN" dirty="0"/>
              <a:t>(x=100,y=5)</a:t>
            </a:r>
          </a:p>
          <a:p>
            <a:r>
              <a:rPr lang="en-IN" dirty="0" err="1"/>
              <a:t>title.pack</a:t>
            </a:r>
            <a:r>
              <a:rPr lang="en-IN" dirty="0"/>
              <a:t>()</a:t>
            </a:r>
          </a:p>
          <a:p>
            <a:r>
              <a:rPr lang="en-IN" dirty="0"/>
              <a:t/>
            </a:r>
            <a:br>
              <a:rPr lang="en-IN" dirty="0"/>
            </a:br>
            <a:r>
              <a:rPr lang="en-IN" dirty="0"/>
              <a:t>font1 = ('times', 12, 'bold')</a:t>
            </a:r>
          </a:p>
          <a:p>
            <a:r>
              <a:rPr lang="en-IN" dirty="0" err="1"/>
              <a:t>loadButton</a:t>
            </a:r>
            <a:r>
              <a:rPr lang="en-IN" dirty="0"/>
              <a:t> = Button(main, text="Upload Stroke Dataset", command=</a:t>
            </a:r>
            <a:r>
              <a:rPr lang="en-IN" dirty="0" err="1"/>
              <a:t>loadDataset</a:t>
            </a:r>
            <a:r>
              <a:rPr lang="en-IN" dirty="0"/>
              <a:t>)</a:t>
            </a:r>
          </a:p>
          <a:p>
            <a:r>
              <a:rPr lang="en-IN" dirty="0" err="1"/>
              <a:t>loadButton.place</a:t>
            </a:r>
            <a:r>
              <a:rPr lang="en-IN" dirty="0"/>
              <a:t>(x=10,y=100)</a:t>
            </a:r>
          </a:p>
          <a:p>
            <a:r>
              <a:rPr lang="en-IN" dirty="0" err="1"/>
              <a:t>loadButton.config</a:t>
            </a:r>
            <a:r>
              <a:rPr lang="en-IN" dirty="0"/>
              <a:t>(font=font1)  </a:t>
            </a:r>
          </a:p>
          <a:p>
            <a:r>
              <a:rPr lang="en-IN" dirty="0"/>
              <a:t/>
            </a:r>
            <a:br>
              <a:rPr lang="en-IN" dirty="0"/>
            </a:br>
            <a:r>
              <a:rPr lang="en-IN" dirty="0" err="1"/>
              <a:t>preprocessButton</a:t>
            </a:r>
            <a:r>
              <a:rPr lang="en-IN" dirty="0"/>
              <a:t> = Button(main, text="Dataset </a:t>
            </a:r>
            <a:r>
              <a:rPr lang="en-IN" dirty="0" err="1"/>
              <a:t>Preprocessing</a:t>
            </a:r>
            <a:r>
              <a:rPr lang="en-IN" dirty="0"/>
              <a:t> &amp; Features Selection", command=</a:t>
            </a:r>
            <a:r>
              <a:rPr lang="en-IN" dirty="0" err="1"/>
              <a:t>preprocessDataset</a:t>
            </a:r>
            <a:r>
              <a:rPr lang="en-IN" dirty="0"/>
              <a:t>)</a:t>
            </a:r>
          </a:p>
          <a:p>
            <a:r>
              <a:rPr lang="en-IN" dirty="0" err="1"/>
              <a:t>preprocessButton.place</a:t>
            </a:r>
            <a:r>
              <a:rPr lang="en-IN" dirty="0"/>
              <a:t>(x=300,y=100)</a:t>
            </a:r>
          </a:p>
          <a:p>
            <a:r>
              <a:rPr lang="en-IN" dirty="0" err="1"/>
              <a:t>preprocessButton.config</a:t>
            </a:r>
            <a:r>
              <a:rPr lang="en-IN" dirty="0"/>
              <a:t>(font=font1)</a:t>
            </a:r>
          </a:p>
          <a:p>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r>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r>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87037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0FA537F-F234-8CB3-C985-EA0FA54B56B0}"/>
              </a:ext>
            </a:extLst>
          </p:cNvPr>
          <p:cNvSpPr txBox="1"/>
          <p:nvPr/>
        </p:nvSpPr>
        <p:spPr>
          <a:xfrm>
            <a:off x="204804" y="110689"/>
            <a:ext cx="10578163" cy="7294305"/>
          </a:xfrm>
          <a:prstGeom prst="rect">
            <a:avLst/>
          </a:prstGeom>
          <a:noFill/>
        </p:spPr>
        <p:txBody>
          <a:bodyPr wrap="square" rtlCol="0">
            <a:spAutoFit/>
          </a:bodyPr>
          <a:lstStyle/>
          <a:p>
            <a:r>
              <a:rPr lang="en-IN" dirty="0" err="1"/>
              <a:t>nbButton</a:t>
            </a:r>
            <a:r>
              <a:rPr lang="en-IN" dirty="0"/>
              <a:t> = Button(main, text="Train Naive Bayes Algorithm", command=</a:t>
            </a:r>
            <a:r>
              <a:rPr lang="en-IN" dirty="0" err="1"/>
              <a:t>trainNaiveBayes</a:t>
            </a:r>
            <a:r>
              <a:rPr lang="en-IN" dirty="0"/>
              <a:t>)</a:t>
            </a:r>
          </a:p>
          <a:p>
            <a:r>
              <a:rPr lang="en-IN" dirty="0" err="1"/>
              <a:t>nbButton.place</a:t>
            </a:r>
            <a:r>
              <a:rPr lang="en-IN" dirty="0"/>
              <a:t>(x=730,y=100)</a:t>
            </a:r>
          </a:p>
          <a:p>
            <a:r>
              <a:rPr lang="en-IN" dirty="0" err="1"/>
              <a:t>nbButton.config</a:t>
            </a:r>
            <a:r>
              <a:rPr lang="en-IN" dirty="0"/>
              <a:t>(font=font1)</a:t>
            </a:r>
          </a:p>
          <a:p>
            <a:r>
              <a:rPr lang="en-IN" dirty="0"/>
              <a:t/>
            </a:r>
            <a:br>
              <a:rPr lang="en-IN" dirty="0"/>
            </a:br>
            <a:r>
              <a:rPr lang="en-IN" dirty="0" err="1"/>
              <a:t>dtButton</a:t>
            </a:r>
            <a:r>
              <a:rPr lang="en-IN" dirty="0"/>
              <a:t> = Button(main, text="Train J48 Algorithm", command=</a:t>
            </a:r>
            <a:r>
              <a:rPr lang="en-IN" dirty="0" err="1"/>
              <a:t>trainDT</a:t>
            </a:r>
            <a:r>
              <a:rPr lang="en-IN" dirty="0"/>
              <a:t>)</a:t>
            </a:r>
          </a:p>
          <a:p>
            <a:r>
              <a:rPr lang="en-IN" dirty="0" err="1"/>
              <a:t>dtButton.place</a:t>
            </a:r>
            <a:r>
              <a:rPr lang="en-IN" dirty="0"/>
              <a:t>(x=10,y=150)</a:t>
            </a:r>
          </a:p>
          <a:p>
            <a:r>
              <a:rPr lang="en-IN" dirty="0" err="1"/>
              <a:t>dtButton.config</a:t>
            </a:r>
            <a:r>
              <a:rPr lang="en-IN" dirty="0"/>
              <a:t>(font=font1)</a:t>
            </a:r>
          </a:p>
          <a:p>
            <a:r>
              <a:rPr lang="en-IN" dirty="0"/>
              <a:t/>
            </a:r>
            <a:br>
              <a:rPr lang="en-IN" dirty="0"/>
            </a:br>
            <a:r>
              <a:rPr lang="en-IN" dirty="0" err="1"/>
              <a:t>knnButton</a:t>
            </a:r>
            <a:r>
              <a:rPr lang="en-IN" dirty="0"/>
              <a:t> = Button(main, text="Train KNN Algorithm", command=</a:t>
            </a:r>
            <a:r>
              <a:rPr lang="en-IN" dirty="0" err="1"/>
              <a:t>trainKNN</a:t>
            </a:r>
            <a:r>
              <a:rPr lang="en-IN" dirty="0"/>
              <a:t>)</a:t>
            </a:r>
          </a:p>
          <a:p>
            <a:r>
              <a:rPr lang="en-IN" dirty="0" err="1"/>
              <a:t>knnButton.place</a:t>
            </a:r>
            <a:r>
              <a:rPr lang="en-IN" dirty="0"/>
              <a:t>(x=300,y=150)</a:t>
            </a:r>
          </a:p>
          <a:p>
            <a:r>
              <a:rPr lang="en-IN" dirty="0" err="1"/>
              <a:t>knnButton.config</a:t>
            </a:r>
            <a:r>
              <a:rPr lang="en-IN" dirty="0"/>
              <a:t>(font=font1)</a:t>
            </a:r>
          </a:p>
          <a:p>
            <a:r>
              <a:rPr lang="en-IN" dirty="0"/>
              <a:t/>
            </a:r>
            <a:br>
              <a:rPr lang="en-IN" dirty="0"/>
            </a:br>
            <a:r>
              <a:rPr lang="en-IN" dirty="0" err="1"/>
              <a:t>rfButton</a:t>
            </a:r>
            <a:r>
              <a:rPr lang="en-IN" dirty="0"/>
              <a:t> = Button(main, text="Train Random Forest Algorithm", command=</a:t>
            </a:r>
            <a:r>
              <a:rPr lang="en-IN" dirty="0" err="1"/>
              <a:t>trainRanfomForest</a:t>
            </a:r>
            <a:r>
              <a:rPr lang="en-IN" dirty="0"/>
              <a:t>)</a:t>
            </a:r>
          </a:p>
          <a:p>
            <a:r>
              <a:rPr lang="en-IN" dirty="0" err="1"/>
              <a:t>rfButton.place</a:t>
            </a:r>
            <a:r>
              <a:rPr lang="en-IN" dirty="0"/>
              <a:t>(x=730,y=150)</a:t>
            </a:r>
          </a:p>
          <a:p>
            <a:r>
              <a:rPr lang="en-IN" dirty="0" err="1"/>
              <a:t>rfButton.config</a:t>
            </a:r>
            <a:r>
              <a:rPr lang="en-IN" dirty="0"/>
              <a:t>(font=font1)</a:t>
            </a:r>
          </a:p>
          <a:p>
            <a:r>
              <a:rPr lang="en-IN" dirty="0"/>
              <a:t/>
            </a:r>
            <a:br>
              <a:rPr lang="en-IN" dirty="0"/>
            </a:br>
            <a:r>
              <a:rPr lang="en-IN" dirty="0" err="1"/>
              <a:t>annButton</a:t>
            </a:r>
            <a:r>
              <a:rPr lang="en-IN" dirty="0"/>
              <a:t> = Button(main, text="Train ANN Algorithm", command=</a:t>
            </a:r>
            <a:r>
              <a:rPr lang="en-IN" dirty="0" err="1"/>
              <a:t>trainANN</a:t>
            </a:r>
            <a:r>
              <a:rPr lang="en-IN" dirty="0"/>
              <a:t>)</a:t>
            </a:r>
          </a:p>
          <a:p>
            <a:r>
              <a:rPr lang="en-IN" dirty="0" err="1"/>
              <a:t>annButton.place</a:t>
            </a:r>
            <a:r>
              <a:rPr lang="en-IN" dirty="0"/>
              <a:t>(x=10,y=200)</a:t>
            </a:r>
          </a:p>
          <a:p>
            <a:r>
              <a:rPr lang="en-IN" dirty="0" err="1"/>
              <a:t>annButton.config</a:t>
            </a:r>
            <a:r>
              <a:rPr lang="en-IN" dirty="0"/>
              <a:t>(font=font1</a:t>
            </a:r>
            <a:r>
              <a:rPr lang="en-IN" dirty="0" smtClean="0"/>
              <a:t>)</a:t>
            </a:r>
          </a:p>
          <a:p>
            <a:endParaRPr lang="en-IN" dirty="0"/>
          </a:p>
          <a:p>
            <a:r>
              <a:rPr lang="en-IN" dirty="0" err="1"/>
              <a:t>graphButton</a:t>
            </a:r>
            <a:r>
              <a:rPr lang="en-IN" dirty="0"/>
              <a:t> = Button(main, text="Comparison Graph", command=graph)</a:t>
            </a:r>
          </a:p>
          <a:p>
            <a:r>
              <a:rPr lang="en-IN" dirty="0" err="1"/>
              <a:t>graphButton.place</a:t>
            </a:r>
            <a:r>
              <a:rPr lang="en-IN" dirty="0"/>
              <a:t>(x=300,y=200)</a:t>
            </a:r>
          </a:p>
          <a:p>
            <a:r>
              <a:rPr lang="en-IN" dirty="0" err="1"/>
              <a:t>graphButton.config</a:t>
            </a:r>
            <a:r>
              <a:rPr lang="en-IN" dirty="0"/>
              <a:t>(font=font1)</a:t>
            </a:r>
          </a:p>
          <a:p>
            <a:r>
              <a:rPr lang="en-IN" dirty="0"/>
              <a:t/>
            </a:r>
            <a:br>
              <a:rPr lang="en-IN" dirty="0"/>
            </a:br>
            <a:endParaRPr lang="en-IN" dirty="0"/>
          </a:p>
          <a:p>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87222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438D028-E369-1519-78DA-96B864E482A0}"/>
              </a:ext>
            </a:extLst>
          </p:cNvPr>
          <p:cNvSpPr txBox="1"/>
          <p:nvPr/>
        </p:nvSpPr>
        <p:spPr>
          <a:xfrm>
            <a:off x="481263" y="558264"/>
            <a:ext cx="8710863" cy="4801314"/>
          </a:xfrm>
          <a:prstGeom prst="rect">
            <a:avLst/>
          </a:prstGeom>
          <a:noFill/>
        </p:spPr>
        <p:txBody>
          <a:bodyPr wrap="square" rtlCol="0">
            <a:spAutoFit/>
          </a:bodyPr>
          <a:lstStyle/>
          <a:p>
            <a:r>
              <a:rPr lang="en-IN" dirty="0" err="1"/>
              <a:t>predictButton</a:t>
            </a:r>
            <a:r>
              <a:rPr lang="en-IN" dirty="0"/>
              <a:t> = Button(main, text="Predict Disease on Test Data", command=predict)</a:t>
            </a:r>
          </a:p>
          <a:p>
            <a:r>
              <a:rPr lang="en-IN" dirty="0" err="1"/>
              <a:t>predictButton.place</a:t>
            </a:r>
            <a:r>
              <a:rPr lang="en-IN" dirty="0"/>
              <a:t>(x=730,y=200)</a:t>
            </a:r>
          </a:p>
          <a:p>
            <a:r>
              <a:rPr lang="en-IN" dirty="0" err="1"/>
              <a:t>predictButton.config</a:t>
            </a:r>
            <a:r>
              <a:rPr lang="en-IN" dirty="0"/>
              <a:t>(font=font1)</a:t>
            </a:r>
          </a:p>
          <a:p>
            <a:r>
              <a:rPr lang="en-IN" dirty="0"/>
              <a:t/>
            </a:r>
            <a:br>
              <a:rPr lang="en-IN" dirty="0"/>
            </a:br>
            <a:r>
              <a:rPr lang="en-IN" dirty="0"/>
              <a:t>font1 = ('times', 12, 'bold')</a:t>
            </a:r>
          </a:p>
          <a:p>
            <a:r>
              <a:rPr lang="en-IN" dirty="0"/>
              <a:t>text=Text(</a:t>
            </a:r>
            <a:r>
              <a:rPr lang="en-IN" dirty="0" err="1"/>
              <a:t>main,height</a:t>
            </a:r>
            <a:r>
              <a:rPr lang="en-IN" dirty="0"/>
              <a:t>=20,width=160)</a:t>
            </a:r>
          </a:p>
          <a:p>
            <a:r>
              <a:rPr lang="en-IN" dirty="0"/>
              <a:t>scroll=Scrollbar(text)</a:t>
            </a:r>
          </a:p>
          <a:p>
            <a:r>
              <a:rPr lang="en-IN" dirty="0" err="1"/>
              <a:t>text.configure</a:t>
            </a:r>
            <a:r>
              <a:rPr lang="en-IN" dirty="0"/>
              <a:t>(</a:t>
            </a:r>
            <a:r>
              <a:rPr lang="en-IN" dirty="0" err="1"/>
              <a:t>yscrollcommand</a:t>
            </a:r>
            <a:r>
              <a:rPr lang="en-IN" dirty="0"/>
              <a:t>=</a:t>
            </a:r>
            <a:r>
              <a:rPr lang="en-IN" dirty="0" err="1"/>
              <a:t>scroll.set</a:t>
            </a:r>
            <a:r>
              <a:rPr lang="en-IN" dirty="0"/>
              <a:t>)</a:t>
            </a:r>
          </a:p>
          <a:p>
            <a:r>
              <a:rPr lang="en-IN" dirty="0" err="1"/>
              <a:t>text.place</a:t>
            </a:r>
            <a:r>
              <a:rPr lang="en-IN" dirty="0"/>
              <a:t>(x=10,y=250)</a:t>
            </a:r>
          </a:p>
          <a:p>
            <a:r>
              <a:rPr lang="en-IN" dirty="0" err="1"/>
              <a:t>text.config</a:t>
            </a:r>
            <a:r>
              <a:rPr lang="en-IN" dirty="0"/>
              <a:t>(font=font1) </a:t>
            </a:r>
          </a:p>
          <a:p>
            <a:r>
              <a:rPr lang="en-IN" dirty="0"/>
              <a:t/>
            </a:r>
            <a:br>
              <a:rPr lang="en-IN" dirty="0"/>
            </a:br>
            <a:r>
              <a:rPr lang="en-IN" dirty="0" err="1"/>
              <a:t>main.config</a:t>
            </a:r>
            <a:r>
              <a:rPr lang="en-IN" dirty="0"/>
              <a:t>(</a:t>
            </a:r>
            <a:r>
              <a:rPr lang="en-IN" dirty="0" err="1"/>
              <a:t>bg</a:t>
            </a:r>
            <a:r>
              <a:rPr lang="en-IN" dirty="0"/>
              <a:t>='light coral')</a:t>
            </a:r>
          </a:p>
          <a:p>
            <a:r>
              <a:rPr lang="en-IN" dirty="0" err="1"/>
              <a:t>main.mainloop</a:t>
            </a:r>
            <a:r>
              <a:rPr lang="en-IN" dirty="0"/>
              <a:t>()</a:t>
            </a:r>
          </a:p>
          <a:p>
            <a:r>
              <a:rPr lang="en-IN" dirty="0"/>
              <a:t/>
            </a:r>
            <a:br>
              <a:rPr lang="en-IN" dirty="0"/>
            </a:br>
            <a:endParaRPr lang="en-IN" dirty="0"/>
          </a:p>
          <a:p>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24109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2F45DC0-83AE-1173-D841-8BCD88672E75}"/>
              </a:ext>
            </a:extLst>
          </p:cNvPr>
          <p:cNvSpPr txBox="1"/>
          <p:nvPr/>
        </p:nvSpPr>
        <p:spPr>
          <a:xfrm>
            <a:off x="378594" y="231006"/>
            <a:ext cx="5698156"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RESULTS</a:t>
            </a:r>
          </a:p>
        </p:txBody>
      </p:sp>
      <p:pic>
        <p:nvPicPr>
          <p:cNvPr id="5" name="Content Placeholder 3"/>
          <p:cNvPicPr>
            <a:picLocks noGrp="1"/>
          </p:cNvPicPr>
          <p:nvPr/>
        </p:nvPicPr>
        <p:blipFill>
          <a:blip r:embed="rId2"/>
          <a:stretch>
            <a:fillRect/>
          </a:stretch>
        </p:blipFill>
        <p:spPr>
          <a:xfrm>
            <a:off x="902559" y="1237139"/>
            <a:ext cx="3892962" cy="1922621"/>
          </a:xfrm>
          <a:prstGeom prst="rect">
            <a:avLst/>
          </a:prstGeom>
        </p:spPr>
      </p:pic>
      <p:pic>
        <p:nvPicPr>
          <p:cNvPr id="6" name="Content Placeholder 3"/>
          <p:cNvPicPr>
            <a:picLocks noGrp="1"/>
          </p:cNvPicPr>
          <p:nvPr/>
        </p:nvPicPr>
        <p:blipFill>
          <a:blip r:embed="rId3"/>
          <a:stretch>
            <a:fillRect/>
          </a:stretch>
        </p:blipFill>
        <p:spPr>
          <a:xfrm>
            <a:off x="3503519" y="3614579"/>
            <a:ext cx="4949602" cy="2572861"/>
          </a:xfrm>
          <a:prstGeom prst="rect">
            <a:avLst/>
          </a:prstGeom>
        </p:spPr>
      </p:pic>
    </p:spTree>
    <p:extLst>
      <p:ext uri="{BB962C8B-B14F-4D97-AF65-F5344CB8AC3E}">
        <p14:creationId xmlns:p14="http://schemas.microsoft.com/office/powerpoint/2010/main" val="2709565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nvPicPr>
        <p:blipFill>
          <a:blip r:embed="rId2"/>
          <a:stretch>
            <a:fillRect/>
          </a:stretch>
        </p:blipFill>
        <p:spPr>
          <a:xfrm>
            <a:off x="618079" y="454819"/>
            <a:ext cx="4177442" cy="2384217"/>
          </a:xfrm>
          <a:prstGeom prst="rect">
            <a:avLst/>
          </a:prstGeom>
        </p:spPr>
      </p:pic>
      <p:pic>
        <p:nvPicPr>
          <p:cNvPr id="5" name="Content Placeholder 3"/>
          <p:cNvPicPr>
            <a:picLocks noGrp="1"/>
          </p:cNvPicPr>
          <p:nvPr/>
        </p:nvPicPr>
        <p:blipFill>
          <a:blip r:embed="rId3"/>
          <a:stretch>
            <a:fillRect/>
          </a:stretch>
        </p:blipFill>
        <p:spPr>
          <a:xfrm>
            <a:off x="3696559" y="3137059"/>
            <a:ext cx="4319682" cy="2704941"/>
          </a:xfrm>
          <a:prstGeom prst="rect">
            <a:avLst/>
          </a:prstGeom>
        </p:spPr>
      </p:pic>
    </p:spTree>
    <p:extLst>
      <p:ext uri="{BB962C8B-B14F-4D97-AF65-F5344CB8AC3E}">
        <p14:creationId xmlns:p14="http://schemas.microsoft.com/office/powerpoint/2010/main" val="31598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F84A3C1-FD2D-D7AE-6DBA-C7259CDE0AA8}"/>
              </a:ext>
            </a:extLst>
          </p:cNvPr>
          <p:cNvSpPr txBox="1"/>
          <p:nvPr/>
        </p:nvSpPr>
        <p:spPr>
          <a:xfrm>
            <a:off x="576469" y="464931"/>
            <a:ext cx="6102626"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ABSTRACT</a:t>
            </a:r>
            <a:endParaRPr lang="en-IN" sz="4000" dirty="0"/>
          </a:p>
        </p:txBody>
      </p:sp>
      <p:sp>
        <p:nvSpPr>
          <p:cNvPr id="5" name="TextBox 4">
            <a:extLst>
              <a:ext uri="{FF2B5EF4-FFF2-40B4-BE49-F238E27FC236}">
                <a16:creationId xmlns:a16="http://schemas.microsoft.com/office/drawing/2014/main" xmlns="" id="{0CA56EBF-5701-BCE9-5565-C792BDC4D83B}"/>
              </a:ext>
            </a:extLst>
          </p:cNvPr>
          <p:cNvSpPr txBox="1"/>
          <p:nvPr/>
        </p:nvSpPr>
        <p:spPr>
          <a:xfrm>
            <a:off x="357809" y="1172817"/>
            <a:ext cx="10853530" cy="2800767"/>
          </a:xfrm>
          <a:prstGeom prst="rect">
            <a:avLst/>
          </a:prstGeom>
          <a:noFill/>
        </p:spPr>
        <p:txBody>
          <a:bodyPr wrap="square">
            <a:spAutoFit/>
          </a:bodyPr>
          <a:lstStyle/>
          <a:p>
            <a:pPr algn="just">
              <a:lnSpc>
                <a:spcPct val="100000"/>
              </a:lnSpc>
            </a:pPr>
            <a:r>
              <a:rPr lang="en-US" sz="36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 stroke is a medical condition in which poor blood flow to the brain results in cell death. Several risk factors believe to be related to the cause of stroke has been found by inspecting the affected individuals. Using these risk factors, a number of works have been carried out for predicting and classifying stroke diseases</a:t>
            </a:r>
          </a:p>
          <a:p>
            <a:pPr algn="just">
              <a:lnSpc>
                <a:spcPct val="10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Most of the models are based on data mining and machine learning algorithms. In this work, we have used four machine learning algorithms to detect the type of stroke that can possibly occur or occurred form a person’s physical state and medical report data.</a:t>
            </a:r>
          </a:p>
          <a:p>
            <a:endParaRPr lang="en-IN" sz="20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3318184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nvPicPr>
        <p:blipFill>
          <a:blip r:embed="rId2"/>
          <a:stretch>
            <a:fillRect/>
          </a:stretch>
        </p:blipFill>
        <p:spPr>
          <a:xfrm>
            <a:off x="587598" y="393859"/>
            <a:ext cx="4116481" cy="2593181"/>
          </a:xfrm>
          <a:prstGeom prst="rect">
            <a:avLst/>
          </a:prstGeom>
        </p:spPr>
      </p:pic>
      <p:pic>
        <p:nvPicPr>
          <p:cNvPr id="5" name="Content Placeholder 3"/>
          <p:cNvPicPr>
            <a:picLocks noGrp="1"/>
          </p:cNvPicPr>
          <p:nvPr/>
        </p:nvPicPr>
        <p:blipFill>
          <a:blip r:embed="rId3"/>
          <a:stretch>
            <a:fillRect/>
          </a:stretch>
        </p:blipFill>
        <p:spPr>
          <a:xfrm>
            <a:off x="3716878" y="3218339"/>
            <a:ext cx="4685441" cy="2989421"/>
          </a:xfrm>
          <a:prstGeom prst="rect">
            <a:avLst/>
          </a:prstGeom>
        </p:spPr>
      </p:pic>
    </p:spTree>
    <p:extLst>
      <p:ext uri="{BB962C8B-B14F-4D97-AF65-F5344CB8AC3E}">
        <p14:creationId xmlns:p14="http://schemas.microsoft.com/office/powerpoint/2010/main" val="2373843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Grp="1"/>
          </p:cNvPicPr>
          <p:nvPr/>
        </p:nvPicPr>
        <p:blipFill>
          <a:blip r:embed="rId2"/>
          <a:stretch>
            <a:fillRect/>
          </a:stretch>
        </p:blipFill>
        <p:spPr>
          <a:xfrm>
            <a:off x="682001" y="363379"/>
            <a:ext cx="4411122" cy="2583759"/>
          </a:xfrm>
          <a:prstGeom prst="rect">
            <a:avLst/>
          </a:prstGeom>
        </p:spPr>
      </p:pic>
      <p:pic>
        <p:nvPicPr>
          <p:cNvPr id="8" name="Content Placeholder 3"/>
          <p:cNvPicPr>
            <a:picLocks noGrp="1"/>
          </p:cNvPicPr>
          <p:nvPr/>
        </p:nvPicPr>
        <p:blipFill>
          <a:blip r:embed="rId3"/>
          <a:stretch>
            <a:fillRect/>
          </a:stretch>
        </p:blipFill>
        <p:spPr>
          <a:xfrm>
            <a:off x="4031839" y="3238659"/>
            <a:ext cx="4380642" cy="3070701"/>
          </a:xfrm>
          <a:prstGeom prst="rect">
            <a:avLst/>
          </a:prstGeom>
        </p:spPr>
      </p:pic>
    </p:spTree>
    <p:extLst>
      <p:ext uri="{BB962C8B-B14F-4D97-AF65-F5344CB8AC3E}">
        <p14:creationId xmlns:p14="http://schemas.microsoft.com/office/powerpoint/2010/main" val="2586979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67EFC71-79DD-3647-13F2-FBF4A4462C1E}"/>
              </a:ext>
            </a:extLst>
          </p:cNvPr>
          <p:cNvSpPr txBox="1"/>
          <p:nvPr/>
        </p:nvSpPr>
        <p:spPr>
          <a:xfrm>
            <a:off x="584735" y="282159"/>
            <a:ext cx="6097604"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xmlns="" id="{5BD44880-3EB4-9025-EC96-5F6A1EA6DA25}"/>
              </a:ext>
            </a:extLst>
          </p:cNvPr>
          <p:cNvSpPr txBox="1"/>
          <p:nvPr/>
        </p:nvSpPr>
        <p:spPr>
          <a:xfrm>
            <a:off x="779646" y="1169249"/>
            <a:ext cx="8366760" cy="193899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use of machine learning algorithms for the detection of stroke disease has shown promising results in recent studies. These algorithms are able to analyze large amounts of data, including patient medical histories, imaging tests, and other relevant factors, to accurately identify individuals who may be at risk of developing a stroke.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997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1CED22F-736E-9D71-4FEC-E9F5BE7E1907}"/>
              </a:ext>
            </a:extLst>
          </p:cNvPr>
          <p:cNvSpPr txBox="1"/>
          <p:nvPr/>
        </p:nvSpPr>
        <p:spPr>
          <a:xfrm>
            <a:off x="317634" y="259883"/>
            <a:ext cx="4605690"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xmlns="" id="{35A80171-677B-45AE-72EA-7EC6628DC50E}"/>
              </a:ext>
            </a:extLst>
          </p:cNvPr>
          <p:cNvSpPr txBox="1"/>
          <p:nvPr/>
        </p:nvSpPr>
        <p:spPr>
          <a:xfrm>
            <a:off x="317634" y="967769"/>
            <a:ext cx="8821554" cy="5182135"/>
          </a:xfrm>
          <a:prstGeom prst="rect">
            <a:avLst/>
          </a:prstGeom>
          <a:noFill/>
        </p:spPr>
        <p:txBody>
          <a:bodyPr wrap="square" rtlCol="0">
            <a:spAutoFit/>
          </a:bodyPr>
          <a:lstStyle/>
          <a:p>
            <a:pPr algn="just"/>
            <a:r>
              <a:rPr lang="en-US" sz="2000" dirty="0"/>
              <a:t>[1] S. H. </a:t>
            </a:r>
            <a:r>
              <a:rPr lang="en-US" sz="2000" dirty="0" err="1"/>
              <a:t>Pahus</a:t>
            </a:r>
            <a:r>
              <a:rPr lang="en-US" sz="2000" dirty="0"/>
              <a:t>, A. T. Hansen, and A.-M. </a:t>
            </a:r>
            <a:r>
              <a:rPr lang="en-US" sz="2000" dirty="0" err="1"/>
              <a:t>Hvas</a:t>
            </a:r>
            <a:r>
              <a:rPr lang="en-US" sz="2000" dirty="0"/>
              <a:t>, “Thrombophilia testing in young patients with ischemic stroke,” Thrombosis research, vol. 137, pp. 108–112, 2016. </a:t>
            </a:r>
          </a:p>
          <a:p>
            <a:pPr algn="just"/>
            <a:r>
              <a:rPr lang="en-US" sz="2000" dirty="0"/>
              <a:t>[2] P. </a:t>
            </a:r>
            <a:r>
              <a:rPr lang="en-US" sz="2000" dirty="0" err="1"/>
              <a:t>Govindarajan</a:t>
            </a:r>
            <a:r>
              <a:rPr lang="en-US" sz="2000" dirty="0"/>
              <a:t>, R. K. </a:t>
            </a:r>
            <a:r>
              <a:rPr lang="en-US" sz="2000" dirty="0" err="1"/>
              <a:t>Soundarapandian</a:t>
            </a:r>
            <a:r>
              <a:rPr lang="en-US" sz="2000" dirty="0"/>
              <a:t>, A. H. </a:t>
            </a:r>
            <a:r>
              <a:rPr lang="en-US" sz="2000" dirty="0" err="1"/>
              <a:t>Gandomi</a:t>
            </a:r>
            <a:r>
              <a:rPr lang="en-US" sz="2000" dirty="0"/>
              <a:t>, R. </a:t>
            </a:r>
            <a:r>
              <a:rPr lang="en-US" sz="2000" dirty="0" err="1"/>
              <a:t>Patan</a:t>
            </a:r>
            <a:r>
              <a:rPr lang="en-US" sz="2000" dirty="0"/>
              <a:t>, P. </a:t>
            </a:r>
            <a:r>
              <a:rPr lang="en-US" sz="2000" dirty="0" err="1"/>
              <a:t>Jayaraman</a:t>
            </a:r>
            <a:r>
              <a:rPr lang="en-US" sz="2000" dirty="0"/>
              <a:t>, and R. </a:t>
            </a:r>
            <a:r>
              <a:rPr lang="en-US" sz="2000" dirty="0" err="1"/>
              <a:t>Manikandan</a:t>
            </a:r>
            <a:r>
              <a:rPr lang="en-US" sz="2000" dirty="0"/>
              <a:t>, “Classification of stroke disease using machine learning algorithms,” Neural Computing and Applications, pp. 1–12. </a:t>
            </a:r>
          </a:p>
          <a:p>
            <a:pPr algn="just"/>
            <a:r>
              <a:rPr lang="en-US" sz="2000" dirty="0"/>
              <a:t>[3] L. T. Kohn, J. Corrigan, M. S. Donaldson, et al., To err is human: building a safer health system, vol. 6. National academy press Washington, DC, 2000. </a:t>
            </a:r>
          </a:p>
          <a:p>
            <a:pPr algn="just"/>
            <a:r>
              <a:rPr lang="en-US" sz="2000" dirty="0"/>
              <a:t>[4] R. </a:t>
            </a:r>
            <a:r>
              <a:rPr lang="en-US" sz="2000" dirty="0" err="1"/>
              <a:t>Jeena</a:t>
            </a:r>
            <a:r>
              <a:rPr lang="en-US" sz="2000" dirty="0"/>
              <a:t> and S. Kumar, “Stroke prediction using </a:t>
            </a:r>
            <a:r>
              <a:rPr lang="en-US" sz="2000" dirty="0" err="1"/>
              <a:t>svm</a:t>
            </a:r>
            <a:r>
              <a:rPr lang="en-US" sz="2000" dirty="0"/>
              <a:t>,” in 2016 International Conference on Control, Instrumentation, Communication and Computational Technologies (ICCICCT), pp. 600–602, IEEE, 2016.</a:t>
            </a:r>
          </a:p>
          <a:p>
            <a:pPr algn="just"/>
            <a:r>
              <a:rPr lang="en-US" sz="2000" dirty="0"/>
              <a:t> [5] P. A. </a:t>
            </a:r>
            <a:r>
              <a:rPr lang="en-US" sz="2000" dirty="0" err="1"/>
              <a:t>Sandercock</a:t>
            </a:r>
            <a:r>
              <a:rPr lang="en-US" sz="2000" dirty="0"/>
              <a:t>, M. </a:t>
            </a:r>
            <a:r>
              <a:rPr lang="en-US" sz="2000" dirty="0" err="1"/>
              <a:t>Niewada</a:t>
            </a:r>
            <a:r>
              <a:rPr lang="en-US" sz="2000" dirty="0"/>
              <a:t>, and A. </a:t>
            </a:r>
            <a:r>
              <a:rPr lang="en-US" sz="2000" dirty="0" err="1"/>
              <a:t>Członkowska</a:t>
            </a:r>
            <a:r>
              <a:rPr lang="en-US" sz="2000" dirty="0"/>
              <a:t>, “The international stroke trial database,” Trials, vol. 13, no. 1, pp. 1–1, 2012.</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757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13ADCEF-4A76-E5DA-0F76-09DE20D94F97}"/>
              </a:ext>
            </a:extLst>
          </p:cNvPr>
          <p:cNvSpPr txBox="1"/>
          <p:nvPr/>
        </p:nvSpPr>
        <p:spPr>
          <a:xfrm flipH="1">
            <a:off x="3250530" y="2640424"/>
            <a:ext cx="4997919" cy="923330"/>
          </a:xfrm>
          <a:prstGeom prst="rect">
            <a:avLst/>
          </a:prstGeom>
          <a:noFill/>
        </p:spPr>
        <p:txBody>
          <a:bodyPr wrap="square" rtlCol="0">
            <a:spAutoFit/>
          </a:bodyPr>
          <a:lstStyle/>
          <a:p>
            <a:pPr algn="ctr"/>
            <a:r>
              <a:rPr lang="en-IN" sz="5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8253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6EFA8E6-2D59-8F8B-BD2D-85B0C5B44AAE}"/>
              </a:ext>
            </a:extLst>
          </p:cNvPr>
          <p:cNvSpPr txBox="1"/>
          <p:nvPr/>
        </p:nvSpPr>
        <p:spPr>
          <a:xfrm>
            <a:off x="467140" y="550097"/>
            <a:ext cx="536050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EXISTING SYSTEM</a:t>
            </a:r>
            <a:endParaRPr lang="en-IN" sz="4000" dirty="0"/>
          </a:p>
        </p:txBody>
      </p:sp>
      <p:sp>
        <p:nvSpPr>
          <p:cNvPr id="7" name="TextBox 6">
            <a:extLst>
              <a:ext uri="{FF2B5EF4-FFF2-40B4-BE49-F238E27FC236}">
                <a16:creationId xmlns:a16="http://schemas.microsoft.com/office/drawing/2014/main" xmlns="" id="{FFBBEF8F-AD7B-5A00-E5A9-47E0A20294C6}"/>
              </a:ext>
            </a:extLst>
          </p:cNvPr>
          <p:cNvSpPr txBox="1"/>
          <p:nvPr/>
        </p:nvSpPr>
        <p:spPr>
          <a:xfrm>
            <a:off x="592269" y="1456764"/>
            <a:ext cx="8706677" cy="4862870"/>
          </a:xfrm>
          <a:prstGeom prst="rect">
            <a:avLst/>
          </a:prstGeom>
          <a:noFill/>
        </p:spPr>
        <p:txBody>
          <a:bodyPr wrap="square">
            <a:spAutoFit/>
          </a:bodyPr>
          <a:lstStyle/>
          <a:p>
            <a:pPr marL="342900" indent="-342900">
              <a:buFont typeface="Arial" panose="020B0604020202020204" pitchFamily="34" charset="0"/>
              <a:buChar char="•"/>
            </a:pPr>
            <a:r>
              <a:rPr lang="en-US" sz="2000" dirty="0"/>
              <a:t>We have collected a entries and prepared a </a:t>
            </a:r>
            <a:r>
              <a:rPr lang="en-US" sz="2000" dirty="0" smtClean="0"/>
              <a:t>dataset</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t>Cleaned and prepared the data for using in WEKA</a:t>
            </a:r>
          </a:p>
          <a:p>
            <a:endParaRPr lang="en-US" sz="2000" dirty="0" smtClean="0"/>
          </a:p>
          <a:p>
            <a:endParaRPr lang="en-US" sz="2000" dirty="0"/>
          </a:p>
          <a:p>
            <a:r>
              <a:rPr lang="en-US" sz="2000" dirty="0" smtClean="0"/>
              <a:t>               We </a:t>
            </a:r>
            <a:r>
              <a:rPr lang="en-US" sz="2000" dirty="0"/>
              <a:t>have trained four different </a:t>
            </a:r>
            <a:r>
              <a:rPr lang="en-US" sz="2000" dirty="0" smtClean="0"/>
              <a:t>models</a:t>
            </a:r>
          </a:p>
          <a:p>
            <a:r>
              <a:rPr lang="en-US" sz="2000" dirty="0" smtClean="0"/>
              <a:t> </a:t>
            </a:r>
            <a:endParaRPr lang="en-US" sz="2000" dirty="0"/>
          </a:p>
          <a:p>
            <a:r>
              <a:rPr lang="en-US" sz="2000" dirty="0" smtClean="0"/>
              <a:t>          </a:t>
            </a:r>
            <a:r>
              <a:rPr lang="en-US" sz="2000" dirty="0"/>
              <a:t>Naive </a:t>
            </a:r>
            <a:r>
              <a:rPr lang="en-US" sz="2000" dirty="0" smtClean="0"/>
              <a:t>Bayes</a:t>
            </a:r>
          </a:p>
          <a:p>
            <a:r>
              <a:rPr lang="en-US" sz="2000" dirty="0"/>
              <a:t> </a:t>
            </a:r>
            <a:r>
              <a:rPr lang="en-US" sz="2000" dirty="0" smtClean="0"/>
              <a:t>         J48 </a:t>
            </a:r>
          </a:p>
          <a:p>
            <a:r>
              <a:rPr lang="en-US" sz="2000" dirty="0"/>
              <a:t> </a:t>
            </a:r>
            <a:r>
              <a:rPr lang="en-US" sz="2000" dirty="0" smtClean="0"/>
              <a:t>         k-NN</a:t>
            </a:r>
          </a:p>
          <a:p>
            <a:r>
              <a:rPr lang="en-US" sz="2000" dirty="0"/>
              <a:t> </a:t>
            </a:r>
            <a:r>
              <a:rPr lang="en-US" sz="2000" dirty="0" smtClean="0"/>
              <a:t>         Random Forest</a:t>
            </a:r>
          </a:p>
          <a:p>
            <a:r>
              <a:rPr lang="en-US" sz="2000" b="1" dirty="0"/>
              <a:t> </a:t>
            </a:r>
            <a:r>
              <a:rPr lang="en-US" sz="2000" b="1" dirty="0" smtClean="0"/>
              <a:t>      </a:t>
            </a:r>
            <a:endParaRPr lang="en-US" sz="2000" b="1" dirty="0"/>
          </a:p>
          <a:p>
            <a:pPr marL="379800" indent="-342900">
              <a:lnSpc>
                <a:spcPct val="150000"/>
              </a:lnSpc>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4" name="Content Placeholder 11">
            <a:extLst>
              <a:ext uri="{FF2B5EF4-FFF2-40B4-BE49-F238E27FC236}">
                <a16:creationId xmlns:a16="http://schemas.microsoft.com/office/drawing/2014/main" xmlns="" id="{F3265E73-1F50-7518-E0F1-AA6C41694C63}"/>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7092251" y="1137720"/>
            <a:ext cx="4907622" cy="5222782"/>
          </a:xfrm>
          <a:prstGeom prst="rect">
            <a:avLst/>
          </a:prstGeom>
        </p:spPr>
      </p:pic>
    </p:spTree>
    <p:extLst>
      <p:ext uri="{BB962C8B-B14F-4D97-AF65-F5344CB8AC3E}">
        <p14:creationId xmlns:p14="http://schemas.microsoft.com/office/powerpoint/2010/main" val="3403730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6B1B8AC-E926-986F-D904-C6C89B0D4BEE}"/>
              </a:ext>
            </a:extLst>
          </p:cNvPr>
          <p:cNvSpPr txBox="1"/>
          <p:nvPr/>
        </p:nvSpPr>
        <p:spPr>
          <a:xfrm>
            <a:off x="513523" y="481256"/>
            <a:ext cx="6102626"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PROPOSED SYSTEM </a:t>
            </a:r>
            <a:endParaRPr lang="en-IN" sz="4000" dirty="0"/>
          </a:p>
        </p:txBody>
      </p:sp>
      <p:sp>
        <p:nvSpPr>
          <p:cNvPr id="11" name="TextBox 10">
            <a:extLst>
              <a:ext uri="{FF2B5EF4-FFF2-40B4-BE49-F238E27FC236}">
                <a16:creationId xmlns:a16="http://schemas.microsoft.com/office/drawing/2014/main" xmlns="" id="{4D599FF2-AF25-E39F-A861-4719611EBBAD}"/>
              </a:ext>
            </a:extLst>
          </p:cNvPr>
          <p:cNvSpPr txBox="1"/>
          <p:nvPr/>
        </p:nvSpPr>
        <p:spPr>
          <a:xfrm>
            <a:off x="1321904" y="1113183"/>
            <a:ext cx="8676861" cy="5263561"/>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xmlns="" id="{3C79C8DA-2D15-608B-7098-48640A2EA5AC}"/>
              </a:ext>
            </a:extLst>
          </p:cNvPr>
          <p:cNvSpPr txBox="1"/>
          <p:nvPr/>
        </p:nvSpPr>
        <p:spPr>
          <a:xfrm>
            <a:off x="513523" y="1373808"/>
            <a:ext cx="939910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used Artificial Neural Networks (ANN), Support Vector Machine (SVM), Decision Tree, Logistic Regression, and ensemble methods (Bagging and Boosting) to classify the stroke disease</a:t>
            </a:r>
            <a:r>
              <a:rPr lang="en-US" sz="2000" dirty="0" smtClean="0"/>
              <a:t>.</a:t>
            </a:r>
            <a:endParaRPr lang="en-IN"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276179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E315A76B-5ED2-7B2C-AB68-C67394A46096}"/>
              </a:ext>
            </a:extLst>
          </p:cNvPr>
          <p:cNvSpPr txBox="1"/>
          <p:nvPr/>
        </p:nvSpPr>
        <p:spPr>
          <a:xfrm>
            <a:off x="685487" y="3269862"/>
            <a:ext cx="6102626"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ADVANTAGES OF PROPOSED SYSTEM</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2B48E396-D06A-03CB-9F37-D566E29D0CE2}"/>
              </a:ext>
            </a:extLst>
          </p:cNvPr>
          <p:cNvSpPr txBox="1"/>
          <p:nvPr/>
        </p:nvSpPr>
        <p:spPr>
          <a:xfrm>
            <a:off x="791468" y="3884327"/>
            <a:ext cx="6102626" cy="1477328"/>
          </a:xfrm>
          <a:prstGeom prst="rect">
            <a:avLst/>
          </a:prstGeom>
          <a:noFill/>
        </p:spPr>
        <p:txBody>
          <a:bodyPr wrap="square">
            <a:spAutoFit/>
          </a:bodyPr>
          <a:lstStyle/>
          <a:p>
            <a:r>
              <a:rPr lang="en-IN" dirty="0" smtClean="0">
                <a:latin typeface="Times New Roman" panose="02020603050405020304" pitchFamily="18" charset="0"/>
                <a:cs typeface="Times New Roman" panose="02020603050405020304" pitchFamily="18" charset="0"/>
              </a:rPr>
              <a:t>1. Accuracy</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2. Cost-Effective</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3. Increased </a:t>
            </a:r>
            <a:r>
              <a:rPr lang="en-IN" dirty="0">
                <a:latin typeface="Times New Roman" panose="02020603050405020304" pitchFamily="18" charset="0"/>
                <a:cs typeface="Times New Roman" panose="02020603050405020304" pitchFamily="18" charset="0"/>
              </a:rPr>
              <a:t>Efficiency</a:t>
            </a:r>
          </a:p>
          <a:p>
            <a:r>
              <a:rPr lang="en-IN" dirty="0" smtClean="0">
                <a:latin typeface="Times New Roman" panose="02020603050405020304" pitchFamily="18" charset="0"/>
                <a:cs typeface="Times New Roman" panose="02020603050405020304" pitchFamily="18" charset="0"/>
              </a:rPr>
              <a:t>4. Improved </a:t>
            </a:r>
            <a:r>
              <a:rPr lang="en-IN" dirty="0">
                <a:latin typeface="Times New Roman" panose="02020603050405020304" pitchFamily="18" charset="0"/>
                <a:cs typeface="Times New Roman" panose="02020603050405020304" pitchFamily="18" charset="0"/>
              </a:rPr>
              <a:t>Patient Outcomes</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59128E47-5357-DF76-F2DC-4762822D82C6}"/>
              </a:ext>
            </a:extLst>
          </p:cNvPr>
          <p:cNvSpPr txBox="1"/>
          <p:nvPr/>
        </p:nvSpPr>
        <p:spPr>
          <a:xfrm>
            <a:off x="791468" y="993404"/>
            <a:ext cx="7692993" cy="2123658"/>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DISADVANTAGES OF EXISTING SYSTEM </a:t>
            </a:r>
            <a:endParaRPr lang="en-IN" sz="2400" dirty="0"/>
          </a:p>
          <a:p>
            <a:r>
              <a:rPr lang="en-US" dirty="0" smtClean="0">
                <a:latin typeface="Times New Roman" panose="02020603050405020304" pitchFamily="18" charset="0"/>
                <a:cs typeface="Times New Roman" panose="02020603050405020304" pitchFamily="18" charset="0"/>
              </a:rPr>
              <a:t>1. Limited </a:t>
            </a:r>
            <a:r>
              <a:rPr lang="en-US" dirty="0">
                <a:latin typeface="Times New Roman" panose="02020603050405020304" pitchFamily="18" charset="0"/>
                <a:cs typeface="Times New Roman" panose="02020603050405020304" pitchFamily="18" charset="0"/>
              </a:rPr>
              <a:t>Data Availability</a:t>
            </a:r>
          </a:p>
          <a:p>
            <a:r>
              <a:rPr lang="en-US" dirty="0" smtClean="0">
                <a:latin typeface="Times New Roman" panose="02020603050405020304" pitchFamily="18" charset="0"/>
                <a:cs typeface="Times New Roman" panose="02020603050405020304" pitchFamily="18" charset="0"/>
              </a:rPr>
              <a:t>2. Difficulty </a:t>
            </a:r>
            <a:r>
              <a:rPr lang="en-US" dirty="0">
                <a:latin typeface="Times New Roman" panose="02020603050405020304" pitchFamily="18" charset="0"/>
                <a:cs typeface="Times New Roman" panose="02020603050405020304" pitchFamily="18" charset="0"/>
              </a:rPr>
              <a:t>in Interpretation</a:t>
            </a:r>
          </a:p>
          <a:p>
            <a:r>
              <a:rPr lang="en-IN" dirty="0" smtClean="0">
                <a:latin typeface="Times New Roman" panose="02020603050405020304" pitchFamily="18" charset="0"/>
                <a:cs typeface="Times New Roman" panose="02020603050405020304" pitchFamily="18" charset="0"/>
              </a:rPr>
              <a:t>3. Bias </a:t>
            </a:r>
            <a:r>
              <a:rPr lang="en-IN" dirty="0">
                <a:latin typeface="Times New Roman" panose="02020603050405020304" pitchFamily="18" charset="0"/>
                <a:cs typeface="Times New Roman" panose="02020603050405020304" pitchFamily="18" charset="0"/>
              </a:rPr>
              <a:t>in Data</a:t>
            </a:r>
          </a:p>
          <a:p>
            <a:r>
              <a:rPr lang="en-IN" dirty="0" smtClean="0">
                <a:latin typeface="Times New Roman" panose="02020603050405020304" pitchFamily="18" charset="0"/>
                <a:cs typeface="Times New Roman" panose="02020603050405020304" pitchFamily="18" charset="0"/>
              </a:rPr>
              <a:t>4. </a:t>
            </a:r>
            <a:r>
              <a:rPr lang="en-IN" dirty="0" err="1" smtClean="0">
                <a:latin typeface="Times New Roman" panose="02020603050405020304" pitchFamily="18" charset="0"/>
                <a:cs typeface="Times New Roman" panose="02020603050405020304" pitchFamily="18" charset="0"/>
              </a:rPr>
              <a:t>Overfitting</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5. Lack </a:t>
            </a:r>
            <a:r>
              <a:rPr lang="en-IN" dirty="0">
                <a:latin typeface="Times New Roman" panose="02020603050405020304" pitchFamily="18" charset="0"/>
                <a:cs typeface="Times New Roman" panose="02020603050405020304" pitchFamily="18" charset="0"/>
              </a:rPr>
              <a:t>of Transparency</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578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5C0749A-E255-76F0-4B56-4AF1C91F24AB}"/>
              </a:ext>
            </a:extLst>
          </p:cNvPr>
          <p:cNvSpPr txBox="1"/>
          <p:nvPr/>
        </p:nvSpPr>
        <p:spPr>
          <a:xfrm>
            <a:off x="477078" y="278296"/>
            <a:ext cx="8517835"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SYSTEM REQUIRMENTS</a:t>
            </a:r>
          </a:p>
        </p:txBody>
      </p:sp>
      <p:sp>
        <p:nvSpPr>
          <p:cNvPr id="4" name="TextBox 3">
            <a:extLst>
              <a:ext uri="{FF2B5EF4-FFF2-40B4-BE49-F238E27FC236}">
                <a16:creationId xmlns:a16="http://schemas.microsoft.com/office/drawing/2014/main" xmlns="" id="{82C1E5FA-B015-C484-C217-53B87014A006}"/>
              </a:ext>
            </a:extLst>
          </p:cNvPr>
          <p:cNvSpPr txBox="1"/>
          <p:nvPr/>
        </p:nvSpPr>
        <p:spPr>
          <a:xfrm>
            <a:off x="546652" y="1035214"/>
            <a:ext cx="9322904" cy="3046988"/>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HARDWARE REQUIRMENTS</a:t>
            </a:r>
          </a:p>
          <a:p>
            <a:endParaRPr lang="en-US"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System : i3 or above.</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Ram : 4 GB.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Hard Disk : 40 GB </a:t>
            </a:r>
          </a:p>
          <a:p>
            <a:pPr marL="285750" indent="-28575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4FF02106-FF5B-C752-D5C8-AC49091B28D0}"/>
              </a:ext>
            </a:extLst>
          </p:cNvPr>
          <p:cNvSpPr txBox="1"/>
          <p:nvPr/>
        </p:nvSpPr>
        <p:spPr>
          <a:xfrm>
            <a:off x="546652" y="4042720"/>
            <a:ext cx="6987208"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SOFTWARE REQUIRMENTS</a:t>
            </a:r>
            <a:endParaRPr lang="en-IN" sz="2400" dirty="0"/>
          </a:p>
        </p:txBody>
      </p:sp>
      <p:sp>
        <p:nvSpPr>
          <p:cNvPr id="8" name="TextBox 7">
            <a:extLst>
              <a:ext uri="{FF2B5EF4-FFF2-40B4-BE49-F238E27FC236}">
                <a16:creationId xmlns:a16="http://schemas.microsoft.com/office/drawing/2014/main" xmlns="" id="{BE7592E8-537B-6CD4-461F-00FE08C41139}"/>
              </a:ext>
            </a:extLst>
          </p:cNvPr>
          <p:cNvSpPr txBox="1"/>
          <p:nvPr/>
        </p:nvSpPr>
        <p:spPr>
          <a:xfrm>
            <a:off x="546652" y="4808845"/>
            <a:ext cx="9909313"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 Operating system : Windows </a:t>
            </a:r>
            <a:r>
              <a:rPr lang="en-US" sz="2400" dirty="0" smtClean="0">
                <a:latin typeface="Times New Roman" panose="02020603050405020304" pitchFamily="18" charset="0"/>
                <a:cs typeface="Times New Roman" panose="02020603050405020304" pitchFamily="18" charset="0"/>
              </a:rPr>
              <a:t>8 or Above(</a:t>
            </a:r>
            <a:r>
              <a:rPr lang="en-IN" sz="2400" i="0" dirty="0" smtClean="0">
                <a:solidFill>
                  <a:srgbClr val="000000"/>
                </a:solidFill>
                <a:effectLst/>
                <a:latin typeface="Times New Roman" panose="02020603050405020304" pitchFamily="18" charset="0"/>
                <a:cs typeface="Times New Roman" panose="02020603050405020304" pitchFamily="18" charset="0"/>
              </a:rPr>
              <a:t>Anaconda – </a:t>
            </a:r>
            <a:r>
              <a:rPr lang="en-IN" sz="2400" i="0" dirty="0" err="1" smtClean="0">
                <a:solidFill>
                  <a:srgbClr val="000000"/>
                </a:solidFill>
                <a:effectLst/>
                <a:latin typeface="Times New Roman" panose="02020603050405020304" pitchFamily="18" charset="0"/>
                <a:cs typeface="Times New Roman" panose="02020603050405020304" pitchFamily="18" charset="0"/>
              </a:rPr>
              <a:t>Spyder</a:t>
            </a:r>
            <a:r>
              <a:rPr lang="en-IN" sz="2400" dirty="0" smtClean="0">
                <a:solidFill>
                  <a:srgbClr val="000000"/>
                </a:solidFill>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Coding Language : </a:t>
            </a:r>
            <a:r>
              <a:rPr lang="en-US" sz="2400" dirty="0" smtClean="0">
                <a:latin typeface="Times New Roman" panose="02020603050405020304" pitchFamily="18" charset="0"/>
                <a:cs typeface="Times New Roman" panose="02020603050405020304" pitchFamily="18" charset="0"/>
              </a:rPr>
              <a:t>python 3.5</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7243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2CC8394-677B-3DAC-27DB-ED58DE4852DA}"/>
              </a:ext>
            </a:extLst>
          </p:cNvPr>
          <p:cNvSpPr txBox="1"/>
          <p:nvPr/>
        </p:nvSpPr>
        <p:spPr>
          <a:xfrm>
            <a:off x="290850" y="529441"/>
            <a:ext cx="10078278" cy="707886"/>
          </a:xfrm>
          <a:prstGeom prst="rect">
            <a:avLst/>
          </a:prstGeom>
          <a:noFill/>
        </p:spPr>
        <p:txBody>
          <a:bodyPr wrap="square">
            <a:spAutoFit/>
          </a:bodyPr>
          <a:lstStyle/>
          <a:p>
            <a:r>
              <a:rPr lang="en-IN" sz="4000" b="1" dirty="0" smtClean="0">
                <a:latin typeface="Times New Roman" panose="02020603050405020304" pitchFamily="18" charset="0"/>
                <a:cs typeface="Times New Roman" panose="02020603050405020304" pitchFamily="18" charset="0"/>
              </a:rPr>
              <a:t>ARCHITECTURE</a:t>
            </a:r>
            <a:endParaRPr lang="en-IN" sz="4000" b="1"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xmlns="" id="{FC2CCC09-2EEA-32E3-E398-4737F0AEE9CD}"/>
              </a:ext>
            </a:extLst>
          </p:cNvPr>
          <p:cNvPicPr>
            <a:picLocks noChangeAspect="1" noChangeArrowheads="1"/>
          </p:cNvPicPr>
          <p:nvPr/>
        </p:nvPicPr>
        <p:blipFill>
          <a:blip r:embed="rId2"/>
          <a:srcRect/>
          <a:stretch>
            <a:fillRect/>
          </a:stretch>
        </p:blipFill>
        <p:spPr bwMode="auto">
          <a:xfrm>
            <a:off x="2072069" y="1509616"/>
            <a:ext cx="5918771" cy="4728307"/>
          </a:xfrm>
          <a:prstGeom prst="rect">
            <a:avLst/>
          </a:prstGeom>
          <a:noFill/>
          <a:ln w="9525">
            <a:noFill/>
            <a:miter lim="800000"/>
            <a:headEnd/>
            <a:tailEnd/>
          </a:ln>
          <a:effectLst/>
        </p:spPr>
      </p:pic>
    </p:spTree>
    <p:extLst>
      <p:ext uri="{BB962C8B-B14F-4D97-AF65-F5344CB8AC3E}">
        <p14:creationId xmlns:p14="http://schemas.microsoft.com/office/powerpoint/2010/main" val="79217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D1275CA-DEB4-0119-4FED-5809ECD0387A}"/>
              </a:ext>
            </a:extLst>
          </p:cNvPr>
          <p:cNvSpPr txBox="1"/>
          <p:nvPr/>
        </p:nvSpPr>
        <p:spPr>
          <a:xfrm>
            <a:off x="750771" y="269508"/>
            <a:ext cx="5168766"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MODULES</a:t>
            </a:r>
          </a:p>
        </p:txBody>
      </p:sp>
      <p:sp>
        <p:nvSpPr>
          <p:cNvPr id="8" name="TextBox 7">
            <a:extLst>
              <a:ext uri="{FF2B5EF4-FFF2-40B4-BE49-F238E27FC236}">
                <a16:creationId xmlns:a16="http://schemas.microsoft.com/office/drawing/2014/main" xmlns="" id="{860BACA4-3B5F-677D-6383-0C91353DB48C}"/>
              </a:ext>
            </a:extLst>
          </p:cNvPr>
          <p:cNvSpPr txBox="1"/>
          <p:nvPr/>
        </p:nvSpPr>
        <p:spPr>
          <a:xfrm>
            <a:off x="749702" y="1206901"/>
            <a:ext cx="8778240" cy="3970318"/>
          </a:xfrm>
          <a:prstGeom prst="rect">
            <a:avLst/>
          </a:prstGeom>
          <a:noFill/>
        </p:spPr>
        <p:txBody>
          <a:bodyPr wrap="square" rtlCol="0">
            <a:spAutoFit/>
          </a:bodyPr>
          <a:lstStyle/>
          <a:p>
            <a:r>
              <a:rPr lang="en-US" sz="2800" dirty="0" smtClean="0"/>
              <a:t>1. Upload </a:t>
            </a:r>
            <a:r>
              <a:rPr lang="en-US" sz="2800" dirty="0"/>
              <a:t>Stroke Dataset:</a:t>
            </a:r>
          </a:p>
          <a:p>
            <a:r>
              <a:rPr lang="en-US" sz="2800" dirty="0" smtClean="0"/>
              <a:t>2. Dataset </a:t>
            </a:r>
            <a:r>
              <a:rPr lang="en-US" sz="2800" dirty="0"/>
              <a:t>Preprocessing &amp; Features Selection: </a:t>
            </a:r>
          </a:p>
          <a:p>
            <a:r>
              <a:rPr lang="en-US" sz="2800" dirty="0" smtClean="0"/>
              <a:t>3. Train </a:t>
            </a:r>
            <a:r>
              <a:rPr lang="en-US" sz="2800" dirty="0"/>
              <a:t>Naive Bayes Algorithm</a:t>
            </a:r>
          </a:p>
          <a:p>
            <a:r>
              <a:rPr lang="en-US" sz="2800" dirty="0" smtClean="0"/>
              <a:t>4. Train </a:t>
            </a:r>
            <a:r>
              <a:rPr lang="en-US" sz="2800" dirty="0"/>
              <a:t>J48 Algorithm: </a:t>
            </a:r>
          </a:p>
          <a:p>
            <a:r>
              <a:rPr lang="en-US" sz="2800" dirty="0" smtClean="0"/>
              <a:t>5. Train </a:t>
            </a:r>
            <a:r>
              <a:rPr lang="en-US" sz="2800" dirty="0"/>
              <a:t>KNN Algorithm: </a:t>
            </a:r>
          </a:p>
          <a:p>
            <a:pPr lvl="0"/>
            <a:r>
              <a:rPr lang="en-US" sz="2800" dirty="0" smtClean="0"/>
              <a:t>6. Train </a:t>
            </a:r>
            <a:r>
              <a:rPr lang="en-US" sz="2800" dirty="0"/>
              <a:t>Random Forest Algorithm:</a:t>
            </a:r>
          </a:p>
          <a:p>
            <a:r>
              <a:rPr lang="en-US" sz="2800" dirty="0" smtClean="0"/>
              <a:t>7. Train </a:t>
            </a:r>
            <a:r>
              <a:rPr lang="en-US" sz="2800" dirty="0"/>
              <a:t>ANN Algorithm</a:t>
            </a:r>
          </a:p>
          <a:p>
            <a:r>
              <a:rPr lang="en-US" sz="2800" dirty="0" smtClean="0"/>
              <a:t>8. Comparison </a:t>
            </a:r>
            <a:r>
              <a:rPr lang="en-US" sz="2800" dirty="0"/>
              <a:t>Graph: </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8193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1024</TotalTime>
  <Words>956</Words>
  <Application>Microsoft Office PowerPoint</Application>
  <PresentationFormat>Widescreen</PresentationFormat>
  <Paragraphs>351</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Bahnschrift SemiBold</vt:lpstr>
      <vt:lpstr>Calibri</vt:lpstr>
      <vt:lpstr>Consolas</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sirichandanakatkam@gmail.com</dc:creator>
  <cp:lastModifiedBy>ADMIN</cp:lastModifiedBy>
  <cp:revision>25</cp:revision>
  <dcterms:created xsi:type="dcterms:W3CDTF">2023-03-23T17:12:39Z</dcterms:created>
  <dcterms:modified xsi:type="dcterms:W3CDTF">2023-09-20T11:17:05Z</dcterms:modified>
</cp:coreProperties>
</file>