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4"/>
  </p:notesMasterIdLst>
  <p:sldIdLst>
    <p:sldId id="256" r:id="rId14"/>
    <p:sldId id="257" r:id="rId15"/>
    <p:sldId id="258" r:id="rId16"/>
    <p:sldId id="259" r:id="rId17"/>
    <p:sldId id="260" r:id="rId18"/>
    <p:sldId id="261" r:id="rId19"/>
    <p:sldId id="262" r:id="rId20"/>
    <p:sldId id="263" r:id="rId21"/>
    <p:sldId id="264" r:id="rId22"/>
    <p:sldId id="265"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harset="1" panose="02000000000000000000"/>
      <p:regular r:id="rId10"/>
    </p:embeddedFont>
    <p:embeddedFont>
      <p:font typeface="Roboto Bold" charset="1" panose="02000000000000000000"/>
      <p:regular r:id="rId11"/>
    </p:embeddedFont>
    <p:embeddedFont>
      <p:font typeface="Roboto Italics" charset="1" panose="02000000000000000000"/>
      <p:regular r:id="rId12"/>
    </p:embeddedFont>
    <p:embeddedFont>
      <p:font typeface="Roboto Bold Italics" charset="1" panose="02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notesMasters/notesMaster1.xml" Type="http://schemas.openxmlformats.org/officeDocument/2006/relationships/notesMaster"/><Relationship Id="rId25" Target="theme/theme2.xml" Type="http://schemas.openxmlformats.org/officeDocument/2006/relationships/theme"/><Relationship Id="rId26" Target="notesSlides/notesSlide1.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704615" y="1837373"/>
            <a:ext cx="7229000" cy="8132625"/>
          </a:xfrm>
          <a:prstGeom prst="rect">
            <a:avLst/>
          </a:prstGeom>
          <a:solidFill>
            <a:srgbClr val="F5A700"/>
          </a:solidFill>
        </p:spPr>
      </p:sp>
      <p:grpSp>
        <p:nvGrpSpPr>
          <p:cNvPr name="Group 3" id="3"/>
          <p:cNvGrpSpPr>
            <a:grpSpLocks noChangeAspect="true"/>
          </p:cNvGrpSpPr>
          <p:nvPr/>
        </p:nvGrpSpPr>
        <p:grpSpPr>
          <a:xfrm rot="0">
            <a:off x="11269304" y="2650635"/>
            <a:ext cx="6188823" cy="6188823"/>
            <a:chOff x="0" y="0"/>
            <a:chExt cx="6350000" cy="6350000"/>
          </a:xfrm>
        </p:grpSpPr>
        <p:sp>
          <p:nvSpPr>
            <p:cNvPr name="Freeform 4" id="4"/>
            <p:cNvSpPr/>
            <p:nvPr/>
          </p:nvSpPr>
          <p:spPr>
            <a:xfrm>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blipFill>
              <a:blip r:embed="rId3"/>
              <a:stretch>
                <a:fillRect l="-608" r="-608" t="0" b="0"/>
              </a:stretch>
            </a:blipFill>
          </p:spPr>
        </p:sp>
      </p:grpSp>
      <p:sp>
        <p:nvSpPr>
          <p:cNvPr name="TextBox 5" id="5"/>
          <p:cNvSpPr txBox="true"/>
          <p:nvPr/>
        </p:nvSpPr>
        <p:spPr>
          <a:xfrm rot="0">
            <a:off x="1028700" y="343315"/>
            <a:ext cx="15160425" cy="1095375"/>
          </a:xfrm>
          <a:prstGeom prst="rect">
            <a:avLst/>
          </a:prstGeom>
        </p:spPr>
        <p:txBody>
          <a:bodyPr anchor="t" rtlCol="false" tIns="0" lIns="0" bIns="0" rIns="0">
            <a:spAutoFit/>
          </a:bodyPr>
          <a:lstStyle/>
          <a:p>
            <a:pPr>
              <a:lnSpc>
                <a:spcPts val="8606"/>
              </a:lnSpc>
            </a:pPr>
            <a:r>
              <a:rPr lang="en-US" spc="-143" sz="7172">
                <a:solidFill>
                  <a:srgbClr val="FF1616"/>
                </a:solidFill>
                <a:latin typeface="Roboto Bold"/>
              </a:rPr>
              <a:t> Innovative Project CN 2022</a:t>
            </a:r>
          </a:p>
        </p:txBody>
      </p:sp>
      <p:sp>
        <p:nvSpPr>
          <p:cNvPr name="TextBox 6" id="6"/>
          <p:cNvSpPr txBox="true"/>
          <p:nvPr/>
        </p:nvSpPr>
        <p:spPr>
          <a:xfrm rot="0">
            <a:off x="1028700" y="3324842"/>
            <a:ext cx="7353567" cy="3428184"/>
          </a:xfrm>
          <a:prstGeom prst="rect">
            <a:avLst/>
          </a:prstGeom>
        </p:spPr>
        <p:txBody>
          <a:bodyPr anchor="t" rtlCol="false" tIns="0" lIns="0" bIns="0" rIns="0">
            <a:spAutoFit/>
          </a:bodyPr>
          <a:lstStyle/>
          <a:p>
            <a:pPr>
              <a:lnSpc>
                <a:spcPts val="5396"/>
              </a:lnSpc>
            </a:pPr>
            <a:r>
              <a:rPr lang="en-US" spc="-89" sz="4497">
                <a:solidFill>
                  <a:srgbClr val="14110F"/>
                </a:solidFill>
                <a:latin typeface="Roboto Bold"/>
              </a:rPr>
              <a:t>Submitted By-</a:t>
            </a:r>
          </a:p>
          <a:p>
            <a:pPr>
              <a:lnSpc>
                <a:spcPts val="5396"/>
              </a:lnSpc>
            </a:pPr>
            <a:r>
              <a:rPr lang="en-US" spc="-89" sz="4497">
                <a:solidFill>
                  <a:srgbClr val="14110F"/>
                </a:solidFill>
                <a:latin typeface="Roboto Bold"/>
              </a:rPr>
              <a:t>Ajay Kumar Dhurwe </a:t>
            </a:r>
          </a:p>
          <a:p>
            <a:pPr>
              <a:lnSpc>
                <a:spcPts val="5396"/>
              </a:lnSpc>
            </a:pPr>
            <a:r>
              <a:rPr lang="en-US" spc="-89" sz="4497">
                <a:solidFill>
                  <a:srgbClr val="14110F"/>
                </a:solidFill>
                <a:latin typeface="Roboto Bold"/>
              </a:rPr>
              <a:t>2K19/SE/004</a:t>
            </a:r>
          </a:p>
          <a:p>
            <a:pPr>
              <a:lnSpc>
                <a:spcPts val="5396"/>
              </a:lnSpc>
            </a:pPr>
          </a:p>
          <a:p>
            <a:pPr>
              <a:lnSpc>
                <a:spcPts val="5396"/>
              </a:lnSpc>
            </a:pPr>
          </a:p>
        </p:txBody>
      </p:sp>
      <p:sp>
        <p:nvSpPr>
          <p:cNvPr name="TextBox 7" id="7"/>
          <p:cNvSpPr txBox="true"/>
          <p:nvPr/>
        </p:nvSpPr>
        <p:spPr>
          <a:xfrm rot="0">
            <a:off x="2822065" y="6743501"/>
            <a:ext cx="7608749" cy="1514475"/>
          </a:xfrm>
          <a:prstGeom prst="rect">
            <a:avLst/>
          </a:prstGeom>
        </p:spPr>
        <p:txBody>
          <a:bodyPr anchor="t" rtlCol="false" tIns="0" lIns="0" bIns="0" rIns="0">
            <a:spAutoFit/>
          </a:bodyPr>
          <a:lstStyle/>
          <a:p>
            <a:pPr>
              <a:lnSpc>
                <a:spcPts val="5925"/>
              </a:lnSpc>
            </a:pPr>
            <a:r>
              <a:rPr lang="en-US" spc="-98" sz="4937">
                <a:solidFill>
                  <a:srgbClr val="14110F"/>
                </a:solidFill>
                <a:latin typeface="Roboto Bold"/>
              </a:rPr>
              <a:t>Submitted To -</a:t>
            </a:r>
          </a:p>
          <a:p>
            <a:pPr>
              <a:lnSpc>
                <a:spcPts val="5925"/>
              </a:lnSpc>
            </a:pPr>
            <a:r>
              <a:rPr lang="en-US" spc="-98" sz="4937">
                <a:solidFill>
                  <a:srgbClr val="14110F"/>
                </a:solidFill>
                <a:latin typeface="Roboto Bold"/>
              </a:rPr>
              <a:t>Prof. Divyashikha Sethia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12" r="0" b="7812"/>
          <a:stretch>
            <a:fillRect/>
          </a:stretch>
        </p:blipFill>
        <p:spPr>
          <a:xfrm>
            <a:off x="0" y="0"/>
            <a:ext cx="18288000" cy="10287000"/>
          </a:xfrm>
          <a:prstGeom prst="rect">
            <a:avLst/>
          </a:prstGeom>
        </p:spPr>
      </p:pic>
      <p:sp>
        <p:nvSpPr>
          <p:cNvPr name="TextBox 3" id="3"/>
          <p:cNvSpPr txBox="true"/>
          <p:nvPr/>
        </p:nvSpPr>
        <p:spPr>
          <a:xfrm rot="0">
            <a:off x="2678548" y="3430609"/>
            <a:ext cx="12930904" cy="2331720"/>
          </a:xfrm>
          <a:prstGeom prst="rect">
            <a:avLst/>
          </a:prstGeom>
        </p:spPr>
        <p:txBody>
          <a:bodyPr anchor="t" rtlCol="false" tIns="0" lIns="0" bIns="0" rIns="0">
            <a:spAutoFit/>
          </a:bodyPr>
          <a:lstStyle/>
          <a:p>
            <a:pPr algn="ctr">
              <a:lnSpc>
                <a:spcPts val="18720"/>
              </a:lnSpc>
            </a:pPr>
            <a:r>
              <a:rPr lang="en-US" sz="14400">
                <a:solidFill>
                  <a:srgbClr val="FFFFFF"/>
                </a:solidFill>
                <a:latin typeface="Roboto Bold"/>
              </a:rPr>
              <a:t>Thank you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25" r="0" b="7825"/>
          <a:stretch>
            <a:fillRect/>
          </a:stretch>
        </p:blipFill>
        <p:spPr>
          <a:xfrm>
            <a:off x="0" y="0"/>
            <a:ext cx="18288000" cy="10287000"/>
          </a:xfrm>
          <a:prstGeom prst="rect">
            <a:avLst/>
          </a:prstGeom>
        </p:spPr>
      </p:pic>
      <p:sp>
        <p:nvSpPr>
          <p:cNvPr name="AutoShape 3" id="3"/>
          <p:cNvSpPr/>
          <p:nvPr/>
        </p:nvSpPr>
        <p:spPr>
          <a:xfrm rot="0">
            <a:off x="9412" y="8870247"/>
            <a:ext cx="18278588" cy="1416753"/>
          </a:xfrm>
          <a:prstGeom prst="rect">
            <a:avLst/>
          </a:prstGeom>
          <a:solidFill>
            <a:srgbClr val="14110F"/>
          </a:solidFill>
        </p:spPr>
      </p:sp>
      <p:grpSp>
        <p:nvGrpSpPr>
          <p:cNvPr name="Group 4" id="4"/>
          <p:cNvGrpSpPr/>
          <p:nvPr/>
        </p:nvGrpSpPr>
        <p:grpSpPr>
          <a:xfrm rot="0">
            <a:off x="572378" y="1413697"/>
            <a:ext cx="17207264" cy="7288617"/>
            <a:chOff x="0" y="0"/>
            <a:chExt cx="3362456" cy="1424262"/>
          </a:xfrm>
        </p:grpSpPr>
        <p:sp>
          <p:nvSpPr>
            <p:cNvPr name="Freeform 5" id="5"/>
            <p:cNvSpPr/>
            <p:nvPr/>
          </p:nvSpPr>
          <p:spPr>
            <a:xfrm>
              <a:off x="0" y="0"/>
              <a:ext cx="3362456" cy="1424262"/>
            </a:xfrm>
            <a:custGeom>
              <a:avLst/>
              <a:gdLst/>
              <a:ahLst/>
              <a:cxnLst/>
              <a:rect r="r" b="b" t="t" l="l"/>
              <a:pathLst>
                <a:path h="1424262" w="3362456">
                  <a:moveTo>
                    <a:pt x="3237996" y="1424262"/>
                  </a:moveTo>
                  <a:lnTo>
                    <a:pt x="124460" y="1424262"/>
                  </a:lnTo>
                  <a:cubicBezTo>
                    <a:pt x="55880" y="1424262"/>
                    <a:pt x="0" y="1368382"/>
                    <a:pt x="0" y="1299802"/>
                  </a:cubicBezTo>
                  <a:lnTo>
                    <a:pt x="0" y="124460"/>
                  </a:lnTo>
                  <a:cubicBezTo>
                    <a:pt x="0" y="55880"/>
                    <a:pt x="55880" y="0"/>
                    <a:pt x="124460" y="0"/>
                  </a:cubicBezTo>
                  <a:lnTo>
                    <a:pt x="3237997" y="0"/>
                  </a:lnTo>
                  <a:cubicBezTo>
                    <a:pt x="3306576" y="0"/>
                    <a:pt x="3362456" y="55880"/>
                    <a:pt x="3362456" y="124460"/>
                  </a:cubicBezTo>
                  <a:lnTo>
                    <a:pt x="3362456" y="1299802"/>
                  </a:lnTo>
                  <a:cubicBezTo>
                    <a:pt x="3362456" y="1368382"/>
                    <a:pt x="3306576" y="1424262"/>
                    <a:pt x="3237997" y="1424262"/>
                  </a:cubicBezTo>
                  <a:close/>
                </a:path>
              </a:pathLst>
            </a:custGeom>
            <a:solidFill>
              <a:srgbClr val="F6F6F6"/>
            </a:solidFill>
          </p:spPr>
        </p:sp>
      </p:grpSp>
      <p:sp>
        <p:nvSpPr>
          <p:cNvPr name="TextBox 6" id="6"/>
          <p:cNvSpPr txBox="true"/>
          <p:nvPr/>
        </p:nvSpPr>
        <p:spPr>
          <a:xfrm rot="0">
            <a:off x="800539" y="1773765"/>
            <a:ext cx="16750942" cy="9732656"/>
          </a:xfrm>
          <a:prstGeom prst="rect">
            <a:avLst/>
          </a:prstGeom>
        </p:spPr>
        <p:txBody>
          <a:bodyPr anchor="t" rtlCol="false" tIns="0" lIns="0" bIns="0" rIns="0">
            <a:spAutoFit/>
          </a:bodyPr>
          <a:lstStyle/>
          <a:p>
            <a:pPr>
              <a:lnSpc>
                <a:spcPts val="6043"/>
              </a:lnSpc>
            </a:pPr>
            <a:r>
              <a:rPr lang="en-US" spc="92" sz="4649">
                <a:solidFill>
                  <a:srgbClr val="14110F"/>
                </a:solidFill>
                <a:latin typeface="Roboto"/>
              </a:rPr>
              <a:t>Using Socket programming we had to implement a secure multi client support day time server that can allow clients to seek the current day and time from the server.This was to be done using unix network socket programming and open SSL for AES encryption. </a:t>
            </a:r>
          </a:p>
          <a:p>
            <a:pPr>
              <a:lnSpc>
                <a:spcPts val="4743"/>
              </a:lnSpc>
            </a:pPr>
            <a:r>
              <a:rPr lang="en-US" spc="72" sz="3649">
                <a:solidFill>
                  <a:srgbClr val="14110F"/>
                </a:solidFill>
                <a:latin typeface="Roboto Bold"/>
              </a:rPr>
              <a:t>WHAT TO  EXPECT :</a:t>
            </a:r>
          </a:p>
          <a:p>
            <a:pPr>
              <a:lnSpc>
                <a:spcPts val="6043"/>
              </a:lnSpc>
            </a:pPr>
            <a:r>
              <a:rPr lang="en-US" spc="92" sz="4649">
                <a:solidFill>
                  <a:srgbClr val="14110F"/>
                </a:solidFill>
                <a:latin typeface="Roboto"/>
              </a:rPr>
              <a:t>Our secure multi client support day time server that can allow clients to seek the current day and time from the server.</a:t>
            </a:r>
          </a:p>
          <a:p>
            <a:pPr>
              <a:lnSpc>
                <a:spcPts val="6043"/>
              </a:lnSpc>
            </a:pPr>
          </a:p>
          <a:p>
            <a:pPr>
              <a:lnSpc>
                <a:spcPts val="6043"/>
              </a:lnSpc>
            </a:pPr>
          </a:p>
          <a:p>
            <a:pPr>
              <a:lnSpc>
                <a:spcPts val="6043"/>
              </a:lnSpc>
            </a:pPr>
          </a:p>
          <a:p>
            <a:pPr algn="l" marL="0" indent="0" lvl="0">
              <a:lnSpc>
                <a:spcPts val="6043"/>
              </a:lnSpc>
            </a:pPr>
          </a:p>
        </p:txBody>
      </p:sp>
      <p:sp>
        <p:nvSpPr>
          <p:cNvPr name="TextBox 7" id="7"/>
          <p:cNvSpPr txBox="true"/>
          <p:nvPr/>
        </p:nvSpPr>
        <p:spPr>
          <a:xfrm rot="0">
            <a:off x="2172846" y="183535"/>
            <a:ext cx="12795917" cy="2384125"/>
          </a:xfrm>
          <a:prstGeom prst="rect">
            <a:avLst/>
          </a:prstGeom>
        </p:spPr>
        <p:txBody>
          <a:bodyPr anchor="t" rtlCol="false" tIns="0" lIns="0" bIns="0" rIns="0">
            <a:spAutoFit/>
          </a:bodyPr>
          <a:lstStyle/>
          <a:p>
            <a:pPr algn="ctr">
              <a:lnSpc>
                <a:spcPts val="9455"/>
              </a:lnSpc>
            </a:pPr>
            <a:r>
              <a:rPr lang="en-US" spc="-72" sz="7273">
                <a:solidFill>
                  <a:srgbClr val="14110F"/>
                </a:solidFill>
                <a:latin typeface="Roboto Bold"/>
              </a:rPr>
              <a:t>PROBLEM STATEMENT</a:t>
            </a:r>
          </a:p>
          <a:p>
            <a:pPr algn="ctr" marL="0" indent="0" lvl="0">
              <a:lnSpc>
                <a:spcPts val="9455"/>
              </a:lnSpc>
              <a:spcBef>
                <a:spcPct val="0"/>
              </a:spcBef>
            </a:pPr>
            <a:r>
              <a:rPr lang="en-US" spc="-72" sz="7273">
                <a:solidFill>
                  <a:srgbClr val="FFFFFF"/>
                </a:solidFill>
                <a:latin typeface="Roboto Bold"/>
              </a:rPr>
              <a:t>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25" r="0" b="7825"/>
          <a:stretch>
            <a:fillRect/>
          </a:stretch>
        </p:blipFill>
        <p:spPr>
          <a:xfrm>
            <a:off x="0" y="0"/>
            <a:ext cx="18288000" cy="10287000"/>
          </a:xfrm>
          <a:prstGeom prst="rect">
            <a:avLst/>
          </a:prstGeom>
        </p:spPr>
      </p:pic>
      <p:sp>
        <p:nvSpPr>
          <p:cNvPr name="AutoShape 3" id="3"/>
          <p:cNvSpPr/>
          <p:nvPr/>
        </p:nvSpPr>
        <p:spPr>
          <a:xfrm rot="0">
            <a:off x="9412" y="8870247"/>
            <a:ext cx="18278588" cy="1416753"/>
          </a:xfrm>
          <a:prstGeom prst="rect">
            <a:avLst/>
          </a:prstGeom>
          <a:solidFill>
            <a:srgbClr val="14110F"/>
          </a:solidFill>
        </p:spPr>
      </p:sp>
      <p:grpSp>
        <p:nvGrpSpPr>
          <p:cNvPr name="Group 4" id="4"/>
          <p:cNvGrpSpPr/>
          <p:nvPr/>
        </p:nvGrpSpPr>
        <p:grpSpPr>
          <a:xfrm rot="0">
            <a:off x="572378" y="1954433"/>
            <a:ext cx="17207264" cy="6747882"/>
            <a:chOff x="0" y="0"/>
            <a:chExt cx="3362456" cy="1318598"/>
          </a:xfrm>
        </p:grpSpPr>
        <p:sp>
          <p:nvSpPr>
            <p:cNvPr name="Freeform 5" id="5"/>
            <p:cNvSpPr/>
            <p:nvPr/>
          </p:nvSpPr>
          <p:spPr>
            <a:xfrm>
              <a:off x="0" y="0"/>
              <a:ext cx="3362456" cy="1318598"/>
            </a:xfrm>
            <a:custGeom>
              <a:avLst/>
              <a:gdLst/>
              <a:ahLst/>
              <a:cxnLst/>
              <a:rect r="r" b="b" t="t" l="l"/>
              <a:pathLst>
                <a:path h="1318598" w="3362456">
                  <a:moveTo>
                    <a:pt x="3237996" y="1318598"/>
                  </a:moveTo>
                  <a:lnTo>
                    <a:pt x="124460" y="1318598"/>
                  </a:lnTo>
                  <a:cubicBezTo>
                    <a:pt x="55880" y="1318598"/>
                    <a:pt x="0" y="1262718"/>
                    <a:pt x="0" y="1194138"/>
                  </a:cubicBezTo>
                  <a:lnTo>
                    <a:pt x="0" y="124460"/>
                  </a:lnTo>
                  <a:cubicBezTo>
                    <a:pt x="0" y="55880"/>
                    <a:pt x="55880" y="0"/>
                    <a:pt x="124460" y="0"/>
                  </a:cubicBezTo>
                  <a:lnTo>
                    <a:pt x="3237997" y="0"/>
                  </a:lnTo>
                  <a:cubicBezTo>
                    <a:pt x="3306576" y="0"/>
                    <a:pt x="3362456" y="55880"/>
                    <a:pt x="3362456" y="124460"/>
                  </a:cubicBezTo>
                  <a:lnTo>
                    <a:pt x="3362456" y="1194138"/>
                  </a:lnTo>
                  <a:cubicBezTo>
                    <a:pt x="3362456" y="1262718"/>
                    <a:pt x="3306576" y="1318598"/>
                    <a:pt x="3237997" y="1318598"/>
                  </a:cubicBezTo>
                  <a:close/>
                </a:path>
              </a:pathLst>
            </a:custGeom>
            <a:solidFill>
              <a:srgbClr val="F6F6F6"/>
            </a:solidFill>
          </p:spPr>
        </p:sp>
      </p:grpSp>
      <p:sp>
        <p:nvSpPr>
          <p:cNvPr name="TextBox 6" id="6"/>
          <p:cNvSpPr txBox="true"/>
          <p:nvPr/>
        </p:nvSpPr>
        <p:spPr>
          <a:xfrm rot="0">
            <a:off x="940594" y="2337424"/>
            <a:ext cx="16714595" cy="6920876"/>
          </a:xfrm>
          <a:prstGeom prst="rect">
            <a:avLst/>
          </a:prstGeom>
        </p:spPr>
        <p:txBody>
          <a:bodyPr anchor="t" rtlCol="false" tIns="0" lIns="0" bIns="0" rIns="0">
            <a:spAutoFit/>
          </a:bodyPr>
          <a:lstStyle/>
          <a:p>
            <a:pPr>
              <a:lnSpc>
                <a:spcPts val="6849"/>
              </a:lnSpc>
            </a:pPr>
            <a:r>
              <a:rPr lang="en-US" spc="105" sz="5268">
                <a:solidFill>
                  <a:srgbClr val="14110F"/>
                </a:solidFill>
                <a:latin typeface="Roboto"/>
              </a:rPr>
              <a:t>Socket programming is a way of connecting two nodes on a network to communicate with each other. One socket(node) listens on a particular port at an IP, while other socket reaches out to the other to form a connection. Server forms the listener socket while client reaches out to the server.</a:t>
            </a:r>
          </a:p>
          <a:p>
            <a:pPr>
              <a:lnSpc>
                <a:spcPts val="6849"/>
              </a:lnSpc>
            </a:pPr>
          </a:p>
          <a:p>
            <a:pPr algn="l" marL="0" indent="0" lvl="0">
              <a:lnSpc>
                <a:spcPts val="6849"/>
              </a:lnSpc>
            </a:pPr>
          </a:p>
        </p:txBody>
      </p:sp>
      <p:sp>
        <p:nvSpPr>
          <p:cNvPr name="TextBox 7" id="7"/>
          <p:cNvSpPr txBox="true"/>
          <p:nvPr/>
        </p:nvSpPr>
        <p:spPr>
          <a:xfrm rot="0">
            <a:off x="1570669" y="336550"/>
            <a:ext cx="14073737" cy="1298575"/>
          </a:xfrm>
          <a:prstGeom prst="rect">
            <a:avLst/>
          </a:prstGeom>
        </p:spPr>
        <p:txBody>
          <a:bodyPr anchor="t" rtlCol="false" tIns="0" lIns="0" bIns="0" rIns="0">
            <a:spAutoFit/>
          </a:bodyPr>
          <a:lstStyle/>
          <a:p>
            <a:pPr algn="ctr" marL="0" indent="0" lvl="0">
              <a:lnSpc>
                <a:spcPts val="10400"/>
              </a:lnSpc>
              <a:spcBef>
                <a:spcPct val="0"/>
              </a:spcBef>
            </a:pPr>
            <a:r>
              <a:rPr lang="en-US" spc="-80" sz="8000">
                <a:solidFill>
                  <a:srgbClr val="14110F"/>
                </a:solidFill>
                <a:latin typeface="Roboto Bold"/>
              </a:rPr>
              <a:t>What is socket programming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25" r="0" b="7825"/>
          <a:stretch>
            <a:fillRect/>
          </a:stretch>
        </p:blipFill>
        <p:spPr>
          <a:xfrm>
            <a:off x="0" y="0"/>
            <a:ext cx="18288000" cy="10287000"/>
          </a:xfrm>
          <a:prstGeom prst="rect">
            <a:avLst/>
          </a:prstGeom>
        </p:spPr>
      </p:pic>
      <p:sp>
        <p:nvSpPr>
          <p:cNvPr name="AutoShape 3" id="3"/>
          <p:cNvSpPr/>
          <p:nvPr/>
        </p:nvSpPr>
        <p:spPr>
          <a:xfrm rot="0">
            <a:off x="9412" y="9258300"/>
            <a:ext cx="18278588" cy="1028700"/>
          </a:xfrm>
          <a:prstGeom prst="rect">
            <a:avLst/>
          </a:prstGeom>
          <a:solidFill>
            <a:srgbClr val="14110F"/>
          </a:solidFill>
        </p:spPr>
      </p:sp>
      <p:grpSp>
        <p:nvGrpSpPr>
          <p:cNvPr name="Group 4" id="4"/>
          <p:cNvGrpSpPr/>
          <p:nvPr/>
        </p:nvGrpSpPr>
        <p:grpSpPr>
          <a:xfrm rot="0">
            <a:off x="572378" y="1485061"/>
            <a:ext cx="17207264" cy="7773239"/>
            <a:chOff x="0" y="0"/>
            <a:chExt cx="3362456" cy="1518962"/>
          </a:xfrm>
        </p:grpSpPr>
        <p:sp>
          <p:nvSpPr>
            <p:cNvPr name="Freeform 5" id="5"/>
            <p:cNvSpPr/>
            <p:nvPr/>
          </p:nvSpPr>
          <p:spPr>
            <a:xfrm>
              <a:off x="0" y="0"/>
              <a:ext cx="3362456" cy="1518962"/>
            </a:xfrm>
            <a:custGeom>
              <a:avLst/>
              <a:gdLst/>
              <a:ahLst/>
              <a:cxnLst/>
              <a:rect r="r" b="b" t="t" l="l"/>
              <a:pathLst>
                <a:path h="1518962" w="3362456">
                  <a:moveTo>
                    <a:pt x="3237996" y="1518962"/>
                  </a:moveTo>
                  <a:lnTo>
                    <a:pt x="124460" y="1518962"/>
                  </a:lnTo>
                  <a:cubicBezTo>
                    <a:pt x="55880" y="1518962"/>
                    <a:pt x="0" y="1463082"/>
                    <a:pt x="0" y="1394502"/>
                  </a:cubicBezTo>
                  <a:lnTo>
                    <a:pt x="0" y="124460"/>
                  </a:lnTo>
                  <a:cubicBezTo>
                    <a:pt x="0" y="55880"/>
                    <a:pt x="55880" y="0"/>
                    <a:pt x="124460" y="0"/>
                  </a:cubicBezTo>
                  <a:lnTo>
                    <a:pt x="3237997" y="0"/>
                  </a:lnTo>
                  <a:cubicBezTo>
                    <a:pt x="3306576" y="0"/>
                    <a:pt x="3362456" y="55880"/>
                    <a:pt x="3362456" y="124460"/>
                  </a:cubicBezTo>
                  <a:lnTo>
                    <a:pt x="3362456" y="1394502"/>
                  </a:lnTo>
                  <a:cubicBezTo>
                    <a:pt x="3362456" y="1463082"/>
                    <a:pt x="3306576" y="1518962"/>
                    <a:pt x="3237997" y="1518962"/>
                  </a:cubicBezTo>
                  <a:close/>
                </a:path>
              </a:pathLst>
            </a:custGeom>
            <a:solidFill>
              <a:srgbClr val="F6F6F6"/>
            </a:solidFill>
          </p:spPr>
        </p:sp>
      </p:grpSp>
      <p:pic>
        <p:nvPicPr>
          <p:cNvPr name="Picture 6" id="6"/>
          <p:cNvPicPr>
            <a:picLocks noChangeAspect="true"/>
          </p:cNvPicPr>
          <p:nvPr/>
        </p:nvPicPr>
        <p:blipFill>
          <a:blip r:embed="rId3"/>
          <a:srcRect l="0" t="0" r="0" b="0"/>
          <a:stretch>
            <a:fillRect/>
          </a:stretch>
        </p:blipFill>
        <p:spPr>
          <a:xfrm flipH="false" flipV="false" rot="0">
            <a:off x="7426123" y="1672358"/>
            <a:ext cx="5022111" cy="7398645"/>
          </a:xfrm>
          <a:prstGeom prst="rect">
            <a:avLst/>
          </a:prstGeom>
        </p:spPr>
      </p:pic>
      <p:sp>
        <p:nvSpPr>
          <p:cNvPr name="TextBox 7" id="7"/>
          <p:cNvSpPr txBox="true"/>
          <p:nvPr/>
        </p:nvSpPr>
        <p:spPr>
          <a:xfrm rot="0">
            <a:off x="1570669" y="-85725"/>
            <a:ext cx="14073737" cy="1298575"/>
          </a:xfrm>
          <a:prstGeom prst="rect">
            <a:avLst/>
          </a:prstGeom>
        </p:spPr>
        <p:txBody>
          <a:bodyPr anchor="t" rtlCol="false" tIns="0" lIns="0" bIns="0" rIns="0">
            <a:spAutoFit/>
          </a:bodyPr>
          <a:lstStyle/>
          <a:p>
            <a:pPr algn="ctr" marL="0" indent="0" lvl="0">
              <a:lnSpc>
                <a:spcPts val="10400"/>
              </a:lnSpc>
              <a:spcBef>
                <a:spcPct val="0"/>
              </a:spcBef>
            </a:pPr>
            <a:r>
              <a:rPr lang="en-US" spc="-80" sz="8000">
                <a:solidFill>
                  <a:srgbClr val="14110F"/>
                </a:solidFill>
                <a:latin typeface="Roboto Bold"/>
              </a:rPr>
              <a:t>What is socket programming</a:t>
            </a:r>
            <a:r>
              <a:rPr lang="en-US" spc="-80" sz="8000">
                <a:solidFill>
                  <a:srgbClr val="FFFFFF"/>
                </a:solidFill>
                <a:latin typeface="Roboto Bold"/>
              </a:rPr>
              <a: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25" r="0" b="7825"/>
          <a:stretch>
            <a:fillRect/>
          </a:stretch>
        </p:blipFill>
        <p:spPr>
          <a:xfrm>
            <a:off x="0" y="0"/>
            <a:ext cx="18288000" cy="10287000"/>
          </a:xfrm>
          <a:prstGeom prst="rect">
            <a:avLst/>
          </a:prstGeom>
        </p:spPr>
      </p:pic>
      <p:sp>
        <p:nvSpPr>
          <p:cNvPr name="AutoShape 3" id="3"/>
          <p:cNvSpPr/>
          <p:nvPr/>
        </p:nvSpPr>
        <p:spPr>
          <a:xfrm rot="0">
            <a:off x="9412" y="8870247"/>
            <a:ext cx="18278588" cy="1416753"/>
          </a:xfrm>
          <a:prstGeom prst="rect">
            <a:avLst/>
          </a:prstGeom>
          <a:solidFill>
            <a:srgbClr val="14110F"/>
          </a:solidFill>
        </p:spPr>
      </p:sp>
      <p:grpSp>
        <p:nvGrpSpPr>
          <p:cNvPr name="Group 4" id="4"/>
          <p:cNvGrpSpPr/>
          <p:nvPr/>
        </p:nvGrpSpPr>
        <p:grpSpPr>
          <a:xfrm rot="0">
            <a:off x="545074" y="1954433"/>
            <a:ext cx="17207264" cy="6747882"/>
            <a:chOff x="0" y="0"/>
            <a:chExt cx="3362456" cy="1318598"/>
          </a:xfrm>
        </p:grpSpPr>
        <p:sp>
          <p:nvSpPr>
            <p:cNvPr name="Freeform 5" id="5"/>
            <p:cNvSpPr/>
            <p:nvPr/>
          </p:nvSpPr>
          <p:spPr>
            <a:xfrm>
              <a:off x="0" y="0"/>
              <a:ext cx="3362456" cy="1318598"/>
            </a:xfrm>
            <a:custGeom>
              <a:avLst/>
              <a:gdLst/>
              <a:ahLst/>
              <a:cxnLst/>
              <a:rect r="r" b="b" t="t" l="l"/>
              <a:pathLst>
                <a:path h="1318598" w="3362456">
                  <a:moveTo>
                    <a:pt x="3237996" y="1318598"/>
                  </a:moveTo>
                  <a:lnTo>
                    <a:pt x="124460" y="1318598"/>
                  </a:lnTo>
                  <a:cubicBezTo>
                    <a:pt x="55880" y="1318598"/>
                    <a:pt x="0" y="1262718"/>
                    <a:pt x="0" y="1194138"/>
                  </a:cubicBezTo>
                  <a:lnTo>
                    <a:pt x="0" y="124460"/>
                  </a:lnTo>
                  <a:cubicBezTo>
                    <a:pt x="0" y="55880"/>
                    <a:pt x="55880" y="0"/>
                    <a:pt x="124460" y="0"/>
                  </a:cubicBezTo>
                  <a:lnTo>
                    <a:pt x="3237997" y="0"/>
                  </a:lnTo>
                  <a:cubicBezTo>
                    <a:pt x="3306576" y="0"/>
                    <a:pt x="3362456" y="55880"/>
                    <a:pt x="3362456" y="124460"/>
                  </a:cubicBezTo>
                  <a:lnTo>
                    <a:pt x="3362456" y="1194138"/>
                  </a:lnTo>
                  <a:cubicBezTo>
                    <a:pt x="3362456" y="1262718"/>
                    <a:pt x="3306576" y="1318598"/>
                    <a:pt x="3237997" y="1318598"/>
                  </a:cubicBezTo>
                  <a:close/>
                </a:path>
              </a:pathLst>
            </a:custGeom>
            <a:solidFill>
              <a:srgbClr val="F6F6F6"/>
            </a:solidFill>
          </p:spPr>
        </p:sp>
      </p:grpSp>
      <p:sp>
        <p:nvSpPr>
          <p:cNvPr name="TextBox 6" id="6"/>
          <p:cNvSpPr txBox="true"/>
          <p:nvPr/>
        </p:nvSpPr>
        <p:spPr>
          <a:xfrm rot="0">
            <a:off x="794014" y="2389216"/>
            <a:ext cx="17207264" cy="4796023"/>
          </a:xfrm>
          <a:prstGeom prst="rect">
            <a:avLst/>
          </a:prstGeom>
        </p:spPr>
        <p:txBody>
          <a:bodyPr anchor="t" rtlCol="false" tIns="0" lIns="0" bIns="0" rIns="0">
            <a:spAutoFit/>
          </a:bodyPr>
          <a:lstStyle/>
          <a:p>
            <a:pPr>
              <a:lnSpc>
                <a:spcPts val="6318"/>
              </a:lnSpc>
            </a:pPr>
            <a:r>
              <a:rPr lang="en-US" spc="97" sz="4860">
                <a:solidFill>
                  <a:srgbClr val="14110F"/>
                </a:solidFill>
                <a:latin typeface="Roboto Bold"/>
              </a:rPr>
              <a:t>Encryption</a:t>
            </a:r>
            <a:r>
              <a:rPr lang="en-US" spc="97" sz="4860">
                <a:solidFill>
                  <a:srgbClr val="14110F"/>
                </a:solidFill>
                <a:latin typeface="Roboto"/>
              </a:rPr>
              <a:t> is the process of converting normal message (plaintext) into meaningless message (Ciphertext).</a:t>
            </a:r>
          </a:p>
          <a:p>
            <a:pPr>
              <a:lnSpc>
                <a:spcPts val="6318"/>
              </a:lnSpc>
            </a:pPr>
          </a:p>
          <a:p>
            <a:pPr>
              <a:lnSpc>
                <a:spcPts val="6318"/>
              </a:lnSpc>
            </a:pPr>
            <a:r>
              <a:rPr lang="en-US" spc="97" sz="4860">
                <a:solidFill>
                  <a:srgbClr val="14110F"/>
                </a:solidFill>
                <a:latin typeface="Roboto Bold"/>
              </a:rPr>
              <a:t>Decryption</a:t>
            </a:r>
            <a:r>
              <a:rPr lang="en-US" spc="97" sz="4860">
                <a:solidFill>
                  <a:srgbClr val="14110F"/>
                </a:solidFill>
                <a:latin typeface="Roboto"/>
              </a:rPr>
              <a:t> is the process of converting meaningless message (Ciphertext) into its original form (Plaintext).</a:t>
            </a:r>
          </a:p>
          <a:p>
            <a:pPr algn="l" marL="0" indent="0" lvl="0">
              <a:lnSpc>
                <a:spcPts val="6318"/>
              </a:lnSpc>
            </a:pPr>
          </a:p>
        </p:txBody>
      </p:sp>
      <p:sp>
        <p:nvSpPr>
          <p:cNvPr name="TextBox 7" id="7"/>
          <p:cNvSpPr txBox="true"/>
          <p:nvPr/>
        </p:nvSpPr>
        <p:spPr>
          <a:xfrm rot="0">
            <a:off x="1570669" y="336550"/>
            <a:ext cx="14073737" cy="1298575"/>
          </a:xfrm>
          <a:prstGeom prst="rect">
            <a:avLst/>
          </a:prstGeom>
        </p:spPr>
        <p:txBody>
          <a:bodyPr anchor="t" rtlCol="false" tIns="0" lIns="0" bIns="0" rIns="0">
            <a:spAutoFit/>
          </a:bodyPr>
          <a:lstStyle/>
          <a:p>
            <a:pPr algn="ctr" marL="0" indent="0" lvl="0">
              <a:lnSpc>
                <a:spcPts val="10400"/>
              </a:lnSpc>
              <a:spcBef>
                <a:spcPct val="0"/>
              </a:spcBef>
            </a:pPr>
            <a:r>
              <a:rPr lang="en-US" spc="-80" sz="8000">
                <a:solidFill>
                  <a:srgbClr val="14110F"/>
                </a:solidFill>
                <a:latin typeface="Roboto Bold"/>
              </a:rPr>
              <a:t>Encryption and Decryption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25" r="0" b="7825"/>
          <a:stretch>
            <a:fillRect/>
          </a:stretch>
        </p:blipFill>
        <p:spPr>
          <a:xfrm>
            <a:off x="0" y="0"/>
            <a:ext cx="18288000" cy="10287000"/>
          </a:xfrm>
          <a:prstGeom prst="rect">
            <a:avLst/>
          </a:prstGeom>
        </p:spPr>
      </p:pic>
      <p:sp>
        <p:nvSpPr>
          <p:cNvPr name="AutoShape 3" id="3"/>
          <p:cNvSpPr/>
          <p:nvPr/>
        </p:nvSpPr>
        <p:spPr>
          <a:xfrm rot="0">
            <a:off x="9412" y="8870247"/>
            <a:ext cx="18278588" cy="1416753"/>
          </a:xfrm>
          <a:prstGeom prst="rect">
            <a:avLst/>
          </a:prstGeom>
          <a:solidFill>
            <a:srgbClr val="14110F"/>
          </a:solidFill>
        </p:spPr>
      </p:sp>
      <p:grpSp>
        <p:nvGrpSpPr>
          <p:cNvPr name="Group 4" id="4"/>
          <p:cNvGrpSpPr/>
          <p:nvPr/>
        </p:nvGrpSpPr>
        <p:grpSpPr>
          <a:xfrm rot="0">
            <a:off x="545074" y="1954433"/>
            <a:ext cx="17207264" cy="6747882"/>
            <a:chOff x="0" y="0"/>
            <a:chExt cx="3362456" cy="1318598"/>
          </a:xfrm>
        </p:grpSpPr>
        <p:sp>
          <p:nvSpPr>
            <p:cNvPr name="Freeform 5" id="5"/>
            <p:cNvSpPr/>
            <p:nvPr/>
          </p:nvSpPr>
          <p:spPr>
            <a:xfrm>
              <a:off x="0" y="0"/>
              <a:ext cx="3362456" cy="1318598"/>
            </a:xfrm>
            <a:custGeom>
              <a:avLst/>
              <a:gdLst/>
              <a:ahLst/>
              <a:cxnLst/>
              <a:rect r="r" b="b" t="t" l="l"/>
              <a:pathLst>
                <a:path h="1318598" w="3362456">
                  <a:moveTo>
                    <a:pt x="3237996" y="1318598"/>
                  </a:moveTo>
                  <a:lnTo>
                    <a:pt x="124460" y="1318598"/>
                  </a:lnTo>
                  <a:cubicBezTo>
                    <a:pt x="55880" y="1318598"/>
                    <a:pt x="0" y="1262718"/>
                    <a:pt x="0" y="1194138"/>
                  </a:cubicBezTo>
                  <a:lnTo>
                    <a:pt x="0" y="124460"/>
                  </a:lnTo>
                  <a:cubicBezTo>
                    <a:pt x="0" y="55880"/>
                    <a:pt x="55880" y="0"/>
                    <a:pt x="124460" y="0"/>
                  </a:cubicBezTo>
                  <a:lnTo>
                    <a:pt x="3237997" y="0"/>
                  </a:lnTo>
                  <a:cubicBezTo>
                    <a:pt x="3306576" y="0"/>
                    <a:pt x="3362456" y="55880"/>
                    <a:pt x="3362456" y="124460"/>
                  </a:cubicBezTo>
                  <a:lnTo>
                    <a:pt x="3362456" y="1194138"/>
                  </a:lnTo>
                  <a:cubicBezTo>
                    <a:pt x="3362456" y="1262718"/>
                    <a:pt x="3306576" y="1318598"/>
                    <a:pt x="3237997" y="1318598"/>
                  </a:cubicBezTo>
                  <a:close/>
                </a:path>
              </a:pathLst>
            </a:custGeom>
            <a:solidFill>
              <a:srgbClr val="F6F6F6"/>
            </a:solidFill>
          </p:spPr>
        </p:sp>
      </p:grpSp>
      <p:pic>
        <p:nvPicPr>
          <p:cNvPr name="Picture 6" id="6"/>
          <p:cNvPicPr>
            <a:picLocks noChangeAspect="true"/>
          </p:cNvPicPr>
          <p:nvPr/>
        </p:nvPicPr>
        <p:blipFill>
          <a:blip r:embed="rId3"/>
          <a:srcRect l="0" t="974" r="0" b="0"/>
          <a:stretch>
            <a:fillRect/>
          </a:stretch>
        </p:blipFill>
        <p:spPr>
          <a:xfrm flipH="false" flipV="false" rot="0">
            <a:off x="545074" y="2618536"/>
            <a:ext cx="17207264" cy="5407005"/>
          </a:xfrm>
          <a:prstGeom prst="rect">
            <a:avLst/>
          </a:prstGeom>
        </p:spPr>
      </p:pic>
      <p:sp>
        <p:nvSpPr>
          <p:cNvPr name="TextBox 7" id="7"/>
          <p:cNvSpPr txBox="true"/>
          <p:nvPr/>
        </p:nvSpPr>
        <p:spPr>
          <a:xfrm rot="0">
            <a:off x="1570669" y="336550"/>
            <a:ext cx="14073737" cy="1298575"/>
          </a:xfrm>
          <a:prstGeom prst="rect">
            <a:avLst/>
          </a:prstGeom>
        </p:spPr>
        <p:txBody>
          <a:bodyPr anchor="t" rtlCol="false" tIns="0" lIns="0" bIns="0" rIns="0">
            <a:spAutoFit/>
          </a:bodyPr>
          <a:lstStyle/>
          <a:p>
            <a:pPr algn="ctr" marL="0" indent="0" lvl="0">
              <a:lnSpc>
                <a:spcPts val="10400"/>
              </a:lnSpc>
              <a:spcBef>
                <a:spcPct val="0"/>
              </a:spcBef>
            </a:pPr>
            <a:r>
              <a:rPr lang="en-US" spc="-80" sz="8000">
                <a:solidFill>
                  <a:srgbClr val="14110F"/>
                </a:solidFill>
                <a:latin typeface="Roboto Bold"/>
              </a:rPr>
              <a:t>Encryption and Decryption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25" r="0" b="7825"/>
          <a:stretch>
            <a:fillRect/>
          </a:stretch>
        </p:blipFill>
        <p:spPr>
          <a:xfrm>
            <a:off x="0" y="0"/>
            <a:ext cx="18288000" cy="10287000"/>
          </a:xfrm>
          <a:prstGeom prst="rect">
            <a:avLst/>
          </a:prstGeom>
        </p:spPr>
      </p:pic>
      <p:sp>
        <p:nvSpPr>
          <p:cNvPr name="AutoShape 3" id="3"/>
          <p:cNvSpPr/>
          <p:nvPr/>
        </p:nvSpPr>
        <p:spPr>
          <a:xfrm rot="0">
            <a:off x="9412" y="8870247"/>
            <a:ext cx="18278588" cy="1416753"/>
          </a:xfrm>
          <a:prstGeom prst="rect">
            <a:avLst/>
          </a:prstGeom>
          <a:solidFill>
            <a:srgbClr val="14110F"/>
          </a:solidFill>
        </p:spPr>
      </p:sp>
      <p:grpSp>
        <p:nvGrpSpPr>
          <p:cNvPr name="Group 4" id="4"/>
          <p:cNvGrpSpPr/>
          <p:nvPr/>
        </p:nvGrpSpPr>
        <p:grpSpPr>
          <a:xfrm rot="0">
            <a:off x="545074" y="1954433"/>
            <a:ext cx="17207264" cy="6747882"/>
            <a:chOff x="0" y="0"/>
            <a:chExt cx="3362456" cy="1318598"/>
          </a:xfrm>
        </p:grpSpPr>
        <p:sp>
          <p:nvSpPr>
            <p:cNvPr name="Freeform 5" id="5"/>
            <p:cNvSpPr/>
            <p:nvPr/>
          </p:nvSpPr>
          <p:spPr>
            <a:xfrm>
              <a:off x="0" y="0"/>
              <a:ext cx="3362456" cy="1318598"/>
            </a:xfrm>
            <a:custGeom>
              <a:avLst/>
              <a:gdLst/>
              <a:ahLst/>
              <a:cxnLst/>
              <a:rect r="r" b="b" t="t" l="l"/>
              <a:pathLst>
                <a:path h="1318598" w="3362456">
                  <a:moveTo>
                    <a:pt x="3237996" y="1318598"/>
                  </a:moveTo>
                  <a:lnTo>
                    <a:pt x="124460" y="1318598"/>
                  </a:lnTo>
                  <a:cubicBezTo>
                    <a:pt x="55880" y="1318598"/>
                    <a:pt x="0" y="1262718"/>
                    <a:pt x="0" y="1194138"/>
                  </a:cubicBezTo>
                  <a:lnTo>
                    <a:pt x="0" y="124460"/>
                  </a:lnTo>
                  <a:cubicBezTo>
                    <a:pt x="0" y="55880"/>
                    <a:pt x="55880" y="0"/>
                    <a:pt x="124460" y="0"/>
                  </a:cubicBezTo>
                  <a:lnTo>
                    <a:pt x="3237997" y="0"/>
                  </a:lnTo>
                  <a:cubicBezTo>
                    <a:pt x="3306576" y="0"/>
                    <a:pt x="3362456" y="55880"/>
                    <a:pt x="3362456" y="124460"/>
                  </a:cubicBezTo>
                  <a:lnTo>
                    <a:pt x="3362456" y="1194138"/>
                  </a:lnTo>
                  <a:cubicBezTo>
                    <a:pt x="3362456" y="1262718"/>
                    <a:pt x="3306576" y="1318598"/>
                    <a:pt x="3237997" y="1318598"/>
                  </a:cubicBezTo>
                  <a:close/>
                </a:path>
              </a:pathLst>
            </a:custGeom>
            <a:solidFill>
              <a:srgbClr val="F6F6F6"/>
            </a:solidFill>
          </p:spPr>
        </p:sp>
      </p:grpSp>
      <p:sp>
        <p:nvSpPr>
          <p:cNvPr name="TextBox 6" id="6"/>
          <p:cNvSpPr txBox="true"/>
          <p:nvPr/>
        </p:nvSpPr>
        <p:spPr>
          <a:xfrm rot="0">
            <a:off x="1028700" y="2342159"/>
            <a:ext cx="16452838" cy="5915279"/>
          </a:xfrm>
          <a:prstGeom prst="rect">
            <a:avLst/>
          </a:prstGeom>
        </p:spPr>
        <p:txBody>
          <a:bodyPr anchor="t" rtlCol="false" tIns="0" lIns="0" bIns="0" rIns="0">
            <a:spAutoFit/>
          </a:bodyPr>
          <a:lstStyle/>
          <a:p>
            <a:pPr>
              <a:lnSpc>
                <a:spcPts val="5821"/>
              </a:lnSpc>
            </a:pPr>
            <a:r>
              <a:rPr lang="en-US" spc="89" sz="4478">
                <a:solidFill>
                  <a:srgbClr val="14110F"/>
                </a:solidFill>
                <a:latin typeface="Roboto"/>
              </a:rPr>
              <a:t>In this program I have also used AES library (Advanced Encryption Standard) AES is a cipher block algorithm that specification for the encryption of electronic data established by the</a:t>
            </a:r>
          </a:p>
          <a:p>
            <a:pPr>
              <a:lnSpc>
                <a:spcPts val="5821"/>
              </a:lnSpc>
            </a:pPr>
            <a:r>
              <a:rPr lang="en-US" spc="28" sz="4478">
                <a:solidFill>
                  <a:srgbClr val="14110F"/>
                </a:solidFill>
                <a:latin typeface="Arimo"/>
              </a:rPr>
              <a:t>U.S National Institute of Standards and Technology (NIST) in 2001. AES is widely used today as it is a much stronger than DES and triple DES despite being harder to implement.</a:t>
            </a:r>
          </a:p>
          <a:p>
            <a:pPr algn="l" marL="0" indent="0" lvl="0">
              <a:lnSpc>
                <a:spcPts val="5821"/>
              </a:lnSpc>
            </a:pPr>
          </a:p>
        </p:txBody>
      </p:sp>
      <p:sp>
        <p:nvSpPr>
          <p:cNvPr name="TextBox 7" id="7"/>
          <p:cNvSpPr txBox="true"/>
          <p:nvPr/>
        </p:nvSpPr>
        <p:spPr>
          <a:xfrm rot="0">
            <a:off x="-296280" y="187812"/>
            <a:ext cx="18880560" cy="2613025"/>
          </a:xfrm>
          <a:prstGeom prst="rect">
            <a:avLst/>
          </a:prstGeom>
        </p:spPr>
        <p:txBody>
          <a:bodyPr anchor="t" rtlCol="false" tIns="0" lIns="0" bIns="0" rIns="0">
            <a:spAutoFit/>
          </a:bodyPr>
          <a:lstStyle/>
          <a:p>
            <a:pPr algn="ctr">
              <a:lnSpc>
                <a:spcPts val="10400"/>
              </a:lnSpc>
            </a:pPr>
            <a:r>
              <a:rPr lang="en-US" spc="-80" sz="8000">
                <a:solidFill>
                  <a:srgbClr val="14110F"/>
                </a:solidFill>
                <a:latin typeface="Roboto Bold"/>
              </a:rPr>
              <a:t>Advanced Encryption Standard (AES)</a:t>
            </a:r>
          </a:p>
          <a:p>
            <a:pPr algn="ctr" marL="0" indent="0" lvl="0">
              <a:lnSpc>
                <a:spcPts val="1040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25" r="0" b="7825"/>
          <a:stretch>
            <a:fillRect/>
          </a:stretch>
        </p:blipFill>
        <p:spPr>
          <a:xfrm>
            <a:off x="0" y="0"/>
            <a:ext cx="18288000" cy="10287000"/>
          </a:xfrm>
          <a:prstGeom prst="rect">
            <a:avLst/>
          </a:prstGeom>
        </p:spPr>
      </p:pic>
      <p:sp>
        <p:nvSpPr>
          <p:cNvPr name="AutoShape 3" id="3"/>
          <p:cNvSpPr/>
          <p:nvPr/>
        </p:nvSpPr>
        <p:spPr>
          <a:xfrm rot="0">
            <a:off x="9412" y="8870247"/>
            <a:ext cx="18278588" cy="1416753"/>
          </a:xfrm>
          <a:prstGeom prst="rect">
            <a:avLst/>
          </a:prstGeom>
          <a:solidFill>
            <a:srgbClr val="14110F"/>
          </a:solidFill>
        </p:spPr>
      </p:sp>
      <p:grpSp>
        <p:nvGrpSpPr>
          <p:cNvPr name="Group 4" id="4"/>
          <p:cNvGrpSpPr/>
          <p:nvPr/>
        </p:nvGrpSpPr>
        <p:grpSpPr>
          <a:xfrm rot="0">
            <a:off x="545074" y="1954433"/>
            <a:ext cx="17207264" cy="6747882"/>
            <a:chOff x="0" y="0"/>
            <a:chExt cx="3362456" cy="1318598"/>
          </a:xfrm>
        </p:grpSpPr>
        <p:sp>
          <p:nvSpPr>
            <p:cNvPr name="Freeform 5" id="5"/>
            <p:cNvSpPr/>
            <p:nvPr/>
          </p:nvSpPr>
          <p:spPr>
            <a:xfrm>
              <a:off x="0" y="0"/>
              <a:ext cx="3362456" cy="1318598"/>
            </a:xfrm>
            <a:custGeom>
              <a:avLst/>
              <a:gdLst/>
              <a:ahLst/>
              <a:cxnLst/>
              <a:rect r="r" b="b" t="t" l="l"/>
              <a:pathLst>
                <a:path h="1318598" w="3362456">
                  <a:moveTo>
                    <a:pt x="3237996" y="1318598"/>
                  </a:moveTo>
                  <a:lnTo>
                    <a:pt x="124460" y="1318598"/>
                  </a:lnTo>
                  <a:cubicBezTo>
                    <a:pt x="55880" y="1318598"/>
                    <a:pt x="0" y="1262718"/>
                    <a:pt x="0" y="1194138"/>
                  </a:cubicBezTo>
                  <a:lnTo>
                    <a:pt x="0" y="124460"/>
                  </a:lnTo>
                  <a:cubicBezTo>
                    <a:pt x="0" y="55880"/>
                    <a:pt x="55880" y="0"/>
                    <a:pt x="124460" y="0"/>
                  </a:cubicBezTo>
                  <a:lnTo>
                    <a:pt x="3237997" y="0"/>
                  </a:lnTo>
                  <a:cubicBezTo>
                    <a:pt x="3306576" y="0"/>
                    <a:pt x="3362456" y="55880"/>
                    <a:pt x="3362456" y="124460"/>
                  </a:cubicBezTo>
                  <a:lnTo>
                    <a:pt x="3362456" y="1194138"/>
                  </a:lnTo>
                  <a:cubicBezTo>
                    <a:pt x="3362456" y="1262718"/>
                    <a:pt x="3306576" y="1318598"/>
                    <a:pt x="3237997" y="1318598"/>
                  </a:cubicBezTo>
                  <a:close/>
                </a:path>
              </a:pathLst>
            </a:custGeom>
            <a:solidFill>
              <a:srgbClr val="F6F6F6"/>
            </a:solidFill>
          </p:spPr>
        </p:sp>
      </p:grpSp>
      <p:sp>
        <p:nvSpPr>
          <p:cNvPr name="TextBox 6" id="6"/>
          <p:cNvSpPr txBox="true"/>
          <p:nvPr/>
        </p:nvSpPr>
        <p:spPr>
          <a:xfrm rot="0">
            <a:off x="786887" y="2348735"/>
            <a:ext cx="16723638" cy="5911652"/>
          </a:xfrm>
          <a:prstGeom prst="rect">
            <a:avLst/>
          </a:prstGeom>
        </p:spPr>
        <p:txBody>
          <a:bodyPr anchor="t" rtlCol="false" tIns="0" lIns="0" bIns="0" rIns="0">
            <a:spAutoFit/>
          </a:bodyPr>
          <a:lstStyle/>
          <a:p>
            <a:pPr>
              <a:lnSpc>
                <a:spcPts val="5220"/>
              </a:lnSpc>
            </a:pPr>
            <a:r>
              <a:rPr lang="en-US" spc="80" sz="4015">
                <a:solidFill>
                  <a:srgbClr val="14110F"/>
                </a:solidFill>
                <a:latin typeface="Roboto"/>
              </a:rPr>
              <a:t>An SSL certificate is a digital certificate that authenticates a website's identity and enables an encrypted connection. SSL stands for Secure Sockets Layer, a security protocol that creates an encrypted link between a web server and a web browser. It uses encryption algorithms to scramble data in transit, which prevents hackers from reading it as it is sent over the connection. It's a protocol for servers and web browsers that makes sure that data passed between the two are private.</a:t>
            </a:r>
          </a:p>
          <a:p>
            <a:pPr algn="l" marL="0" indent="0" lvl="0">
              <a:lnSpc>
                <a:spcPts val="5220"/>
              </a:lnSpc>
            </a:pPr>
          </a:p>
        </p:txBody>
      </p:sp>
      <p:sp>
        <p:nvSpPr>
          <p:cNvPr name="TextBox 7" id="7"/>
          <p:cNvSpPr txBox="true"/>
          <p:nvPr/>
        </p:nvSpPr>
        <p:spPr>
          <a:xfrm rot="0">
            <a:off x="1570669" y="336550"/>
            <a:ext cx="14073737" cy="1298575"/>
          </a:xfrm>
          <a:prstGeom prst="rect">
            <a:avLst/>
          </a:prstGeom>
        </p:spPr>
        <p:txBody>
          <a:bodyPr anchor="t" rtlCol="false" tIns="0" lIns="0" bIns="0" rIns="0">
            <a:spAutoFit/>
          </a:bodyPr>
          <a:lstStyle/>
          <a:p>
            <a:pPr algn="ctr" marL="0" indent="0" lvl="0">
              <a:lnSpc>
                <a:spcPts val="10400"/>
              </a:lnSpc>
              <a:spcBef>
                <a:spcPct val="0"/>
              </a:spcBef>
            </a:pPr>
            <a:r>
              <a:rPr lang="en-US" spc="-80" sz="8000">
                <a:solidFill>
                  <a:srgbClr val="14110F"/>
                </a:solidFill>
                <a:latin typeface="Roboto Bold"/>
              </a:rPr>
              <a:t>What is SSL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25" r="0" b="7825"/>
          <a:stretch>
            <a:fillRect/>
          </a:stretch>
        </p:blipFill>
        <p:spPr>
          <a:xfrm>
            <a:off x="0" y="0"/>
            <a:ext cx="18288000" cy="10287000"/>
          </a:xfrm>
          <a:prstGeom prst="rect">
            <a:avLst/>
          </a:prstGeom>
        </p:spPr>
      </p:pic>
      <p:sp>
        <p:nvSpPr>
          <p:cNvPr name="AutoShape 3" id="3"/>
          <p:cNvSpPr/>
          <p:nvPr/>
        </p:nvSpPr>
        <p:spPr>
          <a:xfrm rot="0">
            <a:off x="9412" y="9965449"/>
            <a:ext cx="18278588" cy="321551"/>
          </a:xfrm>
          <a:prstGeom prst="rect">
            <a:avLst/>
          </a:prstGeom>
          <a:solidFill>
            <a:srgbClr val="14110F"/>
          </a:solidFill>
        </p:spPr>
      </p:sp>
      <p:grpSp>
        <p:nvGrpSpPr>
          <p:cNvPr name="Group 4" id="4"/>
          <p:cNvGrpSpPr/>
          <p:nvPr/>
        </p:nvGrpSpPr>
        <p:grpSpPr>
          <a:xfrm rot="0">
            <a:off x="545074" y="1212850"/>
            <a:ext cx="17207264" cy="8752599"/>
            <a:chOff x="0" y="0"/>
            <a:chExt cx="3362456" cy="1710338"/>
          </a:xfrm>
        </p:grpSpPr>
        <p:sp>
          <p:nvSpPr>
            <p:cNvPr name="Freeform 5" id="5"/>
            <p:cNvSpPr/>
            <p:nvPr/>
          </p:nvSpPr>
          <p:spPr>
            <a:xfrm>
              <a:off x="0" y="0"/>
              <a:ext cx="3362456" cy="1710338"/>
            </a:xfrm>
            <a:custGeom>
              <a:avLst/>
              <a:gdLst/>
              <a:ahLst/>
              <a:cxnLst/>
              <a:rect r="r" b="b" t="t" l="l"/>
              <a:pathLst>
                <a:path h="1710338" w="3362456">
                  <a:moveTo>
                    <a:pt x="3237996" y="1710338"/>
                  </a:moveTo>
                  <a:lnTo>
                    <a:pt x="124460" y="1710338"/>
                  </a:lnTo>
                  <a:cubicBezTo>
                    <a:pt x="55880" y="1710338"/>
                    <a:pt x="0" y="1654458"/>
                    <a:pt x="0" y="1585878"/>
                  </a:cubicBezTo>
                  <a:lnTo>
                    <a:pt x="0" y="124460"/>
                  </a:lnTo>
                  <a:cubicBezTo>
                    <a:pt x="0" y="55880"/>
                    <a:pt x="55880" y="0"/>
                    <a:pt x="124460" y="0"/>
                  </a:cubicBezTo>
                  <a:lnTo>
                    <a:pt x="3237997" y="0"/>
                  </a:lnTo>
                  <a:cubicBezTo>
                    <a:pt x="3306576" y="0"/>
                    <a:pt x="3362456" y="55880"/>
                    <a:pt x="3362456" y="124460"/>
                  </a:cubicBezTo>
                  <a:lnTo>
                    <a:pt x="3362456" y="1585878"/>
                  </a:lnTo>
                  <a:cubicBezTo>
                    <a:pt x="3362456" y="1654458"/>
                    <a:pt x="3306576" y="1710338"/>
                    <a:pt x="3237997" y="1710338"/>
                  </a:cubicBezTo>
                  <a:close/>
                </a:path>
              </a:pathLst>
            </a:custGeom>
            <a:solidFill>
              <a:srgbClr val="F6F6F6"/>
            </a:solidFill>
          </p:spPr>
        </p:sp>
      </p:grpSp>
      <p:pic>
        <p:nvPicPr>
          <p:cNvPr name="Picture 6" id="6"/>
          <p:cNvPicPr>
            <a:picLocks noChangeAspect="true"/>
          </p:cNvPicPr>
          <p:nvPr/>
        </p:nvPicPr>
        <p:blipFill>
          <a:blip r:embed="rId3"/>
          <a:srcRect l="0" t="0" r="0" b="0"/>
          <a:stretch>
            <a:fillRect/>
          </a:stretch>
        </p:blipFill>
        <p:spPr>
          <a:xfrm flipH="false" flipV="false" rot="0">
            <a:off x="7711717" y="1339040"/>
            <a:ext cx="9547583" cy="8626409"/>
          </a:xfrm>
          <a:prstGeom prst="rect">
            <a:avLst/>
          </a:prstGeom>
        </p:spPr>
      </p:pic>
      <p:sp>
        <p:nvSpPr>
          <p:cNvPr name="TextBox 7" id="7"/>
          <p:cNvSpPr txBox="true"/>
          <p:nvPr/>
        </p:nvSpPr>
        <p:spPr>
          <a:xfrm rot="0">
            <a:off x="1570669" y="-85725"/>
            <a:ext cx="14073737" cy="1298575"/>
          </a:xfrm>
          <a:prstGeom prst="rect">
            <a:avLst/>
          </a:prstGeom>
        </p:spPr>
        <p:txBody>
          <a:bodyPr anchor="t" rtlCol="false" tIns="0" lIns="0" bIns="0" rIns="0">
            <a:spAutoFit/>
          </a:bodyPr>
          <a:lstStyle/>
          <a:p>
            <a:pPr algn="ctr" marL="0" indent="0" lvl="0">
              <a:lnSpc>
                <a:spcPts val="10400"/>
              </a:lnSpc>
              <a:spcBef>
                <a:spcPct val="0"/>
              </a:spcBef>
            </a:pPr>
            <a:r>
              <a:rPr lang="en-US" spc="-80" sz="8000">
                <a:solidFill>
                  <a:srgbClr val="14110F"/>
                </a:solidFill>
                <a:latin typeface="Roboto Bold"/>
              </a:rPr>
              <a:t>What is SSL ?</a:t>
            </a:r>
          </a:p>
        </p:txBody>
      </p:sp>
      <p:sp>
        <p:nvSpPr>
          <p:cNvPr name="TextBox 8" id="8"/>
          <p:cNvSpPr txBox="true"/>
          <p:nvPr/>
        </p:nvSpPr>
        <p:spPr>
          <a:xfrm rot="0">
            <a:off x="1028700" y="2081108"/>
            <a:ext cx="5530351" cy="6086684"/>
          </a:xfrm>
          <a:prstGeom prst="rect">
            <a:avLst/>
          </a:prstGeom>
        </p:spPr>
        <p:txBody>
          <a:bodyPr anchor="t" rtlCol="false" tIns="0" lIns="0" bIns="0" rIns="0">
            <a:spAutoFit/>
          </a:bodyPr>
          <a:lstStyle/>
          <a:p>
            <a:pPr algn="ctr">
              <a:lnSpc>
                <a:spcPts val="4853"/>
              </a:lnSpc>
              <a:spcBef>
                <a:spcPct val="0"/>
              </a:spcBef>
            </a:pPr>
            <a:r>
              <a:rPr lang="en-US" spc="-37" sz="3733">
                <a:solidFill>
                  <a:srgbClr val="14110F"/>
                </a:solidFill>
                <a:latin typeface="Roboto"/>
              </a:rPr>
              <a:t>SSL is a cryptographic protocol which defines how two entities securely communicate with each other. Secure Socket Layer (SSL) also known as Transport LayerSecurity (TLS) is often referred to as “SSL” SSL Handshake.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DAE-5znH-xM</dc:identifier>
  <dcterms:modified xsi:type="dcterms:W3CDTF">2011-08-01T06:04:30Z</dcterms:modified>
  <cp:revision>1</cp:revision>
  <dc:title>CN PROJECT</dc:title>
</cp:coreProperties>
</file>