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0" r:id="rId3"/>
    <p:sldId id="256" r:id="rId4"/>
    <p:sldId id="257"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898586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5423B-72EC-4D55-AF04-B7AEA81CC4A8}"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6848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57520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402305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11125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843927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103980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3252375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18246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341315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5423B-72EC-4D55-AF04-B7AEA81CC4A8}"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87030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5423B-72EC-4D55-AF04-B7AEA81CC4A8}"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319253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5423B-72EC-4D55-AF04-B7AEA81CC4A8}"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19817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5423B-72EC-4D55-AF04-B7AEA81CC4A8}"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209775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5423B-72EC-4D55-AF04-B7AEA81CC4A8}"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1253067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5423B-72EC-4D55-AF04-B7AEA81CC4A8}"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38327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075423B-72EC-4D55-AF04-B7AEA81CC4A8}" type="datetimeFigureOut">
              <a:rPr lang="en-IN" smtClean="0"/>
              <a:t>20-10-2024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2334208A-C6B2-4138-B7EE-FB41BB2E9159}" type="slidenum">
              <a:rPr lang="en-IN" smtClean="0"/>
              <a:t>‹#›</a:t>
            </a:fld>
            <a:endParaRPr lang="en-IN"/>
          </a:p>
        </p:txBody>
      </p:sp>
    </p:spTree>
    <p:extLst>
      <p:ext uri="{BB962C8B-B14F-4D97-AF65-F5344CB8AC3E}">
        <p14:creationId xmlns:p14="http://schemas.microsoft.com/office/powerpoint/2010/main" val="3137516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075423B-72EC-4D55-AF04-B7AEA81CC4A8}" type="datetimeFigureOut">
              <a:rPr lang="en-IN" smtClean="0"/>
              <a:t>20-10-2024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334208A-C6B2-4138-B7EE-FB41BB2E9159}" type="slidenum">
              <a:rPr lang="en-IN" smtClean="0"/>
              <a:t>‹#›</a:t>
            </a:fld>
            <a:endParaRPr lang="en-IN"/>
          </a:p>
        </p:txBody>
      </p:sp>
    </p:spTree>
    <p:extLst>
      <p:ext uri="{BB962C8B-B14F-4D97-AF65-F5344CB8AC3E}">
        <p14:creationId xmlns:p14="http://schemas.microsoft.com/office/powerpoint/2010/main" val="5216977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E8DF2B-7E75-3E33-C411-F595C5918CD3}"/>
              </a:ext>
            </a:extLst>
          </p:cNvPr>
          <p:cNvSpPr txBox="1"/>
          <p:nvPr/>
        </p:nvSpPr>
        <p:spPr>
          <a:xfrm>
            <a:off x="508518" y="0"/>
            <a:ext cx="11103429" cy="584775"/>
          </a:xfrm>
          <a:prstGeom prst="rect">
            <a:avLst/>
          </a:prstGeom>
          <a:noFill/>
        </p:spPr>
        <p:txBody>
          <a:bodyPr wrap="square" rtlCol="0">
            <a:spAutoFit/>
          </a:bodyPr>
          <a:lstStyle/>
          <a:p>
            <a:pPr algn="ctr"/>
            <a:r>
              <a:rPr lang="en-US" sz="3200" dirty="0">
                <a:latin typeface="Segoe UI Black" panose="020B0A02040204020203" pitchFamily="34" charset="0"/>
                <a:ea typeface="Segoe UI Black" panose="020B0A02040204020203" pitchFamily="34" charset="0"/>
              </a:rPr>
              <a:t>CAR SALES INSIGHTS </a:t>
            </a:r>
            <a:endParaRPr lang="en-IN" sz="3200" dirty="0">
              <a:latin typeface="Segoe UI Black" panose="020B0A02040204020203" pitchFamily="34" charset="0"/>
              <a:ea typeface="Segoe UI Black" panose="020B0A02040204020203" pitchFamily="34" charset="0"/>
            </a:endParaRPr>
          </a:p>
        </p:txBody>
      </p:sp>
      <p:pic>
        <p:nvPicPr>
          <p:cNvPr id="6" name="Picture 5" descr="A screenshot of a computer&#10;&#10;Description automatically generated">
            <a:extLst>
              <a:ext uri="{FF2B5EF4-FFF2-40B4-BE49-F238E27FC236}">
                <a16:creationId xmlns:a16="http://schemas.microsoft.com/office/drawing/2014/main" id="{EB96E259-D407-AB3E-703E-89130F572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10" y="584775"/>
            <a:ext cx="11683003" cy="6059315"/>
          </a:xfrm>
          <a:prstGeom prst="rect">
            <a:avLst/>
          </a:prstGeom>
        </p:spPr>
      </p:pic>
    </p:spTree>
    <p:extLst>
      <p:ext uri="{BB962C8B-B14F-4D97-AF65-F5344CB8AC3E}">
        <p14:creationId xmlns:p14="http://schemas.microsoft.com/office/powerpoint/2010/main" val="167163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2740C-8BC1-6964-860D-3531CF91173F}"/>
              </a:ext>
            </a:extLst>
          </p:cNvPr>
          <p:cNvSpPr txBox="1"/>
          <p:nvPr/>
        </p:nvSpPr>
        <p:spPr>
          <a:xfrm>
            <a:off x="544285" y="223935"/>
            <a:ext cx="11103429" cy="584775"/>
          </a:xfrm>
          <a:prstGeom prst="rect">
            <a:avLst/>
          </a:prstGeom>
          <a:noFill/>
        </p:spPr>
        <p:txBody>
          <a:bodyPr wrap="square" rtlCol="0">
            <a:spAutoFit/>
          </a:bodyPr>
          <a:lstStyle/>
          <a:p>
            <a:pPr algn="ctr"/>
            <a:r>
              <a:rPr lang="en-US" sz="3200" dirty="0">
                <a:latin typeface="Segoe UI Black" panose="020B0A02040204020203" pitchFamily="34" charset="0"/>
                <a:ea typeface="Segoe UI Black" panose="020B0A02040204020203" pitchFamily="34" charset="0"/>
              </a:rPr>
              <a:t>CAR SALES INSIGHTS </a:t>
            </a:r>
            <a:endParaRPr lang="en-IN" sz="3200" dirty="0">
              <a:latin typeface="Segoe UI Black" panose="020B0A02040204020203" pitchFamily="34" charset="0"/>
              <a:ea typeface="Segoe UI Black" panose="020B0A02040204020203" pitchFamily="34" charset="0"/>
            </a:endParaRPr>
          </a:p>
        </p:txBody>
      </p:sp>
      <p:pic>
        <p:nvPicPr>
          <p:cNvPr id="6" name="Picture 5" descr="A screenshot of a computer screen&#10;&#10;Description automatically generated">
            <a:extLst>
              <a:ext uri="{FF2B5EF4-FFF2-40B4-BE49-F238E27FC236}">
                <a16:creationId xmlns:a16="http://schemas.microsoft.com/office/drawing/2014/main" id="{1D116395-4D14-93BE-915E-4A04A1685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334" y="742669"/>
            <a:ext cx="11855155" cy="6012694"/>
          </a:xfrm>
          <a:prstGeom prst="rect">
            <a:avLst/>
          </a:prstGeom>
        </p:spPr>
      </p:pic>
    </p:spTree>
    <p:extLst>
      <p:ext uri="{BB962C8B-B14F-4D97-AF65-F5344CB8AC3E}">
        <p14:creationId xmlns:p14="http://schemas.microsoft.com/office/powerpoint/2010/main" val="329309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E23F6D-210F-4634-A8A3-84C310F109EF}"/>
              </a:ext>
            </a:extLst>
          </p:cNvPr>
          <p:cNvSpPr txBox="1"/>
          <p:nvPr/>
        </p:nvSpPr>
        <p:spPr>
          <a:xfrm>
            <a:off x="569167" y="261257"/>
            <a:ext cx="11103429" cy="584775"/>
          </a:xfrm>
          <a:prstGeom prst="rect">
            <a:avLst/>
          </a:prstGeom>
          <a:noFill/>
        </p:spPr>
        <p:txBody>
          <a:bodyPr wrap="square" rtlCol="0">
            <a:spAutoFit/>
          </a:bodyPr>
          <a:lstStyle/>
          <a:p>
            <a:pPr algn="ctr"/>
            <a:r>
              <a:rPr lang="en-US" sz="3200" dirty="0">
                <a:latin typeface="Segoe UI Black" panose="020B0A02040204020203" pitchFamily="34" charset="0"/>
                <a:ea typeface="Segoe UI Black" panose="020B0A02040204020203" pitchFamily="34" charset="0"/>
              </a:rPr>
              <a:t>CAR SALES INSIGHTS </a:t>
            </a:r>
            <a:endParaRPr lang="en-IN" sz="3200" dirty="0">
              <a:latin typeface="Segoe UI Black" panose="020B0A02040204020203"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DCF9049B-FF8E-68AF-7BA7-2270D73C1508}"/>
              </a:ext>
            </a:extLst>
          </p:cNvPr>
          <p:cNvSpPr txBox="1"/>
          <p:nvPr/>
        </p:nvSpPr>
        <p:spPr>
          <a:xfrm>
            <a:off x="289249" y="1209926"/>
            <a:ext cx="11383347" cy="4801314"/>
          </a:xfrm>
          <a:prstGeom prst="rect">
            <a:avLst/>
          </a:prstGeom>
          <a:noFill/>
        </p:spPr>
        <p:txBody>
          <a:bodyPr wrap="square" rtlCol="0">
            <a:spAutoFit/>
          </a:bodyPr>
          <a:lstStyle/>
          <a:p>
            <a:r>
              <a:rPr lang="en-IN" sz="1800" b="1" kern="0" dirty="0">
                <a:solidFill>
                  <a:srgbClr val="FFFF00"/>
                </a:solidFill>
                <a:effectLst/>
                <a:latin typeface="Segoe UI Semibold" panose="020B0702040204020203" pitchFamily="34" charset="0"/>
                <a:ea typeface="Times New Roman" panose="02020603050405020304" pitchFamily="18" charset="0"/>
                <a:cs typeface="Segoe UI Semibold" panose="020B0702040204020203" pitchFamily="34" charset="0"/>
              </a:rPr>
              <a:t>Objective</a:t>
            </a:r>
            <a:r>
              <a:rPr lang="en-IN" sz="1800" kern="0" dirty="0">
                <a:solidFill>
                  <a:srgbClr val="FFFF00"/>
                </a:solidFill>
                <a:effectLst/>
                <a:latin typeface="Segoe UI Semibold" panose="020B0702040204020203" pitchFamily="34" charset="0"/>
                <a:ea typeface="Times New Roman" panose="02020603050405020304" pitchFamily="18" charset="0"/>
                <a:cs typeface="Segoe UI Semibold" panose="020B0702040204020203" pitchFamily="34" charset="0"/>
              </a:rPr>
              <a:t>: </a:t>
            </a:r>
            <a:r>
              <a:rPr lang="en-IN" sz="1800" kern="0" dirty="0">
                <a:effectLst/>
                <a:latin typeface="Segoe UI Semibold" panose="020B0702040204020203" pitchFamily="34" charset="0"/>
                <a:ea typeface="Times New Roman" panose="02020603050405020304" pitchFamily="18" charset="0"/>
                <a:cs typeface="Segoe UI Semibold" panose="020B0702040204020203" pitchFamily="34" charset="0"/>
              </a:rPr>
              <a:t>The objective of this project is to design and develop a dynamic and interactive Car Sales Dashboard using Power BI. The dashboard will visualize critical KPIs related to our car sales, helping us understand our sales performance over time and make data-driven decisions.</a:t>
            </a:r>
          </a:p>
          <a:p>
            <a:endParaRPr lang="en-IN" kern="0" dirty="0">
              <a:latin typeface="Segoe UI Semibold" panose="020B0702040204020203" pitchFamily="34" charset="0"/>
              <a:ea typeface="Calibri" panose="020F0502020204030204" pitchFamily="34" charset="0"/>
              <a:cs typeface="Segoe UI Semibold" panose="020B0702040204020203" pitchFamily="34" charset="0"/>
            </a:endParaRPr>
          </a:p>
          <a:p>
            <a:endParaRPr lang="en-IN" sz="1800" kern="0" dirty="0">
              <a:solidFill>
                <a:srgbClr val="FFFF00"/>
              </a:solidFill>
              <a:effectLst/>
              <a:latin typeface="Segoe UI Semibold" panose="020B0702040204020203" pitchFamily="34" charset="0"/>
              <a:ea typeface="Calibri" panose="020F0502020204030204" pitchFamily="34" charset="0"/>
              <a:cs typeface="Segoe UI Semibold" panose="020B0702040204020203" pitchFamily="34" charset="0"/>
            </a:endParaRPr>
          </a:p>
          <a:p>
            <a:endParaRPr lang="en-IN" kern="0" dirty="0">
              <a:solidFill>
                <a:srgbClr val="FFFF00"/>
              </a:solidFill>
              <a:latin typeface="Segoe UI Semibold" panose="020B0702040204020203" pitchFamily="34" charset="0"/>
              <a:ea typeface="Calibri" panose="020F0502020204030204" pitchFamily="34" charset="0"/>
              <a:cs typeface="Segoe UI Semibold" panose="020B0702040204020203" pitchFamily="34" charset="0"/>
            </a:endParaRPr>
          </a:p>
          <a:p>
            <a:endParaRPr lang="en-IN" sz="1800" kern="0" dirty="0">
              <a:solidFill>
                <a:srgbClr val="FFFF00"/>
              </a:solidFill>
              <a:effectLst/>
              <a:latin typeface="Segoe UI Semibold" panose="020B0702040204020203" pitchFamily="34" charset="0"/>
              <a:ea typeface="Calibri" panose="020F0502020204030204" pitchFamily="34" charset="0"/>
              <a:cs typeface="Segoe UI Semibold" panose="020B0702040204020203" pitchFamily="34" charset="0"/>
            </a:endParaRPr>
          </a:p>
          <a:p>
            <a:endParaRPr lang="en-IN" kern="0" dirty="0">
              <a:solidFill>
                <a:srgbClr val="FFFF00"/>
              </a:solidFill>
              <a:latin typeface="Segoe UI Semibold" panose="020B0702040204020203" pitchFamily="34" charset="0"/>
              <a:ea typeface="Calibri" panose="020F0502020204030204" pitchFamily="34" charset="0"/>
              <a:cs typeface="Segoe UI Semibold" panose="020B0702040204020203" pitchFamily="34" charset="0"/>
            </a:endParaRPr>
          </a:p>
          <a:p>
            <a:endParaRPr lang="en-IN" sz="1800" kern="0" dirty="0">
              <a:solidFill>
                <a:srgbClr val="FFFF00"/>
              </a:solidFill>
              <a:effectLst/>
              <a:latin typeface="Segoe UI Semibold" panose="020B0702040204020203" pitchFamily="34" charset="0"/>
              <a:ea typeface="Calibri" panose="020F0502020204030204" pitchFamily="34" charset="0"/>
              <a:cs typeface="Segoe UI Semibold" panose="020B0702040204020203" pitchFamily="34" charset="0"/>
            </a:endParaRPr>
          </a:p>
          <a:p>
            <a:r>
              <a:rPr lang="en-IN" sz="1800" b="1" kern="0"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KPI’s Requirement: </a:t>
            </a:r>
            <a:r>
              <a:rPr lang="en-IN" sz="1800" kern="0" dirty="0">
                <a:effectLst/>
                <a:latin typeface="Segoe UI" panose="020B0502040204020203" pitchFamily="34" charset="0"/>
                <a:ea typeface="Times New Roman" panose="02020603050405020304" pitchFamily="18" charset="0"/>
              </a:rPr>
              <a:t>The dashboard should provide real-time insights into key performance indicators (KPIs) related to our sales data. This will enable us to make informed decisions, monitor our progress, and identify trends and opportunities for growth.</a:t>
            </a:r>
            <a:endParaRPr lang="en-IN" sz="1800" b="1" kern="0" dirty="0">
              <a:effectLst/>
              <a:latin typeface="Segoe UI" panose="020B0502040204020203" pitchFamily="34" charset="0"/>
              <a:ea typeface="Times New Roman" panose="02020603050405020304" pitchFamily="18" charset="0"/>
              <a:cs typeface="Times New Roman" panose="02020603050405020304" pitchFamily="18" charset="0"/>
            </a:endParaRPr>
          </a:p>
          <a:p>
            <a:endParaRPr lang="en-IN" b="1" kern="0" dirty="0">
              <a:solidFill>
                <a:srgbClr val="FFFF00"/>
              </a:solidFill>
              <a:latin typeface="Segoe UI" panose="020B0502040204020203" pitchFamily="34" charset="0"/>
              <a:ea typeface="Calibri" panose="020F0502020204030204" pitchFamily="34" charset="0"/>
              <a:cs typeface="Times New Roman" panose="02020603050405020304" pitchFamily="18" charset="0"/>
            </a:endParaRPr>
          </a:p>
          <a:p>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kern="0" dirty="0">
              <a:solidFill>
                <a:srgbClr val="FFFF00"/>
              </a:solidFill>
              <a:latin typeface="Segoe UI Semibold" panose="020B0702040204020203" pitchFamily="34" charset="0"/>
              <a:ea typeface="Calibri" panose="020F0502020204030204" pitchFamily="34" charset="0"/>
              <a:cs typeface="Segoe UI Semibold" panose="020B0702040204020203" pitchFamily="34" charset="0"/>
            </a:endParaRPr>
          </a:p>
          <a:p>
            <a:endParaRPr lang="en-IN" sz="1800" kern="100" dirty="0">
              <a:solidFill>
                <a:srgbClr val="FFFF00"/>
              </a:solidFill>
              <a:effectLst/>
              <a:latin typeface="Segoe UI Semibold" panose="020B0702040204020203" pitchFamily="34" charset="0"/>
              <a:ea typeface="Calibri" panose="020F0502020204030204" pitchFamily="34" charset="0"/>
              <a:cs typeface="Segoe UI Semibold" panose="020B0702040204020203" pitchFamily="34" charset="0"/>
            </a:endParaRPr>
          </a:p>
          <a:p>
            <a:endParaRPr lang="en-IN" dirty="0">
              <a:solidFill>
                <a:srgbClr val="FFFF00"/>
              </a:solidFill>
              <a:latin typeface="Segoe UI Semibold" panose="020B0702040204020203" pitchFamily="34" charset="0"/>
              <a:cs typeface="Segoe UI Semibold" panose="020B0702040204020203" pitchFamily="34" charset="0"/>
            </a:endParaRPr>
          </a:p>
        </p:txBody>
      </p:sp>
      <p:pic>
        <p:nvPicPr>
          <p:cNvPr id="5" name="Picture 4" descr="A logo of a graph&#10;&#10;Description automatically generated">
            <a:extLst>
              <a:ext uri="{FF2B5EF4-FFF2-40B4-BE49-F238E27FC236}">
                <a16:creationId xmlns:a16="http://schemas.microsoft.com/office/drawing/2014/main" id="{15D67499-5EC5-C34D-A3C9-281DE9A8DCD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412963" y="5714886"/>
            <a:ext cx="2057011" cy="1151926"/>
          </a:xfrm>
          <a:prstGeom prst="rect">
            <a:avLst/>
          </a:prstGeom>
        </p:spPr>
      </p:pic>
      <p:pic>
        <p:nvPicPr>
          <p:cNvPr id="7" name="Picture 6" descr="A black circle with a cross&#10;&#10;Description automatically generated">
            <a:extLst>
              <a:ext uri="{FF2B5EF4-FFF2-40B4-BE49-F238E27FC236}">
                <a16:creationId xmlns:a16="http://schemas.microsoft.com/office/drawing/2014/main" id="{A819C015-C16A-9AE9-6E71-A07D9167E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37" y="97015"/>
            <a:ext cx="1436914" cy="975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401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4D029E-EF30-01EC-5FD2-172E4DCD0ACE}"/>
              </a:ext>
            </a:extLst>
          </p:cNvPr>
          <p:cNvSpPr txBox="1"/>
          <p:nvPr/>
        </p:nvSpPr>
        <p:spPr>
          <a:xfrm>
            <a:off x="2610239" y="71926"/>
            <a:ext cx="6097554" cy="646331"/>
          </a:xfrm>
          <a:prstGeom prst="rect">
            <a:avLst/>
          </a:prstGeom>
          <a:noFill/>
        </p:spPr>
        <p:txBody>
          <a:bodyPr wrap="square">
            <a:spAutoFit/>
          </a:bodyPr>
          <a:lstStyle/>
          <a:p>
            <a:pPr algn="ctr"/>
            <a:r>
              <a:rPr lang="en-US" sz="3600" dirty="0">
                <a:latin typeface="Segoe UI Black" panose="020B0A02040204020203" pitchFamily="34" charset="0"/>
                <a:ea typeface="Segoe UI Black" panose="020B0A02040204020203" pitchFamily="34" charset="0"/>
              </a:rPr>
              <a:t>CAR</a:t>
            </a:r>
            <a:r>
              <a:rPr lang="en-US" sz="3200" dirty="0">
                <a:latin typeface="Segoe UI Black" panose="020B0A02040204020203" pitchFamily="34" charset="0"/>
                <a:ea typeface="Segoe UI Black" panose="020B0A02040204020203" pitchFamily="34" charset="0"/>
              </a:rPr>
              <a:t> SALES INSIGHTS </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69B8DF17-012B-AE17-0227-F2DBB8A64459}"/>
              </a:ext>
            </a:extLst>
          </p:cNvPr>
          <p:cNvSpPr txBox="1"/>
          <p:nvPr/>
        </p:nvSpPr>
        <p:spPr>
          <a:xfrm>
            <a:off x="432318" y="1072535"/>
            <a:ext cx="11327363" cy="5596404"/>
          </a:xfrm>
          <a:prstGeom prst="rect">
            <a:avLst/>
          </a:prstGeom>
          <a:noFill/>
        </p:spPr>
        <p:txBody>
          <a:bodyPr wrap="square" rtlCol="0">
            <a:spAutoFit/>
          </a:bodyPr>
          <a:lstStyle/>
          <a:p>
            <a:r>
              <a:rPr lang="en-US" b="1" dirty="0">
                <a:solidFill>
                  <a:srgbClr val="FFFF00"/>
                </a:solidFill>
                <a:latin typeface="Segoe UI" panose="020B0502040204020203" pitchFamily="34" charset="0"/>
                <a:cs typeface="Segoe UI" panose="020B0502040204020203" pitchFamily="34" charset="0"/>
              </a:rPr>
              <a:t>KPI’s Insights :</a:t>
            </a:r>
          </a:p>
          <a:p>
            <a:endParaRPr lang="en-US" b="1" dirty="0">
              <a:solidFill>
                <a:srgbClr val="FFFF00"/>
              </a:solidFill>
              <a:latin typeface="Segoe UI" panose="020B0502040204020203" pitchFamily="34" charset="0"/>
              <a:cs typeface="Segoe UI" panose="020B0502040204020203" pitchFamily="34" charset="0"/>
            </a:endParaRPr>
          </a:p>
          <a:p>
            <a:pPr marL="342900" lvl="0" indent="-342900" algn="just">
              <a:lnSpc>
                <a:spcPct val="150000"/>
              </a:lnSpc>
              <a:spcAft>
                <a:spcPts val="800"/>
              </a:spcAft>
              <a:buFont typeface="+mj-lt"/>
              <a:buAutoNum type="arabicPeriod"/>
              <a:tabLst>
                <a:tab pos="457200" algn="l"/>
              </a:tabLst>
            </a:pPr>
            <a:r>
              <a:rPr lang="en-IN" sz="1600" b="1" kern="0" dirty="0">
                <a:effectLst/>
                <a:latin typeface="Segoe UI" panose="020B0502040204020203" pitchFamily="34" charset="0"/>
                <a:ea typeface="Times New Roman" panose="02020603050405020304" pitchFamily="18" charset="0"/>
                <a:cs typeface="Segoe UI" panose="020B0502040204020203" pitchFamily="34" charset="0"/>
              </a:rPr>
              <a:t>Sales</a:t>
            </a: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 </a:t>
            </a:r>
            <a:r>
              <a:rPr lang="en-IN" sz="1600" b="1" kern="0" dirty="0">
                <a:effectLst/>
                <a:latin typeface="Segoe UI" panose="020B0502040204020203" pitchFamily="34" charset="0"/>
                <a:ea typeface="Times New Roman" panose="02020603050405020304" pitchFamily="18" charset="0"/>
                <a:cs typeface="Segoe UI" panose="020B0502040204020203" pitchFamily="34" charset="0"/>
              </a:rPr>
              <a:t>Overview</a:t>
            </a: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a:t>
            </a:r>
            <a:endParaRPr lang="en-IN" sz="1400" kern="100" dirty="0">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Year-to-Date (YTD) Total Sales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$371.2M</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Month-to-Date (MTD) Total Sales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$54M</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Year-over-Year (YOY) Growth in Total Sales – </a:t>
            </a:r>
            <a:r>
              <a:rPr lang="en-IN" sz="1600" b="1" kern="0" dirty="0">
                <a:solidFill>
                  <a:srgbClr val="00B050"/>
                </a:solidFill>
                <a:effectLst/>
                <a:latin typeface="Segoe UI" panose="020B0502040204020203" pitchFamily="34" charset="0"/>
                <a:ea typeface="Times New Roman" panose="02020603050405020304" pitchFamily="18" charset="0"/>
                <a:cs typeface="Segoe UI" panose="020B0502040204020203" pitchFamily="34" charset="0"/>
              </a:rPr>
              <a:t>23.59% </a:t>
            </a:r>
            <a:endParaRPr lang="en-IN" sz="1400" b="1" kern="100" dirty="0">
              <a:solidFill>
                <a:srgbClr val="00B05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Difference between YTD Sales and Previous Year-to-Date (PTYD) Sales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$70.8M</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342900" lvl="0" indent="-342900" algn="just">
              <a:lnSpc>
                <a:spcPct val="150000"/>
              </a:lnSpc>
              <a:spcAft>
                <a:spcPts val="800"/>
              </a:spcAft>
              <a:buFont typeface="+mj-lt"/>
              <a:buAutoNum type="arabicPeriod"/>
              <a:tabLst>
                <a:tab pos="457200" algn="l"/>
              </a:tabLst>
            </a:pPr>
            <a:r>
              <a:rPr lang="en-IN" sz="1600" b="1" kern="0" dirty="0">
                <a:effectLst/>
                <a:latin typeface="Segoe UI" panose="020B0502040204020203" pitchFamily="34" charset="0"/>
                <a:ea typeface="Times New Roman" panose="02020603050405020304" pitchFamily="18" charset="0"/>
                <a:cs typeface="Segoe UI" panose="020B0502040204020203" pitchFamily="34" charset="0"/>
              </a:rPr>
              <a:t>Average Price Analysis:</a:t>
            </a:r>
            <a:endParaRPr lang="en-IN" sz="1400" kern="100" dirty="0">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YTD Average Price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$28.0K</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MTD Average Price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$28.26K</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YOY Growth in Average Price – </a:t>
            </a:r>
            <a:r>
              <a:rPr lang="en-IN" sz="1600" b="1" kern="0"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(0.79%)</a:t>
            </a:r>
            <a:endParaRPr lang="en-IN" sz="1400" b="1" kern="100" dirty="0">
              <a:solidFill>
                <a:srgbClr val="FF0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Difference between YTD Average Price and PTYD Average Price – </a:t>
            </a:r>
            <a:r>
              <a:rPr lang="en-IN" sz="1600" b="1" kern="0" dirty="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($223.5)</a:t>
            </a:r>
            <a:endParaRPr lang="en-IN" sz="1400" b="1" kern="100" dirty="0">
              <a:solidFill>
                <a:srgbClr val="FF0000"/>
              </a:solidFill>
              <a:effectLst/>
              <a:latin typeface="Segoe UI" panose="020B0502040204020203" pitchFamily="34" charset="0"/>
              <a:ea typeface="Calibri" panose="020F0502020204030204" pitchFamily="34" charset="0"/>
              <a:cs typeface="Segoe UI" panose="020B0502040204020203" pitchFamily="34" charset="0"/>
            </a:endParaRPr>
          </a:p>
          <a:p>
            <a:endParaRPr lang="en-IN" b="1" dirty="0">
              <a:solidFill>
                <a:srgbClr val="FFFF00"/>
              </a:solidFill>
              <a:latin typeface="Segoe UI" panose="020B0502040204020203" pitchFamily="34" charset="0"/>
              <a:cs typeface="Segoe UI" panose="020B0502040204020203" pitchFamily="34" charset="0"/>
            </a:endParaRPr>
          </a:p>
        </p:txBody>
      </p:sp>
      <p:pic>
        <p:nvPicPr>
          <p:cNvPr id="5" name="Picture 4" descr="A logo of a graph&#10;&#10;Description automatically generated">
            <a:extLst>
              <a:ext uri="{FF2B5EF4-FFF2-40B4-BE49-F238E27FC236}">
                <a16:creationId xmlns:a16="http://schemas.microsoft.com/office/drawing/2014/main" id="{EBFB53EB-69B7-4F3E-A0EA-A225CB27E7F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412963" y="5714886"/>
            <a:ext cx="2057011" cy="1151926"/>
          </a:xfrm>
          <a:prstGeom prst="rect">
            <a:avLst/>
          </a:prstGeom>
        </p:spPr>
      </p:pic>
      <p:cxnSp>
        <p:nvCxnSpPr>
          <p:cNvPr id="7" name="Straight Arrow Connector 6">
            <a:extLst>
              <a:ext uri="{FF2B5EF4-FFF2-40B4-BE49-F238E27FC236}">
                <a16:creationId xmlns:a16="http://schemas.microsoft.com/office/drawing/2014/main" id="{D28E0C7A-7D8C-C6A1-23AD-E765FFED2D8B}"/>
              </a:ext>
            </a:extLst>
          </p:cNvPr>
          <p:cNvCxnSpPr/>
          <p:nvPr/>
        </p:nvCxnSpPr>
        <p:spPr>
          <a:xfrm flipV="1">
            <a:off x="6095999" y="3144416"/>
            <a:ext cx="183502" cy="177282"/>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0308D03-A474-90CE-BED2-C25FB85AEE60}"/>
              </a:ext>
            </a:extLst>
          </p:cNvPr>
          <p:cNvCxnSpPr>
            <a:cxnSpLocks/>
          </p:cNvCxnSpPr>
          <p:nvPr/>
        </p:nvCxnSpPr>
        <p:spPr>
          <a:xfrm>
            <a:off x="4851918" y="5500282"/>
            <a:ext cx="167951" cy="214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black circle with a cross&#10;&#10;Description automatically generated">
            <a:extLst>
              <a:ext uri="{FF2B5EF4-FFF2-40B4-BE49-F238E27FC236}">
                <a16:creationId xmlns:a16="http://schemas.microsoft.com/office/drawing/2014/main" id="{2CCD7F0A-2172-14C6-41D0-145F3562C0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37" y="97015"/>
            <a:ext cx="1436914" cy="975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449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ABEB2F-30A1-7F58-30E9-B86B4F7D2D9F}"/>
              </a:ext>
            </a:extLst>
          </p:cNvPr>
          <p:cNvSpPr txBox="1"/>
          <p:nvPr/>
        </p:nvSpPr>
        <p:spPr>
          <a:xfrm>
            <a:off x="2610239" y="71926"/>
            <a:ext cx="6097554" cy="646331"/>
          </a:xfrm>
          <a:prstGeom prst="rect">
            <a:avLst/>
          </a:prstGeom>
          <a:noFill/>
        </p:spPr>
        <p:txBody>
          <a:bodyPr wrap="square">
            <a:spAutoFit/>
          </a:bodyPr>
          <a:lstStyle/>
          <a:p>
            <a:pPr algn="ctr"/>
            <a:r>
              <a:rPr lang="en-US" sz="3600" dirty="0">
                <a:latin typeface="Segoe UI Black" panose="020B0A02040204020203" pitchFamily="34" charset="0"/>
                <a:ea typeface="Segoe UI Black" panose="020B0A02040204020203" pitchFamily="34" charset="0"/>
              </a:rPr>
              <a:t>CAR</a:t>
            </a:r>
            <a:r>
              <a:rPr lang="en-US" sz="3200" dirty="0">
                <a:latin typeface="Segoe UI Black" panose="020B0A02040204020203" pitchFamily="34" charset="0"/>
                <a:ea typeface="Segoe UI Black" panose="020B0A02040204020203" pitchFamily="34" charset="0"/>
              </a:rPr>
              <a:t> SALES INSIGHTS </a:t>
            </a:r>
            <a:endParaRPr lang="en-IN" sz="3200" dirty="0">
              <a:latin typeface="Segoe UI Black" panose="020B0A02040204020203" pitchFamily="34" charset="0"/>
              <a:ea typeface="Segoe UI Black" panose="020B0A02040204020203" pitchFamily="34" charset="0"/>
            </a:endParaRPr>
          </a:p>
        </p:txBody>
      </p:sp>
      <p:sp>
        <p:nvSpPr>
          <p:cNvPr id="4" name="TextBox 3">
            <a:extLst>
              <a:ext uri="{FF2B5EF4-FFF2-40B4-BE49-F238E27FC236}">
                <a16:creationId xmlns:a16="http://schemas.microsoft.com/office/drawing/2014/main" id="{52EED451-4B5D-0A8C-A5AD-B3BB5818CD02}"/>
              </a:ext>
            </a:extLst>
          </p:cNvPr>
          <p:cNvSpPr txBox="1"/>
          <p:nvPr/>
        </p:nvSpPr>
        <p:spPr>
          <a:xfrm>
            <a:off x="256591" y="1082349"/>
            <a:ext cx="10804849" cy="5504071"/>
          </a:xfrm>
          <a:prstGeom prst="rect">
            <a:avLst/>
          </a:prstGeom>
          <a:noFill/>
        </p:spPr>
        <p:txBody>
          <a:bodyPr wrap="square" rtlCol="0">
            <a:spAutoFit/>
          </a:bodyPr>
          <a:lstStyle/>
          <a:p>
            <a:pPr marL="342900" lvl="0" indent="-342900" algn="just">
              <a:lnSpc>
                <a:spcPct val="150000"/>
              </a:lnSpc>
              <a:spcAft>
                <a:spcPts val="800"/>
              </a:spcAft>
              <a:buFont typeface="+mj-lt"/>
              <a:buAutoNum type="arabicPeriod" startAt="3"/>
              <a:tabLst>
                <a:tab pos="457200" algn="l"/>
              </a:tabLst>
            </a:pPr>
            <a:r>
              <a:rPr lang="en-IN" sz="1600" b="1" kern="0" dirty="0">
                <a:effectLst/>
                <a:latin typeface="Segoe UI" panose="020B0502040204020203" pitchFamily="34" charset="0"/>
                <a:ea typeface="Times New Roman" panose="02020603050405020304" pitchFamily="18" charset="0"/>
                <a:cs typeface="Segoe UI" panose="020B0502040204020203" pitchFamily="34" charset="0"/>
              </a:rPr>
              <a:t>Cars Sold Metrics:</a:t>
            </a:r>
            <a:endParaRPr lang="en-IN" sz="1400" kern="100" dirty="0">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YTD Cars Sold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13.3K</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MTD Cars Sold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1.9K</a:t>
            </a:r>
            <a:endParaRPr lang="en-IN" sz="1400" b="1" kern="100" dirty="0">
              <a:solidFill>
                <a:srgbClr val="FFC00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YOY Growth in Cars Sold – </a:t>
            </a:r>
            <a:r>
              <a:rPr lang="en-IN" sz="1600" b="1" kern="0" dirty="0">
                <a:solidFill>
                  <a:srgbClr val="00B050"/>
                </a:solidFill>
                <a:effectLst/>
                <a:latin typeface="Segoe UI" panose="020B0502040204020203" pitchFamily="34" charset="0"/>
                <a:ea typeface="Times New Roman" panose="02020603050405020304" pitchFamily="18" charset="0"/>
                <a:cs typeface="Segoe UI" panose="020B0502040204020203" pitchFamily="34" charset="0"/>
              </a:rPr>
              <a:t>19.73%</a:t>
            </a:r>
            <a:endParaRPr lang="en-IN" sz="1400" b="1" kern="100" dirty="0">
              <a:solidFill>
                <a:srgbClr val="00B050"/>
              </a:solidFill>
              <a:effectLst/>
              <a:latin typeface="Segoe UI" panose="020B0502040204020203" pitchFamily="34" charset="0"/>
              <a:ea typeface="Calibri" panose="020F0502020204030204" pitchFamily="34" charset="0"/>
              <a:cs typeface="Segoe UI" panose="020B0502040204020203" pitchFamily="34"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IN" sz="1600" kern="0" dirty="0">
                <a:effectLst/>
                <a:latin typeface="Segoe UI" panose="020B0502040204020203" pitchFamily="34" charset="0"/>
                <a:ea typeface="Times New Roman" panose="02020603050405020304" pitchFamily="18" charset="0"/>
                <a:cs typeface="Segoe UI" panose="020B0502040204020203" pitchFamily="34" charset="0"/>
              </a:rPr>
              <a:t>Difference between YTD Cars Sold and PTYD Cars Sold – </a:t>
            </a:r>
            <a:r>
              <a:rPr lang="en-IN" sz="1600" b="1" kern="0" dirty="0">
                <a:solidFill>
                  <a:srgbClr val="FFC000"/>
                </a:solidFill>
                <a:effectLst/>
                <a:latin typeface="Segoe UI" panose="020B0502040204020203" pitchFamily="34" charset="0"/>
                <a:ea typeface="Times New Roman" panose="02020603050405020304" pitchFamily="18" charset="0"/>
                <a:cs typeface="Segoe UI" panose="020B0502040204020203" pitchFamily="34" charset="0"/>
              </a:rPr>
              <a:t>2.62K</a:t>
            </a:r>
          </a:p>
          <a:p>
            <a:pPr marL="742950" lvl="1" indent="-285750" algn="just">
              <a:lnSpc>
                <a:spcPct val="150000"/>
              </a:lnSpc>
              <a:spcAft>
                <a:spcPts val="800"/>
              </a:spcAft>
              <a:buSzPts val="1000"/>
              <a:buFont typeface="Symbol" panose="05050102010706020507" pitchFamily="18" charset="2"/>
              <a:buChar char=""/>
              <a:tabLst>
                <a:tab pos="914400" algn="l"/>
              </a:tabLst>
            </a:pPr>
            <a:endParaRPr lang="en-IN" sz="1600" kern="0" dirty="0">
              <a:latin typeface="Segoe UI" panose="020B0502040204020203" pitchFamily="34" charset="0"/>
              <a:ea typeface="Calibri" panose="020F0502020204030204" pitchFamily="34" charset="0"/>
              <a:cs typeface="Segoe UI" panose="020B0502040204020203" pitchFamily="34" charset="0"/>
            </a:endParaRPr>
          </a:p>
          <a:p>
            <a:pPr lvl="1" algn="just">
              <a:lnSpc>
                <a:spcPct val="150000"/>
              </a:lnSpc>
              <a:spcAft>
                <a:spcPts val="800"/>
              </a:spcAft>
              <a:buSzPts val="1000"/>
              <a:tabLst>
                <a:tab pos="914400" algn="l"/>
              </a:tabLst>
            </a:pPr>
            <a:endParaRPr lang="en-IN" sz="1600" kern="0" dirty="0">
              <a:effectLst/>
              <a:latin typeface="Segoe UI" panose="020B0502040204020203" pitchFamily="34" charset="0"/>
              <a:ea typeface="Calibri" panose="020F0502020204030204" pitchFamily="34" charset="0"/>
              <a:cs typeface="Segoe UI" panose="020B0502040204020203" pitchFamily="34" charset="0"/>
            </a:endParaRPr>
          </a:p>
          <a:p>
            <a:pPr lvl="1" algn="just">
              <a:lnSpc>
                <a:spcPct val="150000"/>
              </a:lnSpc>
              <a:spcAft>
                <a:spcPts val="800"/>
              </a:spcAft>
              <a:buSzPts val="1000"/>
              <a:tabLst>
                <a:tab pos="914400" algn="l"/>
              </a:tabLst>
            </a:pPr>
            <a:endParaRPr lang="en-IN" sz="1600" kern="0" dirty="0">
              <a:latin typeface="Segoe UI" panose="020B0502040204020203" pitchFamily="34" charset="0"/>
              <a:ea typeface="Calibri" panose="020F0502020204030204" pitchFamily="34" charset="0"/>
              <a:cs typeface="Segoe UI" panose="020B0502040204020203" pitchFamily="34" charset="0"/>
            </a:endParaRPr>
          </a:p>
          <a:p>
            <a:pPr lvl="1" algn="just">
              <a:lnSpc>
                <a:spcPct val="150000"/>
              </a:lnSpc>
              <a:spcAft>
                <a:spcPts val="800"/>
              </a:spcAft>
              <a:buSzPts val="1000"/>
              <a:tabLst>
                <a:tab pos="914400" algn="l"/>
              </a:tabLst>
            </a:pPr>
            <a:endParaRPr lang="en-IN" sz="1600" kern="0" dirty="0">
              <a:effectLst/>
              <a:latin typeface="Segoe UI" panose="020B0502040204020203" pitchFamily="34" charset="0"/>
              <a:ea typeface="Calibri" panose="020F0502020204030204" pitchFamily="34" charset="0"/>
              <a:cs typeface="Segoe UI" panose="020B0502040204020203" pitchFamily="34" charset="0"/>
            </a:endParaRPr>
          </a:p>
          <a:p>
            <a:pPr lvl="1" algn="just">
              <a:lnSpc>
                <a:spcPct val="150000"/>
              </a:lnSpc>
              <a:spcAft>
                <a:spcPts val="800"/>
              </a:spcAft>
              <a:buSzPts val="1000"/>
              <a:tabLst>
                <a:tab pos="914400" algn="l"/>
              </a:tabLst>
            </a:pPr>
            <a:endParaRPr lang="en-IN" sz="1400" kern="100" dirty="0">
              <a:effectLst/>
              <a:latin typeface="Segoe UI" panose="020B0502040204020203" pitchFamily="34" charset="0"/>
              <a:ea typeface="Calibri" panose="020F0502020204030204" pitchFamily="34" charset="0"/>
              <a:cs typeface="Segoe UI" panose="020B0502040204020203" pitchFamily="34" charset="0"/>
            </a:endParaRPr>
          </a:p>
          <a:p>
            <a:endParaRPr lang="en-IN" sz="2400" dirty="0"/>
          </a:p>
          <a:p>
            <a:r>
              <a:rPr lang="en-IN" sz="2400" b="1" dirty="0"/>
              <a:t>Developed by : Ajay Kumar Kushwaha</a:t>
            </a:r>
          </a:p>
        </p:txBody>
      </p:sp>
      <p:pic>
        <p:nvPicPr>
          <p:cNvPr id="5" name="Picture 4" descr="A logo of a graph&#10;&#10;Description automatically generated">
            <a:extLst>
              <a:ext uri="{FF2B5EF4-FFF2-40B4-BE49-F238E27FC236}">
                <a16:creationId xmlns:a16="http://schemas.microsoft.com/office/drawing/2014/main" id="{1C27FCEC-02E1-49BB-6DCC-3B4A5E8FAC0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412963" y="5714886"/>
            <a:ext cx="2057011" cy="1151926"/>
          </a:xfrm>
          <a:prstGeom prst="rect">
            <a:avLst/>
          </a:prstGeom>
        </p:spPr>
      </p:pic>
      <p:cxnSp>
        <p:nvCxnSpPr>
          <p:cNvPr id="7" name="Straight Arrow Connector 6">
            <a:extLst>
              <a:ext uri="{FF2B5EF4-FFF2-40B4-BE49-F238E27FC236}">
                <a16:creationId xmlns:a16="http://schemas.microsoft.com/office/drawing/2014/main" id="{AFD44E94-6900-0B4B-62A9-3DC4E3139D8A}"/>
              </a:ext>
            </a:extLst>
          </p:cNvPr>
          <p:cNvCxnSpPr/>
          <p:nvPr/>
        </p:nvCxnSpPr>
        <p:spPr>
          <a:xfrm flipV="1">
            <a:off x="4254759" y="2593910"/>
            <a:ext cx="158621" cy="2239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descr="A black circle with a cross&#10;&#10;Description automatically generated">
            <a:extLst>
              <a:ext uri="{FF2B5EF4-FFF2-40B4-BE49-F238E27FC236}">
                <a16:creationId xmlns:a16="http://schemas.microsoft.com/office/drawing/2014/main" id="{699B6028-EC81-36A8-ABB8-94CE7CD1B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37" y="97015"/>
            <a:ext cx="1436914" cy="9755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55809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50</TotalTime>
  <Words>232</Words>
  <Application>Microsoft Office PowerPoint</Application>
  <PresentationFormat>Widescreen</PresentationFormat>
  <Paragraphs>40</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Century Gothic</vt:lpstr>
      <vt:lpstr>Segoe UI</vt:lpstr>
      <vt:lpstr>Segoe UI Black</vt:lpstr>
      <vt:lpstr>Segoe UI Semibold</vt:lpstr>
      <vt:lpstr>Symbol</vt:lpstr>
      <vt:lpstr>Mesh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Kumar</dc:creator>
  <cp:lastModifiedBy>Ajay Kumar</cp:lastModifiedBy>
  <cp:revision>2</cp:revision>
  <dcterms:created xsi:type="dcterms:W3CDTF">2024-10-20T15:07:41Z</dcterms:created>
  <dcterms:modified xsi:type="dcterms:W3CDTF">2024-10-20T15:58:36Z</dcterms:modified>
</cp:coreProperties>
</file>