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4" r:id="rId5"/>
    <p:sldId id="260" r:id="rId6"/>
    <p:sldId id="276" r:id="rId7"/>
    <p:sldId id="281" r:id="rId8"/>
    <p:sldId id="286" r:id="rId9"/>
    <p:sldId id="287" r:id="rId10"/>
    <p:sldId id="288" r:id="rId11"/>
    <p:sldId id="285" r:id="rId12"/>
    <p:sldId id="282" r:id="rId13"/>
    <p:sldId id="284" r:id="rId14"/>
    <p:sldId id="283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F3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7"/>
    <p:restoredTop sz="96327"/>
  </p:normalViewPr>
  <p:slideViewPr>
    <p:cSldViewPr snapToGrid="0">
      <p:cViewPr>
        <p:scale>
          <a:sx n="125" d="100"/>
          <a:sy n="125" d="100"/>
        </p:scale>
        <p:origin x="3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2B91A-939A-C543-87E6-36CF679A5490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7C00A-E6FD-FA40-B030-ED0108EF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128F-74B5-0F2D-1484-F910285F84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0200" y="1088473"/>
            <a:ext cx="7409070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DA9BC-DB40-C910-25FE-92035780E1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40200" y="3568148"/>
            <a:ext cx="740907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AVENIR NEXT LT PRO</a:t>
            </a:r>
          </a:p>
        </p:txBody>
      </p:sp>
      <p:pic>
        <p:nvPicPr>
          <p:cNvPr id="8" name="Picture 7" descr="A picture containing sky, outdoor, white, black&#10;&#10;Description automatically generated">
            <a:extLst>
              <a:ext uri="{FF2B5EF4-FFF2-40B4-BE49-F238E27FC236}">
                <a16:creationId xmlns:a16="http://schemas.microsoft.com/office/drawing/2014/main" id="{49DEACE5-CE32-6A08-A5C5-811808CCF9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6616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6CD90-5832-32EB-8115-E6E6EF15E8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0" y="0"/>
            <a:ext cx="439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FB2C4F-AB02-44A5-56B6-B11E3B015CD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496844" y="0"/>
            <a:ext cx="7695156" cy="489767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8C8BF57-CA4E-44E2-F5C1-11174EF9796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511456" y="4897678"/>
            <a:ext cx="7695156" cy="954482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88DA1C-AF92-0D8D-3011-3DF7C2ECDA33}"/>
              </a:ext>
            </a:extLst>
          </p:cNvPr>
          <p:cNvSpPr/>
          <p:nvPr userDrawn="1"/>
        </p:nvSpPr>
        <p:spPr>
          <a:xfrm>
            <a:off x="3048" y="5852160"/>
            <a:ext cx="12188952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EBAED-35A8-13FE-9A2D-5355485AA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80" y="5943600"/>
            <a:ext cx="4114799" cy="8087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E09850-8E98-417A-DC5F-3A743D82BD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8" y="457200"/>
            <a:ext cx="3717237" cy="160020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EA86BED-8B58-AC56-BBA7-88EDBF4E71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2132556"/>
            <a:ext cx="3717236" cy="798535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SUBTITLE AVENIR     NEXT LT PRO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8DBADA4-BDC7-098B-1BC6-AC7D19C2B54F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57199" y="3038876"/>
            <a:ext cx="3717236" cy="2560258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Section Introduction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88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B8AEF-FE21-E2E6-CD67-4D54338986A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170725" y="457199"/>
            <a:ext cx="3566160" cy="437784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4722E6-8C6B-91B5-F551-D996326AE9A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86514" y="4985358"/>
            <a:ext cx="3566160" cy="699825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3060230-3465-03FC-98CF-791253386E2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320815" y="457199"/>
            <a:ext cx="3566160" cy="437784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7CBB36-1DFD-70CB-EA31-C0D00477ED91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336604" y="4985358"/>
            <a:ext cx="3566160" cy="699825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449E8B6-04B0-B83C-960D-BDBAB438137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5116" y="457199"/>
            <a:ext cx="3566160" cy="437784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1524AC7-0122-C57A-6A2A-1D1DBA31F306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470905" y="4985358"/>
            <a:ext cx="3566160" cy="699825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583DD-0C0B-19BA-B943-0217C88D0FAB}"/>
              </a:ext>
            </a:extLst>
          </p:cNvPr>
          <p:cNvSpPr/>
          <p:nvPr userDrawn="1"/>
        </p:nvSpPr>
        <p:spPr>
          <a:xfrm>
            <a:off x="3048" y="5852160"/>
            <a:ext cx="12188952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E0EF6-BAF7-9BA7-5A0F-76B9E65E5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80" y="5943600"/>
            <a:ext cx="4114799" cy="8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547372C-B6E2-E374-7763-3B293656AA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322523" cy="506677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F752F34-AB93-5AF1-F1EC-8A7BD9C1178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37786" y="5085567"/>
            <a:ext cx="4184737" cy="613775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0E3854-CACB-9922-1E13-1D09F6653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0659" y="457200"/>
            <a:ext cx="6944142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76899D-C91B-4DC1-FEE1-8E145B803F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0660" y="2132556"/>
            <a:ext cx="6944140" cy="798535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SUBTITLE AVENIR NEXT LT PRO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703038-02BB-C0FD-3B09-E775070420FD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790660" y="3038876"/>
            <a:ext cx="6944140" cy="2660466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Section Introduction.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46324A-BA52-2731-A0CC-47EB628E97F0}"/>
              </a:ext>
            </a:extLst>
          </p:cNvPr>
          <p:cNvSpPr/>
          <p:nvPr userDrawn="1"/>
        </p:nvSpPr>
        <p:spPr>
          <a:xfrm>
            <a:off x="3048" y="5852160"/>
            <a:ext cx="12188952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C923B4-B2C9-58BE-25E5-9E7EDC305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80" y="5943600"/>
            <a:ext cx="4114799" cy="8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547372C-B6E2-E374-7763-3B293656AA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869477" y="-1"/>
            <a:ext cx="4322523" cy="585216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939038-A6A1-A6A4-873E-C74EAFA9F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8" y="457200"/>
            <a:ext cx="6957394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9880AE6-8F3E-7315-55C0-765D169950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2132556"/>
            <a:ext cx="6957392" cy="798535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SUBTITLE AVENIR NEXT LT PRO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E366F4-2B76-7BBE-7ED7-A0F6C3D9A0F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57199" y="3038876"/>
            <a:ext cx="6957392" cy="2472575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Section Introduction.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3570E-8C5D-65E3-2A1B-9E0285F8F85B}"/>
              </a:ext>
            </a:extLst>
          </p:cNvPr>
          <p:cNvSpPr/>
          <p:nvPr userDrawn="1"/>
        </p:nvSpPr>
        <p:spPr>
          <a:xfrm>
            <a:off x="3048" y="5852160"/>
            <a:ext cx="12188952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6C0BFB-1AC9-3940-80F9-75B89CEEB3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80" y="5943600"/>
            <a:ext cx="4114799" cy="8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6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black with small 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537CB8-BB6C-1506-ECC0-7C0BD34342A7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59FA7D-4FF7-A836-8751-D293E589E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7419" y="0"/>
            <a:ext cx="439779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B5DBF8-C527-F532-4F37-34EC6808E1F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023360" y="457200"/>
            <a:ext cx="7680544" cy="5192038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autem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autem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92445DF-92EA-CCC7-8816-39D3C5324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3707617"/>
            <a:ext cx="3566159" cy="3150383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48DBA6-275F-2B5A-0326-8BD3925E9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457200"/>
            <a:ext cx="2669182" cy="1954234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D4C0D6B-466C-E6D0-4BCF-8D5BF8DCA49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2690051"/>
            <a:ext cx="2669181" cy="738949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9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216765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Black with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E1F7DB-DF46-BFED-77A3-5ECC90E3900F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919E60-FD93-D9E8-6226-BEBFD33F1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439779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7B70D-84DB-F3E0-B372-6E76878EC52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66160" y="0"/>
            <a:ext cx="8625840" cy="502293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B5DBF8-C527-F532-4F37-34EC6808E1F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57200" y="3885417"/>
            <a:ext cx="2669182" cy="2628117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310A5F-77C1-2093-5E35-CD6DAA7BA452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3737347" y="5186948"/>
            <a:ext cx="7711441" cy="613775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B37EC4-1E7B-53A2-7B9D-5F825B3165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457200"/>
            <a:ext cx="2669182" cy="1954234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BD9FFD3-6646-B24D-A810-51DE09A3D85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2690051"/>
            <a:ext cx="2669181" cy="916749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75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23720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Black Two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162037-98B9-EB78-8ACF-AB5DB1F2C2C2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D731E9-56C9-1994-F9F3-1A867A33AE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710" y="0"/>
            <a:ext cx="439779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B8AEF-FE21-E2E6-CD67-4D54338986A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170725" y="457199"/>
            <a:ext cx="3566160" cy="437784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4722E6-8C6B-91B5-F551-D996326AE9A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86514" y="4985358"/>
            <a:ext cx="3566160" cy="864297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3060230-3465-03FC-98CF-791253386E2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057559" y="457199"/>
            <a:ext cx="3566160" cy="437784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7CBB36-1DFD-70CB-EA31-C0D00477ED91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073348" y="4985358"/>
            <a:ext cx="3550371" cy="864297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76CCC-DADB-33D1-6491-E5AFCA64F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457200"/>
            <a:ext cx="2669182" cy="1954234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701A72D-6CF2-B822-CCDC-E195710E874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2690051"/>
            <a:ext cx="2669181" cy="1296444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chemeClr val="accent3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2ND LINE</a:t>
            </a:r>
          </a:p>
        </p:txBody>
      </p:sp>
    </p:spTree>
    <p:extLst>
      <p:ext uri="{BB962C8B-B14F-4D97-AF65-F5344CB8AC3E}">
        <p14:creationId xmlns:p14="http://schemas.microsoft.com/office/powerpoint/2010/main" val="4104270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Black with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DA130AA-2D36-C203-ACAC-3EAC64FB5352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9EA535-0838-05B9-04EB-7EA12BD3B7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711" y="0"/>
            <a:ext cx="439779" cy="68580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27AA562-9BFA-3D80-EC98-06DBC02BDC3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7200" y="457200"/>
            <a:ext cx="2669181" cy="3319397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1DCB050-219F-DCDA-F8F8-38EBDE46D09C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57200" y="3931920"/>
            <a:ext cx="2669181" cy="1767422"/>
          </a:xfrm>
        </p:spPr>
        <p:txBody>
          <a:bodyPr>
            <a:normAutofit/>
          </a:bodyPr>
          <a:lstStyle>
            <a:lvl1pPr marL="0" indent="0" algn="l">
              <a:buNone/>
              <a:defRPr sz="1800" b="0" i="1" baseline="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A97A92-2F29-0CAD-51F6-7E45EC4133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3359" y="457200"/>
            <a:ext cx="7711442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886A1E-D3D3-62CB-80BD-ADB067AE90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023360" y="2132556"/>
            <a:ext cx="7711440" cy="798535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SUBTITLE AVENIR NEXT LT PRO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C1AF2D-737D-127E-1331-C465D170DF31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023360" y="3038876"/>
            <a:ext cx="7711440" cy="2660466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Section Introduction.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380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ack with 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BF458-D256-9D20-474E-48CA70DF4BC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257E0-027E-F402-A781-707B764C5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7420" y="0"/>
            <a:ext cx="4397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BF005A-739D-F641-B063-96AE6CD86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457200"/>
            <a:ext cx="5199022" cy="954157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7EF4-D635-614B-527C-1E792715C24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1469289"/>
            <a:ext cx="5199022" cy="798535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75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2ND LINE IF NEEDED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B5DBF8-C527-F532-4F37-34EC6808E1F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6553200" y="457200"/>
            <a:ext cx="5196214" cy="5192038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autem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autem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92445DF-92EA-CCC7-8816-39D3C5324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7199" y="2663687"/>
            <a:ext cx="5199022" cy="3737113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908322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 Third 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0AE221-478B-3C90-B7A1-C0E934FCFBC8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70920-E75F-4574-7196-B11E014010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439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DEACE5-CE32-6A08-A5C5-811808CCF9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6616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6CD90-5832-32EB-8115-E6E6EF15E8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0" y="0"/>
            <a:ext cx="439779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2EFC-7756-064F-4B29-D649666E75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023360" y="457200"/>
            <a:ext cx="7680544" cy="5192038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autem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autem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alf 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832D35-E3CD-8F24-CE73-8833BC98CA9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C2DCC-B1AD-6B4A-D5D6-45A1F6322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439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07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F18C6-CAF3-4AB7-EEED-FF819A80F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799" y="457200"/>
            <a:ext cx="7533863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FB55A4-C633-5300-36A9-FA3E4F34EE6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14800" y="2132556"/>
            <a:ext cx="7533861" cy="798535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SUBTITLE AVENIR NEXT LT PRO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BA03B7-13B4-3E1A-E905-0886E41109F2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114800" y="3038877"/>
            <a:ext cx="7533861" cy="2431146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Section Introduction.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B8EE6-D7D8-CC9B-9A20-ABDAF49689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6616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07122C-C171-2CF5-B54D-71E301791B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0" y="0"/>
            <a:ext cx="439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1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EAF9C-F43A-9DA1-7E19-E66F5ACCA89D}"/>
              </a:ext>
            </a:extLst>
          </p:cNvPr>
          <p:cNvSpPr/>
          <p:nvPr userDrawn="1"/>
        </p:nvSpPr>
        <p:spPr>
          <a:xfrm>
            <a:off x="3566160" y="0"/>
            <a:ext cx="8622792" cy="5852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tx1"/>
              </a:solidFill>
              <a:latin typeface="Avenir Next LT Pro Light" panose="020B0304020202020204" pitchFamily="34" charset="77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CA250A-EAC1-3808-6EF1-E52105CCA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5280" y="5943600"/>
            <a:ext cx="4114800" cy="8087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6FFAC9-5057-C200-FB1B-881AA412BA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6616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7F816B-DB5B-D4DC-7281-27678F96DD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4175" y="0"/>
            <a:ext cx="439779" cy="68580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97C0270-0658-806B-86D7-FB4CB15490D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005939" y="1077238"/>
            <a:ext cx="3663862" cy="452189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</a:t>
            </a:r>
          </a:p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  <a:p>
            <a:pPr lvl="0"/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</a:t>
            </a:r>
          </a:p>
          <a:p>
            <a:pPr lvl="0"/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endParaRPr lang="en-US" dirty="0"/>
          </a:p>
          <a:p>
            <a:pPr lvl="0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</a:t>
            </a:r>
          </a:p>
          <a:p>
            <a:pPr lvl="0"/>
            <a:r>
              <a:rPr lang="en-US" dirty="0"/>
              <a:t>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90C3461-1B02-A1F3-7362-679F4527AC4B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7955280" y="1077238"/>
            <a:ext cx="3799398" cy="4521896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</a:t>
            </a:r>
          </a:p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  <a:p>
            <a:pPr lvl="0"/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</a:t>
            </a:r>
          </a:p>
          <a:p>
            <a:pPr lvl="0"/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endParaRPr lang="en-US" dirty="0"/>
          </a:p>
          <a:p>
            <a:pPr lvl="0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</a:t>
            </a:r>
          </a:p>
          <a:p>
            <a:pPr lvl="0"/>
            <a:r>
              <a:rPr lang="en-US" dirty="0"/>
              <a:t>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4095BF30-7932-1BCB-B888-56973333C2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5942" y="457200"/>
            <a:ext cx="3663859" cy="531813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US" dirty="0"/>
              <a:t>First Heading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48674D15-90B7-872F-8EF2-64BAA55593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51105" y="457200"/>
            <a:ext cx="3799398" cy="531813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US" dirty="0"/>
              <a:t>Second Heading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19265-F394-6A63-97FB-9D014ED16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7187"/>
          <a:stretch/>
        </p:blipFill>
        <p:spPr>
          <a:xfrm>
            <a:off x="11754678" y="0"/>
            <a:ext cx="439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tion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1C6CFAF-E5DF-85FB-39C3-D0CCC9C7D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8" y="457200"/>
            <a:ext cx="5824333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11B58-A0E4-1DEC-7379-8E55976982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2132556"/>
            <a:ext cx="5824331" cy="798535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SUBTITLE AVENIR NEXT LT PRO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B0AE0C5-AFB1-5E36-AD4B-7E633F147F1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57199" y="3038877"/>
            <a:ext cx="5824331" cy="2431146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Section Introduction.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C90962D-AB41-2839-CD27-4785AA149BD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688898" y="-1"/>
            <a:ext cx="5503101" cy="585216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6F5EC-BEB8-BB7B-50CC-CDB2DDB6951B}"/>
              </a:ext>
            </a:extLst>
          </p:cNvPr>
          <p:cNvSpPr/>
          <p:nvPr userDrawn="1"/>
        </p:nvSpPr>
        <p:spPr>
          <a:xfrm>
            <a:off x="3048" y="5852160"/>
            <a:ext cx="12188952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226C4-362E-7194-7CEC-613BF7C10E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80" y="5943600"/>
            <a:ext cx="4114799" cy="8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7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tion - Large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9DAD41-8D55-9DED-33E1-CF50AA33F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8" y="457200"/>
            <a:ext cx="3717237" cy="160020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092C921-044C-5B17-E4DE-BC14B5D44A0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2132556"/>
            <a:ext cx="3717236" cy="798535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SUBTITLE AVENIR     NEXT LT PRO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385715-32EA-A61B-BD03-D9EDBE9FA87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59474" y="0"/>
            <a:ext cx="7632526" cy="585216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183C9DB-3BFF-E60E-707A-BA58E8643523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57199" y="3038876"/>
            <a:ext cx="3717236" cy="2472575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Section Introduction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13302-098C-305C-2BDD-68051B2AFEDE}"/>
              </a:ext>
            </a:extLst>
          </p:cNvPr>
          <p:cNvSpPr/>
          <p:nvPr userDrawn="1"/>
        </p:nvSpPr>
        <p:spPr>
          <a:xfrm>
            <a:off x="3048" y="5852160"/>
            <a:ext cx="12188952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38CE8-950D-3A3D-C9D2-71602D66D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80" y="5943600"/>
            <a:ext cx="4114799" cy="8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9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D458-27D5-9F56-1445-4DA314D40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8306"/>
            <a:ext cx="11353800" cy="770351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 goes here Century Schoolbook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68F1-BCBF-34FB-AFC5-C6AC9D3106A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" y="1825626"/>
            <a:ext cx="11353800" cy="35442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autem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..</a:t>
            </a:r>
          </a:p>
          <a:p>
            <a:pPr lvl="0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E13802-6D3A-8B19-44FB-2D71586AE15D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57200" y="1208761"/>
            <a:ext cx="11353800" cy="432149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AVENIR NEXT LT PRO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C1937-E293-4B0E-9E91-01C4E2CD4CD8}"/>
              </a:ext>
            </a:extLst>
          </p:cNvPr>
          <p:cNvSpPr/>
          <p:nvPr userDrawn="1"/>
        </p:nvSpPr>
        <p:spPr>
          <a:xfrm>
            <a:off x="3048" y="5852160"/>
            <a:ext cx="12188952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23569-A7CF-CC55-DBFF-DAE05BAAE9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80" y="5943600"/>
            <a:ext cx="4114799" cy="8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ulle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299752-3429-74B2-3D16-FFADE90CB63E}"/>
              </a:ext>
            </a:extLst>
          </p:cNvPr>
          <p:cNvSpPr/>
          <p:nvPr userDrawn="1"/>
        </p:nvSpPr>
        <p:spPr>
          <a:xfrm>
            <a:off x="4553712" y="0"/>
            <a:ext cx="7635240" cy="5852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bg2">
                  <a:lumMod val="90000"/>
                </a:schemeClr>
              </a:solidFill>
              <a:latin typeface="Avenir Next LT Pro Light" panose="020B0304020202020204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C86832-A977-52B3-DB53-9F9F3AC6C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7187"/>
          <a:stretch/>
        </p:blipFill>
        <p:spPr>
          <a:xfrm>
            <a:off x="11754678" y="0"/>
            <a:ext cx="439779" cy="68580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7546BEC-FEEA-5186-38AB-8DE55A611A65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075583" y="1077238"/>
            <a:ext cx="3132188" cy="452189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</a:t>
            </a:r>
          </a:p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  <a:p>
            <a:pPr lvl="0"/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</a:t>
            </a:r>
          </a:p>
          <a:p>
            <a:pPr lvl="0"/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endParaRPr lang="en-US" dirty="0"/>
          </a:p>
          <a:p>
            <a:pPr lvl="0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</a:t>
            </a:r>
          </a:p>
          <a:p>
            <a:pPr lvl="0"/>
            <a:r>
              <a:rPr lang="en-US" dirty="0"/>
              <a:t>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0345AD6-B7B5-57E0-F92F-3044AE44916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8587048" y="1077238"/>
            <a:ext cx="3032094" cy="4521896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Lorem ipsum dolor</a:t>
            </a:r>
          </a:p>
          <a:p>
            <a:pPr lvl="0"/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  <a:p>
            <a:pPr lvl="0"/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</a:t>
            </a:r>
          </a:p>
          <a:p>
            <a:pPr lvl="0"/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endParaRPr lang="en-US" dirty="0"/>
          </a:p>
          <a:p>
            <a:pPr lvl="0"/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</a:t>
            </a:r>
          </a:p>
          <a:p>
            <a:pPr lvl="0"/>
            <a:r>
              <a:rPr lang="en-US" dirty="0"/>
              <a:t>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87DB7-7136-8A05-3224-CED87EA9A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586" y="457200"/>
            <a:ext cx="3132188" cy="531813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US" dirty="0"/>
              <a:t>First Heading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8DD2731-BC86-C640-7314-92440D41F6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82873" y="457200"/>
            <a:ext cx="3032094" cy="531813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US" dirty="0"/>
              <a:t>Second Heading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E8850-FD79-1443-75A6-C6663A4F996F}"/>
              </a:ext>
            </a:extLst>
          </p:cNvPr>
          <p:cNvSpPr/>
          <p:nvPr userDrawn="1"/>
        </p:nvSpPr>
        <p:spPr>
          <a:xfrm>
            <a:off x="3048" y="5852160"/>
            <a:ext cx="12188952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CBFAE-08DB-E103-6DBB-269AF7B583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80" y="5943600"/>
            <a:ext cx="4114799" cy="8087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418C3B-5B04-A43E-6BA6-B030C1AD7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8" y="457200"/>
            <a:ext cx="3717237" cy="160020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934F5AD-BB6F-D894-E38D-31D96CE5FFD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2132556"/>
            <a:ext cx="3717236" cy="798535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SUBTITLE AVENIR     NEXT LT PRO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926A28C-FCD7-9FD4-EA4A-D4DDA9F24130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57199" y="3038876"/>
            <a:ext cx="3717236" cy="2560258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Section Introduction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4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97DCF1-6199-2318-964D-7499DA32904E}"/>
              </a:ext>
            </a:extLst>
          </p:cNvPr>
          <p:cNvSpPr/>
          <p:nvPr userDrawn="1"/>
        </p:nvSpPr>
        <p:spPr>
          <a:xfrm>
            <a:off x="4553712" y="0"/>
            <a:ext cx="7635240" cy="5852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chemeClr val="tx1"/>
              </a:solidFill>
              <a:latin typeface="Avenir Next LT Pro Light" panose="020B0304020202020204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D01BC-48FA-1CE4-5949-9AE8DCDD5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7187"/>
          <a:stretch/>
        </p:blipFill>
        <p:spPr>
          <a:xfrm>
            <a:off x="11754678" y="0"/>
            <a:ext cx="439779" cy="6858000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BCE9F33-87D1-D9FD-A261-E19852109F1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96069" y="457200"/>
            <a:ext cx="6738732" cy="520456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autem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autem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2DC27A-844B-B459-0E7D-E541807E5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8" y="457200"/>
            <a:ext cx="3717237" cy="160020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Century Schoolbook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4911E-AA9E-2D73-5CA6-4D9041EACAE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2132556"/>
            <a:ext cx="3717236" cy="798535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SUBTITLE AVENIR     NEXT LT PRO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A93BD-5191-7E91-D73D-4223ED1EF9D7}"/>
              </a:ext>
            </a:extLst>
          </p:cNvPr>
          <p:cNvSpPr/>
          <p:nvPr userDrawn="1"/>
        </p:nvSpPr>
        <p:spPr>
          <a:xfrm>
            <a:off x="3048" y="5852160"/>
            <a:ext cx="12188952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A642F-40F7-0B44-30C0-C611244142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5280" y="5943600"/>
            <a:ext cx="4114799" cy="8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E23CD00-39E4-BF33-E325-C7C01748E4A9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6A38F-7C1A-E2D1-F2F1-322F2EA9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F549-603D-325E-210A-38CA6DB7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70EA0A9-28FF-DA42-68DC-8F3D0D5005A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5280" y="5943600"/>
            <a:ext cx="4114800" cy="8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2" r:id="rId3"/>
    <p:sldLayoutId id="2147483673" r:id="rId4"/>
    <p:sldLayoutId id="2147483671" r:id="rId5"/>
    <p:sldLayoutId id="2147483655" r:id="rId6"/>
    <p:sldLayoutId id="2147483652" r:id="rId7"/>
    <p:sldLayoutId id="2147483656" r:id="rId8"/>
    <p:sldLayoutId id="2147483668" r:id="rId9"/>
    <p:sldLayoutId id="2147483657" r:id="rId10"/>
    <p:sldLayoutId id="2147483664" r:id="rId11"/>
    <p:sldLayoutId id="2147483667" r:id="rId12"/>
    <p:sldLayoutId id="2147483669" r:id="rId13"/>
    <p:sldLayoutId id="2147483660" r:id="rId14"/>
    <p:sldLayoutId id="2147483658" r:id="rId15"/>
    <p:sldLayoutId id="2147483663" r:id="rId16"/>
    <p:sldLayoutId id="2147483665" r:id="rId17"/>
    <p:sldLayoutId id="2147483659" r:id="rId18"/>
    <p:sldLayoutId id="2147483670" r:id="rId19"/>
    <p:sldLayoutId id="2147483661" r:id="rId20"/>
    <p:sldLayoutId id="214748366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tjm4q2@umsystem.edu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836E-A059-F42F-457E-EB6CB1033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0198" y="132633"/>
            <a:ext cx="7409070" cy="1509204"/>
          </a:xfrm>
        </p:spPr>
        <p:txBody>
          <a:bodyPr>
            <a:normAutofit/>
          </a:bodyPr>
          <a:lstStyle/>
          <a:p>
            <a:r>
              <a:rPr lang="en-US" dirty="0"/>
              <a:t>2024 MUIDSI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8CF58-4227-6A52-640A-5B336F43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198" y="1751035"/>
            <a:ext cx="7773633" cy="5415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Sponsored by MUIDSI, IBM, and Show Me Research Week</a:t>
            </a:r>
          </a:p>
        </p:txBody>
      </p:sp>
      <p:pic>
        <p:nvPicPr>
          <p:cNvPr id="7" name="Picture 6" descr="A group of colorful icons&#10;&#10;Description automatically generated">
            <a:extLst>
              <a:ext uri="{FF2B5EF4-FFF2-40B4-BE49-F238E27FC236}">
                <a16:creationId xmlns:a16="http://schemas.microsoft.com/office/drawing/2014/main" id="{9EFEF07C-F325-FDF6-2E18-B74E210C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33" y="5766172"/>
            <a:ext cx="3264082" cy="1009510"/>
          </a:xfrm>
          <a:prstGeom prst="rect">
            <a:avLst/>
          </a:prstGeom>
        </p:spPr>
      </p:pic>
      <p:pic>
        <p:nvPicPr>
          <p:cNvPr id="9" name="Picture 8" descr="A blue and white striped logo&#10;&#10;Description automatically generated">
            <a:extLst>
              <a:ext uri="{FF2B5EF4-FFF2-40B4-BE49-F238E27FC236}">
                <a16:creationId xmlns:a16="http://schemas.microsoft.com/office/drawing/2014/main" id="{EB2E7057-BCF6-26CB-A08A-3833716C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18" y="6143603"/>
            <a:ext cx="1038215" cy="541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8AC8B-0D7B-C2C5-0212-F7252536B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965" y="241831"/>
            <a:ext cx="2757205" cy="129080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C182828-ADE1-FD09-2A75-EFE4426C640D}"/>
              </a:ext>
            </a:extLst>
          </p:cNvPr>
          <p:cNvSpPr txBox="1">
            <a:spLocks/>
          </p:cNvSpPr>
          <p:nvPr/>
        </p:nvSpPr>
        <p:spPr>
          <a:xfrm>
            <a:off x="4296583" y="2548738"/>
            <a:ext cx="4004735" cy="228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Team#1 </a:t>
            </a:r>
          </a:p>
          <a:p>
            <a:r>
              <a:rPr lang="en-US" dirty="0">
                <a:solidFill>
                  <a:schemeClr val="tx1"/>
                </a:solidFill>
              </a:rPr>
              <a:t>Isha Deol</a:t>
            </a:r>
          </a:p>
          <a:p>
            <a:r>
              <a:rPr lang="en-US" dirty="0">
                <a:solidFill>
                  <a:schemeClr val="tx1"/>
                </a:solidFill>
              </a:rPr>
              <a:t>Khawar Shehzad</a:t>
            </a:r>
          </a:p>
          <a:p>
            <a:r>
              <a:rPr lang="en-US" dirty="0">
                <a:solidFill>
                  <a:schemeClr val="tx1"/>
                </a:solidFill>
              </a:rPr>
              <a:t>Ajay Kumar</a:t>
            </a:r>
          </a:p>
        </p:txBody>
      </p:sp>
    </p:spTree>
    <p:extLst>
      <p:ext uri="{BB962C8B-B14F-4D97-AF65-F5344CB8AC3E}">
        <p14:creationId xmlns:p14="http://schemas.microsoft.com/office/powerpoint/2010/main" val="56667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3D95-F6C5-80B0-A17A-F0896639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of Results &amp; Suggested Intervention(s)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9D0C-1D87-205F-FF81-6BAAB3E01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63662"/>
            <a:ext cx="11353800" cy="354428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Based on your models’ results and qualitative analyses, suggest 3 interventions for the US to improve in the features you’ve identified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All information must be summarized and presented in a well-made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Technical Requirements</a:t>
            </a:r>
          </a:p>
          <a:p>
            <a:pPr marL="1028700" lvl="1" indent="-342900"/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Slides must be submitted to my email (</a:t>
            </a:r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tjm4q2@umsystem.edu</a:t>
            </a:r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 by </a:t>
            </a:r>
            <a:r>
              <a:rPr lang="en-US" sz="17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4pm on Wednesday, 10 April 2024</a:t>
            </a:r>
          </a:p>
          <a:p>
            <a:pPr marL="1028700" lvl="1" indent="-342900"/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Name your file your “Team_#” so that I can have them easily accessible</a:t>
            </a:r>
          </a:p>
          <a:p>
            <a:pPr marL="1028700" lvl="1" indent="-342900"/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Please include your “Team #” as a small header or footer on </a:t>
            </a:r>
            <a:r>
              <a:rPr lang="en-US" sz="1700" i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your slides so the judges can clearly see which team they are scoring</a:t>
            </a:r>
          </a:p>
          <a:p>
            <a:pPr marL="1028700" lvl="1" indent="-342900"/>
            <a:r>
              <a:rPr lang="en-US" sz="17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No running code during the presentation or presenting with personal laptops</a:t>
            </a:r>
          </a:p>
          <a:p>
            <a:pPr marL="1485900" lvl="2" indent="-342900"/>
            <a:r>
              <a:rPr lang="en-US" sz="13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 you would like to present your code for a conceptual reason, use screenshots or copy and paste it into your slides as text</a:t>
            </a:r>
          </a:p>
          <a:p>
            <a:pPr marL="1028700" lvl="1" indent="-342900"/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At least two </a:t>
            </a:r>
            <a:r>
              <a:rPr lang="en-US" sz="1700" i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meaningful </a:t>
            </a:r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graphics must be included</a:t>
            </a:r>
          </a:p>
          <a:p>
            <a:pPr marL="1028700" lvl="1" indent="-342900"/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Each team will be given 8 minutes to present and answer questions (summarize well!)</a:t>
            </a:r>
          </a:p>
          <a:p>
            <a:pPr marL="1028700" lvl="1" indent="-342900"/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team members are required to orally present, but all must be present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FC6EA5-46EB-F460-D664-775F68FA9BE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Presentation Requirements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69B28C-7030-DCA1-4B1D-7E54D1942D32}"/>
              </a:ext>
            </a:extLst>
          </p:cNvPr>
          <p:cNvCxnSpPr>
            <a:cxnSpLocks/>
          </p:cNvCxnSpPr>
          <p:nvPr/>
        </p:nvCxnSpPr>
        <p:spPr>
          <a:xfrm>
            <a:off x="457198" y="1800031"/>
            <a:ext cx="11353802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4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3D95-F6C5-80B0-A17A-F0896639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9D0C-1D87-205F-FF81-6BAAB3E01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63662"/>
            <a:ext cx="11353800" cy="3544282"/>
          </a:xfrm>
        </p:spPr>
        <p:txBody>
          <a:bodyPr>
            <a:normAutofit/>
          </a:bodyPr>
          <a:lstStyle/>
          <a:p>
            <a:r>
              <a:rPr lang="en-US" sz="19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70 Total Possible Points (partial points allowed)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Outcome variable selection and relevance (10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Model accuracy and results (10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Analysis (10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Effective use of graphics (10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Presentation quality, spelling/grammar, organization, etc. (10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Support of qualitative investigation (10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Strength of intervention recommendations (10 points)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FC6EA5-46EB-F460-D664-775F68FA9BE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will judges being scoring your presentation?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69B28C-7030-DCA1-4B1D-7E54D1942D32}"/>
              </a:ext>
            </a:extLst>
          </p:cNvPr>
          <p:cNvCxnSpPr>
            <a:cxnSpLocks/>
          </p:cNvCxnSpPr>
          <p:nvPr/>
        </p:nvCxnSpPr>
        <p:spPr>
          <a:xfrm>
            <a:off x="457198" y="1800031"/>
            <a:ext cx="11353802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9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836E-A059-F42F-457E-EB6CB1033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0200" y="461639"/>
            <a:ext cx="7409070" cy="150920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7" name="Picture 6" descr="A group of colorful icons&#10;&#10;Description automatically generated">
            <a:extLst>
              <a:ext uri="{FF2B5EF4-FFF2-40B4-BE49-F238E27FC236}">
                <a16:creationId xmlns:a16="http://schemas.microsoft.com/office/drawing/2014/main" id="{9EFEF07C-F325-FDF6-2E18-B74E210C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608" y="4345620"/>
            <a:ext cx="4886252" cy="1511212"/>
          </a:xfrm>
          <a:prstGeom prst="rect">
            <a:avLst/>
          </a:prstGeom>
        </p:spPr>
      </p:pic>
      <p:pic>
        <p:nvPicPr>
          <p:cNvPr id="9" name="Picture 8" descr="A blue and white striped logo&#10;&#10;Description automatically generated">
            <a:extLst>
              <a:ext uri="{FF2B5EF4-FFF2-40B4-BE49-F238E27FC236}">
                <a16:creationId xmlns:a16="http://schemas.microsoft.com/office/drawing/2014/main" id="{EB2E7057-BCF6-26CB-A08A-3833716C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242" y="4639249"/>
            <a:ext cx="2640660" cy="1377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11BAF1-12C3-6A6E-F5CF-AAFCFE1B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906" y="2241612"/>
            <a:ext cx="4987503" cy="23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2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3D95-F6C5-80B0-A17A-F0896639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02040"/>
            <a:ext cx="11353800" cy="770351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5ED1BE-3794-9BF6-6C36-74C91B0C2FD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19099" y="1047396"/>
            <a:ext cx="11503959" cy="770351"/>
          </a:xfrm>
        </p:spPr>
        <p:txBody>
          <a:bodyPr>
            <a:normAutofit/>
          </a:bodyPr>
          <a:lstStyle/>
          <a:p>
            <a:r>
              <a:rPr lang="en-US" dirty="0"/>
              <a:t>Investigation to find out </a:t>
            </a:r>
            <a:r>
              <a:rPr lang="en-US" dirty="0">
                <a:solidFill>
                  <a:srgbClr val="0070C0"/>
                </a:solidFill>
              </a:rPr>
              <a:t>measures</a:t>
            </a:r>
            <a:r>
              <a:rPr lang="en-US" dirty="0"/>
              <a:t> responsible for </a:t>
            </a:r>
            <a:r>
              <a:rPr lang="en-US" dirty="0">
                <a:solidFill>
                  <a:srgbClr val="FF0000"/>
                </a:solidFill>
              </a:rPr>
              <a:t>suicidal deaths </a:t>
            </a:r>
            <a:r>
              <a:rPr lang="en-US" dirty="0"/>
              <a:t>in USA and comparative analysis with other countries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E15F6-5DAF-BF96-E6C3-C60AAFA3973E}"/>
              </a:ext>
            </a:extLst>
          </p:cNvPr>
          <p:cNvSpPr txBox="1"/>
          <p:nvPr/>
        </p:nvSpPr>
        <p:spPr>
          <a:xfrm>
            <a:off x="681317" y="1971346"/>
            <a:ext cx="107845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per the World Health Organization (WHO), </a:t>
            </a:r>
            <a:r>
              <a:rPr lang="en-US" dirty="0">
                <a:solidFill>
                  <a:srgbClr val="FF0000"/>
                </a:solidFill>
              </a:rPr>
              <a:t>suicide deaths </a:t>
            </a:r>
            <a:r>
              <a:rPr lang="en-US" dirty="0"/>
              <a:t>is a second major rising concern globally (800k suicides/year) that means one person every 40 seconds.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There are some already available studies that finds out this.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reasons for suicide varies that why we try to find out using this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4D5EE-ABC6-6BAB-8648-C4BE32B693FC}"/>
              </a:ext>
            </a:extLst>
          </p:cNvPr>
          <p:cNvSpPr txBox="1"/>
          <p:nvPr/>
        </p:nvSpPr>
        <p:spPr>
          <a:xfrm>
            <a:off x="75078" y="6471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*Rising heart-attack is a first major concern.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3F04B-4807-5B7B-5457-D912F440A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9" y="3325274"/>
            <a:ext cx="5074777" cy="267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559E61-B646-E8D0-6477-2D35862F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45" y="3314314"/>
            <a:ext cx="4772691" cy="2919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0D950-34C9-4D94-725F-0152D75E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53" y="3594847"/>
            <a:ext cx="3320247" cy="3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3D95-F6C5-80B0-A17A-F0896639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26326"/>
            <a:ext cx="11353800" cy="770351"/>
          </a:xfrm>
        </p:spPr>
        <p:txBody>
          <a:bodyPr>
            <a:normAutofit/>
          </a:bodyPr>
          <a:lstStyle/>
          <a:p>
            <a:r>
              <a:rPr lang="en-US" dirty="0"/>
              <a:t>The Dataset – OECD Current Well-being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49B4F-6B65-AE65-1868-DA04E0C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45" y="1616554"/>
            <a:ext cx="7875319" cy="406386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DF4F67-6D05-0A15-FEF4-64EAD6B1DBCE}"/>
              </a:ext>
            </a:extLst>
          </p:cNvPr>
          <p:cNvSpPr txBox="1"/>
          <p:nvPr/>
        </p:nvSpPr>
        <p:spPr>
          <a:xfrm>
            <a:off x="847164" y="857124"/>
            <a:ext cx="10497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Released data accessed from: </a:t>
            </a:r>
            <a:r>
              <a:rPr lang="en-US" sz="1200" dirty="0"/>
              <a:t>https://data-explorer.oecd.org/</a:t>
            </a:r>
            <a:r>
              <a:rPr lang="en-US" sz="1200" dirty="0" err="1"/>
              <a:t>vis?tm</a:t>
            </a:r>
            <a:r>
              <a:rPr lang="en-US" sz="1200" dirty="0"/>
              <a:t>=how%27s%20life%3F%20well-being&amp;pg=0&amp;hc[Domain]=Subjective%20well-being&amp;snb=11&amp;df[ds]=</a:t>
            </a:r>
            <a:r>
              <a:rPr lang="en-US" sz="1200" dirty="0" err="1"/>
              <a:t>dsDisseminateFinalDMZ&amp;df</a:t>
            </a:r>
            <a:r>
              <a:rPr lang="en-US" sz="1200" dirty="0"/>
              <a:t>[id]=DSD_HSL%40DF_HSL_CWB&amp;df[ag]=</a:t>
            </a:r>
            <a:r>
              <a:rPr lang="en-US" sz="1200" dirty="0" err="1"/>
              <a:t>OECD.WISE.WDP&amp;df</a:t>
            </a:r>
            <a:r>
              <a:rPr lang="en-US" sz="1200" dirty="0"/>
              <a:t>[vs]=1.0&amp;pd=%2C2022&amp;dq=...OLD%2BMID%2BYOUNG%2B_T.F%2BM%2B_T.ISCED11_5T8%2BISCED11_2_3%2BISCED11_1%2B_T.&amp;ly[</a:t>
            </a:r>
            <a:r>
              <a:rPr lang="en-US" sz="1200" dirty="0" err="1"/>
              <a:t>rw</a:t>
            </a:r>
            <a:r>
              <a:rPr lang="en-US" sz="1200" dirty="0"/>
              <a:t>]=</a:t>
            </a:r>
            <a:r>
              <a:rPr lang="en-US" sz="1200" dirty="0" err="1"/>
              <a:t>REF_AREA&amp;ly</a:t>
            </a:r>
            <a:r>
              <a:rPr lang="en-US" sz="1200" dirty="0"/>
              <a:t>[cl]=MEASURE%2CUNIT_MEASURE&amp;to[TIME_PERIOD]=</a:t>
            </a:r>
            <a:r>
              <a:rPr lang="en-US" sz="1200" dirty="0" err="1"/>
              <a:t>false&amp;vw</a:t>
            </a:r>
            <a:r>
              <a:rPr lang="en-US" sz="1200" dirty="0"/>
              <a:t>=</a:t>
            </a:r>
            <a:r>
              <a:rPr lang="en-US" sz="1200" dirty="0" err="1"/>
              <a:t>ov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3FCA74-49B3-183B-B339-A7D18D3A802A}"/>
              </a:ext>
            </a:extLst>
          </p:cNvPr>
          <p:cNvSpPr/>
          <p:nvPr/>
        </p:nvSpPr>
        <p:spPr>
          <a:xfrm>
            <a:off x="3460750" y="2540000"/>
            <a:ext cx="330200" cy="1816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65E83-3F02-2369-B9AF-A2D17F97F003}"/>
              </a:ext>
            </a:extLst>
          </p:cNvPr>
          <p:cNvCxnSpPr/>
          <p:nvPr/>
        </p:nvCxnSpPr>
        <p:spPr>
          <a:xfrm>
            <a:off x="3613150" y="4356100"/>
            <a:ext cx="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9868FA-0F26-5C54-F3FA-4AA834428000}"/>
              </a:ext>
            </a:extLst>
          </p:cNvPr>
          <p:cNvSpPr txBox="1"/>
          <p:nvPr/>
        </p:nvSpPr>
        <p:spPr>
          <a:xfrm>
            <a:off x="2945093" y="4819650"/>
            <a:ext cx="1031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Downloaded whole dataset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956E97-695A-DE7F-95FB-8C3AD19F5D60}"/>
              </a:ext>
            </a:extLst>
          </p:cNvPr>
          <p:cNvSpPr txBox="1"/>
          <p:nvPr/>
        </p:nvSpPr>
        <p:spPr>
          <a:xfrm>
            <a:off x="147917" y="1764594"/>
            <a:ext cx="1398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Time-period ranged from 2004 to 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372D87-F6FE-E067-BFF5-5F8FAB82D6E6}"/>
              </a:ext>
            </a:extLst>
          </p:cNvPr>
          <p:cNvSpPr txBox="1"/>
          <p:nvPr/>
        </p:nvSpPr>
        <p:spPr>
          <a:xfrm>
            <a:off x="172646" y="2644447"/>
            <a:ext cx="13984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Sex has three: Male, Female and Total population observations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15FF0E-56BD-E514-07AB-54438551179A}"/>
              </a:ext>
            </a:extLst>
          </p:cNvPr>
          <p:cNvSpPr txBox="1"/>
          <p:nvPr/>
        </p:nvSpPr>
        <p:spPr>
          <a:xfrm>
            <a:off x="-28857" y="4065597"/>
            <a:ext cx="1801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Age categorized into:</a:t>
            </a:r>
          </a:p>
          <a:p>
            <a:pPr algn="ctr"/>
            <a:r>
              <a:rPr lang="en-US" sz="1600" dirty="0"/>
              <a:t>Young, Middle-aged, Old and Total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A4254-4989-5618-94B5-5BFC5F9E46E1}"/>
              </a:ext>
            </a:extLst>
          </p:cNvPr>
          <p:cNvSpPr txBox="1"/>
          <p:nvPr/>
        </p:nvSpPr>
        <p:spPr>
          <a:xfrm>
            <a:off x="9874623" y="1566120"/>
            <a:ext cx="22546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Education level categorized as:</a:t>
            </a:r>
          </a:p>
          <a:p>
            <a:pPr algn="ctr"/>
            <a:r>
              <a:rPr lang="en-US" sz="1600" dirty="0"/>
              <a:t>Primary education, Secondary education, Tertiary education and Total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B18E04-98D5-42BC-A2CA-7C77115FD77E}"/>
              </a:ext>
            </a:extLst>
          </p:cNvPr>
          <p:cNvSpPr txBox="1"/>
          <p:nvPr/>
        </p:nvSpPr>
        <p:spPr>
          <a:xfrm>
            <a:off x="10088655" y="3220960"/>
            <a:ext cx="1826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Reference area has 41 countries of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A19F4-90F3-6233-81D0-B0F5EFE099B3}"/>
              </a:ext>
            </a:extLst>
          </p:cNvPr>
          <p:cNvSpPr txBox="1"/>
          <p:nvPr/>
        </p:nvSpPr>
        <p:spPr>
          <a:xfrm>
            <a:off x="10088655" y="4137137"/>
            <a:ext cx="1826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measure was  considered as attributes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DE7CFF-533E-8981-9580-50F366EC1B2A}"/>
              </a:ext>
            </a:extLst>
          </p:cNvPr>
          <p:cNvSpPr txBox="1"/>
          <p:nvPr/>
        </p:nvSpPr>
        <p:spPr>
          <a:xfrm>
            <a:off x="172646" y="6168373"/>
            <a:ext cx="736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Chosen outcome</a:t>
            </a:r>
            <a:r>
              <a:rPr lang="en-US" sz="1800" b="1" dirty="0">
                <a:solidFill>
                  <a:schemeClr val="bg1"/>
                </a:solidFill>
              </a:rPr>
              <a:t>: </a:t>
            </a:r>
            <a:r>
              <a:rPr lang="en-US" sz="1800" b="1" dirty="0" err="1">
                <a:solidFill>
                  <a:schemeClr val="bg1"/>
                </a:solidFill>
              </a:rPr>
              <a:t>SAD_Deaths_</a:t>
            </a:r>
            <a:r>
              <a:rPr lang="en-US" b="1" dirty="0" err="1">
                <a:solidFill>
                  <a:schemeClr val="bg1"/>
                </a:solidFill>
              </a:rPr>
              <a:t>Age:total_Sex_Total_Education_Total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3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3D95-F6C5-80B0-A17A-F0896639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25" y="-107093"/>
            <a:ext cx="5154706" cy="770351"/>
          </a:xfrm>
        </p:spPr>
        <p:txBody>
          <a:bodyPr>
            <a:normAutofit/>
          </a:bodyPr>
          <a:lstStyle/>
          <a:p>
            <a:r>
              <a:rPr lang="en-US" dirty="0"/>
              <a:t>Dataset – Processed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D285-A00E-7A9C-54E3-512FAADD1DAF}"/>
              </a:ext>
            </a:extLst>
          </p:cNvPr>
          <p:cNvSpPr txBox="1"/>
          <p:nvPr/>
        </p:nvSpPr>
        <p:spPr>
          <a:xfrm>
            <a:off x="1560718" y="663323"/>
            <a:ext cx="4452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Input variables: </a:t>
            </a:r>
            <a:r>
              <a:rPr lang="en-US" sz="2000" dirty="0"/>
              <a:t>187 features considered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58C4A-8E05-5FD9-7E76-FE86F61B75B5}"/>
              </a:ext>
            </a:extLst>
          </p:cNvPr>
          <p:cNvSpPr txBox="1"/>
          <p:nvPr/>
        </p:nvSpPr>
        <p:spPr>
          <a:xfrm>
            <a:off x="374614" y="1097592"/>
            <a:ext cx="3569311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Life satisfaction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LS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Long-term unemployment rate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LTUR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Voter turnout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VT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Youth not in employment, education or training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NEET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Perceived health as positive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PH+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Employment rate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ER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Long hours in paid work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LHWPW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Homicides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H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Life expectancy at birth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LE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Average annual gross earnings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AAGE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Full-time employees earning less than two-thirds of gross median earnings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FTUELT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Households and NPISHs net adjusted disposable income per capita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HDI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Perceived health as negative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PH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Housing affordability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HA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Top earnings of full-time employees decile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TEFTED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Gender wage gap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GWG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Road deaths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RD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Job strain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JS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Exposed to air pollution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EAP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Feeling safe at night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FSAN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Negative affect balance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NAB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Not feeling safe at night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NFSAN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Lack of social support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LSS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Student mathematics skills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SMS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Social support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Student science skills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SSS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Labour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market insecurity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LMIS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Households with internet access at home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HIAH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Student reading skills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SRS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Time off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TO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C04B6-40A7-1308-4720-EA6E9EA2537B}"/>
              </a:ext>
            </a:extLst>
          </p:cNvPr>
          <p:cNvSpPr txBox="1"/>
          <p:nvPr/>
        </p:nvSpPr>
        <p:spPr>
          <a:xfrm>
            <a:off x="3842325" y="1566020"/>
            <a:ext cx="44521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Time spent in social interactions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TSISI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Households living in overcrowded conditions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HO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Poor households without access to basic sanitary facilities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PHWABSF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Housing cost overburden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HCO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Top wealthiest households decile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TWHSD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Median net wealth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MNW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Adult literacy skills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ALS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Having a say in government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HSG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Not having a say in government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NHSG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Adult numeracy skills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ANS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Top adult literacy scores decile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TALS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Adults with low numeracy skills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AWLNS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Adults with low literacy skills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AWLLS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Top adult numeracy scores decile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TANS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Household disposable income below the relative income poverty line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HDBRIP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Top average household disposable income quintile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TAHDIQ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Equivalised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liquid financial assets below three months of the annual national relative income poverty line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ELFA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Long unpaid working hours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LUWH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Students with low science skills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SWLSS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Top science scores decile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TSSD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Students with low reading skills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SWLRS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Students with low mathematics skills    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SWLMS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Top reading scores decile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TRSD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Gender gap in working hours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GGWH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Top mathematics scores decile  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TMSD </a:t>
            </a: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sz="9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9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US" sz="9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D2E953-474B-EAB5-586D-95BCD750A19B}"/>
              </a:ext>
            </a:extLst>
          </p:cNvPr>
          <p:cNvGrpSpPr/>
          <p:nvPr/>
        </p:nvGrpSpPr>
        <p:grpSpPr>
          <a:xfrm>
            <a:off x="8294483" y="2094894"/>
            <a:ext cx="3739097" cy="1075487"/>
            <a:chOff x="8693046" y="2187258"/>
            <a:chExt cx="3739097" cy="10754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CA6F5-57F8-5BDF-9EFD-26311A128B53}"/>
                </a:ext>
              </a:extLst>
            </p:cNvPr>
            <p:cNvSpPr txBox="1"/>
            <p:nvPr/>
          </p:nvSpPr>
          <p:spPr>
            <a:xfrm>
              <a:off x="9499149" y="2187258"/>
              <a:ext cx="23612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Output variables:  </a:t>
              </a:r>
              <a:endParaRPr 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6CE590-7D6A-A950-0133-4E557F58F268}"/>
                </a:ext>
              </a:extLst>
            </p:cNvPr>
            <p:cNvSpPr txBox="1"/>
            <p:nvPr/>
          </p:nvSpPr>
          <p:spPr>
            <a:xfrm>
              <a:off x="8693046" y="2739525"/>
              <a:ext cx="37390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Deaths from suicide, alcohol, drugs </a:t>
              </a:r>
              <a:r>
                <a:rPr lang="en-US" sz="1400" b="0" dirty="0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SAD Deaths </a:t>
              </a:r>
              <a:endParaRPr lang="en-US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93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2380-74EB-7E24-EF29-8A4829A9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906" y="0"/>
            <a:ext cx="3235036" cy="608986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8" name="Picture 7" descr="A close-up of a colorful pattern">
            <a:extLst>
              <a:ext uri="{FF2B5EF4-FFF2-40B4-BE49-F238E27FC236}">
                <a16:creationId xmlns:a16="http://schemas.microsoft.com/office/drawing/2014/main" id="{3395E60A-75BF-05FF-EE87-3B3E7036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975561"/>
            <a:ext cx="4476750" cy="447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6B722E-7E2A-3CCC-860C-BCD5BFC03817}"/>
              </a:ext>
            </a:extLst>
          </p:cNvPr>
          <p:cNvSpPr txBox="1"/>
          <p:nvPr/>
        </p:nvSpPr>
        <p:spPr>
          <a:xfrm>
            <a:off x="962025" y="975561"/>
            <a:ext cx="3235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Heatmap for trimmed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DA453-6747-7E4B-FA4D-0802AF04AF01}"/>
              </a:ext>
            </a:extLst>
          </p:cNvPr>
          <p:cNvSpPr txBox="1"/>
          <p:nvPr/>
        </p:nvSpPr>
        <p:spPr>
          <a:xfrm>
            <a:off x="1647825" y="487918"/>
            <a:ext cx="232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United States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A1611-73D8-9659-4F93-FFC425F24D95}"/>
              </a:ext>
            </a:extLst>
          </p:cNvPr>
          <p:cNvSpPr/>
          <p:nvPr/>
        </p:nvSpPr>
        <p:spPr>
          <a:xfrm>
            <a:off x="3562350" y="1344893"/>
            <a:ext cx="219075" cy="3951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011497-F8CD-1B2D-9E39-D072894A68E0}"/>
              </a:ext>
            </a:extLst>
          </p:cNvPr>
          <p:cNvCxnSpPr>
            <a:cxnSpLocks/>
          </p:cNvCxnSpPr>
          <p:nvPr/>
        </p:nvCxnSpPr>
        <p:spPr>
          <a:xfrm>
            <a:off x="3781425" y="3259418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E39E44-34EF-8A6C-E4CE-18735C7ECD7B}"/>
              </a:ext>
            </a:extLst>
          </p:cNvPr>
          <p:cNvGrpSpPr/>
          <p:nvPr/>
        </p:nvGrpSpPr>
        <p:grpSpPr>
          <a:xfrm>
            <a:off x="5057775" y="909114"/>
            <a:ext cx="4343399" cy="4822564"/>
            <a:chOff x="6477002" y="848136"/>
            <a:chExt cx="4343399" cy="48225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13805B7-C941-A4E0-D022-6E6FD8202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7002" y="848136"/>
              <a:ext cx="4343399" cy="482256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12504B-555A-DA61-1AF1-DD7FEA93BE06}"/>
                </a:ext>
              </a:extLst>
            </p:cNvPr>
            <p:cNvSpPr/>
            <p:nvPr/>
          </p:nvSpPr>
          <p:spPr>
            <a:xfrm>
              <a:off x="6477002" y="848136"/>
              <a:ext cx="184005" cy="44477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FF0664A-F70C-C2FC-BAA9-A986CBBE84AD}"/>
              </a:ext>
            </a:extLst>
          </p:cNvPr>
          <p:cNvSpPr txBox="1"/>
          <p:nvPr/>
        </p:nvSpPr>
        <p:spPr>
          <a:xfrm>
            <a:off x="9776504" y="1772653"/>
            <a:ext cx="22238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AWLNS – Adults with no numerical skills</a:t>
            </a:r>
          </a:p>
          <a:p>
            <a:r>
              <a:rPr lang="en-US" sz="1400" dirty="0"/>
              <a:t>TANS – Top adult numeracy score decile</a:t>
            </a:r>
          </a:p>
          <a:p>
            <a:r>
              <a:rPr lang="en-US" sz="1400" dirty="0"/>
              <a:t>TO – Time-off</a:t>
            </a:r>
          </a:p>
          <a:p>
            <a:r>
              <a:rPr lang="en-US" sz="1400" dirty="0"/>
              <a:t>HDI – Households and NPISHs net adjusted disposable income per capita</a:t>
            </a:r>
          </a:p>
          <a:p>
            <a:r>
              <a:rPr lang="en-US" sz="1400" dirty="0"/>
              <a:t>AAGE – Annual average gross earnings</a:t>
            </a:r>
          </a:p>
          <a:p>
            <a:r>
              <a:rPr lang="en-US" sz="1400" dirty="0"/>
              <a:t>YEAR – Time period</a:t>
            </a:r>
          </a:p>
          <a:p>
            <a:r>
              <a:rPr lang="en-US" sz="1400" dirty="0"/>
              <a:t>HA – Housing Affordability</a:t>
            </a:r>
          </a:p>
          <a:p>
            <a:r>
              <a:rPr lang="en-US" sz="1400" dirty="0"/>
              <a:t>MNW – Median net wealth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FD27-04BC-C34F-2228-44EFEFEA9F37}"/>
              </a:ext>
            </a:extLst>
          </p:cNvPr>
          <p:cNvSpPr txBox="1"/>
          <p:nvPr/>
        </p:nvSpPr>
        <p:spPr>
          <a:xfrm>
            <a:off x="9205376" y="1126322"/>
            <a:ext cx="32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Top measures responsible for suicides in USA</a:t>
            </a:r>
          </a:p>
        </p:txBody>
      </p:sp>
    </p:spTree>
    <p:extLst>
      <p:ext uri="{BB962C8B-B14F-4D97-AF65-F5344CB8AC3E}">
        <p14:creationId xmlns:p14="http://schemas.microsoft.com/office/powerpoint/2010/main" val="215822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2380-74EB-7E24-EF29-8A4829A9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906" y="0"/>
            <a:ext cx="3235036" cy="608986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8" name="Picture 7" descr="A close-up of a colorful pattern">
            <a:extLst>
              <a:ext uri="{FF2B5EF4-FFF2-40B4-BE49-F238E27FC236}">
                <a16:creationId xmlns:a16="http://schemas.microsoft.com/office/drawing/2014/main" id="{3395E60A-75BF-05FF-EE87-3B3E7036C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975561"/>
            <a:ext cx="4476750" cy="447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6B722E-7E2A-3CCC-860C-BCD5BFC03817}"/>
              </a:ext>
            </a:extLst>
          </p:cNvPr>
          <p:cNvSpPr txBox="1"/>
          <p:nvPr/>
        </p:nvSpPr>
        <p:spPr>
          <a:xfrm>
            <a:off x="962025" y="975561"/>
            <a:ext cx="3235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Heatmap for trimmed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DA453-6747-7E4B-FA4D-0802AF04AF01}"/>
              </a:ext>
            </a:extLst>
          </p:cNvPr>
          <p:cNvSpPr txBox="1"/>
          <p:nvPr/>
        </p:nvSpPr>
        <p:spPr>
          <a:xfrm>
            <a:off x="1647825" y="487918"/>
            <a:ext cx="232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Globally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A1611-73D8-9659-4F93-FFC425F24D95}"/>
              </a:ext>
            </a:extLst>
          </p:cNvPr>
          <p:cNvSpPr/>
          <p:nvPr/>
        </p:nvSpPr>
        <p:spPr>
          <a:xfrm>
            <a:off x="3562350" y="1344893"/>
            <a:ext cx="219075" cy="39510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011497-F8CD-1B2D-9E39-D072894A68E0}"/>
              </a:ext>
            </a:extLst>
          </p:cNvPr>
          <p:cNvCxnSpPr>
            <a:cxnSpLocks/>
          </p:cNvCxnSpPr>
          <p:nvPr/>
        </p:nvCxnSpPr>
        <p:spPr>
          <a:xfrm>
            <a:off x="3781425" y="3259418"/>
            <a:ext cx="1533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F0664A-F70C-C2FC-BAA9-A986CBBE84AD}"/>
              </a:ext>
            </a:extLst>
          </p:cNvPr>
          <p:cNvSpPr txBox="1"/>
          <p:nvPr/>
        </p:nvSpPr>
        <p:spPr>
          <a:xfrm>
            <a:off x="9776504" y="1772653"/>
            <a:ext cx="22238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AWLNS – Adults with no numerical skills</a:t>
            </a:r>
          </a:p>
          <a:p>
            <a:r>
              <a:rPr lang="en-US" sz="1400" dirty="0"/>
              <a:t>TANS – Top adult numeracy score decile</a:t>
            </a:r>
          </a:p>
          <a:p>
            <a:r>
              <a:rPr lang="en-US" sz="1400" dirty="0"/>
              <a:t>TALS – Top adult literacy scores decile </a:t>
            </a:r>
          </a:p>
          <a:p>
            <a:r>
              <a:rPr lang="en-US" sz="1400" dirty="0"/>
              <a:t>TO – Time-off</a:t>
            </a:r>
          </a:p>
          <a:p>
            <a:r>
              <a:rPr lang="en-US" sz="1400" dirty="0"/>
              <a:t>HDI – Households and </a:t>
            </a:r>
            <a:r>
              <a:rPr lang="en-US" sz="1400" strike="sngStrike" dirty="0"/>
              <a:t>NPISHs net adjusted disposable income per capita</a:t>
            </a:r>
          </a:p>
          <a:p>
            <a:r>
              <a:rPr lang="en-US" sz="1400" dirty="0"/>
              <a:t>AAGE – Annual average gross earnings</a:t>
            </a:r>
          </a:p>
          <a:p>
            <a:r>
              <a:rPr lang="en-US" sz="1400" dirty="0"/>
              <a:t>YEAR – Time period</a:t>
            </a:r>
          </a:p>
          <a:p>
            <a:r>
              <a:rPr lang="en-US" sz="1400" dirty="0"/>
              <a:t>HA – Housing Affordability</a:t>
            </a:r>
          </a:p>
          <a:p>
            <a:r>
              <a:rPr lang="en-US" sz="1400" dirty="0"/>
              <a:t>MNW – Median net wealth</a:t>
            </a:r>
          </a:p>
        </p:txBody>
      </p:sp>
      <p:pic>
        <p:nvPicPr>
          <p:cNvPr id="4" name="Picture 3" descr="A colorful chart with numbers and letters">
            <a:extLst>
              <a:ext uri="{FF2B5EF4-FFF2-40B4-BE49-F238E27FC236}">
                <a16:creationId xmlns:a16="http://schemas.microsoft.com/office/drawing/2014/main" id="{16E51037-E9E5-FF80-4592-DF14E782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41" y="608986"/>
            <a:ext cx="4744274" cy="47442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D07FD27-04BC-C34F-2228-44EFEFEA9F37}"/>
              </a:ext>
            </a:extLst>
          </p:cNvPr>
          <p:cNvSpPr txBox="1"/>
          <p:nvPr/>
        </p:nvSpPr>
        <p:spPr>
          <a:xfrm>
            <a:off x="9205376" y="1126322"/>
            <a:ext cx="32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Top measures responsible for suicides in USA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12504B-555A-DA61-1AF1-DD7FEA93BE06}"/>
              </a:ext>
            </a:extLst>
          </p:cNvPr>
          <p:cNvSpPr/>
          <p:nvPr/>
        </p:nvSpPr>
        <p:spPr>
          <a:xfrm>
            <a:off x="5438775" y="1126322"/>
            <a:ext cx="210587" cy="40786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1A272AA-FFA5-D278-E436-0C6FBD314A71}"/>
              </a:ext>
            </a:extLst>
          </p:cNvPr>
          <p:cNvSpPr/>
          <p:nvPr/>
        </p:nvSpPr>
        <p:spPr>
          <a:xfrm>
            <a:off x="10851239" y="2941320"/>
            <a:ext cx="152041" cy="12192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7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2380-74EB-7E24-EF29-8A4829A9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906" y="0"/>
            <a:ext cx="3235036" cy="608986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DA453-6747-7E4B-FA4D-0802AF04AF01}"/>
              </a:ext>
            </a:extLst>
          </p:cNvPr>
          <p:cNvSpPr txBox="1"/>
          <p:nvPr/>
        </p:nvSpPr>
        <p:spPr>
          <a:xfrm>
            <a:off x="578480" y="608986"/>
            <a:ext cx="232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 other countries,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F0664A-F70C-C2FC-BAA9-A986CBBE84AD}"/>
              </a:ext>
            </a:extLst>
          </p:cNvPr>
          <p:cNvSpPr txBox="1"/>
          <p:nvPr/>
        </p:nvSpPr>
        <p:spPr>
          <a:xfrm>
            <a:off x="9776504" y="1772653"/>
            <a:ext cx="22238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AWLNS – Adults with no numerical skills</a:t>
            </a:r>
          </a:p>
          <a:p>
            <a:r>
              <a:rPr lang="en-US" sz="1400" dirty="0"/>
              <a:t>TANS – Top adult numeracy score decile</a:t>
            </a:r>
          </a:p>
          <a:p>
            <a:r>
              <a:rPr lang="en-US" sz="1400" dirty="0"/>
              <a:t>TALS – Top adult literacy scores decile </a:t>
            </a:r>
          </a:p>
          <a:p>
            <a:r>
              <a:rPr lang="en-US" sz="1400" dirty="0"/>
              <a:t>TO – Time-off</a:t>
            </a:r>
          </a:p>
          <a:p>
            <a:r>
              <a:rPr lang="en-US" sz="1400" dirty="0"/>
              <a:t>HDI – Households and </a:t>
            </a:r>
            <a:r>
              <a:rPr lang="en-US" sz="1400" strike="sngStrike" dirty="0"/>
              <a:t>NPISHs net adjusted disposable income per capita</a:t>
            </a:r>
          </a:p>
          <a:p>
            <a:r>
              <a:rPr lang="en-US" sz="1400" dirty="0"/>
              <a:t>AAGE – Annual average gross earnings</a:t>
            </a:r>
          </a:p>
          <a:p>
            <a:r>
              <a:rPr lang="en-US" sz="1400" dirty="0"/>
              <a:t>YEAR – Time period</a:t>
            </a:r>
          </a:p>
          <a:p>
            <a:r>
              <a:rPr lang="en-US" sz="1400" dirty="0"/>
              <a:t>HA – Housing Affordability</a:t>
            </a:r>
          </a:p>
          <a:p>
            <a:r>
              <a:rPr lang="en-US" sz="1400" dirty="0"/>
              <a:t>MNW – Median net wealth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FD27-04BC-C34F-2228-44EFEFEA9F37}"/>
              </a:ext>
            </a:extLst>
          </p:cNvPr>
          <p:cNvSpPr txBox="1"/>
          <p:nvPr/>
        </p:nvSpPr>
        <p:spPr>
          <a:xfrm>
            <a:off x="9205376" y="1126322"/>
            <a:ext cx="32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Top measures responsible for suicides in USA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1A272AA-FFA5-D278-E436-0C6FBD314A71}"/>
              </a:ext>
            </a:extLst>
          </p:cNvPr>
          <p:cNvSpPr/>
          <p:nvPr/>
        </p:nvSpPr>
        <p:spPr>
          <a:xfrm>
            <a:off x="10851239" y="2941320"/>
            <a:ext cx="152041" cy="12192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3D95-F6C5-80B0-A17A-F0896639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Results – US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9D0C-1D87-205F-FF81-6BAAB3E01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63662"/>
            <a:ext cx="11353800" cy="35442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After completing your model(s), you must next determine where the US stands in your outcome variable, compared to other countries</a:t>
            </a:r>
          </a:p>
          <a:p>
            <a:pPr marL="1028700" lvl="1" indent="-342900"/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Can look at it aggregately (1 outcome per country), or longitudinally (compare outcome for each country per year)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Additionally, where does the US fall in each respective feature you’ve identified?</a:t>
            </a:r>
          </a:p>
          <a:p>
            <a:pPr marL="1028700" lvl="1" indent="-342900"/>
            <a:r>
              <a:rPr lang="en-US" sz="17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Hint hint: feature 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 short: How does the US compare in prediction and outcome variables to other OECD nations?</a:t>
            </a:r>
            <a:endParaRPr lang="en-US" sz="17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FC6EA5-46EB-F460-D664-775F68FA9BE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So, you’ve completed your code, what now?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69B28C-7030-DCA1-4B1D-7E54D1942D32}"/>
              </a:ext>
            </a:extLst>
          </p:cNvPr>
          <p:cNvCxnSpPr>
            <a:cxnSpLocks/>
          </p:cNvCxnSpPr>
          <p:nvPr/>
        </p:nvCxnSpPr>
        <p:spPr>
          <a:xfrm>
            <a:off x="457198" y="1800031"/>
            <a:ext cx="11353802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1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3D95-F6C5-80B0-A17A-F0896639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 Investigation – US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9D0C-1D87-205F-FF81-6BAAB3E01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63662"/>
            <a:ext cx="11353800" cy="35442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At this time, your coding and analysis is done, its time to figure out the “why?”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If the US falls short in any given predictor variable, why is this?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Root cause 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Select the 3 most important features (by your determination)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You should be able to identify research articles, programs, and news articles (amongst other sources) that might explain why the US performs more poorly in any given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Again, if we can identify that the US is performing poorly in a given area, but can’t explain why, then who cares?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FC6EA5-46EB-F460-D664-775F68FA9BE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Utilizing Analysis of Results to Identify Causes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69B28C-7030-DCA1-4B1D-7E54D1942D32}"/>
              </a:ext>
            </a:extLst>
          </p:cNvPr>
          <p:cNvCxnSpPr>
            <a:cxnSpLocks/>
          </p:cNvCxnSpPr>
          <p:nvPr/>
        </p:nvCxnSpPr>
        <p:spPr>
          <a:xfrm>
            <a:off x="457198" y="1800031"/>
            <a:ext cx="11353802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zzou Presentation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1B82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emplate-BrandedPPT-6" id="{648E1F39-F695-A24A-8B75-DF137AAB295C}" vid="{F4737867-DE7B-9644-8FFE-45EB0F51A4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e822213-79e0-466b-8a07-6ccb94f3e524" xsi:nil="true"/>
    <lcf76f155ced4ddcb4097134ff3c332f xmlns="8f59010d-bfae-4690-b442-17aac1929a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19D1F250E694BAAD8C54BFD6B67B2" ma:contentTypeVersion="18" ma:contentTypeDescription="Create a new document." ma:contentTypeScope="" ma:versionID="cf0958d2d12217880b776b46973d618e">
  <xsd:schema xmlns:xsd="http://www.w3.org/2001/XMLSchema" xmlns:xs="http://www.w3.org/2001/XMLSchema" xmlns:p="http://schemas.microsoft.com/office/2006/metadata/properties" xmlns:ns2="8f59010d-bfae-4690-b442-17aac1929a53" xmlns:ns3="4e822213-79e0-466b-8a07-6ccb94f3e524" targetNamespace="http://schemas.microsoft.com/office/2006/metadata/properties" ma:root="true" ma:fieldsID="7b3197223b3e6ac5a8ded048afa74639" ns2:_="" ns3:_="">
    <xsd:import namespace="8f59010d-bfae-4690-b442-17aac1929a53"/>
    <xsd:import namespace="4e822213-79e0-466b-8a07-6ccb94f3e5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9010d-bfae-4690-b442-17aac1929a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e20e570-3a27-4eff-9ea0-d3488a33fb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22213-79e0-466b-8a07-6ccb94f3e52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ec45b42-71d2-42b2-82cb-677ce56ef8ee}" ma:internalName="TaxCatchAll" ma:showField="CatchAllData" ma:web="4e822213-79e0-466b-8a07-6ccb94f3e5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A43361-620C-4CCB-B484-1D8E4E48F4D1}">
  <ds:schemaRefs>
    <ds:schemaRef ds:uri="http://schemas.microsoft.com/office/2006/metadata/properties"/>
    <ds:schemaRef ds:uri="http://schemas.microsoft.com/office/infopath/2007/PartnerControls"/>
    <ds:schemaRef ds:uri="4e822213-79e0-466b-8a07-6ccb94f3e524"/>
    <ds:schemaRef ds:uri="8f59010d-bfae-4690-b442-17aac1929a53"/>
  </ds:schemaRefs>
</ds:datastoreItem>
</file>

<file path=customXml/itemProps2.xml><?xml version="1.0" encoding="utf-8"?>
<ds:datastoreItem xmlns:ds="http://schemas.openxmlformats.org/officeDocument/2006/customXml" ds:itemID="{E6694EB8-9EA8-4394-810E-1922C688FF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D18C0B-1E76-49CC-AF63-17DCB8E7D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9010d-bfae-4690-b442-17aac1929a53"/>
    <ds:schemaRef ds:uri="4e822213-79e0-466b-8a07-6ccb94f3e5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4615</TotalTime>
  <Words>1333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Century Schoolbook</vt:lpstr>
      <vt:lpstr>Consolas</vt:lpstr>
      <vt:lpstr>Wingdings</vt:lpstr>
      <vt:lpstr>Office Theme</vt:lpstr>
      <vt:lpstr>2024 MUIDSI Hackathon</vt:lpstr>
      <vt:lpstr>Problem Statement</vt:lpstr>
      <vt:lpstr>The Dataset – OECD Current Well-being</vt:lpstr>
      <vt:lpstr>Dataset – Processed</vt:lpstr>
      <vt:lpstr>Analysis</vt:lpstr>
      <vt:lpstr>Analysis</vt:lpstr>
      <vt:lpstr>Analysis</vt:lpstr>
      <vt:lpstr>Analysis of Results – US Perspective</vt:lpstr>
      <vt:lpstr>Qualitative Investigation – US Perspective</vt:lpstr>
      <vt:lpstr>Presentation of Results &amp; Suggested Intervention(s)</vt:lpstr>
      <vt:lpstr>Scoring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Mandy, Trevor</dc:creator>
  <cp:lastModifiedBy>Kumar, Ajay (MU-Student)</cp:lastModifiedBy>
  <cp:revision>61</cp:revision>
  <dcterms:created xsi:type="dcterms:W3CDTF">2024-02-10T19:39:33Z</dcterms:created>
  <dcterms:modified xsi:type="dcterms:W3CDTF">2024-04-10T16:10:35Z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0x010100D0E19D1F250E694BAAD8C54BFD6B67B2</vt:lpwstr>
  </property>
</Properties>
</file>