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76" r:id="rId4"/>
    <p:sldMasterId id="2147483681" r:id="rId5"/>
    <p:sldMasterId id="2147483685" r:id="rId6"/>
    <p:sldMasterId id="2147483697" r:id="rId7"/>
  </p:sldMasterIdLst>
  <p:sldIdLst>
    <p:sldId id="256" r:id="rId8"/>
    <p:sldId id="942" r:id="rId9"/>
    <p:sldId id="258" r:id="rId10"/>
    <p:sldId id="1957" r:id="rId11"/>
    <p:sldId id="259" r:id="rId12"/>
    <p:sldId id="1948" r:id="rId13"/>
    <p:sldId id="260" r:id="rId14"/>
    <p:sldId id="1937" r:id="rId15"/>
    <p:sldId id="262" r:id="rId16"/>
    <p:sldId id="263" r:id="rId17"/>
    <p:sldId id="1938" r:id="rId18"/>
    <p:sldId id="1943" r:id="rId19"/>
    <p:sldId id="1944" r:id="rId20"/>
    <p:sldId id="1956" r:id="rId21"/>
    <p:sldId id="1947" r:id="rId22"/>
    <p:sldId id="1946" r:id="rId23"/>
    <p:sldId id="1950" r:id="rId24"/>
    <p:sldId id="1951" r:id="rId25"/>
    <p:sldId id="1954" r:id="rId26"/>
    <p:sldId id="1949" r:id="rId27"/>
    <p:sldId id="1955" r:id="rId28"/>
    <p:sldId id="1953" r:id="rId29"/>
    <p:sldId id="193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4" d="100"/>
          <a:sy n="74" d="100"/>
        </p:scale>
        <p:origin x="308" y="6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4" Type="http://schemas.openxmlformats.org/officeDocument/2006/relationships/hyperlink" Target="https://twitter.com/" TargetMode="External"/><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hyperlink" Target="https://twitter.com/" TargetMode="External"/><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endParaRPr lang="en-US" sz="1000">
              <a:solidFill>
                <a:schemeClr val="tx1"/>
              </a:solidFill>
            </a:endParaRPr>
          </a:p>
        </p:txBody>
      </p:sp>
      <p:sp useBgFill="1">
        <p:nvSpPr>
          <p:cNvPr id="3" name="Rectangle 2"/>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p:cNvSpPr txBox="1"/>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fld>
            <a:endParaRPr lang="en-US" sz="600" b="1">
              <a:solidFill>
                <a:schemeClr val="bg1"/>
              </a:solidFill>
              <a:latin typeface="+mj-lt"/>
            </a:endParaRPr>
          </a:p>
        </p:txBody>
      </p:sp>
      <p:sp>
        <p:nvSpPr>
          <p:cNvPr id="9" name="Rectangle 8">
            <a:hlinkClick r:id="rId2"/>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2" name="Rectangle 11">
            <a:hlinkClick r:id="rId3"/>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4" name="Oval 13"/>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7" name="Oval 16"/>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p:cNvGrpSpPr/>
          <p:nvPr userDrawn="1"/>
        </p:nvGrpSpPr>
        <p:grpSpPr>
          <a:xfrm>
            <a:off x="474709" y="420355"/>
            <a:ext cx="51266" cy="575008"/>
            <a:chOff x="447517" y="840709"/>
            <a:chExt cx="102546" cy="1150016"/>
          </a:xfrm>
        </p:grpSpPr>
        <p:sp>
          <p:nvSpPr>
            <p:cNvPr id="19" name="Oval 28"/>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p:cNvGrpSpPr/>
          <p:nvPr userDrawn="1"/>
        </p:nvGrpSpPr>
        <p:grpSpPr>
          <a:xfrm>
            <a:off x="11832638" y="6017187"/>
            <a:ext cx="51266" cy="575008"/>
            <a:chOff x="447517" y="840709"/>
            <a:chExt cx="102546" cy="1150016"/>
          </a:xfrm>
          <a:solidFill>
            <a:schemeClr val="bg1">
              <a:lumMod val="65000"/>
            </a:schemeClr>
          </a:solidFill>
        </p:grpSpPr>
        <p:sp>
          <p:nvSpPr>
            <p:cNvPr id="24" name="Oval 28"/>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endParaRPr lang="en-US" sz="1000">
              <a:solidFill>
                <a:schemeClr val="tx1"/>
              </a:solidFill>
            </a:endParaRPr>
          </a:p>
        </p:txBody>
      </p:sp>
      <p:sp useBgFill="1">
        <p:nvSpPr>
          <p:cNvPr id="3" name="Rectangle 2"/>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p:cNvSpPr txBox="1"/>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fld>
            <a:endParaRPr lang="en-US" sz="600" b="1">
              <a:solidFill>
                <a:schemeClr val="bg1"/>
              </a:solidFill>
              <a:latin typeface="+mj-lt"/>
            </a:endParaRPr>
          </a:p>
        </p:txBody>
      </p:sp>
      <p:sp>
        <p:nvSpPr>
          <p:cNvPr id="9" name="Rectangle 8">
            <a:hlinkClick r:id="rId2"/>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2" name="Rectangle 11">
            <a:hlinkClick r:id="rId3"/>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4" name="Oval 13"/>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7" name="Oval 16"/>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p:cNvGrpSpPr/>
          <p:nvPr userDrawn="1"/>
        </p:nvGrpSpPr>
        <p:grpSpPr>
          <a:xfrm>
            <a:off x="474709" y="420355"/>
            <a:ext cx="51266" cy="575008"/>
            <a:chOff x="447517" y="840709"/>
            <a:chExt cx="102546" cy="1150016"/>
          </a:xfrm>
        </p:grpSpPr>
        <p:sp>
          <p:nvSpPr>
            <p:cNvPr id="19" name="Oval 28"/>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p:cNvGrpSpPr/>
          <p:nvPr userDrawn="1"/>
        </p:nvGrpSpPr>
        <p:grpSpPr>
          <a:xfrm>
            <a:off x="11832638" y="6017187"/>
            <a:ext cx="51266" cy="575008"/>
            <a:chOff x="447517" y="840709"/>
            <a:chExt cx="102546" cy="1150016"/>
          </a:xfrm>
          <a:solidFill>
            <a:schemeClr val="bg1">
              <a:lumMod val="65000"/>
            </a:schemeClr>
          </a:solidFill>
        </p:grpSpPr>
        <p:sp>
          <p:nvSpPr>
            <p:cNvPr id="24" name="Oval 28"/>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00" decel="47600"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04C2FF6-2493-49BF-A669-B408C3A4987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fld>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endParaRPr lang="en-US"/>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fld>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04C2FF6-2493-49BF-A669-B408C3A4987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fld>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04C2FF6-2493-49BF-A669-B408C3A4987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C60DAF7-55EF-4467-A207-F345DBF0A780}"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871FA7E-0AC3-48E5-993C-6403EE473F36}"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7644DF9-5906-443E-8FBF-4E0A61B0B119}"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9741877-A574-4EDA-AF83-C400A8233A5B}" type="datetime3">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890BEC7-98AA-45F2-BC84-E7A4A017B381}" type="datetime3">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AA2C0FC-8963-42C2-913A-9C72E9BFD5AB}" type="datetime3">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0FA527C-E68A-4A9A-AFFB-03EFEDE1BF3B}" type="datetime3">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0ABD81-B38F-406C-B99E-04BCBF302DAD}" type="datetime3">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896D00B-4701-45C8-AC22-6C90417D0D3A}"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6D1D414-A562-4B8E-82DE-54387101456C}"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hyperlink" Target="https://twitter.com/" TargetMode="External"/><Relationship Id="rId20" Type="http://schemas.openxmlformats.org/officeDocument/2006/relationships/hyperlink" Target="https://www.linkedin.com/" TargetMode="External"/><Relationship Id="rId2" Type="http://schemas.openxmlformats.org/officeDocument/2006/relationships/slideLayout" Target="../slideLayouts/slideLayout2.xml"/><Relationship Id="rId19" Type="http://schemas.openxmlformats.org/officeDocument/2006/relationships/hyperlink" Target="https://www.facebook.com/" TargetMode="Externa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hyperlink" Target="https://www.facebook.com/" TargetMode="Externa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2" Type="http://schemas.openxmlformats.org/officeDocument/2006/relationships/theme" Target="../theme/theme2.xml"/><Relationship Id="rId11" Type="http://schemas.openxmlformats.org/officeDocument/2006/relationships/hyperlink" Target="https://twitter.com/" TargetMode="External"/><Relationship Id="rId10" Type="http://schemas.openxmlformats.org/officeDocument/2006/relationships/hyperlink" Target="https://www.linkedin.com/" TargetMode="Externa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hyperlink" Target="https://twitter.com/" TargetMode="Externa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7" Type="http://schemas.openxmlformats.org/officeDocument/2006/relationships/theme" Target="../theme/theme4.xml"/><Relationship Id="rId6" Type="http://schemas.openxmlformats.org/officeDocument/2006/relationships/hyperlink" Target="https://twitter.com/" TargetMode="External"/><Relationship Id="rId5" Type="http://schemas.openxmlformats.org/officeDocument/2006/relationships/hyperlink" Target="https://www.linkedin.com/" TargetMode="External"/><Relationship Id="rId4" Type="http://schemas.openxmlformats.org/officeDocument/2006/relationships/hyperlink" Target="https://www.facebook.com/" TargetMode="External"/><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6.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endParaRPr lang="en-US" sz="1000">
              <a:solidFill>
                <a:schemeClr val="tx1"/>
              </a:solidFill>
            </a:endParaRPr>
          </a:p>
        </p:txBody>
      </p:sp>
      <p:sp>
        <p:nvSpPr>
          <p:cNvPr id="9" name="TextBox 8"/>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endParaRPr lang="en-US" sz="2200" b="1">
              <a:solidFill>
                <a:schemeClr val="tx1">
                  <a:lumMod val="75000"/>
                  <a:lumOff val="25000"/>
                </a:schemeClr>
              </a:solidFill>
              <a:latin typeface="Century Gothic" panose="020B0502020202020204" pitchFamily="34" charset="0"/>
            </a:endParaRPr>
          </a:p>
        </p:txBody>
      </p:sp>
      <p:sp>
        <p:nvSpPr>
          <p:cNvPr id="10" name="Oval 9"/>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p:cNvSpPr txBox="1"/>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fld>
            <a:endParaRPr lang="en-US" sz="700" b="1">
              <a:solidFill>
                <a:schemeClr val="tx1">
                  <a:lumMod val="90000"/>
                  <a:lumOff val="10000"/>
                </a:schemeClr>
              </a:solidFill>
              <a:latin typeface="+mj-lt"/>
            </a:endParaRPr>
          </a:p>
        </p:txBody>
      </p:sp>
      <p:sp>
        <p:nvSpPr>
          <p:cNvPr id="19" name="Rectangle 18"/>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endParaRPr lang="en-US" sz="1600">
              <a:solidFill>
                <a:schemeClr val="tx1">
                  <a:lumMod val="25000"/>
                  <a:lumOff val="75000"/>
                </a:schemeClr>
              </a:solidFill>
              <a:latin typeface="Designball-Social-01" pitchFamily="2" charset="0"/>
            </a:endParaRPr>
          </a:p>
        </p:txBody>
      </p:sp>
      <p:sp>
        <p:nvSpPr>
          <p:cNvPr id="20" name="Rectangle 19"/>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endParaRPr lang="en-US" sz="1600">
              <a:solidFill>
                <a:schemeClr val="tx1">
                  <a:lumMod val="25000"/>
                  <a:lumOff val="75000"/>
                </a:schemeClr>
              </a:solidFill>
              <a:latin typeface="Designball-Social-01" pitchFamily="2" charset="0"/>
            </a:endParaRPr>
          </a:p>
        </p:txBody>
      </p:sp>
      <p:sp>
        <p:nvSpPr>
          <p:cNvPr id="21" name="Rectangle 20"/>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endParaRPr lang="en-US" sz="1600">
              <a:solidFill>
                <a:schemeClr val="tx1">
                  <a:lumMod val="25000"/>
                  <a:lumOff val="75000"/>
                </a:schemeClr>
              </a:solidFill>
              <a:latin typeface="Designball-Social-01" pitchFamily="2" charset="0"/>
            </a:endParaRPr>
          </a:p>
        </p:txBody>
      </p:sp>
      <p:sp>
        <p:nvSpPr>
          <p:cNvPr id="22" name="Rectangle 21">
            <a:hlinkClick r:id="rId19"/>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0"/>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1"/>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endParaRPr lang="en-US" sz="1000">
              <a:solidFill>
                <a:schemeClr val="tx1"/>
              </a:solidFill>
            </a:endParaRPr>
          </a:p>
        </p:txBody>
      </p:sp>
      <p:sp>
        <p:nvSpPr>
          <p:cNvPr id="9" name="TextBox 8"/>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endParaRPr lang="en-US" sz="2200" b="1">
              <a:gradFill>
                <a:gsLst>
                  <a:gs pos="100000">
                    <a:schemeClr val="accent2"/>
                  </a:gs>
                  <a:gs pos="0">
                    <a:schemeClr val="accent1"/>
                  </a:gs>
                </a:gsLst>
                <a:path path="circle">
                  <a:fillToRect l="100000" t="100000"/>
                </a:path>
              </a:gradFill>
              <a:latin typeface="Century Gothic" panose="020B0502020202020204" pitchFamily="34" charset="0"/>
            </a:endParaRPr>
          </a:p>
        </p:txBody>
      </p:sp>
      <p:sp>
        <p:nvSpPr>
          <p:cNvPr id="10" name="Oval 9"/>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p:cNvSpPr txBox="1"/>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fld>
            <a:endParaRPr lang="en-US" sz="700" b="1">
              <a:solidFill>
                <a:schemeClr val="tx1">
                  <a:lumMod val="90000"/>
                  <a:lumOff val="10000"/>
                </a:schemeClr>
              </a:solidFill>
              <a:latin typeface="+mj-lt"/>
            </a:endParaRPr>
          </a:p>
        </p:txBody>
      </p:sp>
      <p:sp>
        <p:nvSpPr>
          <p:cNvPr id="19" name="Rectangle 18"/>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endParaRPr lang="en-US" sz="1600">
              <a:solidFill>
                <a:schemeClr val="tx1">
                  <a:lumMod val="25000"/>
                  <a:lumOff val="75000"/>
                </a:schemeClr>
              </a:solidFill>
              <a:latin typeface="Designball-Social-01" pitchFamily="2" charset="0"/>
            </a:endParaRPr>
          </a:p>
        </p:txBody>
      </p:sp>
      <p:sp>
        <p:nvSpPr>
          <p:cNvPr id="20" name="Rectangle 19"/>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endParaRPr lang="en-US" sz="1600">
              <a:solidFill>
                <a:schemeClr val="tx1">
                  <a:lumMod val="25000"/>
                  <a:lumOff val="75000"/>
                </a:schemeClr>
              </a:solidFill>
              <a:latin typeface="Designball-Social-01" pitchFamily="2" charset="0"/>
            </a:endParaRPr>
          </a:p>
        </p:txBody>
      </p:sp>
      <p:sp>
        <p:nvSpPr>
          <p:cNvPr id="21" name="Rectangle 20"/>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endParaRPr lang="en-US" sz="1600">
              <a:solidFill>
                <a:schemeClr val="tx1">
                  <a:lumMod val="25000"/>
                  <a:lumOff val="75000"/>
                </a:schemeClr>
              </a:solidFill>
              <a:latin typeface="Designball-Social-01" pitchFamily="2" charset="0"/>
            </a:endParaRPr>
          </a:p>
        </p:txBody>
      </p:sp>
      <p:sp>
        <p:nvSpPr>
          <p:cNvPr id="22" name="Rectangle 21">
            <a:hlinkClick r:id="rId9"/>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0"/>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1"/>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p>
        </p:txBody>
      </p:sp>
      <p:sp>
        <p:nvSpPr>
          <p:cNvPr id="20" name="Rectangle: Rounded Corners 19"/>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p>
        </p:txBody>
      </p:sp>
      <p:sp>
        <p:nvSpPr>
          <p:cNvPr id="21" name="Rectangle: Rounded Corners 20"/>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p>
        </p:txBody>
      </p:sp>
      <p:sp>
        <p:nvSpPr>
          <p:cNvPr id="22" name="TextBox 21"/>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endParaRPr lang="en-US" sz="1000">
              <a:solidFill>
                <a:schemeClr val="bg1"/>
              </a:solidFill>
            </a:endParaRPr>
          </a:p>
        </p:txBody>
      </p:sp>
      <p:sp>
        <p:nvSpPr>
          <p:cNvPr id="24" name="TextBox 23"/>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endParaRPr lang="en-US" sz="2200" b="1">
              <a:solidFill>
                <a:schemeClr val="accent1"/>
              </a:solidFill>
              <a:latin typeface="Century Gothic" panose="020B0502020202020204" pitchFamily="34" charset="0"/>
            </a:endParaRPr>
          </a:p>
        </p:txBody>
      </p:sp>
      <p:sp>
        <p:nvSpPr>
          <p:cNvPr id="25" name="Oval 24"/>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p:cNvSpPr txBox="1"/>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fld>
            <a:endParaRPr lang="en-US" sz="700" b="1">
              <a:solidFill>
                <a:schemeClr val="bg1"/>
              </a:solidFill>
              <a:latin typeface="+mj-lt"/>
            </a:endParaRPr>
          </a:p>
        </p:txBody>
      </p:sp>
      <p:sp>
        <p:nvSpPr>
          <p:cNvPr id="29" name="Rectangle 28"/>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endParaRPr lang="en-US" sz="1600">
              <a:solidFill>
                <a:schemeClr val="tx1">
                  <a:lumMod val="25000"/>
                  <a:lumOff val="75000"/>
                </a:schemeClr>
              </a:solidFill>
              <a:latin typeface="Designball-Social-01" pitchFamily="2" charset="0"/>
            </a:endParaRPr>
          </a:p>
        </p:txBody>
      </p:sp>
      <p:sp>
        <p:nvSpPr>
          <p:cNvPr id="30" name="Rectangle 29"/>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endParaRPr lang="en-US" sz="1600">
              <a:solidFill>
                <a:schemeClr val="tx1">
                  <a:lumMod val="25000"/>
                  <a:lumOff val="75000"/>
                </a:schemeClr>
              </a:solidFill>
              <a:latin typeface="Designball-Social-01" pitchFamily="2" charset="0"/>
            </a:endParaRPr>
          </a:p>
        </p:txBody>
      </p:sp>
      <p:sp>
        <p:nvSpPr>
          <p:cNvPr id="35" name="Rectangle 34"/>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endParaRPr lang="en-US" sz="1600">
              <a:solidFill>
                <a:schemeClr val="tx1">
                  <a:lumMod val="25000"/>
                  <a:lumOff val="75000"/>
                </a:schemeClr>
              </a:solidFill>
              <a:latin typeface="Designball-Social-01" pitchFamily="2" charset="0"/>
            </a:endParaRPr>
          </a:p>
        </p:txBody>
      </p:sp>
      <p:sp>
        <p:nvSpPr>
          <p:cNvPr id="36" name="Rectangle 35">
            <a:hlinkClick r:id="rId5"/>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6"/>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7"/>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endParaRPr lang="en-US" sz="1000">
              <a:solidFill>
                <a:schemeClr val="tx1"/>
              </a:solidFill>
            </a:endParaRPr>
          </a:p>
        </p:txBody>
      </p:sp>
      <p:sp>
        <p:nvSpPr>
          <p:cNvPr id="9" name="TextBox 8"/>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endParaRPr lang="en-US" sz="2200" b="1">
              <a:solidFill>
                <a:schemeClr val="accent1"/>
              </a:solidFill>
              <a:latin typeface="Century Gothic" panose="020B0502020202020204" pitchFamily="34" charset="0"/>
            </a:endParaRPr>
          </a:p>
        </p:txBody>
      </p:sp>
      <p:sp>
        <p:nvSpPr>
          <p:cNvPr id="10" name="Oval 9"/>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p:cNvSpPr txBox="1"/>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fld>
            <a:endParaRPr lang="en-US" sz="700" b="1">
              <a:solidFill>
                <a:schemeClr val="tx1">
                  <a:lumMod val="90000"/>
                  <a:lumOff val="10000"/>
                </a:schemeClr>
              </a:solidFill>
              <a:latin typeface="+mj-lt"/>
            </a:endParaRPr>
          </a:p>
        </p:txBody>
      </p:sp>
      <p:sp>
        <p:nvSpPr>
          <p:cNvPr id="19" name="Rectangle 18"/>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endParaRPr lang="en-US" sz="1600">
              <a:solidFill>
                <a:schemeClr val="tx1">
                  <a:lumMod val="25000"/>
                  <a:lumOff val="75000"/>
                </a:schemeClr>
              </a:solidFill>
              <a:latin typeface="Designball-Social-01" pitchFamily="2" charset="0"/>
            </a:endParaRPr>
          </a:p>
        </p:txBody>
      </p:sp>
      <p:sp>
        <p:nvSpPr>
          <p:cNvPr id="20" name="Rectangle 19"/>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endParaRPr lang="en-US" sz="1600">
              <a:solidFill>
                <a:schemeClr val="tx1">
                  <a:lumMod val="25000"/>
                  <a:lumOff val="75000"/>
                </a:schemeClr>
              </a:solidFill>
              <a:latin typeface="Designball-Social-01" pitchFamily="2" charset="0"/>
            </a:endParaRPr>
          </a:p>
        </p:txBody>
      </p:sp>
      <p:sp>
        <p:nvSpPr>
          <p:cNvPr id="21" name="Rectangle 20"/>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endParaRPr lang="en-US" sz="1600">
              <a:solidFill>
                <a:schemeClr val="tx1">
                  <a:lumMod val="25000"/>
                  <a:lumOff val="75000"/>
                </a:schemeClr>
              </a:solidFill>
              <a:latin typeface="Designball-Social-01" pitchFamily="2" charset="0"/>
            </a:endParaRPr>
          </a:p>
        </p:txBody>
      </p:sp>
      <p:sp>
        <p:nvSpPr>
          <p:cNvPr id="22" name="Rectangle 21">
            <a:hlinkClick r:id="rId4"/>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5"/>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6"/>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image" Target="../media/image3.png"/><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12.GIF"/><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40.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hyperlink" Target="http://dx.doi.org/10.1109/HNICEM48295.2019.9073521" TargetMode="External"/><Relationship Id="rId1" Type="http://schemas.openxmlformats.org/officeDocument/2006/relationships/hyperlink" Target="https://doi.org/10.1109/I2CT51068.2021.941815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39.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https://github.com/rizwanrockzz/epics/tree/main/data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56092" y="4357964"/>
            <a:ext cx="7832035" cy="1343055"/>
          </a:xfrm>
        </p:spPr>
        <p:txBody>
          <a:bodyPr>
            <a:normAutofit/>
          </a:bodyPr>
          <a:lstStyle/>
          <a:p>
            <a:r>
              <a:rPr lang="en-US" sz="2400" dirty="0">
                <a:solidFill>
                  <a:schemeClr val="tx1"/>
                </a:solidFill>
                <a:latin typeface="Century Gothic" panose="020B0502020202020204" pitchFamily="34" charset="0"/>
                <a:cs typeface="AngsanaUPC" panose="02020603050405020304" pitchFamily="18" charset="-34"/>
              </a:rPr>
              <a:t>Presented by :</a:t>
            </a:r>
            <a:endParaRPr lang="en-US" sz="2400" dirty="0">
              <a:solidFill>
                <a:schemeClr val="tx1"/>
              </a:solidFill>
              <a:latin typeface="Century Gothic" panose="020B0502020202020204" pitchFamily="34" charset="0"/>
              <a:cs typeface="AngsanaUPC" panose="02020603050405020304" pitchFamily="18" charset="-34"/>
            </a:endParaRPr>
          </a:p>
          <a:p>
            <a:r>
              <a:rPr lang="en-US" sz="2100" b="1" dirty="0">
                <a:solidFill>
                  <a:srgbClr val="7030A0"/>
                </a:solidFill>
                <a:latin typeface="Century Gothic" panose="020B0502020202020204" pitchFamily="34" charset="0"/>
                <a:cs typeface="AngsanaUPC" panose="02020603050405020304" pitchFamily="18" charset="-34"/>
              </a:rPr>
              <a:t>RIZWANULLAH MD ( 208W1A1299 )</a:t>
            </a:r>
            <a:endParaRPr lang="en-US" sz="2100" b="1" dirty="0">
              <a:solidFill>
                <a:srgbClr val="7030A0"/>
              </a:solidFill>
              <a:latin typeface="Century Gothic" panose="020B0502020202020204" pitchFamily="34" charset="0"/>
              <a:cs typeface="AngsanaUPC" panose="02020603050405020304" pitchFamily="18" charset="-34"/>
            </a:endParaRPr>
          </a:p>
          <a:p>
            <a:r>
              <a:rPr lang="en-US" sz="2100" b="1" dirty="0">
                <a:solidFill>
                  <a:srgbClr val="7030A0"/>
                </a:solidFill>
                <a:latin typeface="Century Gothic" panose="020B0502020202020204" pitchFamily="34" charset="0"/>
                <a:cs typeface="AngsanaUPC" panose="02020603050405020304" pitchFamily="18" charset="-34"/>
              </a:rPr>
              <a:t> AJAY KUMAR VARMA N ( 208W1A12A1 )</a:t>
            </a:r>
            <a:endParaRPr lang="en-US" sz="2100" b="1" dirty="0">
              <a:solidFill>
                <a:srgbClr val="7030A0"/>
              </a:solidFill>
              <a:latin typeface="Century Gothic" panose="020B0502020202020204" pitchFamily="34" charset="0"/>
              <a:cs typeface="AngsanaUPC" panose="02020603050405020304" pitchFamily="18" charset="-34"/>
            </a:endParaRP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pic>
        <p:nvPicPr>
          <p:cNvPr id="6" name="Picture 5" descr="Image result for vrsec"/>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20717" y="168835"/>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2750" y="268062"/>
            <a:ext cx="8170876" cy="1010593"/>
          </a:xfrm>
          <a:prstGeom prst="rect">
            <a:avLst/>
          </a:prstGeom>
          <a:noFill/>
        </p:spPr>
        <p:txBody>
          <a:bodyPr wrap="square" lIns="19998" tIns="9999" rIns="19998" bIns="9999" rtlCol="0">
            <a:spAutoFit/>
          </a:bodyPr>
          <a:lstStyle/>
          <a:p>
            <a:pPr algn="ctr" defTabSz="914400"/>
            <a:r>
              <a:rPr lang="en-IN" sz="2400" b="1" dirty="0">
                <a:solidFill>
                  <a:srgbClr val="0000FF"/>
                </a:solidFill>
                <a:latin typeface="Century Gothic" panose="020B0502020202020204" pitchFamily="34" charset="0"/>
                <a:cs typeface="Times New Roman" panose="02020603050405020304" pitchFamily="18" charset="0"/>
              </a:rPr>
              <a:t>DEPARTMENT OF INFORMATION TECHNOLOGY</a:t>
            </a:r>
            <a:endParaRPr lang="en-IN" sz="2400" b="1" dirty="0">
              <a:solidFill>
                <a:srgbClr val="0000FF"/>
              </a:solidFill>
              <a:latin typeface="Century Gothic" panose="020B0502020202020204" pitchFamily="34" charset="0"/>
              <a:cs typeface="Times New Roman" panose="02020603050405020304" pitchFamily="18" charset="0"/>
            </a:endParaRPr>
          </a:p>
          <a:p>
            <a:pPr algn="ctr" defTabSz="914400">
              <a:lnSpc>
                <a:spcPct val="200000"/>
              </a:lnSpc>
            </a:pPr>
            <a:r>
              <a:rPr lang="en-IN" sz="2400" b="1" dirty="0">
                <a:solidFill>
                  <a:srgbClr val="FF0000"/>
                </a:solidFill>
                <a:latin typeface="Century Gothic" panose="020B0502020202020204" pitchFamily="34" charset="0"/>
                <a:cs typeface="Times New Roman" panose="02020603050405020304" pitchFamily="18" charset="0"/>
              </a:rPr>
              <a:t>V R SIDDHARTHA ENGINEERING COLLEGE</a:t>
            </a:r>
            <a:endParaRPr lang="en-IN" sz="2400" b="1" dirty="0">
              <a:solidFill>
                <a:srgbClr val="FF0000"/>
              </a:solidFill>
              <a:latin typeface="Century Gothic" panose="020B0502020202020204" pitchFamily="34" charset="0"/>
              <a:cs typeface="Times New Roman" panose="02020603050405020304" pitchFamily="18" charset="0"/>
            </a:endParaRPr>
          </a:p>
        </p:txBody>
      </p:sp>
      <p:sp>
        <p:nvSpPr>
          <p:cNvPr id="8" name="TextBox 7"/>
          <p:cNvSpPr txBox="1"/>
          <p:nvPr/>
        </p:nvSpPr>
        <p:spPr>
          <a:xfrm>
            <a:off x="3552160" y="3464396"/>
            <a:ext cx="5257800" cy="769441"/>
          </a:xfrm>
          <a:prstGeom prst="rect">
            <a:avLst/>
          </a:prstGeom>
          <a:noFill/>
        </p:spPr>
        <p:txBody>
          <a:bodyPr wrap="square" rtlCol="0">
            <a:spAutoFit/>
          </a:bodyPr>
          <a:lstStyle/>
          <a:p>
            <a:pPr algn="ctr" defTabSz="914400"/>
            <a:r>
              <a:rPr lang="en-US" sz="2000" b="1" dirty="0">
                <a:solidFill>
                  <a:srgbClr val="FF0000"/>
                </a:solidFill>
                <a:latin typeface="Century Gothic" panose="020B0502020202020204" pitchFamily="34" charset="0"/>
              </a:rPr>
              <a:t>B.Tech in INFORMATION TECHNOLOGY</a:t>
            </a:r>
            <a:endParaRPr lang="en-US" sz="2000" b="1" dirty="0">
              <a:solidFill>
                <a:srgbClr val="FF0000"/>
              </a:solidFill>
              <a:latin typeface="Century Gothic" panose="020B0502020202020204" pitchFamily="34" charset="0"/>
            </a:endParaRPr>
          </a:p>
          <a:p>
            <a:pPr algn="ctr" defTabSz="914400"/>
            <a:r>
              <a:rPr lang="en-US" sz="2400" b="1" dirty="0">
                <a:solidFill>
                  <a:srgbClr val="BF11A6"/>
                </a:solidFill>
                <a:latin typeface="Century Gothic" panose="020B0502020202020204" pitchFamily="34" charset="0"/>
              </a:rPr>
              <a:t>EPICS Project Review Presentation</a:t>
            </a:r>
            <a:endParaRPr lang="en-US" sz="2400" b="1" dirty="0">
              <a:solidFill>
                <a:srgbClr val="BF11A6"/>
              </a:solidFill>
              <a:latin typeface="Century Gothic" panose="020B0502020202020204" pitchFamily="34" charset="0"/>
            </a:endParaRPr>
          </a:p>
        </p:txBody>
      </p:sp>
      <p:sp>
        <p:nvSpPr>
          <p:cNvPr id="4" name="Rectangle 3"/>
          <p:cNvSpPr/>
          <p:nvPr/>
        </p:nvSpPr>
        <p:spPr>
          <a:xfrm>
            <a:off x="3986109" y="5733191"/>
            <a:ext cx="4572000" cy="923330"/>
          </a:xfrm>
          <a:prstGeom prst="rect">
            <a:avLst/>
          </a:prstGeom>
        </p:spPr>
        <p:txBody>
          <a:bodyPr>
            <a:spAutoFit/>
          </a:bodyPr>
          <a:lstStyle/>
          <a:p>
            <a:pPr algn="ctr" defTabSz="914400"/>
            <a:r>
              <a:rPr lang="en-US" sz="1600" dirty="0">
                <a:solidFill>
                  <a:prstClr val="black"/>
                </a:solidFill>
                <a:latin typeface="Century Gothic" panose="020B0502020202020204" pitchFamily="34" charset="0"/>
                <a:cs typeface="AngsanaUPC" panose="02020603050405020304" pitchFamily="18" charset="-34"/>
              </a:rPr>
              <a:t>Under the guidance of </a:t>
            </a:r>
            <a:endParaRPr lang="en-US" sz="1600" dirty="0">
              <a:solidFill>
                <a:prstClr val="black"/>
              </a:solidFill>
              <a:latin typeface="Century Gothic" panose="020B0502020202020204" pitchFamily="34" charset="0"/>
              <a:cs typeface="AngsanaUPC" panose="02020603050405020304" pitchFamily="18" charset="-34"/>
            </a:endParaRPr>
          </a:p>
          <a:p>
            <a:pPr algn="ctr" defTabSz="914400"/>
            <a:r>
              <a:rPr lang="en-US" sz="2000" dirty="0">
                <a:solidFill>
                  <a:prstClr val="black"/>
                </a:solidFill>
                <a:latin typeface="Century Gothic" panose="020B0502020202020204" pitchFamily="34" charset="0"/>
                <a:cs typeface="AngsanaUPC" panose="02020603050405020304" pitchFamily="18" charset="-34"/>
              </a:rPr>
              <a:t> </a:t>
            </a:r>
            <a:r>
              <a:rPr lang="en-US" b="1" dirty="0">
                <a:solidFill>
                  <a:srgbClr val="FF0000"/>
                </a:solidFill>
                <a:latin typeface="Century Gothic" panose="020B0502020202020204" pitchFamily="34" charset="0"/>
                <a:cs typeface="AngsanaUPC" panose="02020603050405020304" pitchFamily="18" charset="-34"/>
              </a:rPr>
              <a:t>DR M SUNEETHA </a:t>
            </a:r>
            <a:endParaRPr lang="en-US" b="1" dirty="0">
              <a:solidFill>
                <a:srgbClr val="FF0000"/>
              </a:solidFill>
              <a:latin typeface="Century Gothic" panose="020B0502020202020204" pitchFamily="34" charset="0"/>
              <a:cs typeface="AngsanaUPC" panose="02020603050405020304" pitchFamily="18" charset="-34"/>
            </a:endParaRPr>
          </a:p>
          <a:p>
            <a:pPr algn="ctr" defTabSz="914400"/>
            <a:r>
              <a:rPr lang="en-US" sz="1600" b="1" dirty="0">
                <a:solidFill>
                  <a:srgbClr val="FF0000"/>
                </a:solidFill>
                <a:latin typeface="Century Gothic" panose="020B0502020202020204" pitchFamily="34" charset="0"/>
                <a:cs typeface="AngsanaUPC" panose="02020603050405020304" pitchFamily="18" charset="-34"/>
              </a:rPr>
              <a:t>( Professor &amp; Head )</a:t>
            </a:r>
            <a:endParaRPr lang="en-US" sz="1600" b="1" dirty="0">
              <a:solidFill>
                <a:srgbClr val="FF0000"/>
              </a:solidFill>
              <a:latin typeface="Century Gothic" panose="020B0502020202020204" pitchFamily="34" charset="0"/>
              <a:cs typeface="AngsanaUPC" panose="02020603050405020304" pitchFamily="18" charset="-34"/>
            </a:endParaRPr>
          </a:p>
        </p:txBody>
      </p:sp>
      <p:sp>
        <p:nvSpPr>
          <p:cNvPr id="9" name="TextBox 8"/>
          <p:cNvSpPr txBox="1"/>
          <p:nvPr/>
        </p:nvSpPr>
        <p:spPr>
          <a:xfrm>
            <a:off x="3552160" y="2959679"/>
            <a:ext cx="5087679" cy="400110"/>
          </a:xfrm>
          <a:prstGeom prst="rect">
            <a:avLst/>
          </a:prstGeom>
          <a:noFill/>
        </p:spPr>
        <p:txBody>
          <a:bodyPr wrap="square" rtlCol="0">
            <a:spAutoFit/>
          </a:bodyPr>
          <a:lstStyle/>
          <a:p>
            <a:pPr algn="ctr" defTabSz="914400"/>
            <a:r>
              <a:rPr lang="en-US" sz="2000" b="1" dirty="0">
                <a:solidFill>
                  <a:srgbClr val="00B050"/>
                </a:solidFill>
                <a:latin typeface="Century Gothic" panose="020B0502020202020204" pitchFamily="34" charset="0"/>
              </a:rPr>
              <a:t>Domain : Health Care</a:t>
            </a:r>
            <a:endParaRPr lang="en-US" sz="2000" b="1" dirty="0">
              <a:solidFill>
                <a:srgbClr val="00B050"/>
              </a:solidFill>
              <a:latin typeface="Century Gothic" panose="020B0502020202020204" pitchFamily="34" charset="0"/>
            </a:endParaRPr>
          </a:p>
        </p:txBody>
      </p:sp>
      <p:sp>
        <p:nvSpPr>
          <p:cNvPr id="10" name="Date Placeholder 9"/>
          <p:cNvSpPr>
            <a:spLocks noGrp="1"/>
          </p:cNvSpPr>
          <p:nvPr>
            <p:ph type="dt" sz="half" idx="10"/>
          </p:nvPr>
        </p:nvSpPr>
        <p:spPr/>
        <p:txBody>
          <a:bodyPr/>
          <a:lstStyle/>
          <a:p>
            <a:pPr defTabSz="914400"/>
            <a:fld id="{12D83BDF-1171-4B6E-B360-F8FAFB0EEC24}" type="datetime3">
              <a:rPr lang="en-US" smtClean="0">
                <a:solidFill>
                  <a:prstClr val="black">
                    <a:tint val="75000"/>
                  </a:prstClr>
                </a:solidFill>
                <a:latin typeface="Century Gothic" panose="020B0502020202020204" pitchFamily="34" charset="0"/>
              </a:rPr>
            </a:fld>
            <a:endParaRPr lang="en-US" dirty="0">
              <a:solidFill>
                <a:prstClr val="black">
                  <a:tint val="75000"/>
                </a:prstClr>
              </a:solidFill>
              <a:latin typeface="Century Gothic" panose="020B0502020202020204"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11" y="194770"/>
            <a:ext cx="1772307" cy="1031976"/>
          </a:xfrm>
          <a:prstGeom prst="rect">
            <a:avLst/>
          </a:prstGeom>
        </p:spPr>
      </p:pic>
      <p:sp>
        <p:nvSpPr>
          <p:cNvPr id="20" name="TextBox 19"/>
          <p:cNvSpPr txBox="1"/>
          <p:nvPr/>
        </p:nvSpPr>
        <p:spPr>
          <a:xfrm>
            <a:off x="2801039" y="1655863"/>
            <a:ext cx="6740924" cy="523208"/>
          </a:xfrm>
          <a:prstGeom prst="rect">
            <a:avLst/>
          </a:prstGeom>
          <a:solidFill>
            <a:schemeClr val="tx1"/>
          </a:solidFill>
        </p:spPr>
        <p:txBody>
          <a:bodyPr wrap="none" lIns="91428" tIns="45714" rIns="91428" bIns="45714" rtlCol="0">
            <a:spAutoFit/>
          </a:bodyPr>
          <a:lstStyle/>
          <a:p>
            <a:pPr defTabSz="228600">
              <a:defRPr/>
            </a:pPr>
            <a:r>
              <a:rPr lang="en-US" sz="2800" b="1" dirty="0">
                <a:solidFill>
                  <a:srgbClr val="FFFFFF"/>
                </a:solidFill>
                <a:latin typeface="Century Gothic" panose="020B0502020202020204"/>
              </a:rPr>
              <a:t>Interpreting Doctors Prescription Using</a:t>
            </a:r>
            <a:endParaRPr lang="en-US" sz="2800" b="1" dirty="0">
              <a:solidFill>
                <a:srgbClr val="FFFFFF"/>
              </a:solidFill>
              <a:latin typeface="Century Gothic" panose="020B0502020202020204"/>
            </a:endParaRPr>
          </a:p>
        </p:txBody>
      </p:sp>
      <p:sp>
        <p:nvSpPr>
          <p:cNvPr id="22" name="TextBox 21"/>
          <p:cNvSpPr txBox="1"/>
          <p:nvPr/>
        </p:nvSpPr>
        <p:spPr>
          <a:xfrm>
            <a:off x="3809429" y="2217206"/>
            <a:ext cx="4894264" cy="523208"/>
          </a:xfrm>
          <a:prstGeom prst="rect">
            <a:avLst/>
          </a:prstGeom>
          <a:solidFill>
            <a:schemeClr val="tx1"/>
          </a:solidFill>
        </p:spPr>
        <p:txBody>
          <a:bodyPr wrap="none" lIns="91428" tIns="45714" rIns="91428" bIns="45714" rtlCol="0">
            <a:spAutoFit/>
          </a:bodyPr>
          <a:lstStyle/>
          <a:p>
            <a:pPr defTabSz="228600">
              <a:defRPr/>
            </a:pPr>
            <a:r>
              <a:rPr lang="en-US" sz="2800" b="1" dirty="0">
                <a:solidFill>
                  <a:srgbClr val="FFFFFF"/>
                </a:solidFill>
                <a:latin typeface="Century Gothic" panose="020B0502020202020204"/>
              </a:rPr>
              <a:t>Deep Learning Techniques</a:t>
            </a:r>
            <a:endParaRPr lang="en-US" sz="2800" b="1" dirty="0">
              <a:solidFill>
                <a:srgbClr val="FFFFFF"/>
              </a:solidFill>
              <a:latin typeface="Century Gothic" panose="020B0502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0-#ppt_w/2"/>
                                          </p:val>
                                        </p:tav>
                                        <p:tav tm="100000">
                                          <p:val>
                                            <p:strVal val="#ppt_x"/>
                                          </p:val>
                                        </p:tav>
                                      </p:tavLst>
                                    </p:anim>
                                    <p:anim calcmode="lin" valueType="num">
                                      <p:cBhvr additive="base">
                                        <p:cTn id="12"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REQUIREMENTS</a:t>
            </a:r>
            <a:endParaRPr lang="en-IN" dirty="0"/>
          </a:p>
        </p:txBody>
      </p:sp>
      <p:sp>
        <p:nvSpPr>
          <p:cNvPr id="9" name="Content Placeholder 8"/>
          <p:cNvSpPr>
            <a:spLocks noGrp="1"/>
          </p:cNvSpPr>
          <p:nvPr>
            <p:ph sz="half" idx="1"/>
          </p:nvPr>
        </p:nvSpPr>
        <p:spPr>
          <a:xfrm>
            <a:off x="715314" y="1921521"/>
            <a:ext cx="5963081" cy="4739570"/>
          </a:xfrm>
        </p:spPr>
        <p:txBody>
          <a:bodyPr>
            <a:noAutofit/>
          </a:bodyPr>
          <a:lstStyle/>
          <a:p>
            <a:r>
              <a:rPr lang="en-US" sz="2400" b="1" u="sng" dirty="0"/>
              <a:t>User Requirements:</a:t>
            </a:r>
            <a:endParaRPr lang="en-US" sz="2400" b="1" u="sng" dirty="0"/>
          </a:p>
          <a:p>
            <a:pPr marL="342900" indent="-342900">
              <a:buFont typeface="Wingdings" panose="05000000000000000000" pitchFamily="2" charset="2"/>
              <a:buChar char="v"/>
            </a:pPr>
            <a:r>
              <a:rPr lang="en-US" sz="2400" dirty="0"/>
              <a:t>Dataset acquired from ieee.org</a:t>
            </a:r>
            <a:endParaRPr lang="en-US" sz="2400" dirty="0"/>
          </a:p>
          <a:p>
            <a:pPr marL="342900" indent="-342900">
              <a:buFont typeface="Wingdings" panose="05000000000000000000" pitchFamily="2" charset="2"/>
              <a:buChar char="v"/>
            </a:pPr>
            <a:r>
              <a:rPr lang="en-US" sz="2400" dirty="0"/>
              <a:t>Input is an image with doctor prescription.</a:t>
            </a:r>
            <a:endParaRPr lang="en-US" sz="2400" dirty="0"/>
          </a:p>
          <a:p>
            <a:pPr marL="342900" indent="-342900">
              <a:buFont typeface="Wingdings" panose="05000000000000000000" pitchFamily="2" charset="2"/>
              <a:buChar char="v"/>
            </a:pPr>
            <a:r>
              <a:rPr lang="en-US" sz="2400" dirty="0"/>
              <a:t>Output is digital text displayed on Screen.</a:t>
            </a:r>
            <a:endParaRPr lang="en-US" sz="2400" dirty="0"/>
          </a:p>
          <a:p>
            <a:pPr marL="0" indent="0">
              <a:buNone/>
            </a:pPr>
            <a:endParaRPr lang="en-US" sz="2400" dirty="0"/>
          </a:p>
          <a:p>
            <a:r>
              <a:rPr lang="en-US" sz="2400" b="1" u="sng" dirty="0"/>
              <a:t>Functional Requirements:</a:t>
            </a:r>
            <a:endParaRPr lang="en-US" sz="2400" b="1" u="sng" dirty="0"/>
          </a:p>
          <a:p>
            <a:pPr marL="342900" indent="-342900">
              <a:buFont typeface="Wingdings" panose="05000000000000000000" pitchFamily="2" charset="2"/>
              <a:buChar char="v"/>
            </a:pPr>
            <a:r>
              <a:rPr lang="en-US" sz="2400" dirty="0"/>
              <a:t>Python Programming Language.</a:t>
            </a:r>
            <a:endParaRPr lang="en-US" sz="2400" dirty="0"/>
          </a:p>
          <a:p>
            <a:pPr marL="342900" indent="-342900">
              <a:buFont typeface="Wingdings" panose="05000000000000000000" pitchFamily="2" charset="2"/>
              <a:buChar char="v"/>
            </a:pPr>
            <a:r>
              <a:rPr lang="en-US" sz="2400" dirty="0"/>
              <a:t>Bi directional LSTM model.</a:t>
            </a:r>
            <a:endParaRPr lang="en-US" sz="2400" dirty="0"/>
          </a:p>
          <a:p>
            <a:pPr marL="342900" indent="-342900">
              <a:buFont typeface="Wingdings" panose="05000000000000000000" pitchFamily="2" charset="2"/>
              <a:buChar char="v"/>
            </a:pPr>
            <a:r>
              <a:rPr lang="en-US" sz="2400" dirty="0" err="1"/>
              <a:t>Tensorflow,keras</a:t>
            </a:r>
            <a:r>
              <a:rPr lang="en-US" sz="2400" dirty="0"/>
              <a:t> </a:t>
            </a:r>
            <a:r>
              <a:rPr lang="en-US" sz="2400" dirty="0" err="1"/>
              <a:t>Py</a:t>
            </a:r>
            <a:r>
              <a:rPr lang="en-US" sz="2400" dirty="0"/>
              <a:t> Libraries. </a:t>
            </a:r>
            <a:endParaRPr lang="en-US" sz="2400" dirty="0"/>
          </a:p>
          <a:p>
            <a:pPr marL="0" indent="0">
              <a:buNone/>
            </a:pPr>
            <a:endParaRPr lang="en-US" sz="2400" dirty="0"/>
          </a:p>
          <a:p>
            <a:r>
              <a:rPr lang="en-US" sz="2400" dirty="0"/>
              <a:t> </a:t>
            </a:r>
            <a:endParaRPr lang="en-US" sz="2400" dirty="0"/>
          </a:p>
          <a:p>
            <a:endParaRPr lang="en-IN" sz="2400" dirty="0"/>
          </a:p>
        </p:txBody>
      </p:sp>
      <p:sp>
        <p:nvSpPr>
          <p:cNvPr id="10" name="Content Placeholder 9"/>
          <p:cNvSpPr>
            <a:spLocks noGrp="1"/>
          </p:cNvSpPr>
          <p:nvPr>
            <p:ph sz="half" idx="2"/>
          </p:nvPr>
        </p:nvSpPr>
        <p:spPr>
          <a:xfrm>
            <a:off x="6678395" y="1786201"/>
            <a:ext cx="4893972" cy="4739569"/>
          </a:xfrm>
        </p:spPr>
        <p:txBody>
          <a:bodyPr>
            <a:normAutofit/>
          </a:bodyPr>
          <a:lstStyle/>
          <a:p>
            <a:r>
              <a:rPr lang="en-US" sz="2400" b="1" u="sng" dirty="0"/>
              <a:t>System Requirements:</a:t>
            </a:r>
            <a:endParaRPr lang="en-US" sz="2400" b="1" u="sng" dirty="0"/>
          </a:p>
          <a:p>
            <a:pPr marL="342900" indent="-342900">
              <a:buFont typeface="Wingdings" panose="05000000000000000000" pitchFamily="2" charset="2"/>
              <a:buChar char="v"/>
            </a:pPr>
            <a:r>
              <a:rPr lang="en-US" sz="2400" dirty="0"/>
              <a:t>Windows Operating System.</a:t>
            </a:r>
            <a:endParaRPr lang="en-US" sz="2400" dirty="0"/>
          </a:p>
          <a:p>
            <a:pPr marL="342900" indent="-342900">
              <a:buFont typeface="Wingdings" panose="05000000000000000000" pitchFamily="2" charset="2"/>
              <a:buChar char="v"/>
            </a:pPr>
            <a:r>
              <a:rPr lang="en-US" sz="2400" dirty="0"/>
              <a:t>Configuration: RAM 8GB with GPU.</a:t>
            </a:r>
            <a:endParaRPr lang="en-US" sz="2400" dirty="0"/>
          </a:p>
          <a:p>
            <a:pPr marL="342900" indent="-342900">
              <a:buFont typeface="Wingdings" panose="05000000000000000000" pitchFamily="2" charset="2"/>
              <a:buChar char="v"/>
            </a:pPr>
            <a:r>
              <a:rPr lang="en-US" sz="2400" dirty="0"/>
              <a:t>Software : VS Code.</a:t>
            </a:r>
            <a:endParaRPr lang="en-US" sz="2400" dirty="0"/>
          </a:p>
          <a:p>
            <a:endParaRPr lang="en-US" sz="2400" dirty="0"/>
          </a:p>
          <a:p>
            <a:r>
              <a:rPr lang="en-US" sz="2400" b="1" u="sng" dirty="0"/>
              <a:t>Non-Functional Requirements:</a:t>
            </a:r>
            <a:endParaRPr lang="en-US" sz="2400" b="1" u="sng" dirty="0"/>
          </a:p>
          <a:p>
            <a:pPr marL="342900" indent="-342900">
              <a:buFont typeface="Wingdings" panose="05000000000000000000" pitchFamily="2" charset="2"/>
              <a:buChar char="v"/>
            </a:pPr>
            <a:r>
              <a:rPr lang="en-US" sz="2400" dirty="0"/>
              <a:t>Accuracy.</a:t>
            </a:r>
            <a:endParaRPr lang="en-US" sz="2400" dirty="0"/>
          </a:p>
          <a:p>
            <a:pPr marL="342900" indent="-342900">
              <a:buFont typeface="Wingdings" panose="05000000000000000000" pitchFamily="2" charset="2"/>
              <a:buChar char="v"/>
            </a:pPr>
            <a:r>
              <a:rPr lang="en-US" sz="2400" dirty="0"/>
              <a:t>Reliability.</a:t>
            </a:r>
            <a:endParaRPr lang="en-US" sz="2400" dirty="0"/>
          </a:p>
          <a:p>
            <a:pPr marL="342900" indent="-342900">
              <a:buFont typeface="Wingdings" panose="05000000000000000000" pitchFamily="2" charset="2"/>
              <a:buChar char="v"/>
            </a:pPr>
            <a:r>
              <a:rPr lang="en-US" sz="2400" dirty="0"/>
              <a:t>Loss</a:t>
            </a:r>
            <a:endParaRPr lang="en-US" sz="2400" dirty="0"/>
          </a:p>
          <a:p>
            <a:endParaRPr lang="en-IN" sz="2400" dirty="0"/>
          </a:p>
        </p:txBody>
      </p:sp>
      <p:sp>
        <p:nvSpPr>
          <p:cNvPr id="3" name="Content Placeholder 2"/>
          <p:cNvSpPr txBox="1"/>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p:cNvSpPr txBox="1"/>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anose="020B060402020202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a:lstStyle>
          <a:p>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1" y="-253449"/>
            <a:ext cx="487018" cy="7364895"/>
          </a:xfrm>
        </p:spPr>
        <p:txBody>
          <a:bodyPr>
            <a:normAutofit/>
          </a:bodyPr>
          <a:lstStyle/>
          <a:p>
            <a:r>
              <a:rPr lang="en-IN" sz="4000" dirty="0"/>
              <a:t>ARCHITECTURE</a:t>
            </a:r>
            <a:endParaRPr lang="en-IN" sz="4000" dirty="0"/>
          </a:p>
        </p:txBody>
      </p:sp>
      <p:sp>
        <p:nvSpPr>
          <p:cNvPr id="5" name="Title 1"/>
          <p:cNvSpPr txBox="1"/>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endParaRPr lang="en-IN" sz="40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55575" y="76583"/>
            <a:ext cx="8922024" cy="650605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9912813" cy="1499616"/>
          </a:xfrm>
        </p:spPr>
        <p:txBody>
          <a:bodyPr/>
          <a:lstStyle/>
          <a:p>
            <a:r>
              <a:rPr lang="en-IN" dirty="0"/>
              <a:t>ALGORITHM For Bi-Directional LSTM</a:t>
            </a:r>
            <a:endParaRPr lang="en-IN" dirty="0"/>
          </a:p>
        </p:txBody>
      </p:sp>
      <p:sp>
        <p:nvSpPr>
          <p:cNvPr id="7" name="Content Placeholder 6"/>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endParaRPr lang="en-US" sz="2500" b="1" dirty="0"/>
          </a:p>
          <a:p>
            <a:endParaRPr lang="en-US" sz="2500" b="1" dirty="0"/>
          </a:p>
          <a:p>
            <a:endParaRPr lang="en-IN" sz="2500" b="1" dirty="0"/>
          </a:p>
        </p:txBody>
      </p:sp>
      <p:pic>
        <p:nvPicPr>
          <p:cNvPr id="11" name="Picture 10"/>
          <p:cNvPicPr>
            <a:picLocks noChangeAspect="1"/>
          </p:cNvPicPr>
          <p:nvPr/>
        </p:nvPicPr>
        <p:blipFill>
          <a:blip r:embed="rId1"/>
          <a:stretch>
            <a:fillRect/>
          </a:stretch>
        </p:blipFill>
        <p:spPr>
          <a:xfrm>
            <a:off x="3318510" y="3725545"/>
            <a:ext cx="5417820" cy="1030605"/>
          </a:xfrm>
          <a:prstGeom prst="rect">
            <a:avLst/>
          </a:prstGeom>
        </p:spPr>
      </p:pic>
      <p:sp>
        <p:nvSpPr>
          <p:cNvPr id="12" name="Rectangle 11"/>
          <p:cNvSpPr/>
          <p:nvPr/>
        </p:nvSpPr>
        <p:spPr>
          <a:xfrm>
            <a:off x="1090288" y="2917282"/>
            <a:ext cx="9587752" cy="521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13" name="Rectangle 12"/>
          <p:cNvSpPr/>
          <p:nvPr/>
        </p:nvSpPr>
        <p:spPr>
          <a:xfrm>
            <a:off x="1090288" y="5038882"/>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y^ at time t</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4294967295"/>
          </p:nvPr>
        </p:nvPicPr>
        <p:blipFill>
          <a:blip r:embed="rId1"/>
          <a:stretch>
            <a:fillRect/>
          </a:stretch>
        </p:blipFill>
        <p:spPr>
          <a:xfrm>
            <a:off x="362242" y="1020000"/>
            <a:ext cx="5396238" cy="3161325"/>
          </a:xfrm>
        </p:spPr>
      </p:pic>
      <p:pic>
        <p:nvPicPr>
          <p:cNvPr id="4"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6283985" y="910272"/>
            <a:ext cx="5510050" cy="316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6617" y="4948517"/>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Structure of Bi-Directional LSTM Networks</a:t>
            </a:r>
            <a:endParaRPr kumimoji="0" lang="en-IN" sz="20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p:cNvSpPr/>
          <p:nvPr/>
        </p:nvSpPr>
        <p:spPr>
          <a:xfrm>
            <a:off x="6283985" y="4948517"/>
            <a:ext cx="5737747" cy="11363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How cells are connected forward and backward in Bi-Directional LSTM Model</a:t>
            </a:r>
            <a:endParaRPr kumimoji="0" lang="en-IN" sz="20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1163" y="150091"/>
            <a:ext cx="3662422" cy="6557818"/>
          </a:xfrm>
          <a:prstGeom prst="rect">
            <a:avLst/>
          </a:prstGeom>
        </p:spPr>
      </p:pic>
      <p:pic>
        <p:nvPicPr>
          <p:cNvPr id="10" name="Picture 9"/>
          <p:cNvPicPr>
            <a:picLocks noChangeAspect="1"/>
          </p:cNvPicPr>
          <p:nvPr/>
        </p:nvPicPr>
        <p:blipFill>
          <a:blip r:embed="rId2"/>
          <a:stretch>
            <a:fillRect/>
          </a:stretch>
        </p:blipFill>
        <p:spPr>
          <a:xfrm>
            <a:off x="4493585" y="618597"/>
            <a:ext cx="7250013" cy="4303395"/>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9912813" cy="1499616"/>
          </a:xfrm>
        </p:spPr>
        <p:txBody>
          <a:bodyPr/>
          <a:lstStyle/>
          <a:p>
            <a:r>
              <a:rPr lang="en-IN" dirty="0"/>
              <a:t>IMPLEMENTATION STEPS</a:t>
            </a:r>
            <a:endParaRPr lang="en-IN" dirty="0"/>
          </a:p>
        </p:txBody>
      </p:sp>
      <p:sp>
        <p:nvSpPr>
          <p:cNvPr id="5" name="Content Placeholder 2"/>
          <p:cNvSpPr txBox="1"/>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Data collection: Importing Dataset from git repository (IAM dataset)</a:t>
            </a:r>
            <a:endParaRPr lang="en-IN" sz="2400" dirty="0">
              <a:ea typeface="Calibri" panose="020F0502020204030204" pitchFamily="34" charset="0"/>
              <a:cs typeface="Times New Roman" panose="02020603050405020304" pitchFamily="18" charset="0"/>
            </a:endParaRP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Importing all required Deep learning related python libraries like </a:t>
            </a:r>
            <a:r>
              <a:rPr lang="en-IN" sz="2400" dirty="0" err="1">
                <a:ea typeface="Calibri" panose="020F0502020204030204" pitchFamily="34" charset="0"/>
                <a:cs typeface="Times New Roman" panose="02020603050405020304" pitchFamily="18" charset="0"/>
              </a:rPr>
              <a:t>Tensorflow</a:t>
            </a:r>
            <a:r>
              <a:rPr lang="en-IN" sz="2400" dirty="0">
                <a:ea typeface="Calibri" panose="020F0502020204030204" pitchFamily="34" charset="0"/>
                <a:cs typeface="Times New Roman" panose="02020603050405020304" pitchFamily="18" charset="0"/>
              </a:rPr>
              <a:t>, </a:t>
            </a:r>
            <a:r>
              <a:rPr lang="en-IN" sz="2400" dirty="0" err="1">
                <a:ea typeface="Calibri" panose="020F0502020204030204" pitchFamily="34" charset="0"/>
                <a:cs typeface="Times New Roman" panose="02020603050405020304" pitchFamily="18" charset="0"/>
              </a:rPr>
              <a:t>Keras</a:t>
            </a:r>
            <a:r>
              <a:rPr lang="en-IN" sz="2400" dirty="0">
                <a:ea typeface="Calibri" panose="020F0502020204030204" pitchFamily="34" charset="0"/>
                <a:cs typeface="Times New Roman" panose="02020603050405020304" pitchFamily="18" charset="0"/>
              </a:rPr>
              <a:t>, Matplotlib, Numpy,CV2.</a:t>
            </a:r>
            <a:endParaRPr lang="en-IN" sz="2400" dirty="0">
              <a:ea typeface="Calibri" panose="020F0502020204030204" pitchFamily="34" charset="0"/>
              <a:cs typeface="Times New Roman" panose="02020603050405020304" pitchFamily="18" charset="0"/>
            </a:endParaRP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Read the metadata txt file and store the words with “ok” into new array. And then splitting the dataset into 3 parts </a:t>
            </a:r>
            <a:r>
              <a:rPr lang="en-IN" sz="2400" dirty="0" err="1">
                <a:ea typeface="Calibri" panose="020F0502020204030204" pitchFamily="34" charset="0"/>
                <a:cs typeface="Times New Roman" panose="02020603050405020304" pitchFamily="18" charset="0"/>
              </a:rPr>
              <a:t>i.e</a:t>
            </a:r>
            <a:r>
              <a:rPr lang="en-IN" sz="2400" dirty="0">
                <a:ea typeface="Calibri" panose="020F0502020204030204" pitchFamily="34" charset="0"/>
                <a:cs typeface="Times New Roman" panose="02020603050405020304" pitchFamily="18" charset="0"/>
              </a:rPr>
              <a:t> Training, Validation, testing samples with ratios ( 70:15:15 &amp; 80:10:10 &amp; 90:5:5)</a:t>
            </a:r>
            <a:endParaRPr lang="en-IN" sz="2400" dirty="0">
              <a:ea typeface="Calibri" panose="020F0502020204030204" pitchFamily="34" charset="0"/>
              <a:cs typeface="Times New Roman" panose="02020603050405020304" pitchFamily="18" charset="0"/>
            </a:endParaRP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Find maximum length and the size of the vocabulary in the training data. Then build character vocabulary.</a:t>
            </a:r>
            <a:endParaRPr lang="en-IN" sz="2400" dirty="0">
              <a:ea typeface="Calibri" panose="020F0502020204030204" pitchFamily="34" charset="0"/>
              <a:cs typeface="Times New Roman" panose="02020603050405020304" pitchFamily="18" charset="0"/>
            </a:endParaRP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Resizing the images without distortion in a rectangular size.</a:t>
            </a:r>
            <a:endParaRPr lang="en-IN" sz="2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949" y="428609"/>
            <a:ext cx="11341916" cy="6614118"/>
          </a:xfrm>
          <a:prstGeom prst="rect">
            <a:avLst/>
          </a:prstGeom>
          <a:noFill/>
        </p:spPr>
        <p:txBody>
          <a:bodyPr wrap="square" rtlCol="0">
            <a:spAutoFit/>
          </a:bodyPr>
          <a:lstStyle/>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image width to 128,height to 32,Batch size to 64 and padding token to 99.</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Code for pre processing image, Vectorizing image labels, process image labels and for prepare dataset.</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Build model with 2 Convolution layers, 2 Max Pooling layers, Add Reshape, Dense and dropout layer, Add 2 Bi    directional LSTM layers with filter value as 128, 64 and dropout to 0.25.</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endParaRPr kumimoji="0" lang="en-IN" sz="2000" b="0" i="0" u="none" strike="noStrike" kern="1200" cap="none" spc="0" normalizeH="0" baseline="0" noProof="0" dirty="0">
              <a:ln>
                <a:noFill/>
              </a:ln>
              <a:solidFill>
                <a:prstClr val="black"/>
              </a:solidFill>
              <a:effectLst/>
              <a:uLnTx/>
              <a:uFillTx/>
              <a:ea typeface="Calibri" panose="020F0502020204030204" pitchFamily="34" charset="0"/>
              <a:cs typeface="Calibri" panose="020F0502020204030204" pitchFamily="34" charset="0"/>
            </a:endParaRP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2</a:t>
            </a:r>
            <a:r>
              <a:rPr kumimoji="0" lang="en-IN" sz="2000" b="0" i="0" u="none" strike="noStrike" kern="1200" cap="none" spc="0" normalizeH="0" baseline="30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Dense layer with “Soft-max” activation. And finally add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layer for calculating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loss at each step</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Optimizer to “Adam” and then build the model.</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Evaluation metrics, validation images and validation labels. And then create a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callback</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to monitor the     edit distances.</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Build model and then set epoch value and fit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model.And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train the model.</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take images from testing set and pass them to input layer and predict them. Then, we can get output of predicted text by model.</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plot a graph for Value loss function loss vs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var_loss</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
                <a:schemeClr val="accent1"/>
              </a:buClr>
              <a:buSzTx/>
              <a:buFontTx/>
              <a:buNone/>
              <a:defRPr/>
            </a:pPr>
            <a:endParaRPr kumimoji="0" lang="en-IN" sz="2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681" y="147132"/>
            <a:ext cx="9912350" cy="822388"/>
          </a:xfrm>
        </p:spPr>
        <p:txBody>
          <a:bodyPr/>
          <a:lstStyle/>
          <a:p>
            <a:r>
              <a:rPr lang="en-IN" dirty="0"/>
              <a:t>Demonstration of result &amp; analysis</a:t>
            </a:r>
            <a:endParaRPr lang="en-IN" dirty="0"/>
          </a:p>
        </p:txBody>
      </p:sp>
      <p:pic>
        <p:nvPicPr>
          <p:cNvPr id="7" name="Picture 6"/>
          <p:cNvPicPr>
            <a:picLocks noChangeAspect="1"/>
          </p:cNvPicPr>
          <p:nvPr/>
        </p:nvPicPr>
        <p:blipFill rotWithShape="1">
          <a:blip r:embed="rId1"/>
          <a:srcRect l="3713" t="11436" r="44690" b="34070"/>
          <a:stretch>
            <a:fillRect/>
          </a:stretch>
        </p:blipFill>
        <p:spPr bwMode="auto">
          <a:xfrm>
            <a:off x="581891" y="1587182"/>
            <a:ext cx="3322648" cy="198729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2"/>
          <a:srcRect l="4027" t="12316" r="61661" b="39535"/>
          <a:stretch>
            <a:fillRect/>
          </a:stretch>
        </p:blipFill>
        <p:spPr bwMode="auto">
          <a:xfrm>
            <a:off x="716844" y="4094596"/>
            <a:ext cx="3187695" cy="251564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0" name="Picture 9"/>
          <p:cNvPicPr>
            <a:picLocks noChangeAspect="1"/>
          </p:cNvPicPr>
          <p:nvPr/>
        </p:nvPicPr>
        <p:blipFill rotWithShape="1">
          <a:blip r:embed="rId3"/>
          <a:srcRect l="5122" t="9856" r="33574" b="24156"/>
          <a:stretch>
            <a:fillRect/>
          </a:stretch>
        </p:blipFill>
        <p:spPr bwMode="auto">
          <a:xfrm>
            <a:off x="4541648" y="1587182"/>
            <a:ext cx="3512660" cy="212661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4"/>
          <a:srcRect l="22636" t="16095" r="41041" b="22342"/>
          <a:stretch>
            <a:fillRect/>
          </a:stretch>
        </p:blipFill>
        <p:spPr bwMode="auto">
          <a:xfrm>
            <a:off x="5031329" y="4195221"/>
            <a:ext cx="2533298" cy="241502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2" name="Picture 11"/>
          <p:cNvPicPr>
            <a:picLocks noChangeAspect="1"/>
          </p:cNvPicPr>
          <p:nvPr/>
        </p:nvPicPr>
        <p:blipFill rotWithShape="1">
          <a:blip r:embed="rId5"/>
          <a:srcRect l="3960" t="7646" r="45787" b="52326"/>
          <a:stretch>
            <a:fillRect/>
          </a:stretch>
        </p:blipFill>
        <p:spPr bwMode="auto">
          <a:xfrm>
            <a:off x="8691418" y="1796158"/>
            <a:ext cx="3279190" cy="163284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3" name="Picture 12"/>
          <p:cNvPicPr>
            <a:picLocks noChangeAspect="1"/>
          </p:cNvPicPr>
          <p:nvPr/>
        </p:nvPicPr>
        <p:blipFill rotWithShape="1">
          <a:blip r:embed="rId6"/>
          <a:srcRect l="3169" t="7847" r="61756" b="35831"/>
          <a:stretch>
            <a:fillRect/>
          </a:stretch>
        </p:blipFill>
        <p:spPr bwMode="auto">
          <a:xfrm>
            <a:off x="8858134" y="4318415"/>
            <a:ext cx="2401582" cy="216863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5" name="TextBox 14"/>
          <p:cNvSpPr txBox="1"/>
          <p:nvPr/>
        </p:nvSpPr>
        <p:spPr>
          <a:xfrm>
            <a:off x="1079139" y="1109437"/>
            <a:ext cx="2328151"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90:5:5 with Epoch 50</a:t>
            </a:r>
            <a:endParaRPr lang="en-IN" b="1" dirty="0"/>
          </a:p>
        </p:txBody>
      </p:sp>
      <p:sp>
        <p:nvSpPr>
          <p:cNvPr id="16" name="TextBox 15"/>
          <p:cNvSpPr txBox="1"/>
          <p:nvPr/>
        </p:nvSpPr>
        <p:spPr>
          <a:xfrm>
            <a:off x="4996329" y="1109437"/>
            <a:ext cx="2568298" cy="369332"/>
          </a:xfrm>
          <a:prstGeom prst="rect">
            <a:avLst/>
          </a:prstGeom>
          <a:noFill/>
        </p:spPr>
        <p:txBody>
          <a:bodyPr wrap="square">
            <a:spAutoFit/>
          </a:bodyPr>
          <a:lstStyle/>
          <a:p>
            <a:r>
              <a:rPr lang="en-IN" b="1" dirty="0">
                <a:solidFill>
                  <a:prstClr val="black"/>
                </a:solidFill>
                <a:latin typeface="Calibri" panose="020F0502020204030204" pitchFamily="34" charset="0"/>
                <a:ea typeface="Calibri" panose="020F0502020204030204" pitchFamily="34" charset="0"/>
                <a:cs typeface="Times New Roman" panose="02020603050405020304" pitchFamily="18" charset="0"/>
              </a:rPr>
              <a:t>80:10:10</a:t>
            </a: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Epoch 50</a:t>
            </a:r>
            <a:endParaRPr lang="en-IN" b="1" dirty="0"/>
          </a:p>
        </p:txBody>
      </p:sp>
      <p:sp>
        <p:nvSpPr>
          <p:cNvPr id="17" name="TextBox 16"/>
          <p:cNvSpPr txBox="1"/>
          <p:nvPr/>
        </p:nvSpPr>
        <p:spPr>
          <a:xfrm>
            <a:off x="8858134" y="1044895"/>
            <a:ext cx="2568298" cy="369332"/>
          </a:xfrm>
          <a:prstGeom prst="rect">
            <a:avLst/>
          </a:prstGeom>
          <a:noFill/>
        </p:spPr>
        <p:txBody>
          <a:bodyPr wrap="square">
            <a:spAutoFit/>
          </a:bodyPr>
          <a:lstStyle/>
          <a:p>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70:15:15 with Epoch 50</a:t>
            </a:r>
            <a:endParaRPr lang="en-IN"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8872" y="586592"/>
            <a:ext cx="4916830" cy="257685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2"/>
          <a:srcRect l="7992" t="9797" r="18214" b="30703"/>
          <a:stretch>
            <a:fillRect/>
          </a:stretch>
        </p:blipFill>
        <p:spPr>
          <a:xfrm>
            <a:off x="3966008" y="5472147"/>
            <a:ext cx="4682837" cy="117241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116" y="410738"/>
            <a:ext cx="4345613" cy="292856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42" y="4406114"/>
            <a:ext cx="8105775" cy="7143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itle 1"/>
          <p:cNvSpPr txBox="1"/>
          <p:nvPr/>
        </p:nvSpPr>
        <p:spPr>
          <a:xfrm>
            <a:off x="683713" y="3697457"/>
            <a:ext cx="247663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Custom inputs</a:t>
            </a:r>
            <a:endParaRPr lang="en-IN" sz="32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nvGraphicFramePr>
        <p:xfrm>
          <a:off x="2512943" y="1089438"/>
          <a:ext cx="7166114" cy="1483360"/>
        </p:xfrm>
        <a:graphic>
          <a:graphicData uri="http://schemas.openxmlformats.org/drawingml/2006/table">
            <a:tbl>
              <a:tblPr firstRow="1" bandRow="1">
                <a:tableStyleId>{5C22544A-7EE6-4342-B048-85BDC9FD1C3A}</a:tableStyleId>
              </a:tblPr>
              <a:tblGrid>
                <a:gridCol w="3583057"/>
                <a:gridCol w="3583057"/>
              </a:tblGrid>
              <a:tr h="370840">
                <a:tc>
                  <a:txBody>
                    <a:bodyPr/>
                    <a:lstStyle/>
                    <a:p>
                      <a:pPr algn="ctr"/>
                      <a:r>
                        <a:rPr lang="en-IN" dirty="0"/>
                        <a:t>Ratios (train : validation : testing)</a:t>
                      </a:r>
                      <a:endParaRPr lang="en-IN" dirty="0"/>
                    </a:p>
                  </a:txBody>
                  <a:tcPr/>
                </a:tc>
                <a:tc>
                  <a:txBody>
                    <a:bodyPr/>
                    <a:lstStyle/>
                    <a:p>
                      <a:pPr algn="ctr"/>
                      <a:r>
                        <a:rPr lang="en-IN" dirty="0"/>
                        <a:t>Highest Accuracy epoch</a:t>
                      </a:r>
                      <a:endParaRPr lang="en-IN" dirty="0"/>
                    </a:p>
                  </a:txBody>
                  <a:tcPr/>
                </a:tc>
              </a:tr>
              <a:tr h="370840">
                <a:tc>
                  <a:txBody>
                    <a:bodyPr/>
                    <a:lstStyle/>
                    <a:p>
                      <a:pPr algn="ctr"/>
                      <a:r>
                        <a:rPr lang="en-US" dirty="0"/>
                        <a:t>70:15:15</a:t>
                      </a:r>
                      <a:endParaRPr lang="en-IN" dirty="0"/>
                    </a:p>
                  </a:txBody>
                  <a:tcPr/>
                </a:tc>
                <a:tc>
                  <a:txBody>
                    <a:bodyPr/>
                    <a:lstStyle/>
                    <a:p>
                      <a:pPr algn="ctr"/>
                      <a:r>
                        <a:rPr lang="en-US" dirty="0"/>
                        <a:t>50</a:t>
                      </a:r>
                      <a:endParaRPr lang="en-IN" dirty="0"/>
                    </a:p>
                  </a:txBody>
                  <a:tcPr/>
                </a:tc>
              </a:tr>
              <a:tr h="370840">
                <a:tc>
                  <a:txBody>
                    <a:bodyPr/>
                    <a:lstStyle/>
                    <a:p>
                      <a:pPr algn="ctr"/>
                      <a:r>
                        <a:rPr lang="en-US" dirty="0"/>
                        <a:t>80:10:10</a:t>
                      </a:r>
                      <a:endParaRPr lang="en-IN" dirty="0"/>
                    </a:p>
                  </a:txBody>
                  <a:tcPr/>
                </a:tc>
                <a:tc>
                  <a:txBody>
                    <a:bodyPr/>
                    <a:lstStyle/>
                    <a:p>
                      <a:pPr algn="ctr"/>
                      <a:r>
                        <a:rPr lang="en-US" dirty="0"/>
                        <a:t>50</a:t>
                      </a:r>
                      <a:endParaRPr lang="en-IN" dirty="0"/>
                    </a:p>
                  </a:txBody>
                  <a:tcPr/>
                </a:tc>
              </a:tr>
              <a:tr h="370840">
                <a:tc>
                  <a:txBody>
                    <a:bodyPr/>
                    <a:lstStyle/>
                    <a:p>
                      <a:pPr algn="ctr"/>
                      <a:r>
                        <a:rPr lang="en-US" dirty="0"/>
                        <a:t>90:5:5</a:t>
                      </a:r>
                      <a:endParaRPr lang="en-IN" dirty="0"/>
                    </a:p>
                  </a:txBody>
                  <a:tcPr/>
                </a:tc>
                <a:tc>
                  <a:txBody>
                    <a:bodyPr/>
                    <a:lstStyle/>
                    <a:p>
                      <a:pPr algn="ctr"/>
                      <a:r>
                        <a:rPr lang="en-US" dirty="0"/>
                        <a:t>50</a:t>
                      </a:r>
                      <a:endParaRPr lang="en-IN" dirty="0"/>
                    </a:p>
                  </a:txBody>
                  <a:tcPr/>
                </a:tc>
              </a:tr>
            </a:tbl>
          </a:graphicData>
        </a:graphic>
      </p:graphicFrame>
      <p:graphicFrame>
        <p:nvGraphicFramePr>
          <p:cNvPr id="4" name="Table 4"/>
          <p:cNvGraphicFramePr>
            <a:graphicFrameLocks noGrp="1"/>
          </p:cNvGraphicFramePr>
          <p:nvPr/>
        </p:nvGraphicFramePr>
        <p:xfrm>
          <a:off x="327991" y="3907440"/>
          <a:ext cx="3191890" cy="1483360"/>
        </p:xfrm>
        <a:graphic>
          <a:graphicData uri="http://schemas.openxmlformats.org/drawingml/2006/table">
            <a:tbl>
              <a:tblPr firstRow="1" bandRow="1">
                <a:tableStyleId>{5C22544A-7EE6-4342-B048-85BDC9FD1C3A}</a:tableStyleId>
              </a:tblPr>
              <a:tblGrid>
                <a:gridCol w="1594719"/>
                <a:gridCol w="1597171"/>
              </a:tblGrid>
              <a:tr h="370840">
                <a:tc>
                  <a:txBody>
                    <a:bodyPr/>
                    <a:lstStyle/>
                    <a:p>
                      <a:r>
                        <a:rPr lang="en-IN" dirty="0"/>
                        <a:t>Epoch</a:t>
                      </a:r>
                      <a:endParaRPr lang="en-IN" dirty="0"/>
                    </a:p>
                  </a:txBody>
                  <a:tcPr/>
                </a:tc>
                <a:tc>
                  <a:txBody>
                    <a:bodyPr/>
                    <a:lstStyle/>
                    <a:p>
                      <a:r>
                        <a:rPr lang="en-IN" dirty="0"/>
                        <a:t>Accuracy (%)</a:t>
                      </a:r>
                      <a:endParaRPr lang="en-IN" dirty="0"/>
                    </a:p>
                  </a:txBody>
                  <a:tcPr/>
                </a:tc>
              </a:tr>
              <a:tr h="370840">
                <a:tc>
                  <a:txBody>
                    <a:bodyPr/>
                    <a:lstStyle/>
                    <a:p>
                      <a:pPr algn="ctr"/>
                      <a:r>
                        <a:rPr lang="en-US" dirty="0"/>
                        <a:t>30</a:t>
                      </a:r>
                      <a:endParaRPr lang="en-IN" dirty="0"/>
                    </a:p>
                  </a:txBody>
                  <a:tcPr/>
                </a:tc>
                <a:tc>
                  <a:txBody>
                    <a:bodyPr/>
                    <a:lstStyle/>
                    <a:p>
                      <a:pPr algn="ctr"/>
                      <a:r>
                        <a:rPr lang="en-US" dirty="0"/>
                        <a:t>66.90</a:t>
                      </a:r>
                      <a:endParaRPr lang="en-IN" dirty="0"/>
                    </a:p>
                  </a:txBody>
                  <a:tcPr/>
                </a:tc>
              </a:tr>
              <a:tr h="370840">
                <a:tc>
                  <a:txBody>
                    <a:bodyPr/>
                    <a:lstStyle/>
                    <a:p>
                      <a:pPr algn="ctr"/>
                      <a:r>
                        <a:rPr lang="en-US" dirty="0"/>
                        <a:t>40</a:t>
                      </a:r>
                      <a:endParaRPr lang="en-IN" dirty="0"/>
                    </a:p>
                  </a:txBody>
                  <a:tcPr/>
                </a:tc>
                <a:tc>
                  <a:txBody>
                    <a:bodyPr/>
                    <a:lstStyle/>
                    <a:p>
                      <a:pPr algn="ctr"/>
                      <a:r>
                        <a:rPr lang="en-US" dirty="0"/>
                        <a:t>69.29</a:t>
                      </a:r>
                      <a:endParaRPr lang="en-IN" dirty="0"/>
                    </a:p>
                  </a:txBody>
                  <a:tcPr/>
                </a:tc>
              </a:tr>
              <a:tr h="370840">
                <a:tc>
                  <a:txBody>
                    <a:bodyPr/>
                    <a:lstStyle/>
                    <a:p>
                      <a:pPr algn="ctr"/>
                      <a:r>
                        <a:rPr lang="en-US" dirty="0"/>
                        <a:t>50</a:t>
                      </a:r>
                      <a:endParaRPr lang="en-IN" dirty="0"/>
                    </a:p>
                  </a:txBody>
                  <a:tcPr/>
                </a:tc>
                <a:tc>
                  <a:txBody>
                    <a:bodyPr/>
                    <a:lstStyle/>
                    <a:p>
                      <a:pPr algn="ctr"/>
                      <a:r>
                        <a:rPr lang="en-US" dirty="0"/>
                        <a:t>70.29</a:t>
                      </a:r>
                      <a:endParaRPr lang="en-IN" dirty="0"/>
                    </a:p>
                  </a:txBody>
                  <a:tcPr/>
                </a:tc>
              </a:tr>
            </a:tbl>
          </a:graphicData>
        </a:graphic>
      </p:graphicFrame>
      <p:graphicFrame>
        <p:nvGraphicFramePr>
          <p:cNvPr id="5" name="Table 4"/>
          <p:cNvGraphicFramePr>
            <a:graphicFrameLocks noGrp="1"/>
          </p:cNvGraphicFramePr>
          <p:nvPr/>
        </p:nvGraphicFramePr>
        <p:xfrm>
          <a:off x="4452690" y="3907440"/>
          <a:ext cx="3286620" cy="1483360"/>
        </p:xfrm>
        <a:graphic>
          <a:graphicData uri="http://schemas.openxmlformats.org/drawingml/2006/table">
            <a:tbl>
              <a:tblPr firstRow="1" bandRow="1">
                <a:tableStyleId>{5C22544A-7EE6-4342-B048-85BDC9FD1C3A}</a:tableStyleId>
              </a:tblPr>
              <a:tblGrid>
                <a:gridCol w="1643310"/>
                <a:gridCol w="1643310"/>
              </a:tblGrid>
              <a:tr h="370840">
                <a:tc>
                  <a:txBody>
                    <a:bodyPr/>
                    <a:lstStyle/>
                    <a:p>
                      <a:r>
                        <a:rPr lang="en-IN" dirty="0"/>
                        <a:t>Epoch</a:t>
                      </a:r>
                      <a:endParaRPr lang="en-IN" dirty="0"/>
                    </a:p>
                  </a:txBody>
                  <a:tcPr/>
                </a:tc>
                <a:tc>
                  <a:txBody>
                    <a:bodyPr/>
                    <a:lstStyle/>
                    <a:p>
                      <a:r>
                        <a:rPr lang="en-IN" dirty="0"/>
                        <a:t>Accuracy (%)</a:t>
                      </a:r>
                      <a:endParaRPr lang="en-IN" dirty="0"/>
                    </a:p>
                  </a:txBody>
                  <a:tcPr/>
                </a:tc>
              </a:tr>
              <a:tr h="370840">
                <a:tc>
                  <a:txBody>
                    <a:bodyPr/>
                    <a:lstStyle/>
                    <a:p>
                      <a:pPr algn="ctr"/>
                      <a:r>
                        <a:rPr lang="en-US" dirty="0"/>
                        <a:t>30</a:t>
                      </a:r>
                      <a:endParaRPr lang="en-IN" dirty="0"/>
                    </a:p>
                  </a:txBody>
                  <a:tcPr/>
                </a:tc>
                <a:tc>
                  <a:txBody>
                    <a:bodyPr/>
                    <a:lstStyle/>
                    <a:p>
                      <a:pPr algn="ctr"/>
                      <a:r>
                        <a:rPr lang="en-US" dirty="0"/>
                        <a:t>70.52</a:t>
                      </a:r>
                      <a:endParaRPr lang="en-IN" dirty="0"/>
                    </a:p>
                  </a:txBody>
                  <a:tcPr/>
                </a:tc>
              </a:tr>
              <a:tr h="370840">
                <a:tc>
                  <a:txBody>
                    <a:bodyPr/>
                    <a:lstStyle/>
                    <a:p>
                      <a:pPr algn="ctr"/>
                      <a:r>
                        <a:rPr lang="en-US" dirty="0"/>
                        <a:t>40</a:t>
                      </a:r>
                      <a:endParaRPr lang="en-IN" dirty="0"/>
                    </a:p>
                  </a:txBody>
                  <a:tcPr/>
                </a:tc>
                <a:tc>
                  <a:txBody>
                    <a:bodyPr/>
                    <a:lstStyle/>
                    <a:p>
                      <a:pPr algn="ctr"/>
                      <a:r>
                        <a:rPr lang="en-US" dirty="0"/>
                        <a:t>69.93</a:t>
                      </a:r>
                      <a:endParaRPr lang="en-IN" dirty="0"/>
                    </a:p>
                  </a:txBody>
                  <a:tcPr/>
                </a:tc>
              </a:tr>
              <a:tr h="370840">
                <a:tc>
                  <a:txBody>
                    <a:bodyPr/>
                    <a:lstStyle/>
                    <a:p>
                      <a:pPr algn="ctr"/>
                      <a:r>
                        <a:rPr lang="en-US" dirty="0"/>
                        <a:t>50</a:t>
                      </a:r>
                      <a:endParaRPr lang="en-IN" dirty="0"/>
                    </a:p>
                  </a:txBody>
                  <a:tcPr/>
                </a:tc>
                <a:tc>
                  <a:txBody>
                    <a:bodyPr/>
                    <a:lstStyle/>
                    <a:p>
                      <a:pPr algn="ctr"/>
                      <a:r>
                        <a:rPr lang="en-US" dirty="0"/>
                        <a:t>71.25</a:t>
                      </a:r>
                      <a:endParaRPr lang="en-IN" dirty="0"/>
                    </a:p>
                  </a:txBody>
                  <a:tcPr/>
                </a:tc>
              </a:tr>
            </a:tbl>
          </a:graphicData>
        </a:graphic>
      </p:graphicFrame>
      <p:graphicFrame>
        <p:nvGraphicFramePr>
          <p:cNvPr id="6" name="Table 5"/>
          <p:cNvGraphicFramePr>
            <a:graphicFrameLocks noGrp="1"/>
          </p:cNvGraphicFramePr>
          <p:nvPr/>
        </p:nvGraphicFramePr>
        <p:xfrm>
          <a:off x="8640661" y="3907440"/>
          <a:ext cx="3042406" cy="1483360"/>
        </p:xfrm>
        <a:graphic>
          <a:graphicData uri="http://schemas.openxmlformats.org/drawingml/2006/table">
            <a:tbl>
              <a:tblPr firstRow="1" bandRow="1">
                <a:tableStyleId>{5C22544A-7EE6-4342-B048-85BDC9FD1C3A}</a:tableStyleId>
              </a:tblPr>
              <a:tblGrid>
                <a:gridCol w="1521203"/>
                <a:gridCol w="1521203"/>
              </a:tblGrid>
              <a:tr h="370840">
                <a:tc>
                  <a:txBody>
                    <a:bodyPr/>
                    <a:lstStyle/>
                    <a:p>
                      <a:r>
                        <a:rPr lang="en-IN" dirty="0"/>
                        <a:t>Epoch</a:t>
                      </a:r>
                      <a:endParaRPr lang="en-IN" dirty="0"/>
                    </a:p>
                  </a:txBody>
                  <a:tcPr/>
                </a:tc>
                <a:tc>
                  <a:txBody>
                    <a:bodyPr/>
                    <a:lstStyle/>
                    <a:p>
                      <a:r>
                        <a:rPr lang="en-IN" dirty="0"/>
                        <a:t>Accuracy (%)</a:t>
                      </a:r>
                      <a:endParaRPr lang="en-IN" dirty="0"/>
                    </a:p>
                  </a:txBody>
                  <a:tcPr/>
                </a:tc>
              </a:tr>
              <a:tr h="370840">
                <a:tc>
                  <a:txBody>
                    <a:bodyPr/>
                    <a:lstStyle/>
                    <a:p>
                      <a:pPr algn="ctr"/>
                      <a:r>
                        <a:rPr lang="en-US" dirty="0"/>
                        <a:t>30</a:t>
                      </a:r>
                      <a:endParaRPr lang="en-IN" dirty="0"/>
                    </a:p>
                  </a:txBody>
                  <a:tcPr/>
                </a:tc>
                <a:tc>
                  <a:txBody>
                    <a:bodyPr/>
                    <a:lstStyle/>
                    <a:p>
                      <a:pPr algn="ctr"/>
                      <a:r>
                        <a:rPr lang="en-US" dirty="0"/>
                        <a:t>70.67</a:t>
                      </a:r>
                      <a:endParaRPr lang="en-IN" dirty="0"/>
                    </a:p>
                  </a:txBody>
                  <a:tcPr/>
                </a:tc>
              </a:tr>
              <a:tr h="370840">
                <a:tc>
                  <a:txBody>
                    <a:bodyPr/>
                    <a:lstStyle/>
                    <a:p>
                      <a:pPr algn="ctr"/>
                      <a:r>
                        <a:rPr lang="en-US" dirty="0"/>
                        <a:t>40</a:t>
                      </a:r>
                      <a:endParaRPr lang="en-IN" dirty="0"/>
                    </a:p>
                  </a:txBody>
                  <a:tcPr/>
                </a:tc>
                <a:tc>
                  <a:txBody>
                    <a:bodyPr/>
                    <a:lstStyle/>
                    <a:p>
                      <a:pPr algn="ctr"/>
                      <a:r>
                        <a:rPr lang="en-US" dirty="0"/>
                        <a:t>71.93</a:t>
                      </a:r>
                      <a:endParaRPr lang="en-IN" dirty="0"/>
                    </a:p>
                  </a:txBody>
                  <a:tcPr/>
                </a:tc>
              </a:tr>
              <a:tr h="370840">
                <a:tc>
                  <a:txBody>
                    <a:bodyPr/>
                    <a:lstStyle/>
                    <a:p>
                      <a:pPr algn="ctr"/>
                      <a:r>
                        <a:rPr lang="en-US" dirty="0"/>
                        <a:t>50</a:t>
                      </a:r>
                      <a:endParaRPr lang="en-IN" dirty="0"/>
                    </a:p>
                  </a:txBody>
                  <a:tcPr/>
                </a:tc>
                <a:tc>
                  <a:txBody>
                    <a:bodyPr/>
                    <a:lstStyle/>
                    <a:p>
                      <a:pPr algn="ctr"/>
                      <a:r>
                        <a:rPr lang="en-US" dirty="0"/>
                        <a:t>72.12</a:t>
                      </a:r>
                      <a:endParaRPr lang="en-IN" dirty="0"/>
                    </a:p>
                  </a:txBody>
                  <a:tcPr/>
                </a:tc>
              </a:tr>
            </a:tbl>
          </a:graphicData>
        </a:graphic>
      </p:graphicFrame>
      <p:sp>
        <p:nvSpPr>
          <p:cNvPr id="9" name="Title 1"/>
          <p:cNvSpPr txBox="1"/>
          <p:nvPr/>
        </p:nvSpPr>
        <p:spPr>
          <a:xfrm>
            <a:off x="468123" y="318654"/>
            <a:ext cx="215763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Analysis</a:t>
            </a:r>
            <a:endParaRPr lang="en-IN" dirty="0"/>
          </a:p>
        </p:txBody>
      </p:sp>
      <p:sp>
        <p:nvSpPr>
          <p:cNvPr id="10" name="Title 1"/>
          <p:cNvSpPr txBox="1"/>
          <p:nvPr/>
        </p:nvSpPr>
        <p:spPr>
          <a:xfrm>
            <a:off x="1219667" y="3237458"/>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70:15:15</a:t>
            </a:r>
            <a:endParaRPr lang="en-IN" sz="3200" dirty="0"/>
          </a:p>
        </p:txBody>
      </p:sp>
      <p:sp>
        <p:nvSpPr>
          <p:cNvPr id="11" name="Title 1"/>
          <p:cNvSpPr txBox="1"/>
          <p:nvPr/>
        </p:nvSpPr>
        <p:spPr>
          <a:xfrm>
            <a:off x="9566246" y="3311806"/>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90:5:5</a:t>
            </a:r>
            <a:endParaRPr lang="en-IN" sz="3200" dirty="0"/>
          </a:p>
        </p:txBody>
      </p:sp>
      <p:sp>
        <p:nvSpPr>
          <p:cNvPr id="12" name="Title 1"/>
          <p:cNvSpPr txBox="1"/>
          <p:nvPr/>
        </p:nvSpPr>
        <p:spPr>
          <a:xfrm>
            <a:off x="5392956" y="324825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80:20:20</a:t>
            </a:r>
            <a:endParaRPr lang="en-IN" sz="3200" dirty="0"/>
          </a:p>
        </p:txBody>
      </p:sp>
      <p:sp>
        <p:nvSpPr>
          <p:cNvPr id="7" name="Title 1"/>
          <p:cNvSpPr txBox="1"/>
          <p:nvPr/>
        </p:nvSpPr>
        <p:spPr>
          <a:xfrm>
            <a:off x="1379602" y="6169517"/>
            <a:ext cx="9870288" cy="48388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t>The model got </a:t>
            </a:r>
            <a:r>
              <a:rPr lang="en-US" sz="2400" dirty="0">
                <a:solidFill>
                  <a:srgbClr val="FF0000"/>
                </a:solidFill>
              </a:rPr>
              <a:t>72.12%</a:t>
            </a:r>
            <a:r>
              <a:rPr lang="en-US" sz="2400" dirty="0"/>
              <a:t> accuracy when data splitting ratio is </a:t>
            </a:r>
            <a:r>
              <a:rPr lang="en-US" sz="2400" dirty="0">
                <a:solidFill>
                  <a:srgbClr val="FF0000"/>
                </a:solidFill>
              </a:rPr>
              <a:t>90:5:5</a:t>
            </a:r>
            <a:r>
              <a:rPr lang="en-US" sz="2400" dirty="0"/>
              <a:t> with epoch </a:t>
            </a:r>
            <a:r>
              <a:rPr lang="en-US" sz="2400" dirty="0">
                <a:solidFill>
                  <a:srgbClr val="FF0000"/>
                </a:solidFill>
              </a:rPr>
              <a:t>50</a:t>
            </a:r>
            <a:endParaRPr lang="en-IN" sz="2400" dirty="0">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FFFFF"/>
              </a:solidFill>
              <a:latin typeface="Calibri" panose="020F0502020204030204"/>
            </a:endParaRPr>
          </a:p>
        </p:txBody>
      </p:sp>
      <p:sp>
        <p:nvSpPr>
          <p:cNvPr id="9" name="Rectangle: Rounded Corners 8"/>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FFFFF"/>
              </a:solidFill>
              <a:latin typeface="Calibri" panose="020F0502020204030204"/>
            </a:endParaRPr>
          </a:p>
        </p:txBody>
      </p:sp>
      <p:sp>
        <p:nvSpPr>
          <p:cNvPr id="6" name="Rectangle: Rounded Corners 5"/>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a:p>
        </p:txBody>
      </p:sp>
      <p:sp>
        <p:nvSpPr>
          <p:cNvPr id="11" name="Oval 10"/>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03</a:t>
            </a:r>
            <a:endParaRPr lang="en-US" sz="2000" b="1" dirty="0">
              <a:solidFill>
                <a:srgbClr val="172144"/>
              </a:solidFill>
              <a:latin typeface="Century Gothic" panose="020B0502020202020204"/>
            </a:endParaRPr>
          </a:p>
        </p:txBody>
      </p:sp>
      <p:sp>
        <p:nvSpPr>
          <p:cNvPr id="18" name="TextBox 17"/>
          <p:cNvSpPr txBox="1"/>
          <p:nvPr/>
        </p:nvSpPr>
        <p:spPr>
          <a:xfrm>
            <a:off x="6538662" y="1006751"/>
            <a:ext cx="2264688" cy="400110"/>
          </a:xfrm>
          <a:prstGeom prst="rect">
            <a:avLst/>
          </a:prstGeom>
          <a:noFill/>
        </p:spPr>
        <p:txBody>
          <a:bodyPr wrap="square" rtlCol="0">
            <a:spAutoFit/>
          </a:bodyPr>
          <a:lstStyle/>
          <a:p>
            <a:pPr lvl="0" algn="r" defTabSz="228600"/>
            <a:r>
              <a:rPr lang="en-US" sz="2000" b="1" dirty="0">
                <a:solidFill>
                  <a:srgbClr val="172144"/>
                </a:solidFill>
                <a:latin typeface="Century Gothic" panose="020B0502020202020204"/>
              </a:rPr>
              <a:t>Literature Review</a:t>
            </a:r>
            <a:endParaRPr lang="en-US" sz="900" dirty="0">
              <a:solidFill>
                <a:srgbClr val="172144"/>
              </a:solidFill>
            </a:endParaRPr>
          </a:p>
        </p:txBody>
      </p:sp>
      <p:sp>
        <p:nvSpPr>
          <p:cNvPr id="19" name="TextBox 18"/>
          <p:cNvSpPr txBox="1"/>
          <p:nvPr/>
        </p:nvSpPr>
        <p:spPr>
          <a:xfrm>
            <a:off x="6538662" y="2639221"/>
            <a:ext cx="4847561"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Datasets and Software Requirements</a:t>
            </a:r>
            <a:endParaRPr lang="en-US" sz="900" dirty="0">
              <a:solidFill>
                <a:srgbClr val="172144"/>
              </a:solidFill>
            </a:endParaRPr>
          </a:p>
        </p:txBody>
      </p:sp>
      <p:sp>
        <p:nvSpPr>
          <p:cNvPr id="3" name="TextBox 2"/>
          <p:cNvSpPr txBox="1"/>
          <p:nvPr/>
        </p:nvSpPr>
        <p:spPr>
          <a:xfrm>
            <a:off x="485957" y="223104"/>
            <a:ext cx="6096000" cy="707886"/>
          </a:xfrm>
          <a:prstGeom prst="rect">
            <a:avLst/>
          </a:prstGeom>
          <a:noFill/>
        </p:spPr>
        <p:txBody>
          <a:bodyPr wrap="square">
            <a:spAutoFit/>
          </a:bodyPr>
          <a:lstStyle/>
          <a:p>
            <a:pPr defTabSz="228600"/>
            <a:r>
              <a:rPr lang="en-US" sz="4000" b="1" dirty="0">
                <a:solidFill>
                  <a:srgbClr val="172144"/>
                </a:solidFill>
                <a:latin typeface="Century Gothic" panose="020B0502020202020204"/>
              </a:rPr>
              <a:t>Agenda :</a:t>
            </a:r>
            <a:endParaRPr lang="en-US" sz="4000" dirty="0">
              <a:solidFill>
                <a:srgbClr val="172144"/>
              </a:solidFill>
              <a:latin typeface="Calibri" panose="020F0502020204030204"/>
            </a:endParaRPr>
          </a:p>
        </p:txBody>
      </p:sp>
      <p:sp>
        <p:nvSpPr>
          <p:cNvPr id="23" name="TextBox 22"/>
          <p:cNvSpPr txBox="1"/>
          <p:nvPr/>
        </p:nvSpPr>
        <p:spPr>
          <a:xfrm>
            <a:off x="6538662" y="3490771"/>
            <a:ext cx="4800752"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Architecture Diagram</a:t>
            </a:r>
            <a:endParaRPr lang="en-US" sz="900" dirty="0">
              <a:solidFill>
                <a:srgbClr val="172144"/>
              </a:solidFill>
            </a:endParaRPr>
          </a:p>
        </p:txBody>
      </p:sp>
      <p:sp>
        <p:nvSpPr>
          <p:cNvPr id="25" name="TextBox 24"/>
          <p:cNvSpPr txBox="1"/>
          <p:nvPr/>
        </p:nvSpPr>
        <p:spPr>
          <a:xfrm>
            <a:off x="6538662" y="4409466"/>
            <a:ext cx="4800752"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Algorithm</a:t>
            </a:r>
            <a:endParaRPr lang="en-US" sz="900" dirty="0">
              <a:solidFill>
                <a:srgbClr val="172144"/>
              </a:solidFill>
              <a:latin typeface="Calibri" panose="020F0502020204030204"/>
            </a:endParaRPr>
          </a:p>
        </p:txBody>
      </p:sp>
      <p:sp>
        <p:nvSpPr>
          <p:cNvPr id="26" name="Oval 25"/>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04</a:t>
            </a:r>
            <a:endParaRPr lang="en-US" sz="2000" b="1" dirty="0">
              <a:solidFill>
                <a:srgbClr val="172144"/>
              </a:solidFill>
              <a:latin typeface="Century Gothic" panose="020B0502020202020204"/>
            </a:endParaRPr>
          </a:p>
        </p:txBody>
      </p:sp>
      <p:sp>
        <p:nvSpPr>
          <p:cNvPr id="27" name="Oval 26"/>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05</a:t>
            </a:r>
            <a:endParaRPr lang="en-US" sz="2000" b="1" dirty="0">
              <a:solidFill>
                <a:srgbClr val="172144"/>
              </a:solidFill>
              <a:latin typeface="Century Gothic" panose="020B0502020202020204"/>
            </a:endParaRPr>
          </a:p>
        </p:txBody>
      </p:sp>
      <p:sp>
        <p:nvSpPr>
          <p:cNvPr id="28" name="Oval 27"/>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06</a:t>
            </a:r>
            <a:endParaRPr lang="en-US" sz="2000" b="1" dirty="0">
              <a:solidFill>
                <a:srgbClr val="172144"/>
              </a:solidFill>
              <a:latin typeface="Century Gothic" panose="020B0502020202020204"/>
            </a:endParaRPr>
          </a:p>
        </p:txBody>
      </p:sp>
      <p:sp>
        <p:nvSpPr>
          <p:cNvPr id="29" name="Oval 28"/>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07</a:t>
            </a:r>
            <a:endParaRPr lang="en-US" sz="2000" b="1" dirty="0">
              <a:solidFill>
                <a:srgbClr val="172144"/>
              </a:solidFill>
              <a:latin typeface="Century Gothic" panose="020B0502020202020204"/>
            </a:endParaRPr>
          </a:p>
        </p:txBody>
      </p:sp>
      <p:sp>
        <p:nvSpPr>
          <p:cNvPr id="30" name="Oval 29"/>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02</a:t>
            </a:r>
            <a:endParaRPr lang="en-US" sz="2000" b="1" dirty="0">
              <a:solidFill>
                <a:srgbClr val="172144"/>
              </a:solidFill>
              <a:latin typeface="Century Gothic" panose="020B0502020202020204"/>
            </a:endParaRPr>
          </a:p>
        </p:txBody>
      </p:sp>
      <p:sp>
        <p:nvSpPr>
          <p:cNvPr id="10" name="TextBox 9"/>
          <p:cNvSpPr txBox="1"/>
          <p:nvPr/>
        </p:nvSpPr>
        <p:spPr>
          <a:xfrm>
            <a:off x="6513827" y="266351"/>
            <a:ext cx="4238682" cy="400110"/>
          </a:xfrm>
          <a:prstGeom prst="rect">
            <a:avLst/>
          </a:prstGeom>
          <a:noFill/>
        </p:spPr>
        <p:txBody>
          <a:bodyPr wrap="square" rtlCol="0">
            <a:spAutoFit/>
          </a:bodyPr>
          <a:lstStyle/>
          <a:p>
            <a:pPr algn="r" defTabSz="228600"/>
            <a:r>
              <a:rPr lang="en-US" sz="2000" b="1" dirty="0">
                <a:solidFill>
                  <a:srgbClr val="172144"/>
                </a:solidFill>
                <a:latin typeface="Century Gothic" panose="020B0502020202020204"/>
              </a:rPr>
              <a:t>Problem Statement &amp; Objective’s</a:t>
            </a:r>
            <a:endParaRPr lang="en-US" sz="2000" dirty="0">
              <a:solidFill>
                <a:srgbClr val="172144"/>
              </a:solidFill>
              <a:latin typeface="Calibri" panose="020F0502020204030204"/>
            </a:endParaRPr>
          </a:p>
        </p:txBody>
      </p:sp>
      <p:sp>
        <p:nvSpPr>
          <p:cNvPr id="12" name="Oval 11"/>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01</a:t>
            </a:r>
            <a:endParaRPr lang="en-US" sz="2000" b="1" dirty="0">
              <a:solidFill>
                <a:srgbClr val="172144"/>
              </a:solidFill>
              <a:latin typeface="Century Gothic" panose="020B0502020202020204"/>
            </a:endParaRPr>
          </a:p>
        </p:txBody>
      </p:sp>
      <p:sp>
        <p:nvSpPr>
          <p:cNvPr id="13" name="TextBox 12"/>
          <p:cNvSpPr txBox="1"/>
          <p:nvPr/>
        </p:nvSpPr>
        <p:spPr>
          <a:xfrm>
            <a:off x="6538662" y="6063696"/>
            <a:ext cx="4800752"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Demonstration of Results and Analysis</a:t>
            </a:r>
            <a:endParaRPr lang="en-US" sz="900" dirty="0">
              <a:solidFill>
                <a:srgbClr val="172144"/>
              </a:solidFill>
              <a:latin typeface="Calibri" panose="020F0502020204030204"/>
            </a:endParaRPr>
          </a:p>
        </p:txBody>
      </p:sp>
      <p:sp>
        <p:nvSpPr>
          <p:cNvPr id="14" name="Oval 13"/>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08</a:t>
            </a:r>
            <a:endParaRPr lang="en-US" sz="2000" b="1" dirty="0">
              <a:solidFill>
                <a:srgbClr val="172144"/>
              </a:solidFill>
              <a:latin typeface="Century Gothic" panose="020B0502020202020204"/>
            </a:endParaRPr>
          </a:p>
        </p:txBody>
      </p:sp>
      <p:sp>
        <p:nvSpPr>
          <p:cNvPr id="15" name="TextBox 14"/>
          <p:cNvSpPr txBox="1"/>
          <p:nvPr/>
        </p:nvSpPr>
        <p:spPr>
          <a:xfrm>
            <a:off x="6519632" y="1836541"/>
            <a:ext cx="4847561"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Justification for Societal impact</a:t>
            </a:r>
            <a:endParaRPr lang="en-US" sz="900" dirty="0">
              <a:solidFill>
                <a:srgbClr val="172144"/>
              </a:solidFill>
            </a:endParaRPr>
          </a:p>
        </p:txBody>
      </p:sp>
      <p:sp>
        <p:nvSpPr>
          <p:cNvPr id="16" name="TextBox 15"/>
          <p:cNvSpPr txBox="1"/>
          <p:nvPr/>
        </p:nvSpPr>
        <p:spPr>
          <a:xfrm>
            <a:off x="6519632" y="5202499"/>
            <a:ext cx="4800752"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Implementation Steps</a:t>
            </a:r>
            <a:endParaRPr lang="en-US" sz="900" dirty="0">
              <a:solidFill>
                <a:srgbClr val="172144"/>
              </a:solidFill>
              <a:latin typeface="Calibri" panose="020F050202020403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 Analysis	</a:t>
            </a:r>
            <a:endParaRPr lang="en-IN" dirty="0"/>
          </a:p>
        </p:txBody>
      </p:sp>
      <p:sp>
        <p:nvSpPr>
          <p:cNvPr id="3" name="Content Placeholder 2"/>
          <p:cNvSpPr>
            <a:spLocks noGrp="1"/>
          </p:cNvSpPr>
          <p:nvPr>
            <p:ph idx="1"/>
          </p:nvPr>
        </p:nvSpPr>
        <p:spPr>
          <a:xfrm>
            <a:off x="728564" y="2295236"/>
            <a:ext cx="9720073" cy="2590800"/>
          </a:xfrm>
        </p:spPr>
        <p:txBody>
          <a:bodyPr>
            <a:normAutofit/>
          </a:bodyPr>
          <a:lstStyle/>
          <a:p>
            <a:pPr marL="357505" indent="-268605">
              <a:buFont typeface="Wingdings" panose="05000000000000000000" pitchFamily="2" charset="2"/>
              <a:buChar char="v"/>
            </a:pPr>
            <a:r>
              <a:rPr lang="en-US" sz="3200" dirty="0"/>
              <a:t> Accuracy  :  72.12% for (90:5:5) with epoch : 50</a:t>
            </a:r>
            <a:endParaRPr lang="en-US" sz="3200" dirty="0"/>
          </a:p>
          <a:p>
            <a:pPr marL="357505" indent="-268605">
              <a:buFont typeface="Wingdings" panose="05000000000000000000" pitchFamily="2" charset="2"/>
              <a:buChar char="v"/>
            </a:pPr>
            <a:r>
              <a:rPr lang="en-US" sz="3200" dirty="0"/>
              <a:t> Precision   :  0.95</a:t>
            </a:r>
            <a:endParaRPr lang="en-US" sz="3200" dirty="0"/>
          </a:p>
          <a:p>
            <a:pPr marL="357505" indent="-268605">
              <a:buFont typeface="Wingdings" panose="05000000000000000000" pitchFamily="2" charset="2"/>
              <a:buChar char="v"/>
            </a:pPr>
            <a:r>
              <a:rPr lang="en-US" sz="3200" dirty="0"/>
              <a:t> Recall       :  0.728</a:t>
            </a:r>
            <a:endParaRPr lang="en-US" sz="3200" dirty="0"/>
          </a:p>
          <a:p>
            <a:pPr marL="357505" indent="-268605">
              <a:buFont typeface="Wingdings" panose="05000000000000000000" pitchFamily="2" charset="2"/>
              <a:buChar char="v"/>
            </a:pPr>
            <a:r>
              <a:rPr lang="en-US" sz="3200" dirty="0"/>
              <a:t> </a:t>
            </a:r>
            <a:r>
              <a:rPr lang="en-US" sz="3200" dirty="0" err="1"/>
              <a:t>FScore</a:t>
            </a:r>
            <a:r>
              <a:rPr lang="en-US" sz="3200" dirty="0"/>
              <a:t>      :  0.824</a:t>
            </a:r>
            <a:endParaRPr lang="en-US" sz="3200" dirty="0"/>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pic>
        <p:nvPicPr>
          <p:cNvPr id="5" name="Picture 4"/>
          <p:cNvPicPr>
            <a:picLocks noChangeAspect="1"/>
          </p:cNvPicPr>
          <p:nvPr/>
        </p:nvPicPr>
        <p:blipFill>
          <a:blip r:embed="rId1"/>
          <a:stretch>
            <a:fillRect/>
          </a:stretch>
        </p:blipFill>
        <p:spPr>
          <a:xfrm>
            <a:off x="6410036" y="5260049"/>
            <a:ext cx="5610184" cy="145940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9912813" cy="1499616"/>
          </a:xfrm>
        </p:spPr>
        <p:txBody>
          <a:bodyPr/>
          <a:lstStyle/>
          <a:p>
            <a:r>
              <a:rPr lang="en-IN" dirty="0"/>
              <a:t>CONCLUSIONS and future scope </a:t>
            </a:r>
            <a:endParaRPr lang="en-IN" dirty="0"/>
          </a:p>
        </p:txBody>
      </p:sp>
      <p:sp>
        <p:nvSpPr>
          <p:cNvPr id="3" name="Content Placeholder 2"/>
          <p:cNvSpPr txBox="1"/>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marL="360680" indent="-360680">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endParaRPr lang="en-IN" sz="2400" dirty="0">
              <a:ea typeface="Calibri" panose="020F0502020204030204" pitchFamily="34" charset="0"/>
              <a:cs typeface="Times New Roman" panose="02020603050405020304" pitchFamily="18" charset="0"/>
            </a:endParaRP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endParaRPr lang="en-IN" sz="2400" dirty="0">
              <a:ea typeface="Calibri" panose="020F0502020204030204" pitchFamily="34" charset="0"/>
              <a:cs typeface="Times New Roman" panose="02020603050405020304" pitchFamily="18" charset="0"/>
            </a:endParaRP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endParaRPr lang="en-IN" sz="2400" dirty="0">
              <a:ea typeface="Calibri" panose="020F0502020204030204" pitchFamily="34" charset="0"/>
              <a:cs typeface="Times New Roman" panose="02020603050405020304" pitchFamily="18" charset="0"/>
            </a:endParaRPr>
          </a:p>
          <a:p>
            <a:pPr marL="360680" indent="-360680">
              <a:lnSpc>
                <a:spcPct val="107000"/>
              </a:lnSpc>
              <a:buFont typeface="Wingdings" panose="05000000000000000000" pitchFamily="2" charset="2"/>
              <a:buChar char="v"/>
            </a:pPr>
            <a:endParaRPr lang="en-IN" sz="2400" dirty="0">
              <a:ea typeface="Calibri" panose="020F0502020204030204" pitchFamily="34"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614" y="565338"/>
            <a:ext cx="9912813" cy="1499616"/>
          </a:xfrm>
        </p:spPr>
        <p:txBody>
          <a:bodyPr/>
          <a:lstStyle/>
          <a:p>
            <a:r>
              <a:rPr lang="en-IN" dirty="0"/>
              <a:t>REFERENCES</a:t>
            </a:r>
            <a:endParaRPr lang="en-IN" dirty="0"/>
          </a:p>
        </p:txBody>
      </p:sp>
      <p:sp>
        <p:nvSpPr>
          <p:cNvPr id="5" name="Content Placeholder 2"/>
          <p:cNvSpPr txBox="1"/>
          <p:nvPr/>
        </p:nvSpPr>
        <p:spPr>
          <a:xfrm>
            <a:off x="640977" y="1942774"/>
            <a:ext cx="11166709" cy="451766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marL="268605" indent="-268605">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Times New Roman" panose="02020603050405020304" pitchFamily="18" charset="0"/>
              </a:rPr>
              <a:t>[1]</a:t>
            </a:r>
            <a:r>
              <a:rPr lang="en-IN" sz="1800" dirty="0">
                <a:solidFill>
                  <a:srgbClr val="000000"/>
                </a:solidFill>
                <a:effectLst/>
                <a:ea typeface="Calibri" panose="020F0502020204030204" pitchFamily="34" charset="0"/>
                <a:cs typeface="Times New Roman" panose="02020603050405020304" pitchFamily="18" charset="0"/>
              </a:rPr>
              <a:t> </a:t>
            </a:r>
            <a:r>
              <a:rPr lang="en-IN" sz="1800" dirty="0" err="1">
                <a:solidFill>
                  <a:srgbClr val="000000"/>
                </a:solidFill>
                <a:effectLst/>
                <a:ea typeface="Calibri" panose="020F0502020204030204" pitchFamily="34" charset="0"/>
                <a:cs typeface="Calibri" panose="020F0502020204030204" pitchFamily="34" charset="0"/>
              </a:rPr>
              <a:t>Shaira</a:t>
            </a:r>
            <a:r>
              <a:rPr lang="en-IN" sz="1800" dirty="0">
                <a:solidFill>
                  <a:srgbClr val="000000"/>
                </a:solidFill>
                <a:effectLst/>
                <a:ea typeface="Calibri" panose="020F0502020204030204" pitchFamily="34" charset="0"/>
                <a:cs typeface="Calibri" panose="020F0502020204030204" pitchFamily="34" charset="0"/>
              </a:rPr>
              <a:t> Tabassum1, Ryo Takahashi1 , Md Mahmudur Rahman “</a:t>
            </a:r>
            <a:r>
              <a:rPr lang="en-IN" sz="1800" dirty="0">
                <a:solidFill>
                  <a:srgbClr val="000000"/>
                </a:solidFill>
                <a:effectLst/>
                <a:ea typeface="Times New Roman" panose="02020603050405020304" pitchFamily="18" charset="0"/>
                <a:cs typeface="Calibri" panose="020F0502020204030204" pitchFamily="34" charset="0"/>
              </a:rPr>
              <a:t>Recognition of Doctors’ Cursive Handwritten Medical Words by using Bidirectional LSTM and SRP Data </a:t>
            </a:r>
            <a:r>
              <a:rPr lang="en-IN" sz="1800" dirty="0" err="1">
                <a:solidFill>
                  <a:srgbClr val="000000"/>
                </a:solidFill>
                <a:effectLst/>
                <a:ea typeface="Times New Roman" panose="02020603050405020304" pitchFamily="18" charset="0"/>
                <a:cs typeface="Calibri" panose="020F0502020204030204" pitchFamily="34" charset="0"/>
              </a:rPr>
              <a:t>Augmentation”,I</a:t>
            </a:r>
            <a:r>
              <a:rPr lang="en-IN" sz="1800" dirty="0" err="1">
                <a:solidFill>
                  <a:srgbClr val="000000"/>
                </a:solidFill>
                <a:effectLst/>
                <a:ea typeface="Calibri" panose="020F0502020204030204" pitchFamily="34" charset="0"/>
                <a:cs typeface="Calibri" panose="020F0502020204030204" pitchFamily="34" charset="0"/>
              </a:rPr>
              <a:t>EEE</a:t>
            </a:r>
            <a:r>
              <a:rPr lang="en-IN" sz="1800" dirty="0">
                <a:solidFill>
                  <a:srgbClr val="000000"/>
                </a:solidFill>
                <a:effectLst/>
                <a:ea typeface="Calibri" panose="020F0502020204030204" pitchFamily="34" charset="0"/>
                <a:cs typeface="Calibri" panose="020F0502020204030204" pitchFamily="34" charset="0"/>
              </a:rPr>
              <a:t> | DOI: 10.1109/TEMSCON EUR52034.2021.9488622</a:t>
            </a:r>
            <a:endParaRPr lang="en-IN" sz="1800" dirty="0">
              <a:effectLst/>
              <a:ea typeface="Calibri" panose="020F0502020204030204" pitchFamily="34" charset="0"/>
              <a:cs typeface="Times New Roman" panose="02020603050405020304" pitchFamily="18" charset="0"/>
            </a:endParaRPr>
          </a:p>
          <a:p>
            <a:pPr marL="268605" indent="-268605">
              <a:lnSpc>
                <a:spcPts val="2850"/>
              </a:lnSpc>
              <a:buFont typeface="Wingdings" panose="05000000000000000000" pitchFamily="2" charset="2"/>
              <a:buChar char="v"/>
            </a:pPr>
            <a:r>
              <a:rPr lang="en-IN" sz="1800" b="1" dirty="0">
                <a:solidFill>
                  <a:srgbClr val="000000"/>
                </a:solidFill>
                <a:effectLst/>
                <a:ea typeface="Times New Roman" panose="02020603050405020304" pitchFamily="18" charset="0"/>
                <a:cs typeface="Calibri" panose="020F0502020204030204" pitchFamily="34" charset="0"/>
              </a:rPr>
              <a:t>[</a:t>
            </a:r>
            <a:r>
              <a:rPr lang="en-IN" sz="1800" dirty="0">
                <a:solidFill>
                  <a:srgbClr val="000000"/>
                </a:solidFill>
                <a:effectLst/>
                <a:ea typeface="Times New Roman" panose="02020603050405020304" pitchFamily="18" charset="0"/>
                <a:cs typeface="Calibri" panose="020F0502020204030204" pitchFamily="34" charset="0"/>
              </a:rPr>
              <a:t>2</a:t>
            </a:r>
            <a:r>
              <a:rPr lang="en-IN" sz="1800" b="1" dirty="0">
                <a:solidFill>
                  <a:srgbClr val="000000"/>
                </a:solidFill>
                <a:effectLst/>
                <a:ea typeface="Times New Roman" panose="02020603050405020304" pitchFamily="18" charset="0"/>
                <a:cs typeface="Calibri" panose="020F0502020204030204" pitchFamily="34" charset="0"/>
              </a:rPr>
              <a:t>] </a:t>
            </a:r>
            <a:r>
              <a:rPr lang="en-IN" sz="1800" b="0" dirty="0" err="1">
                <a:solidFill>
                  <a:srgbClr val="000000"/>
                </a:solidFill>
                <a:effectLst/>
                <a:ea typeface="Times New Roman" panose="02020603050405020304" pitchFamily="18" charset="0"/>
              </a:rPr>
              <a:t>Tanvish</a:t>
            </a:r>
            <a:r>
              <a:rPr lang="en-IN" sz="1800" b="0" dirty="0">
                <a:solidFill>
                  <a:srgbClr val="000000"/>
                </a:solidFill>
                <a:effectLst/>
                <a:ea typeface="Times New Roman" panose="02020603050405020304" pitchFamily="18" charset="0"/>
              </a:rPr>
              <a:t> </a:t>
            </a:r>
            <a:r>
              <a:rPr lang="en-IN" sz="1800" b="0" dirty="0" err="1">
                <a:solidFill>
                  <a:srgbClr val="000000"/>
                </a:solidFill>
                <a:effectLst/>
                <a:ea typeface="Times New Roman" panose="02020603050405020304" pitchFamily="18" charset="0"/>
              </a:rPr>
              <a:t>Jain,Rohan</a:t>
            </a:r>
            <a:r>
              <a:rPr lang="en-IN" sz="1800" b="0" dirty="0">
                <a:solidFill>
                  <a:srgbClr val="000000"/>
                </a:solidFill>
                <a:effectLst/>
                <a:ea typeface="Times New Roman" panose="02020603050405020304" pitchFamily="18" charset="0"/>
              </a:rPr>
              <a:t> </a:t>
            </a:r>
            <a:r>
              <a:rPr lang="en-IN" sz="1800" b="0" dirty="0" err="1">
                <a:solidFill>
                  <a:srgbClr val="000000"/>
                </a:solidFill>
                <a:effectLst/>
                <a:ea typeface="Times New Roman" panose="02020603050405020304" pitchFamily="18" charset="0"/>
              </a:rPr>
              <a:t>Sharma,Ruchika</a:t>
            </a:r>
            <a:r>
              <a:rPr lang="en-IN" sz="1800" b="0" dirty="0">
                <a:solidFill>
                  <a:srgbClr val="000000"/>
                </a:solidFill>
                <a:effectLst/>
                <a:ea typeface="Times New Roman" panose="02020603050405020304" pitchFamily="18" charset="0"/>
              </a:rPr>
              <a:t> Malhotra,”</a:t>
            </a:r>
            <a:r>
              <a:rPr lang="en-IN" sz="1800" b="0" dirty="0">
                <a:solidFill>
                  <a:srgbClr val="333333"/>
                </a:solidFill>
                <a:effectLst/>
                <a:ea typeface="Times New Roman" panose="02020603050405020304" pitchFamily="18" charset="0"/>
              </a:rPr>
              <a:t> Handwriting Recognition for Medical Prescriptions using a CNN-Bi-LSTM Model</a:t>
            </a:r>
            <a:r>
              <a:rPr lang="en-IN" sz="1800" b="0" dirty="0">
                <a:solidFill>
                  <a:srgbClr val="000000"/>
                </a:solidFill>
                <a:effectLst/>
                <a:ea typeface="Times New Roman" panose="02020603050405020304" pitchFamily="18" charset="0"/>
              </a:rPr>
              <a:t>”</a:t>
            </a:r>
            <a:r>
              <a:rPr lang="en-IN" sz="1800" b="1" kern="1800" dirty="0">
                <a:solidFill>
                  <a:srgbClr val="333333"/>
                </a:solidFill>
                <a:effectLst/>
                <a:ea typeface="Times New Roman" panose="02020603050405020304" pitchFamily="18" charset="0"/>
                <a:cs typeface="Times New Roman" panose="02020603050405020304" pitchFamily="18" charset="0"/>
              </a:rPr>
              <a:t> </a:t>
            </a:r>
            <a:r>
              <a:rPr lang="en-IN" sz="1800" b="0" dirty="0">
                <a:solidFill>
                  <a:srgbClr val="333333"/>
                </a:solidFill>
                <a:effectLst/>
                <a:ea typeface="Times New Roman" panose="02020603050405020304" pitchFamily="18" charset="0"/>
              </a:rPr>
              <a:t>DOI</a:t>
            </a:r>
            <a:r>
              <a:rPr lang="en-IN" sz="1800" b="1" dirty="0">
                <a:solidFill>
                  <a:srgbClr val="333333"/>
                </a:solidFill>
                <a:effectLst/>
                <a:ea typeface="Times New Roman" panose="02020603050405020304" pitchFamily="18" charset="0"/>
              </a:rPr>
              <a:t>: </a:t>
            </a:r>
            <a:r>
              <a:rPr lang="en-IN" sz="1800" u="none" strike="noStrike" dirty="0">
                <a:effectLst/>
                <a:ea typeface="Times New Roman" panose="02020603050405020304" pitchFamily="18" charset="0"/>
                <a:hlinkClick r:id="rId1"/>
              </a:rPr>
              <a:t>10.1109/I2CT51068.2021.9418153</a:t>
            </a:r>
            <a:endParaRPr lang="en-IN" sz="1800" dirty="0">
              <a:effectLst/>
              <a:ea typeface="Times New Roman" panose="02020603050405020304" pitchFamily="18" charset="0"/>
            </a:endParaRPr>
          </a:p>
          <a:p>
            <a:pPr marL="268605" indent="-268605">
              <a:lnSpc>
                <a:spcPts val="2850"/>
              </a:lnSpc>
              <a:buFont typeface="Wingdings" panose="05000000000000000000" pitchFamily="2" charset="2"/>
              <a:buChar char="v"/>
            </a:pPr>
            <a:r>
              <a:rPr lang="en-IN" sz="1800" b="1" dirty="0">
                <a:solidFill>
                  <a:srgbClr val="333333"/>
                </a:solidFill>
                <a:effectLst/>
                <a:ea typeface="Calibri" panose="020F0502020204030204" pitchFamily="34" charset="0"/>
                <a:cs typeface="Calibri" panose="020F0502020204030204" pitchFamily="34" charset="0"/>
              </a:rPr>
              <a:t>[</a:t>
            </a:r>
            <a:r>
              <a:rPr lang="en-IN" sz="1800" dirty="0">
                <a:solidFill>
                  <a:srgbClr val="333333"/>
                </a:solidFill>
                <a:effectLst/>
                <a:ea typeface="Calibri" panose="020F0502020204030204" pitchFamily="34" charset="0"/>
                <a:cs typeface="Calibri" panose="020F0502020204030204" pitchFamily="34" charset="0"/>
              </a:rPr>
              <a:t>3</a:t>
            </a:r>
            <a:r>
              <a:rPr lang="en-IN" sz="1800" b="1" dirty="0">
                <a:solidFill>
                  <a:srgbClr val="333333"/>
                </a:solidFill>
                <a:effectLst/>
                <a:ea typeface="Calibri" panose="020F0502020204030204" pitchFamily="34" charset="0"/>
                <a:cs typeface="Calibri" panose="020F0502020204030204" pitchFamily="34" charset="0"/>
              </a:rPr>
              <a:t>]</a:t>
            </a:r>
            <a:r>
              <a:rPr lang="en-IN" sz="1800" dirty="0">
                <a:solidFill>
                  <a:srgbClr val="000000"/>
                </a:solidFill>
                <a:effectLst/>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Calibri" panose="020F0502020204030204" pitchFamily="34" charset="0"/>
              </a:rPr>
              <a:t>Lovely Joy Fajardo1, Niño Joshua </a:t>
            </a:r>
            <a:r>
              <a:rPr lang="en-IN" sz="1800" dirty="0" err="1">
                <a:effectLst/>
                <a:ea typeface="Calibri" panose="020F0502020204030204" pitchFamily="34" charset="0"/>
                <a:cs typeface="Calibri" panose="020F0502020204030204" pitchFamily="34" charset="0"/>
              </a:rPr>
              <a:t>Sorillo</a:t>
            </a:r>
            <a:r>
              <a:rPr lang="en-IN" sz="1800" dirty="0">
                <a:effectLst/>
                <a:ea typeface="Calibri" panose="020F0502020204030204" pitchFamily="34" charset="0"/>
                <a:cs typeface="Calibri" panose="020F0502020204030204" pitchFamily="34" charset="0"/>
              </a:rPr>
              <a:t> , </a:t>
            </a:r>
            <a:r>
              <a:rPr lang="en-IN" sz="1800" dirty="0" err="1">
                <a:effectLst/>
                <a:ea typeface="Calibri" panose="020F0502020204030204" pitchFamily="34" charset="0"/>
                <a:cs typeface="Calibri" panose="020F0502020204030204" pitchFamily="34" charset="0"/>
              </a:rPr>
              <a:t>Jaycel</a:t>
            </a:r>
            <a:r>
              <a:rPr lang="en-IN" sz="1800" dirty="0">
                <a:effectLst/>
                <a:ea typeface="Calibri" panose="020F0502020204030204" pitchFamily="34" charset="0"/>
                <a:cs typeface="Calibri" panose="020F0502020204030204" pitchFamily="34" charset="0"/>
              </a:rPr>
              <a:t> </a:t>
            </a:r>
            <a:r>
              <a:rPr lang="en-IN" sz="1800" dirty="0" err="1">
                <a:effectLst/>
                <a:ea typeface="Calibri" panose="020F0502020204030204" pitchFamily="34" charset="0"/>
                <a:cs typeface="Calibri" panose="020F0502020204030204" pitchFamily="34" charset="0"/>
              </a:rPr>
              <a:t>Garlit</a:t>
            </a:r>
            <a:r>
              <a:rPr lang="en-IN" sz="1800" dirty="0">
                <a:effectLst/>
                <a:ea typeface="Calibri" panose="020F0502020204030204" pitchFamily="34" charset="0"/>
                <a:cs typeface="Calibri" panose="020F0502020204030204" pitchFamily="34" charset="0"/>
              </a:rPr>
              <a:t> , Cia </a:t>
            </a:r>
            <a:r>
              <a:rPr lang="en-IN" sz="1800" dirty="0" err="1">
                <a:effectLst/>
                <a:ea typeface="Calibri" panose="020F0502020204030204" pitchFamily="34" charset="0"/>
                <a:cs typeface="Calibri" panose="020F0502020204030204" pitchFamily="34" charset="0"/>
              </a:rPr>
              <a:t>Dennise</a:t>
            </a:r>
            <a:r>
              <a:rPr lang="en-IN" sz="1800" dirty="0">
                <a:effectLst/>
                <a:ea typeface="Calibri" panose="020F0502020204030204" pitchFamily="34" charset="0"/>
                <a:cs typeface="Calibri" panose="020F0502020204030204" pitchFamily="34" charset="0"/>
              </a:rPr>
              <a:t> </a:t>
            </a:r>
            <a:r>
              <a:rPr lang="en-IN" sz="1800" dirty="0" err="1">
                <a:effectLst/>
                <a:ea typeface="Calibri" panose="020F0502020204030204" pitchFamily="34" charset="0"/>
                <a:cs typeface="Calibri" panose="020F0502020204030204" pitchFamily="34" charset="0"/>
              </a:rPr>
              <a:t>Tomines</a:t>
            </a:r>
            <a:r>
              <a:rPr lang="en-IN" sz="1800" dirty="0">
                <a:effectLst/>
                <a:ea typeface="Calibri" panose="020F0502020204030204" pitchFamily="34" charset="0"/>
                <a:cs typeface="Calibri" panose="020F0502020204030204" pitchFamily="34" charset="0"/>
              </a:rPr>
              <a:t> , </a:t>
            </a:r>
            <a:r>
              <a:rPr lang="en-IN" sz="1800" dirty="0" err="1">
                <a:effectLst/>
                <a:ea typeface="Calibri" panose="020F0502020204030204" pitchFamily="34" charset="0"/>
                <a:cs typeface="Calibri" panose="020F0502020204030204" pitchFamily="34" charset="0"/>
              </a:rPr>
              <a:t>Mideth</a:t>
            </a:r>
            <a:r>
              <a:rPr lang="en-IN" sz="1800" dirty="0">
                <a:effectLst/>
                <a:ea typeface="Calibri" panose="020F0502020204030204" pitchFamily="34" charset="0"/>
                <a:cs typeface="Calibri" panose="020F0502020204030204" pitchFamily="34" charset="0"/>
              </a:rPr>
              <a:t> B. </a:t>
            </a:r>
            <a:r>
              <a:rPr lang="en-IN" sz="1800" dirty="0" err="1">
                <a:effectLst/>
                <a:ea typeface="Calibri" panose="020F0502020204030204" pitchFamily="34" charset="0"/>
                <a:cs typeface="Calibri" panose="020F0502020204030204" pitchFamily="34" charset="0"/>
              </a:rPr>
              <a:t>Abisado</a:t>
            </a:r>
            <a:r>
              <a:rPr lang="en-IN" sz="1800" dirty="0">
                <a:effectLst/>
                <a:ea typeface="Calibri" panose="020F0502020204030204" pitchFamily="34" charset="0"/>
                <a:cs typeface="Calibri" panose="020F0502020204030204" pitchFamily="34" charset="0"/>
              </a:rPr>
              <a:t> , Joseph Marvin R. Imperial , Ramon ,” </a:t>
            </a:r>
            <a:r>
              <a:rPr lang="en-IN" sz="1800" dirty="0">
                <a:effectLst/>
                <a:ea typeface="Times New Roman" panose="02020603050405020304" pitchFamily="18" charset="0"/>
                <a:cs typeface="Calibri" panose="020F0502020204030204" pitchFamily="34" charset="0"/>
              </a:rPr>
              <a:t>Doctor’s Cursive Handwriting Recognition System Using Deep Learning</a:t>
            </a:r>
            <a:r>
              <a:rPr lang="en-IN" sz="1800" dirty="0">
                <a:effectLst/>
                <a:ea typeface="Calibri" panose="020F0502020204030204" pitchFamily="34" charset="0"/>
                <a:cs typeface="Calibri" panose="020F0502020204030204" pitchFamily="34" charset="0"/>
              </a:rPr>
              <a:t>”</a:t>
            </a:r>
            <a:r>
              <a:rPr lang="en-IN" sz="1800" dirty="0">
                <a:solidFill>
                  <a:srgbClr val="000000"/>
                </a:solidFill>
                <a:effectLst/>
                <a:ea typeface="Calibri" panose="020F0502020204030204" pitchFamily="34" charset="0"/>
                <a:cs typeface="Calibri" panose="020F0502020204030204" pitchFamily="34" charset="0"/>
              </a:rPr>
              <a:t> DOI:</a:t>
            </a:r>
            <a:r>
              <a:rPr lang="en-IN" sz="1800" u="none" strike="noStrike" dirty="0">
                <a:effectLst/>
                <a:ea typeface="Calibri" panose="020F0502020204030204" pitchFamily="34" charset="0"/>
                <a:cs typeface="Calibri" panose="020F0502020204030204" pitchFamily="34" charset="0"/>
                <a:hlinkClick r:id="rId2"/>
              </a:rPr>
              <a:t>10.1109/HNICEM48295.2019.9073521</a:t>
            </a:r>
            <a:endParaRPr lang="en-IN" sz="1800" dirty="0">
              <a:effectLst/>
              <a:ea typeface="Calibri" panose="020F0502020204030204" pitchFamily="34" charset="0"/>
              <a:cs typeface="Times New Roman" panose="02020603050405020304" pitchFamily="18" charset="0"/>
            </a:endParaRPr>
          </a:p>
          <a:p>
            <a:pPr marL="268605" indent="-268605">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Times New Roman" panose="02020603050405020304" pitchFamily="18" charset="0"/>
              </a:rPr>
              <a:t>[4]</a:t>
            </a:r>
            <a:r>
              <a:rPr lang="en-IN" sz="1800" b="1" dirty="0">
                <a:solidFill>
                  <a:srgbClr val="000000"/>
                </a:solidFill>
                <a:effectLst/>
                <a:ea typeface="Times New Roman" panose="02020603050405020304" pitchFamily="18" charset="0"/>
                <a:cs typeface="Times New Roman" panose="02020603050405020304" pitchFamily="18" charset="0"/>
              </a:rPr>
              <a:t> </a:t>
            </a:r>
            <a:r>
              <a:rPr lang="en-IN" sz="1800" dirty="0">
                <a:solidFill>
                  <a:srgbClr val="000000"/>
                </a:solidFill>
                <a:effectLst/>
                <a:ea typeface="Times New Roman" panose="02020603050405020304" pitchFamily="18" charset="0"/>
                <a:cs typeface="Calibri" panose="020F0502020204030204" pitchFamily="34" charset="0"/>
              </a:rPr>
              <a:t>L. J. Fajardo et al, "Doctor’s Cursive Handwriting Recognition System Using Deep Learning," 2019 IEEE 11th International Conference on Humanoid, Nanotechnology, Information Technology, Communication and Control, Environment, and Management ( HNICEM ), 2019, pp. 1-6, DOI: </a:t>
            </a:r>
            <a:r>
              <a:rPr lang="en-IN" sz="1800" dirty="0">
                <a:effectLst/>
                <a:ea typeface="Times New Roman" panose="02020603050405020304" pitchFamily="18" charset="0"/>
                <a:cs typeface="Calibri" panose="020F0502020204030204" pitchFamily="34" charset="0"/>
              </a:rPr>
              <a:t> </a:t>
            </a:r>
            <a:r>
              <a:rPr lang="en-IN" sz="1800" dirty="0">
                <a:solidFill>
                  <a:srgbClr val="000000"/>
                </a:solidFill>
                <a:effectLst/>
                <a:ea typeface="Times New Roman" panose="02020603050405020304" pitchFamily="18" charset="0"/>
                <a:cs typeface="Calibri" panose="020F0502020204030204" pitchFamily="34" charset="0"/>
              </a:rPr>
              <a:t>10.1109/HNICEM48295.2019.9073521</a:t>
            </a:r>
            <a:endParaRPr lang="en-IN" sz="1800" dirty="0">
              <a:effectLst/>
              <a:ea typeface="Calibri" panose="020F0502020204030204" pitchFamily="34"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defRPr/>
            </a:pPr>
            <a:endParaRPr lang="en-US" sz="900">
              <a:solidFill>
                <a:srgbClr val="FFFFFF"/>
              </a:solidFill>
              <a:latin typeface="Calibri" panose="020F0502020204030204"/>
            </a:endParaRPr>
          </a:p>
        </p:txBody>
      </p:sp>
      <p:sp>
        <p:nvSpPr>
          <p:cNvPr id="5" name="TextBox 4"/>
          <p:cNvSpPr txBox="1"/>
          <p:nvPr/>
        </p:nvSpPr>
        <p:spPr>
          <a:xfrm>
            <a:off x="3399889" y="2829910"/>
            <a:ext cx="4852854" cy="1154034"/>
          </a:xfrm>
          <a:prstGeom prst="rect">
            <a:avLst/>
          </a:prstGeom>
          <a:noFill/>
        </p:spPr>
        <p:txBody>
          <a:bodyPr wrap="square" rtlCol="0">
            <a:spAutoFit/>
          </a:bodyPr>
          <a:lstStyle/>
          <a:p>
            <a:pPr algn="ctr" defTabSz="228600">
              <a:defRPr/>
            </a:pPr>
            <a:r>
              <a:rPr lang="en-US" sz="6900"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endParaRPr lang="en-US" sz="6900"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endParaRPr>
          </a:p>
        </p:txBody>
      </p:sp>
      <p:sp>
        <p:nvSpPr>
          <p:cNvPr id="7" name="Oval 6"/>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defRPr/>
            </a:pPr>
            <a:endParaRPr lang="en-US" sz="900">
              <a:solidFill>
                <a:srgbClr val="FFFFFF"/>
              </a:solidFill>
              <a:latin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840" y="670915"/>
            <a:ext cx="9720072" cy="1144193"/>
          </a:xfrm>
        </p:spPr>
        <p:txBody>
          <a:bodyPr/>
          <a:lstStyle/>
          <a:p>
            <a:r>
              <a:rPr lang="en-IN" dirty="0"/>
              <a:t>Problem Statement</a:t>
            </a:r>
            <a:endParaRPr lang="en-IN" dirty="0"/>
          </a:p>
        </p:txBody>
      </p:sp>
      <p:sp>
        <p:nvSpPr>
          <p:cNvPr id="3" name="Content Placeholder 2"/>
          <p:cNvSpPr>
            <a:spLocks noGrp="1"/>
          </p:cNvSpPr>
          <p:nvPr>
            <p:ph idx="1"/>
          </p:nvPr>
        </p:nvSpPr>
        <p:spPr>
          <a:xfrm>
            <a:off x="725239" y="2515459"/>
            <a:ext cx="10127487" cy="1900107"/>
          </a:xfrm>
        </p:spPr>
        <p:txBody>
          <a:bodyPr>
            <a:normAutofit/>
          </a:bodyPr>
          <a:lstStyle/>
          <a:p>
            <a:pPr marL="400050" indent="-400050">
              <a:lnSpc>
                <a:spcPct val="150000"/>
              </a:lnSpc>
              <a:buFont typeface="Wingdings" panose="05000000000000000000" pitchFamily="2" charset="2"/>
              <a:buChar char="v"/>
            </a:pPr>
            <a:r>
              <a:rPr lang="en-US" sz="2800" i="0" u="none" strike="noStrike" dirty="0">
                <a:effectLst/>
              </a:rPr>
              <a:t>Interpreting Doctors </a:t>
            </a:r>
            <a:r>
              <a:rPr lang="en-US" sz="2800" i="0" u="none" strike="noStrike" dirty="0">
                <a:solidFill>
                  <a:srgbClr val="FF0000"/>
                </a:solidFill>
                <a:effectLst/>
              </a:rPr>
              <a:t>hand written </a:t>
            </a:r>
            <a:r>
              <a:rPr lang="en-US" sz="2800" i="0" u="none" strike="noStrike" dirty="0">
                <a:effectLst/>
              </a:rPr>
              <a:t>prescription or notes using Deep Learning techniques</a:t>
            </a:r>
            <a:endParaRPr lang="en-US" sz="2800" i="0" u="none" strike="noStrike" dirty="0">
              <a:effectLs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440" y="680152"/>
            <a:ext cx="9720072" cy="1144193"/>
          </a:xfrm>
        </p:spPr>
        <p:txBody>
          <a:bodyPr/>
          <a:lstStyle/>
          <a:p>
            <a:r>
              <a:rPr lang="en-IN" dirty="0"/>
              <a:t>Abstract</a:t>
            </a:r>
            <a:endParaRPr lang="en-IN" dirty="0"/>
          </a:p>
        </p:txBody>
      </p:sp>
      <p:sp>
        <p:nvSpPr>
          <p:cNvPr id="5" name="Content Placeholder 4"/>
          <p:cNvSpPr>
            <a:spLocks noGrp="1"/>
          </p:cNvSpPr>
          <p:nvPr>
            <p:ph idx="1"/>
          </p:nvPr>
        </p:nvSpPr>
        <p:spPr>
          <a:xfrm>
            <a:off x="710091" y="2013527"/>
            <a:ext cx="10613691" cy="4323542"/>
          </a:xfrm>
        </p:spPr>
        <p:txBody>
          <a:bodyPr>
            <a:normAutofit/>
          </a:bodyPr>
          <a:lstStyle/>
          <a:p>
            <a:pPr marL="360680" indent="-360680">
              <a:buFont typeface="Wingdings" panose="05000000000000000000" pitchFamily="2" charset="2"/>
              <a:buChar char="v"/>
            </a:pPr>
            <a:r>
              <a:rPr lang="en-US" dirty="0"/>
              <a:t>A Doctor’s Handwriting Recognition model can predict (recognize) the text present in the doctor’s prescription, by  feeding image of that medicine name as an input to the model and the model processes the image with deep neural network and it predicts the text present in the image and it gives the final medicine name as digital text.                         </a:t>
            </a:r>
            <a:endParaRPr lang="en-US" dirty="0"/>
          </a:p>
          <a:p>
            <a:pPr marL="360680" indent="-360680">
              <a:buFont typeface="Wingdings" panose="05000000000000000000" pitchFamily="2" charset="2"/>
              <a:buChar char="v"/>
            </a:pPr>
            <a:r>
              <a:rPr lang="en-US" dirty="0"/>
              <a:t>This model is suitable only for Text written in English Language and not suitable for other languages of texts written in prescription. The model based on training dataset the output it produce may get varied and based on images training count. Both convolution layers and Bi-LSTM layers can be used for feature extraction and recognizing text respectively.</a:t>
            </a:r>
            <a:endParaRPr lang="en-US" dirty="0"/>
          </a:p>
          <a:p>
            <a:pPr>
              <a:buFont typeface="Wingdings" panose="05000000000000000000" pitchFamily="2" charset="2"/>
              <a:buChar char="v"/>
            </a:pPr>
            <a:endParaRPr lang="en-US" dirty="0"/>
          </a:p>
          <a:p>
            <a:r>
              <a:rPr lang="en-US" dirty="0"/>
              <a:t>Keywords: Bi-LSTM Layers ,Convolution Layers, Adam optimizer, Batch Normalization.</a:t>
            </a:r>
            <a:endParaRPr lang="en-I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OF PROJECT</a:t>
            </a:r>
            <a:endParaRPr lang="en-IN" dirty="0"/>
          </a:p>
        </p:txBody>
      </p:sp>
      <p:sp>
        <p:nvSpPr>
          <p:cNvPr id="3" name="Content Placeholder 2"/>
          <p:cNvSpPr>
            <a:spLocks noGrp="1"/>
          </p:cNvSpPr>
          <p:nvPr>
            <p:ph idx="1"/>
          </p:nvPr>
        </p:nvSpPr>
        <p:spPr>
          <a:xfrm>
            <a:off x="671790" y="2749493"/>
            <a:ext cx="10611403" cy="2450580"/>
          </a:xfrm>
        </p:spPr>
        <p:txBody>
          <a:bodyPr>
            <a:noAutofit/>
          </a:bodyPr>
          <a:lstStyle/>
          <a:p>
            <a:pPr marL="400050" indent="-400050">
              <a:buFont typeface="Wingdings" panose="05000000000000000000" pitchFamily="2" charset="2"/>
              <a:buChar char="v"/>
            </a:pPr>
            <a:r>
              <a:rPr lang="en-US" sz="2800" i="0" dirty="0">
                <a:solidFill>
                  <a:srgbClr val="212529"/>
                </a:solidFill>
                <a:effectLst/>
              </a:rPr>
              <a:t>Solution to digitize the handwritten prescriptions which can also help to integrate tightly with other healthcare systems for seamless digitization and data flow.</a:t>
            </a:r>
            <a:endParaRPr lang="en-US" sz="2800" i="0" dirty="0">
              <a:solidFill>
                <a:srgbClr val="212529"/>
              </a:solidFill>
              <a:effectLst/>
            </a:endParaRPr>
          </a:p>
          <a:p>
            <a:pPr marL="400050" indent="-400050">
              <a:buFont typeface="Wingdings" panose="05000000000000000000" pitchFamily="2" charset="2"/>
              <a:buChar char="v"/>
            </a:pPr>
            <a:r>
              <a:rPr lang="en-US" sz="2800" dirty="0">
                <a:solidFill>
                  <a:srgbClr val="212529"/>
                </a:solidFill>
              </a:rPr>
              <a:t>The goal of this project is to build a model which accurately recognizes the prescription.</a:t>
            </a:r>
            <a:endParaRPr lang="en-US" sz="2800" i="0" dirty="0">
              <a:solidFill>
                <a:srgbClr val="212529"/>
              </a:solidFill>
              <a:effectLs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JUSTIFICATION FOR SOCIETIAL IMPACT</a:t>
            </a:r>
            <a:endParaRPr lang="en-IN" dirty="0"/>
          </a:p>
        </p:txBody>
      </p:sp>
      <p:sp>
        <p:nvSpPr>
          <p:cNvPr id="3" name="Content Placeholder 2"/>
          <p:cNvSpPr>
            <a:spLocks noGrp="1"/>
          </p:cNvSpPr>
          <p:nvPr>
            <p:ph idx="1"/>
          </p:nvPr>
        </p:nvSpPr>
        <p:spPr>
          <a:xfrm>
            <a:off x="657554" y="2494941"/>
            <a:ext cx="10611403" cy="2880621"/>
          </a:xfrm>
        </p:spPr>
        <p:txBody>
          <a:bodyPr>
            <a:noAutofit/>
          </a:bodyPr>
          <a:lstStyle/>
          <a:p>
            <a:pPr marL="360680" indent="-360680">
              <a:buFont typeface="Wingdings" panose="05000000000000000000" pitchFamily="2" charset="2"/>
              <a:buChar char="v"/>
            </a:pPr>
            <a:r>
              <a:rPr lang="en-US" sz="2400" dirty="0"/>
              <a:t>It is commonly seen that it is tough to read the handwritten text from medical prescriptions. </a:t>
            </a:r>
            <a:endParaRPr lang="en-US" sz="2400" dirty="0"/>
          </a:p>
          <a:p>
            <a:pPr marL="360680" indent="-360680">
              <a:buFont typeface="Wingdings" panose="05000000000000000000" pitchFamily="2" charset="2"/>
              <a:buChar char="v"/>
            </a:pPr>
            <a:r>
              <a:rPr lang="en-US" sz="2400" dirty="0"/>
              <a:t>This can make it difficult for pharmacists to read the prescription, which can have negative or even fatal consequences if read incorrectly.</a:t>
            </a:r>
            <a:endParaRPr lang="en-US" sz="2400" dirty="0"/>
          </a:p>
          <a:p>
            <a:pPr marL="360680" indent="-360680">
              <a:buFont typeface="Wingdings" panose="05000000000000000000" pitchFamily="2" charset="2"/>
              <a:buChar char="v"/>
            </a:pPr>
            <a:r>
              <a:rPr lang="en-US" sz="2400" dirty="0"/>
              <a:t>Pharmaceutical people can understand handwriting of doctor so that we can avoid any negative consequences like deaths due to misunderstanding of medicine name. </a:t>
            </a:r>
            <a:endParaRPr lang="en-US" sz="2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1761" y="222071"/>
            <a:ext cx="9720263" cy="1498600"/>
          </a:xfrm>
        </p:spPr>
        <p:txBody>
          <a:bodyPr/>
          <a:lstStyle/>
          <a:p>
            <a:r>
              <a:rPr lang="en-IN" dirty="0"/>
              <a:t>LITERATURE REVIEW</a:t>
            </a:r>
            <a:endParaRPr lang="en-IN" dirty="0"/>
          </a:p>
        </p:txBody>
      </p:sp>
      <p:graphicFrame>
        <p:nvGraphicFramePr>
          <p:cNvPr id="8" name="Table 8"/>
          <p:cNvGraphicFramePr>
            <a:graphicFrameLocks noGrp="1"/>
          </p:cNvGraphicFramePr>
          <p:nvPr>
            <p:ph idx="4294967295"/>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gridCol w="2653717"/>
                <a:gridCol w="3629637"/>
                <a:gridCol w="802547"/>
                <a:gridCol w="1954635"/>
                <a:gridCol w="2197916"/>
              </a:tblGrid>
              <a:tr h="522755">
                <a:tc>
                  <a:txBody>
                    <a:bodyPr/>
                    <a:lstStyle/>
                    <a:p>
                      <a:pPr algn="ctr"/>
                      <a:r>
                        <a:rPr lang="en-IN" sz="2000" dirty="0" err="1"/>
                        <a:t>Sno</a:t>
                      </a:r>
                      <a:endParaRPr lang="en-IN" sz="2000" dirty="0"/>
                    </a:p>
                  </a:txBody>
                  <a:tcPr/>
                </a:tc>
                <a:tc>
                  <a:txBody>
                    <a:bodyPr/>
                    <a:lstStyle/>
                    <a:p>
                      <a:pPr algn="ctr"/>
                      <a:r>
                        <a:rPr lang="en-IN" sz="2000" u="none" dirty="0"/>
                        <a:t>       Paper</a:t>
                      </a:r>
                      <a:endParaRPr lang="en-IN" sz="2000" u="none" dirty="0"/>
                    </a:p>
                  </a:txBody>
                  <a:tcPr/>
                </a:tc>
                <a:tc>
                  <a:txBody>
                    <a:bodyPr/>
                    <a:lstStyle/>
                    <a:p>
                      <a:pPr algn="ctr"/>
                      <a:r>
                        <a:rPr lang="en-IN" sz="2000" dirty="0"/>
                        <a:t>Methodology</a:t>
                      </a:r>
                      <a:endParaRPr lang="en-IN" sz="2000" dirty="0"/>
                    </a:p>
                  </a:txBody>
                  <a:tcPr/>
                </a:tc>
                <a:tc>
                  <a:txBody>
                    <a:bodyPr/>
                    <a:lstStyle/>
                    <a:p>
                      <a:pPr algn="ctr"/>
                      <a:r>
                        <a:rPr lang="en-IN" sz="2000" dirty="0"/>
                        <a:t>Year</a:t>
                      </a:r>
                      <a:endParaRPr lang="en-IN" sz="2000" dirty="0"/>
                    </a:p>
                  </a:txBody>
                  <a:tcPr/>
                </a:tc>
                <a:tc>
                  <a:txBody>
                    <a:bodyPr/>
                    <a:lstStyle/>
                    <a:p>
                      <a:pPr algn="ctr"/>
                      <a:r>
                        <a:rPr lang="en-IN" sz="2000" dirty="0"/>
                        <a:t>Algorithm</a:t>
                      </a:r>
                      <a:endParaRPr lang="en-IN" sz="2000" dirty="0"/>
                    </a:p>
                  </a:txBody>
                  <a:tcPr/>
                </a:tc>
                <a:tc>
                  <a:txBody>
                    <a:bodyPr/>
                    <a:lstStyle/>
                    <a:p>
                      <a:pPr algn="ctr"/>
                      <a:r>
                        <a:rPr lang="en-IN" sz="2000" dirty="0"/>
                        <a:t>Result</a:t>
                      </a:r>
                      <a:endParaRPr lang="en-IN" sz="2000" dirty="0"/>
                    </a:p>
                  </a:txBody>
                  <a:tcPr/>
                </a:tc>
              </a:tr>
              <a:tr h="2292082">
                <a:tc>
                  <a:txBody>
                    <a:bodyPr/>
                    <a:lstStyle/>
                    <a:p>
                      <a:pPr algn="ctr"/>
                      <a:r>
                        <a:rPr lang="en-IN" dirty="0"/>
                        <a:t>1</a:t>
                      </a:r>
                      <a:endParaRPr lang="en-IN" dirty="0"/>
                    </a:p>
                  </a:txBody>
                  <a:tcPr/>
                </a:tc>
                <a:tc>
                  <a:txBody>
                    <a:bodyPr/>
                    <a:lstStyle/>
                    <a:p>
                      <a:pPr algn="l"/>
                      <a:r>
                        <a:rPr lang="en-US" sz="1800" kern="1200" dirty="0">
                          <a:solidFill>
                            <a:schemeClr val="dk1"/>
                          </a:solidFill>
                          <a:effectLst/>
                        </a:rPr>
                        <a:t>Recognition of Doctor’s Cursive Handwritten Medical Words</a:t>
                      </a:r>
                      <a:endParaRPr lang="en-IN" i="0" dirty="0">
                        <a:latin typeface="+mn-lt"/>
                      </a:endParaRPr>
                    </a:p>
                  </a:txBody>
                  <a:tcPr/>
                </a:tc>
                <a:tc>
                  <a:txBody>
                    <a:bodyPr/>
                    <a:lstStyle/>
                    <a:p>
                      <a:pPr algn="l"/>
                      <a:r>
                        <a:rPr lang="en-IN" dirty="0"/>
                        <a:t>Has developed a model based on Bi-Directional LSTM Model and SRP data augmentation to recognition of Bangladeshi Doctor’s Hand Writing Recognition.</a:t>
                      </a:r>
                      <a:endParaRPr lang="en-IN" dirty="0"/>
                    </a:p>
                  </a:txBody>
                  <a:tcPr/>
                </a:tc>
                <a:tc>
                  <a:txBody>
                    <a:bodyPr/>
                    <a:lstStyle/>
                    <a:p>
                      <a:pPr algn="ctr"/>
                      <a:r>
                        <a:rPr lang="en-IN" dirty="0"/>
                        <a:t> 2021</a:t>
                      </a:r>
                      <a:endParaRPr lang="en-IN" dirty="0"/>
                    </a:p>
                  </a:txBody>
                  <a:tcPr/>
                </a:tc>
                <a:tc>
                  <a:txBody>
                    <a:bodyPr/>
                    <a:lstStyle/>
                    <a:p>
                      <a:pPr algn="l"/>
                      <a:r>
                        <a:rPr lang="en-IN" dirty="0"/>
                        <a:t>Bi-Directional LSTM with SRP Data Augmentation.</a:t>
                      </a:r>
                      <a:endParaRPr lang="en-IN" dirty="0"/>
                    </a:p>
                  </a:txBody>
                  <a:tcPr/>
                </a:tc>
                <a:tc>
                  <a:txBody>
                    <a:bodyPr/>
                    <a:lstStyle/>
                    <a:p>
                      <a:pPr algn="l"/>
                      <a:r>
                        <a:rPr lang="en-IN" dirty="0"/>
                        <a:t>A model that can Output the text which is present in the Doctor’s Prescription(Bangladeshi Handwriting).</a:t>
                      </a:r>
                      <a:endParaRPr lang="en-IN" dirty="0"/>
                    </a:p>
                  </a:txBody>
                  <a:tcPr/>
                </a:tc>
              </a:tr>
              <a:tr h="2292082">
                <a:tc>
                  <a:txBody>
                    <a:bodyPr/>
                    <a:lstStyle/>
                    <a:p>
                      <a:pPr algn="ctr"/>
                      <a:r>
                        <a:rPr lang="en-IN" dirty="0"/>
                        <a:t>2</a:t>
                      </a:r>
                      <a:endParaRPr lang="en-IN" dirty="0"/>
                    </a:p>
                  </a:txBody>
                  <a:tcPr/>
                </a:tc>
                <a:tc>
                  <a:txBody>
                    <a:bodyPr/>
                    <a:lstStyle/>
                    <a:p>
                      <a:pPr algn="l"/>
                      <a:r>
                        <a:rPr lang="en-US" sz="1800" kern="1200" dirty="0">
                          <a:solidFill>
                            <a:schemeClr val="dk1"/>
                          </a:solidFill>
                          <a:effectLst/>
                        </a:rPr>
                        <a:t>Handwriting Recognition for Medical Prescriptions</a:t>
                      </a:r>
                      <a:endParaRPr lang="en-IN" i="0" dirty="0">
                        <a:latin typeface="+mn-lt"/>
                      </a:endParaRPr>
                    </a:p>
                  </a:txBody>
                  <a:tcPr/>
                </a:tc>
                <a:tc>
                  <a:txBody>
                    <a:bodyPr/>
                    <a:lstStyle/>
                    <a:p>
                      <a:pPr algn="l"/>
                      <a:r>
                        <a:rPr lang="en-IN" dirty="0"/>
                        <a:t>Have developed model based on Bi-LSTM model for hand writing recognition, They used CTC loss functions for Normalization. They passed input to 7 Convolution Layers.</a:t>
                      </a:r>
                      <a:endParaRPr lang="en-IN" dirty="0"/>
                    </a:p>
                  </a:txBody>
                  <a:tcPr/>
                </a:tc>
                <a:tc>
                  <a:txBody>
                    <a:bodyPr/>
                    <a:lstStyle/>
                    <a:p>
                      <a:pPr algn="ctr"/>
                      <a:r>
                        <a:rPr lang="en-IN" dirty="0"/>
                        <a:t> 2021</a:t>
                      </a:r>
                      <a:endParaRPr lang="en-IN" dirty="0"/>
                    </a:p>
                  </a:txBody>
                  <a:tcPr/>
                </a:tc>
                <a:tc>
                  <a:txBody>
                    <a:bodyPr/>
                    <a:lstStyle/>
                    <a:p>
                      <a:pPr algn="l"/>
                      <a:r>
                        <a:rPr lang="en-IN" dirty="0"/>
                        <a:t>Bi-LSTM Model.</a:t>
                      </a:r>
                      <a:endParaRPr lang="en-IN" dirty="0"/>
                    </a:p>
                  </a:txBody>
                  <a:tcPr/>
                </a:tc>
                <a:tc>
                  <a:txBody>
                    <a:bodyPr/>
                    <a:lstStyle/>
                    <a:p>
                      <a:pPr algn="l"/>
                      <a:r>
                        <a:rPr lang="en-IN" dirty="0"/>
                        <a:t>A model for predicting Doctor’s Handwriting.</a:t>
                      </a:r>
                      <a:endParaRPr lang="en-IN" dirty="0"/>
                    </a:p>
                  </a:txBody>
                  <a:tcPr/>
                </a:tc>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265650" y="811944"/>
          <a:ext cx="11660700" cy="2115813"/>
        </p:xfrm>
        <a:graphic>
          <a:graphicData uri="http://schemas.openxmlformats.org/drawingml/2006/table">
            <a:tbl>
              <a:tblPr firstRow="1" bandRow="1">
                <a:tableStyleId>{5C22544A-7EE6-4342-B048-85BDC9FD1C3A}</a:tableStyleId>
              </a:tblPr>
              <a:tblGrid>
                <a:gridCol w="598416"/>
                <a:gridCol w="2094451"/>
                <a:gridCol w="3853344"/>
                <a:gridCol w="810935"/>
                <a:gridCol w="1946246"/>
                <a:gridCol w="2357308"/>
              </a:tblGrid>
              <a:tr h="450911">
                <a:tc>
                  <a:txBody>
                    <a:bodyPr/>
                    <a:lstStyle/>
                    <a:p>
                      <a:pPr algn="ctr"/>
                      <a:r>
                        <a:rPr lang="en-IN" sz="2000" dirty="0" err="1"/>
                        <a:t>Sno</a:t>
                      </a:r>
                      <a:endParaRPr lang="en-IN" sz="2000" dirty="0"/>
                    </a:p>
                  </a:txBody>
                  <a:tcPr/>
                </a:tc>
                <a:tc>
                  <a:txBody>
                    <a:bodyPr/>
                    <a:lstStyle/>
                    <a:p>
                      <a:r>
                        <a:rPr lang="en-IN" sz="2000" u="none" dirty="0"/>
                        <a:t>       Paper</a:t>
                      </a:r>
                      <a:endParaRPr lang="en-IN" sz="2000" u="none" dirty="0"/>
                    </a:p>
                  </a:txBody>
                  <a:tcPr/>
                </a:tc>
                <a:tc>
                  <a:txBody>
                    <a:bodyPr/>
                    <a:lstStyle/>
                    <a:p>
                      <a:pPr algn="ctr"/>
                      <a:r>
                        <a:rPr lang="en-IN" sz="2000" dirty="0"/>
                        <a:t>Methodology</a:t>
                      </a:r>
                      <a:endParaRPr lang="en-IN" sz="2000" dirty="0"/>
                    </a:p>
                  </a:txBody>
                  <a:tcPr/>
                </a:tc>
                <a:tc>
                  <a:txBody>
                    <a:bodyPr/>
                    <a:lstStyle/>
                    <a:p>
                      <a:pPr algn="ctr"/>
                      <a:r>
                        <a:rPr lang="en-IN" sz="2000" dirty="0"/>
                        <a:t>Year</a:t>
                      </a:r>
                      <a:endParaRPr lang="en-IN" sz="2000" dirty="0"/>
                    </a:p>
                  </a:txBody>
                  <a:tcPr/>
                </a:tc>
                <a:tc>
                  <a:txBody>
                    <a:bodyPr/>
                    <a:lstStyle/>
                    <a:p>
                      <a:pPr algn="ctr"/>
                      <a:r>
                        <a:rPr lang="en-IN" sz="2000" dirty="0"/>
                        <a:t>Algorithm</a:t>
                      </a:r>
                      <a:endParaRPr lang="en-IN" sz="2000" dirty="0"/>
                    </a:p>
                  </a:txBody>
                  <a:tcPr/>
                </a:tc>
                <a:tc>
                  <a:txBody>
                    <a:bodyPr/>
                    <a:lstStyle/>
                    <a:p>
                      <a:pPr algn="ctr"/>
                      <a:r>
                        <a:rPr lang="en-IN" sz="2000" dirty="0"/>
                        <a:t>Result</a:t>
                      </a:r>
                      <a:endParaRPr lang="en-IN" sz="2000" dirty="0"/>
                    </a:p>
                  </a:txBody>
                  <a:tcPr/>
                </a:tc>
              </a:tr>
              <a:tr h="1664902">
                <a:tc>
                  <a:txBody>
                    <a:bodyPr/>
                    <a:lstStyle/>
                    <a:p>
                      <a:pPr algn="ctr"/>
                      <a:r>
                        <a:rPr lang="en-IN" dirty="0"/>
                        <a:t>3</a:t>
                      </a:r>
                      <a:endParaRPr lang="en-IN" dirty="0"/>
                    </a:p>
                  </a:txBody>
                  <a:tcPr/>
                </a:tc>
                <a:tc>
                  <a:txBody>
                    <a:bodyPr/>
                    <a:lstStyle/>
                    <a:p>
                      <a:r>
                        <a:rPr lang="en-US" sz="1800" kern="1200" dirty="0">
                          <a:solidFill>
                            <a:schemeClr val="dk1"/>
                          </a:solidFill>
                          <a:effectLst/>
                        </a:rPr>
                        <a:t>Medical Handwritten Prescription Recognition Using CRNN</a:t>
                      </a:r>
                      <a:endParaRPr lang="en-IN" i="0" dirty="0">
                        <a:latin typeface="+mn-lt"/>
                      </a:endParaRPr>
                    </a:p>
                  </a:txBody>
                  <a:tcPr/>
                </a:tc>
                <a:tc>
                  <a:txBody>
                    <a:bodyPr/>
                    <a:lstStyle/>
                    <a:p>
                      <a:r>
                        <a:rPr lang="en-IN" dirty="0"/>
                        <a:t>Have Developed model based on Convolutional Recurrent Neural Networks(CRNN).They Trained model with some short texts which contain Alpha- numeric Characters, Spaces etc.</a:t>
                      </a:r>
                      <a:endParaRPr lang="en-IN" dirty="0"/>
                    </a:p>
                  </a:txBody>
                  <a:tcPr/>
                </a:tc>
                <a:tc>
                  <a:txBody>
                    <a:bodyPr/>
                    <a:lstStyle/>
                    <a:p>
                      <a:pPr algn="ctr"/>
                      <a:r>
                        <a:rPr lang="en-IN" dirty="0"/>
                        <a:t> 2019</a:t>
                      </a:r>
                      <a:endParaRPr lang="en-IN" dirty="0"/>
                    </a:p>
                  </a:txBody>
                  <a:tcPr/>
                </a:tc>
                <a:tc>
                  <a:txBody>
                    <a:bodyPr/>
                    <a:lstStyle/>
                    <a:p>
                      <a:r>
                        <a:rPr lang="en-IN" dirty="0"/>
                        <a:t>Convolutional Recurrent Neural Networks (CRNN).</a:t>
                      </a:r>
                      <a:endParaRPr lang="en-IN" dirty="0"/>
                    </a:p>
                  </a:txBody>
                  <a:tcPr/>
                </a:tc>
                <a:tc>
                  <a:txBody>
                    <a:bodyPr/>
                    <a:lstStyle/>
                    <a:p>
                      <a:r>
                        <a:rPr lang="en-IN" dirty="0"/>
                        <a:t>A model for Interpreting Doctor’s Handwriting, With a Mobile Application.</a:t>
                      </a:r>
                      <a:endParaRPr lang="en-IN" dirty="0"/>
                    </a:p>
                  </a:txBody>
                  <a:tcPr/>
                </a:tc>
              </a:tr>
            </a:tbl>
          </a:graphicData>
        </a:graphic>
      </p:graphicFrame>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a:t>
            </a:r>
            <a:endParaRPr lang="en-IN" dirty="0"/>
          </a:p>
        </p:txBody>
      </p:sp>
      <p:sp>
        <p:nvSpPr>
          <p:cNvPr id="17" name="Rectangle 16"/>
          <p:cNvSpPr/>
          <p:nvPr/>
        </p:nvSpPr>
        <p:spPr>
          <a:xfrm>
            <a:off x="377505" y="5020317"/>
            <a:ext cx="11501306" cy="461665"/>
          </a:xfrm>
          <a:prstGeom prst="rect">
            <a:avLst/>
          </a:prstGeom>
        </p:spPr>
        <p:txBody>
          <a:bodyPr wrap="square">
            <a:spAutoFit/>
          </a:bodyPr>
          <a:lstStyle/>
          <a:p>
            <a:r>
              <a:rPr lang="en-US" sz="2400" b="1" dirty="0"/>
              <a:t>Doctors hand writing dataset : </a:t>
            </a:r>
            <a:r>
              <a:rPr lang="en-US" sz="2400" b="1" u="sng" dirty="0">
                <a:solidFill>
                  <a:srgbClr val="00B050"/>
                </a:solidFill>
                <a:hlinkClick r:id="rId1"/>
              </a:rPr>
              <a:t>https://github.com/rizwanrockzz/epics/tree/main/dataset</a:t>
            </a:r>
            <a:endParaRPr lang="en-US" sz="2400" b="1" u="sng"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211206"/>
            <a:ext cx="2028825" cy="457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089" y="2003127"/>
            <a:ext cx="3851507" cy="87335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4732" y="2071861"/>
            <a:ext cx="3638550" cy="6953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670" y="3277712"/>
            <a:ext cx="2121494" cy="81547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7838" y="3277712"/>
            <a:ext cx="2534050" cy="71143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3" name="TextBox 12"/>
          <p:cNvSpPr txBox="1"/>
          <p:nvPr/>
        </p:nvSpPr>
        <p:spPr>
          <a:xfrm>
            <a:off x="377505" y="5603891"/>
            <a:ext cx="8246378" cy="830997"/>
          </a:xfrm>
          <a:prstGeom prst="rect">
            <a:avLst/>
          </a:prstGeom>
          <a:noFill/>
        </p:spPr>
        <p:txBody>
          <a:bodyPr wrap="square">
            <a:spAutoFit/>
          </a:bodyPr>
          <a:lstStyle/>
          <a:p>
            <a:pPr>
              <a:defRPr/>
            </a:pPr>
            <a:r>
              <a:rPr kumimoji="0" lang="en-US" sz="2400" b="1" i="0" u="none" strike="noStrike" kern="1200" cap="none" spc="0" normalizeH="0" baseline="0" noProof="0" dirty="0">
                <a:ln>
                  <a:noFill/>
                </a:ln>
                <a:solidFill>
                  <a:prstClr val="black"/>
                </a:solidFill>
                <a:effectLst/>
                <a:uLnTx/>
                <a:uFillTx/>
                <a:latin typeface="Tw Cen MT (Body)"/>
              </a:rPr>
              <a:t>IAM hand writing dataset      : </a:t>
            </a:r>
            <a:r>
              <a:rPr kumimoji="0" lang="en-US" sz="2400" b="1" i="0" u="sng" strike="noStrike" kern="1200" cap="none" spc="0" normalizeH="0" baseline="0" noProof="0" dirty="0">
                <a:ln>
                  <a:noFill/>
                </a:ln>
                <a:solidFill>
                  <a:srgbClr val="00B050"/>
                </a:solidFill>
                <a:effectLst/>
                <a:uLnTx/>
                <a:uFillTx/>
                <a:latin typeface="Tw Cen MT (Body)"/>
                <a:hlinkClick r:id="rId1"/>
              </a:rPr>
              <a:t>https://</a:t>
            </a:r>
            <a:r>
              <a:rPr lang="en-IN" sz="2400" b="1" u="sng" dirty="0">
                <a:solidFill>
                  <a:srgbClr val="00B050"/>
                </a:solidFill>
                <a:effectLst/>
                <a:latin typeface="Tw Cen MT (Body)"/>
              </a:rPr>
              <a:t>git.io/J0fjL</a:t>
            </a:r>
            <a:endParaRPr lang="en-IN" sz="2400" b="1" u="sng" dirty="0">
              <a:solidFill>
                <a:srgbClr val="00B050"/>
              </a:solidFill>
              <a:effectLst/>
              <a:latin typeface="Tw Cen MT (Body)"/>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sz="2400" b="1" i="0" u="sng" strike="noStrike" kern="1200" cap="none" spc="0" normalizeH="0" baseline="0" noProof="0" dirty="0">
              <a:ln>
                <a:noFill/>
              </a:ln>
              <a:solidFill>
                <a:srgbClr val="00B050"/>
              </a:solidFill>
              <a:effectLst/>
              <a:uLnTx/>
              <a:uFillTx/>
              <a:latin typeface="Tw Cen MT (Body)"/>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7691</Words>
  <Application>WPS Presentation</Application>
  <PresentationFormat>Widescreen</PresentationFormat>
  <Paragraphs>324</Paragraphs>
  <Slides>23</Slides>
  <Notes>0</Notes>
  <HiddenSlides>0</HiddenSlides>
  <MMClips>0</MMClips>
  <ScaleCrop>false</ScaleCrop>
  <HeadingPairs>
    <vt:vector size="6" baseType="variant">
      <vt:variant>
        <vt:lpstr>已用的字体</vt:lpstr>
      </vt:variant>
      <vt:variant>
        <vt:i4>20</vt:i4>
      </vt:variant>
      <vt:variant>
        <vt:lpstr>主题</vt:lpstr>
      </vt:variant>
      <vt:variant>
        <vt:i4>6</vt:i4>
      </vt:variant>
      <vt:variant>
        <vt:lpstr>幻灯片标题</vt:lpstr>
      </vt:variant>
      <vt:variant>
        <vt:i4>23</vt:i4>
      </vt:variant>
    </vt:vector>
  </HeadingPairs>
  <TitlesOfParts>
    <vt:vector size="49" baseType="lpstr">
      <vt:lpstr>Arial</vt:lpstr>
      <vt:lpstr>SimSun</vt:lpstr>
      <vt:lpstr>Wingdings</vt:lpstr>
      <vt:lpstr>Century Gothic</vt:lpstr>
      <vt:lpstr>Designball-Social-01</vt:lpstr>
      <vt:lpstr>Segoe Print</vt:lpstr>
      <vt:lpstr>Tw Cen MT</vt:lpstr>
      <vt:lpstr>Wingdings 3</vt:lpstr>
      <vt:lpstr>AngsanaUPC</vt:lpstr>
      <vt:lpstr>Microsoft Sans Serif</vt:lpstr>
      <vt:lpstr>Times New Roman</vt:lpstr>
      <vt:lpstr>Century Gothic</vt:lpstr>
      <vt:lpstr>Calibri</vt:lpstr>
      <vt:lpstr>Tw Cen MT (Body)</vt:lpstr>
      <vt:lpstr>Microsoft YaHei</vt:lpstr>
      <vt:lpstr>Arial Unicode MS</vt:lpstr>
      <vt:lpstr>source-serif-pro</vt:lpstr>
      <vt:lpstr>Tw Cen MT</vt:lpstr>
      <vt:lpstr>Calibri</vt:lpstr>
      <vt:lpstr>Tw Cen MT Condensed</vt:lpstr>
      <vt:lpstr>5_Office Theme</vt:lpstr>
      <vt:lpstr>3_Office Theme</vt:lpstr>
      <vt:lpstr>13_Office Theme</vt:lpstr>
      <vt:lpstr>Office Theme</vt:lpstr>
      <vt:lpstr>Integral</vt:lpstr>
      <vt:lpstr>1_Office Theme</vt:lpstr>
      <vt:lpstr>PowerPoint 演示文稿</vt:lpstr>
      <vt:lpstr>PowerPoint 演示文稿</vt:lpstr>
      <vt:lpstr>Problem Statement</vt:lpstr>
      <vt:lpstr>Abstract</vt:lpstr>
      <vt:lpstr>OBJECTIVE’S OF PROJECT</vt:lpstr>
      <vt:lpstr>JUSTIFICATION FOR SOCIETIAL IMPACT</vt:lpstr>
      <vt:lpstr>LITERATURE REVIEW</vt:lpstr>
      <vt:lpstr>PowerPoint 演示文稿</vt:lpstr>
      <vt:lpstr>DATASET</vt:lpstr>
      <vt:lpstr>SOFTWARE REQUIREMENTS</vt:lpstr>
      <vt:lpstr>ARCHITECTURE</vt:lpstr>
      <vt:lpstr>ALGORITHM For Bi-Directional LSTM</vt:lpstr>
      <vt:lpstr>PowerPoint 演示文稿</vt:lpstr>
      <vt:lpstr>PowerPoint 演示文稿</vt:lpstr>
      <vt:lpstr>IMPLEMENTATION STEPS</vt:lpstr>
      <vt:lpstr>PowerPoint 演示文稿</vt:lpstr>
      <vt:lpstr>Demonstration of result &amp; analysis</vt:lpstr>
      <vt:lpstr>PowerPoint 演示文稿</vt:lpstr>
      <vt:lpstr>PowerPoint 演示文稿</vt:lpstr>
      <vt:lpstr>VALIDATION Analysis	</vt:lpstr>
      <vt:lpstr>CONCLUSIONS and future scope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Ajay Kumar Varma</cp:lastModifiedBy>
  <cp:revision>383</cp:revision>
  <dcterms:created xsi:type="dcterms:W3CDTF">2022-08-25T16:22:00Z</dcterms:created>
  <dcterms:modified xsi:type="dcterms:W3CDTF">2022-11-27T07:52:06Z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0739587D124445CB9A24C932617140D7</vt:lpwstr>
  </property>
  <property fmtid="{D5CDD505-2E9C-101B-9397-08002B2CF9AE}" pid="3" name="KSOProductBuildVer">
    <vt:lpwstr>1033-11.2.0.11417</vt:lpwstr>
  </property>
</Properties>
</file>