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
      <p:font typeface="Lato Black"/>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LatoBlack-boldItalic.fntdata"/><Relationship Id="rId23" Type="http://schemas.openxmlformats.org/officeDocument/2006/relationships/slide" Target="slides/slide18.xml"/><Relationship Id="rId45"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16ec18c8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16ec18c8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6ec18c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6ec18c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6ec18c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6ec18c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16ec18c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16ec18c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16ec18c8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16ec18c8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16ec18c8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16ec18c8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6ec18c8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6ec18c8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6ec18c8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6ec18c8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16ec18c8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16ec18c8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275ce7e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275ce7e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16ec18c8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16ec18c8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16ec18c8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16ec18c8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16ec18c8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16ec18c8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16ec18c8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16ec18c8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16ec18c8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16ec18c8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16ec18c8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16ec18c8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16ec18c8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16ec18c8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16ec18c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16ec18c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16ec18c8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16ec18c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16ec18c8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16ec18c8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16ec18c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16ec18c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16ec18c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16ec18c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16ec18c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16ec18c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16ec18c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16ec18c8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16ec18c8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16ec18c8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16ec18c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16ec18c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16ec18c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16ec18c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16ec18c8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16ec18c8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275ce7e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275ce7e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16ec18c8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16ec18c8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eter_J._Huber" TargetMode="External"/><Relationship Id="rId4" Type="http://schemas.openxmlformats.org/officeDocument/2006/relationships/hyperlink" Target="https://towardsdatascience.com/where-did-the-least-square-come-from-3f1abc7f7ca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solidFill>
                  <a:srgbClr val="000000"/>
                </a:solidFill>
                <a:latin typeface="Arial"/>
                <a:ea typeface="Arial"/>
                <a:cs typeface="Arial"/>
                <a:sym typeface="Arial"/>
              </a:rPr>
              <a:t>COVID -19 VACCINATIONS ANALYSIS</a:t>
            </a:r>
            <a:endParaRPr sz="3500"/>
          </a:p>
        </p:txBody>
      </p:sp>
      <p:sp>
        <p:nvSpPr>
          <p:cNvPr id="87" name="Google Shape;87;p13"/>
          <p:cNvSpPr txBox="1"/>
          <p:nvPr>
            <p:ph idx="1" type="subTitle"/>
          </p:nvPr>
        </p:nvSpPr>
        <p:spPr>
          <a:xfrm>
            <a:off x="729452" y="29075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Team : 4E06</a:t>
            </a:r>
            <a:endParaRPr b="1"/>
          </a:p>
        </p:txBody>
      </p:sp>
      <p:sp>
        <p:nvSpPr>
          <p:cNvPr id="88" name="Google Shape;88;p13"/>
          <p:cNvSpPr txBox="1"/>
          <p:nvPr/>
        </p:nvSpPr>
        <p:spPr>
          <a:xfrm>
            <a:off x="806225" y="3592275"/>
            <a:ext cx="6133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b="1" lang="en-GB">
                <a:latin typeface="Lato"/>
                <a:ea typeface="Lato"/>
                <a:cs typeface="Lato"/>
                <a:sym typeface="Lato"/>
              </a:rPr>
              <a:t>Chirag Biradar (521)</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Jaswanth Reddy (530)</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Ajay Kushal (527)</a:t>
            </a:r>
            <a:endParaRPr b="1">
              <a:latin typeface="Lato"/>
              <a:ea typeface="Lato"/>
              <a:cs typeface="Lato"/>
              <a:sym typeface="Lato"/>
            </a:endParaRPr>
          </a:p>
          <a:p>
            <a:pPr indent="-317500" lvl="0" marL="457200" rtl="0" algn="l">
              <a:spcBef>
                <a:spcPts val="0"/>
              </a:spcBef>
              <a:spcAft>
                <a:spcPts val="0"/>
              </a:spcAft>
              <a:buSzPts val="1400"/>
              <a:buFont typeface="Lato"/>
              <a:buChar char="●"/>
            </a:pPr>
            <a:r>
              <a:rPr b="1" lang="en-GB">
                <a:latin typeface="Lato"/>
                <a:ea typeface="Lato"/>
                <a:cs typeface="Lato"/>
                <a:sym typeface="Lato"/>
              </a:rPr>
              <a:t>Bharath Sai (524)</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5540">
                <a:latin typeface="Lato"/>
                <a:ea typeface="Lato"/>
                <a:cs typeface="Lato"/>
                <a:sym typeface="Lato"/>
              </a:rPr>
              <a:t>QUESTIONS</a:t>
            </a:r>
            <a:endParaRPr sz="554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rPr>
              <a:t>Compare the total vaccinations per hundred over all the regions of the world ?</a:t>
            </a:r>
            <a:endParaRPr sz="3500"/>
          </a:p>
        </p:txBody>
      </p:sp>
      <p:sp>
        <p:nvSpPr>
          <p:cNvPr id="150" name="Google Shape;150;p23"/>
          <p:cNvSpPr txBox="1"/>
          <p:nvPr>
            <p:ph idx="1" type="body"/>
          </p:nvPr>
        </p:nvSpPr>
        <p:spPr>
          <a:xfrm>
            <a:off x="6031375" y="2078875"/>
            <a:ext cx="2386800" cy="88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North America,South America and countries with higher gdp have higher total vaccination per hundred</a:t>
            </a:r>
            <a:endParaRPr/>
          </a:p>
        </p:txBody>
      </p:sp>
      <p:pic>
        <p:nvPicPr>
          <p:cNvPr id="151" name="Google Shape;151;p23"/>
          <p:cNvPicPr preferRelativeResize="0"/>
          <p:nvPr/>
        </p:nvPicPr>
        <p:blipFill>
          <a:blip r:embed="rId3">
            <a:alphaModFix/>
          </a:blip>
          <a:stretch>
            <a:fillRect/>
          </a:stretch>
        </p:blipFill>
        <p:spPr>
          <a:xfrm>
            <a:off x="312350" y="2030875"/>
            <a:ext cx="5719024" cy="30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Which Vaccines are used in a region?</a:t>
            </a:r>
            <a:endParaRPr/>
          </a:p>
        </p:txBody>
      </p:sp>
      <p:sp>
        <p:nvSpPr>
          <p:cNvPr id="157" name="Google Shape;157;p24"/>
          <p:cNvSpPr txBox="1"/>
          <p:nvPr/>
        </p:nvSpPr>
        <p:spPr>
          <a:xfrm>
            <a:off x="7143775" y="2429250"/>
            <a:ext cx="19083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Vaccines like pfizer,Moderna are used by many countries where as vaccines like sinovac and sputnik are not approved in many countries</a:t>
            </a:r>
            <a:endParaRPr>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407550" y="1734900"/>
            <a:ext cx="6644375" cy="320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most used vaccines in our data ?</a:t>
            </a:r>
            <a:endParaRPr/>
          </a:p>
        </p:txBody>
      </p:sp>
      <p:sp>
        <p:nvSpPr>
          <p:cNvPr id="164" name="Google Shape;164;p25"/>
          <p:cNvSpPr txBox="1"/>
          <p:nvPr>
            <p:ph idx="1" type="body"/>
          </p:nvPr>
        </p:nvSpPr>
        <p:spPr>
          <a:xfrm>
            <a:off x="882525" y="4184200"/>
            <a:ext cx="7688700" cy="839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In this analysis, x-axis is labelled using vaccine names and y-axis is labelled using count vaccines.Pfizer/BioNtech is the most widely used vaccine over the world and can be easily suggested in the future </a:t>
            </a:r>
            <a:r>
              <a:rPr lang="en-GB"/>
              <a:t>years</a:t>
            </a:r>
            <a:r>
              <a:rPr lang="en-GB"/>
              <a:t> also for the additional manufacturing of this vaccine.</a:t>
            </a:r>
            <a:endParaRPr/>
          </a:p>
        </p:txBody>
      </p:sp>
      <p:pic>
        <p:nvPicPr>
          <p:cNvPr id="165" name="Google Shape;165;p25"/>
          <p:cNvPicPr preferRelativeResize="0"/>
          <p:nvPr/>
        </p:nvPicPr>
        <p:blipFill>
          <a:blip r:embed="rId3">
            <a:alphaModFix/>
          </a:blip>
          <a:stretch>
            <a:fillRect/>
          </a:stretch>
        </p:blipFill>
        <p:spPr>
          <a:xfrm>
            <a:off x="882525" y="1791000"/>
            <a:ext cx="7871101" cy="252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87975" y="1318650"/>
            <a:ext cx="8030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the trend of vaccinations across the regions?</a:t>
            </a:r>
            <a:endParaRPr/>
          </a:p>
        </p:txBody>
      </p:sp>
      <p:sp>
        <p:nvSpPr>
          <p:cNvPr id="171" name="Google Shape;171;p26"/>
          <p:cNvSpPr txBox="1"/>
          <p:nvPr>
            <p:ph idx="1" type="body"/>
          </p:nvPr>
        </p:nvSpPr>
        <p:spPr>
          <a:xfrm>
            <a:off x="617175" y="4119950"/>
            <a:ext cx="7688700" cy="81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This shows the trend of vaccinations over the time.Similarly we are going to predict the time taken for completion of fully vaccinated region and to calculate the average time taken for completion of vaccination across fully vaccinated region.</a:t>
            </a:r>
            <a:endParaRPr/>
          </a:p>
        </p:txBody>
      </p:sp>
      <p:pic>
        <p:nvPicPr>
          <p:cNvPr id="172" name="Google Shape;172;p26"/>
          <p:cNvPicPr preferRelativeResize="0"/>
          <p:nvPr/>
        </p:nvPicPr>
        <p:blipFill rotWithShape="1">
          <a:blip r:embed="rId3">
            <a:alphaModFix/>
          </a:blip>
          <a:srcRect b="0" l="0" r="6384" t="0"/>
          <a:stretch/>
        </p:blipFill>
        <p:spPr>
          <a:xfrm>
            <a:off x="1311450" y="1853850"/>
            <a:ext cx="6171525" cy="226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540">
                <a:latin typeface="Lato"/>
                <a:ea typeface="Lato"/>
                <a:cs typeface="Lato"/>
                <a:sym typeface="Lato"/>
              </a:rPr>
              <a:t>Data analysis and visualisation</a:t>
            </a:r>
            <a:endParaRPr sz="454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678425" y="4568975"/>
            <a:ext cx="76887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GB" sz="1402">
                <a:latin typeface="Lato Black"/>
                <a:ea typeface="Lato Black"/>
                <a:cs typeface="Lato Black"/>
                <a:sym typeface="Lato Black"/>
              </a:rPr>
              <a:t>Asia </a:t>
            </a:r>
            <a:r>
              <a:rPr b="1" lang="en-GB" sz="1402"/>
              <a:t>and </a:t>
            </a:r>
            <a:r>
              <a:rPr lang="en-GB" sz="1402">
                <a:latin typeface="Lato Black"/>
                <a:ea typeface="Lato Black"/>
                <a:cs typeface="Lato Black"/>
                <a:sym typeface="Lato Black"/>
              </a:rPr>
              <a:t>Europe </a:t>
            </a:r>
            <a:r>
              <a:rPr b="1" lang="en-GB" sz="1402"/>
              <a:t>have around 50 percent of all vaccinations.</a:t>
            </a:r>
            <a:endParaRPr b="1" sz="1402"/>
          </a:p>
        </p:txBody>
      </p:sp>
      <p:pic>
        <p:nvPicPr>
          <p:cNvPr id="183" name="Google Shape;183;p28"/>
          <p:cNvPicPr preferRelativeResize="0"/>
          <p:nvPr/>
        </p:nvPicPr>
        <p:blipFill>
          <a:blip r:embed="rId3">
            <a:alphaModFix/>
          </a:blip>
          <a:stretch>
            <a:fillRect/>
          </a:stretch>
        </p:blipFill>
        <p:spPr>
          <a:xfrm>
            <a:off x="1816550" y="761825"/>
            <a:ext cx="5766025" cy="3728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571500" y="4568975"/>
            <a:ext cx="7795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GB" sz="1402"/>
              <a:t>Germany, Switzerland, Qatar, Luxembourg has highest gdp per capita</a:t>
            </a:r>
            <a:endParaRPr b="1" sz="1402"/>
          </a:p>
        </p:txBody>
      </p:sp>
      <p:pic>
        <p:nvPicPr>
          <p:cNvPr id="189" name="Google Shape;189;p29"/>
          <p:cNvPicPr preferRelativeResize="0"/>
          <p:nvPr/>
        </p:nvPicPr>
        <p:blipFill>
          <a:blip r:embed="rId3">
            <a:alphaModFix/>
          </a:blip>
          <a:stretch>
            <a:fillRect/>
          </a:stretch>
        </p:blipFill>
        <p:spPr>
          <a:xfrm>
            <a:off x="622525" y="715725"/>
            <a:ext cx="8025476" cy="385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678425" y="4568975"/>
            <a:ext cx="76887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GB" sz="1402"/>
              <a:t>European Union has the highest new deaths</a:t>
            </a:r>
            <a:endParaRPr b="1" sz="1402"/>
          </a:p>
        </p:txBody>
      </p:sp>
      <p:pic>
        <p:nvPicPr>
          <p:cNvPr id="195" name="Google Shape;195;p30"/>
          <p:cNvPicPr preferRelativeResize="0"/>
          <p:nvPr/>
        </p:nvPicPr>
        <p:blipFill>
          <a:blip r:embed="rId3">
            <a:alphaModFix/>
          </a:blip>
          <a:stretch>
            <a:fillRect/>
          </a:stretch>
        </p:blipFill>
        <p:spPr>
          <a:xfrm>
            <a:off x="225175" y="697900"/>
            <a:ext cx="8141951" cy="37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1"/>
          <p:cNvPicPr preferRelativeResize="0"/>
          <p:nvPr/>
        </p:nvPicPr>
        <p:blipFill rotWithShape="1">
          <a:blip r:embed="rId3">
            <a:alphaModFix/>
          </a:blip>
          <a:srcRect b="0" l="4930" r="-4930" t="0"/>
          <a:stretch/>
        </p:blipFill>
        <p:spPr>
          <a:xfrm>
            <a:off x="275550" y="560825"/>
            <a:ext cx="7038000" cy="440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00"/>
              <a:t>PROBLEM STATEMENT</a:t>
            </a:r>
            <a:endParaRPr sz="350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Forecasting of time taken for completing 100% total vaccinations of particular region over the time period.</a:t>
            </a:r>
            <a:endParaRPr sz="1900"/>
          </a:p>
          <a:p>
            <a:pPr indent="-349250" lvl="0" marL="457200" rtl="0" algn="l">
              <a:spcBef>
                <a:spcPts val="0"/>
              </a:spcBef>
              <a:spcAft>
                <a:spcPts val="0"/>
              </a:spcAft>
              <a:buSzPts val="1900"/>
              <a:buChar char="●"/>
            </a:pPr>
            <a:r>
              <a:rPr lang="en-GB" sz="1900"/>
              <a:t>By this, vaccine manufacturing companies get to know the prior requirements of vaccine which helps to produce the vaccines in large scale and complete the vaccination drive with in calculated time.</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solidFill>
                  <a:srgbClr val="000000"/>
                </a:solidFill>
                <a:latin typeface="Lato"/>
                <a:ea typeface="Lato"/>
                <a:cs typeface="Lato"/>
                <a:sym typeface="Lato"/>
              </a:rPr>
              <a:t>MODEL BUILDING</a:t>
            </a:r>
            <a:endParaRPr sz="57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Time series </a:t>
            </a:r>
            <a:r>
              <a:rPr lang="en-GB">
                <a:latin typeface="Lato"/>
                <a:ea typeface="Lato"/>
                <a:cs typeface="Lato"/>
                <a:sym typeface="Lato"/>
              </a:rPr>
              <a:t>forecasting</a:t>
            </a:r>
            <a:r>
              <a:rPr lang="en-GB">
                <a:latin typeface="Lato"/>
                <a:ea typeface="Lato"/>
                <a:cs typeface="Lato"/>
                <a:sym typeface="Lato"/>
              </a:rPr>
              <a:t> using Huber regressor</a:t>
            </a:r>
            <a:endParaRPr>
              <a:latin typeface="Lato"/>
              <a:ea typeface="Lato"/>
              <a:cs typeface="Lato"/>
              <a:sym typeface="Lato"/>
            </a:endParaRPr>
          </a:p>
        </p:txBody>
      </p:sp>
      <p:sp>
        <p:nvSpPr>
          <p:cNvPr id="211" name="Google Shape;21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Time Series Analysis is the way of studying the characteristics of the response variable with respect to time, as the independent variable.</a:t>
            </a:r>
            <a:endParaRPr sz="1700"/>
          </a:p>
          <a:p>
            <a:pPr indent="-336550" lvl="0" marL="457200" rtl="0" algn="l">
              <a:spcBef>
                <a:spcPts val="0"/>
              </a:spcBef>
              <a:spcAft>
                <a:spcPts val="0"/>
              </a:spcAft>
              <a:buSzPts val="1700"/>
              <a:buChar char="●"/>
            </a:pPr>
            <a:r>
              <a:rPr lang="en-GB" sz="1700"/>
              <a:t>our dataset contains data points which typically consists of </a:t>
            </a:r>
            <a:r>
              <a:rPr lang="en-GB" sz="1700"/>
              <a:t>successive measurement</a:t>
            </a:r>
            <a:r>
              <a:rPr lang="en-GB" sz="1700"/>
              <a:t> made from the same source over a time </a:t>
            </a:r>
            <a:r>
              <a:rPr lang="en-GB" sz="1700"/>
              <a:t>interval</a:t>
            </a:r>
            <a:r>
              <a:rPr lang="en-GB" sz="1700"/>
              <a:t>.</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 type="body"/>
          </p:nvPr>
        </p:nvSpPr>
        <p:spPr>
          <a:xfrm>
            <a:off x="678425" y="1900350"/>
            <a:ext cx="7688700" cy="8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PyCaret is an open-source machine learning library that automates machine workflows.</a:t>
            </a:r>
            <a:endParaRPr/>
          </a:p>
          <a:p>
            <a:pPr indent="0" lvl="0" marL="0" rtl="0" algn="l">
              <a:spcBef>
                <a:spcPts val="1200"/>
              </a:spcBef>
              <a:spcAft>
                <a:spcPts val="1200"/>
              </a:spcAft>
              <a:buNone/>
            </a:pPr>
            <a:r>
              <a:rPr lang="en-GB"/>
              <a:t>This library helps in deciding which model is more efficient for a given method.</a:t>
            </a:r>
            <a:endParaRPr/>
          </a:p>
        </p:txBody>
      </p:sp>
      <p:pic>
        <p:nvPicPr>
          <p:cNvPr id="217" name="Google Shape;217;p34"/>
          <p:cNvPicPr preferRelativeResize="0"/>
          <p:nvPr/>
        </p:nvPicPr>
        <p:blipFill rotWithShape="1">
          <a:blip r:embed="rId3">
            <a:alphaModFix/>
          </a:blip>
          <a:srcRect b="32555" l="0" r="0" t="33669"/>
          <a:stretch/>
        </p:blipFill>
        <p:spPr>
          <a:xfrm>
            <a:off x="2745275" y="1214425"/>
            <a:ext cx="2391450" cy="685925"/>
          </a:xfrm>
          <a:prstGeom prst="rect">
            <a:avLst/>
          </a:prstGeom>
          <a:noFill/>
          <a:ln>
            <a:noFill/>
          </a:ln>
        </p:spPr>
      </p:pic>
      <p:pic>
        <p:nvPicPr>
          <p:cNvPr id="218" name="Google Shape;218;p34"/>
          <p:cNvPicPr preferRelativeResize="0"/>
          <p:nvPr/>
        </p:nvPicPr>
        <p:blipFill>
          <a:blip r:embed="rId4">
            <a:alphaModFix/>
          </a:blip>
          <a:stretch>
            <a:fillRect/>
          </a:stretch>
        </p:blipFill>
        <p:spPr>
          <a:xfrm>
            <a:off x="551075" y="3372425"/>
            <a:ext cx="8184700" cy="91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668225" y="44056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We can observe that by testing all possible models we are getting Huber </a:t>
            </a:r>
            <a:r>
              <a:rPr lang="en-GB" sz="1400"/>
              <a:t>regression</a:t>
            </a:r>
            <a:r>
              <a:rPr lang="en-GB" sz="1400"/>
              <a:t> fits best.</a:t>
            </a:r>
            <a:endParaRPr sz="1400"/>
          </a:p>
        </p:txBody>
      </p:sp>
      <p:pic>
        <p:nvPicPr>
          <p:cNvPr id="224" name="Google Shape;224;p35"/>
          <p:cNvPicPr preferRelativeResize="0"/>
          <p:nvPr/>
        </p:nvPicPr>
        <p:blipFill rotWithShape="1">
          <a:blip r:embed="rId3">
            <a:alphaModFix/>
          </a:blip>
          <a:srcRect b="39609" l="0" r="0" t="0"/>
          <a:stretch/>
        </p:blipFill>
        <p:spPr>
          <a:xfrm>
            <a:off x="668225" y="1458475"/>
            <a:ext cx="8016525" cy="272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Lato"/>
                <a:ea typeface="Lato"/>
                <a:cs typeface="Lato"/>
                <a:sym typeface="Lato"/>
              </a:rPr>
              <a:t>Huber Regression</a:t>
            </a:r>
            <a:endParaRPr>
              <a:latin typeface="Lato"/>
              <a:ea typeface="Lato"/>
              <a:cs typeface="Lato"/>
              <a:sym typeface="Lato"/>
            </a:endParaRPr>
          </a:p>
          <a:p>
            <a:pPr indent="0" lvl="0" marL="0" rtl="0" algn="l">
              <a:spcBef>
                <a:spcPts val="0"/>
              </a:spcBef>
              <a:spcAft>
                <a:spcPts val="0"/>
              </a:spcAft>
              <a:buNone/>
            </a:pPr>
            <a:r>
              <a:t/>
            </a:r>
            <a:endParaRPr/>
          </a:p>
        </p:txBody>
      </p:sp>
      <p:sp>
        <p:nvSpPr>
          <p:cNvPr id="230" name="Google Shape;230;p36"/>
          <p:cNvSpPr txBox="1"/>
          <p:nvPr>
            <p:ph idx="1" type="body"/>
          </p:nvPr>
        </p:nvSpPr>
        <p:spPr>
          <a:xfrm>
            <a:off x="729450" y="2078875"/>
            <a:ext cx="7688700" cy="1350000"/>
          </a:xfrm>
          <a:prstGeom prst="rect">
            <a:avLst/>
          </a:prstGeom>
        </p:spPr>
        <p:txBody>
          <a:bodyPr anchorCtr="0" anchor="t" bIns="91425" lIns="91425" spcFirstLastPara="1" rIns="91425" wrap="square" tIns="91425">
            <a:noAutofit/>
          </a:bodyPr>
          <a:lstStyle/>
          <a:p>
            <a:pPr indent="0" lvl="0" marL="0" rtl="0" algn="l">
              <a:lnSpc>
                <a:spcPct val="218181"/>
              </a:lnSpc>
              <a:spcBef>
                <a:spcPts val="1300"/>
              </a:spcBef>
              <a:spcAft>
                <a:spcPts val="0"/>
              </a:spcAft>
              <a:buNone/>
            </a:pPr>
            <a:r>
              <a:rPr lang="en-GB">
                <a:solidFill>
                  <a:srgbClr val="292929"/>
                </a:solidFill>
                <a:highlight>
                  <a:srgbClr val="FFFFFF"/>
                </a:highlight>
              </a:rPr>
              <a:t>In statistics, Huber loss is a particular loss function (first introduced in 1964 by </a:t>
            </a:r>
            <a:r>
              <a:rPr b="1" lang="en-GB" u="sng">
                <a:solidFill>
                  <a:schemeClr val="hlink"/>
                </a:solidFill>
                <a:highlight>
                  <a:srgbClr val="FFFFFF"/>
                </a:highlight>
                <a:hlinkClick r:id="rId3"/>
              </a:rPr>
              <a:t>Peter Jost Huber</a:t>
            </a:r>
            <a:r>
              <a:rPr lang="en-GB">
                <a:solidFill>
                  <a:srgbClr val="292929"/>
                </a:solidFill>
                <a:highlight>
                  <a:srgbClr val="FFFFFF"/>
                </a:highlight>
              </a:rPr>
              <a:t>, a Swiss mathematician) that is used widely for robust regression problems — situations where outliers are present that can degrade the performance and accuracy</a:t>
            </a:r>
            <a:r>
              <a:rPr lang="en-GB">
                <a:solidFill>
                  <a:srgbClr val="292929"/>
                </a:solidFill>
                <a:highlight>
                  <a:srgbClr val="FFFFFF"/>
                </a:highlight>
              </a:rPr>
              <a:t> </a:t>
            </a:r>
            <a:r>
              <a:rPr lang="en-GB">
                <a:solidFill>
                  <a:srgbClr val="292929"/>
                </a:solidFill>
                <a:highlight>
                  <a:srgbClr val="FFFFFF"/>
                </a:highlight>
              </a:rPr>
              <a:t>of </a:t>
            </a:r>
            <a:r>
              <a:rPr lang="en-GB" u="sng">
                <a:solidFill>
                  <a:schemeClr val="hlink"/>
                </a:solidFill>
                <a:highlight>
                  <a:srgbClr val="FFFFFF"/>
                </a:highlight>
                <a:hlinkClick r:id="rId4"/>
              </a:rPr>
              <a:t>least-squared-loss</a:t>
            </a:r>
            <a:r>
              <a:rPr lang="en-GB">
                <a:solidFill>
                  <a:srgbClr val="292929"/>
                </a:solidFill>
                <a:highlight>
                  <a:srgbClr val="FFFFFF"/>
                </a:highlight>
              </a:rPr>
              <a:t> error based regression.</a:t>
            </a:r>
            <a:endParaRPr>
              <a:solidFill>
                <a:srgbClr val="292929"/>
              </a:solidFill>
              <a:highlight>
                <a:srgbClr val="FFFFFF"/>
              </a:highlight>
            </a:endParaRPr>
          </a:p>
          <a:p>
            <a:pPr indent="0" lvl="0" marL="0" rtl="0" algn="l">
              <a:spcBef>
                <a:spcPts val="0"/>
              </a:spcBef>
              <a:spcAft>
                <a:spcPts val="1200"/>
              </a:spcAft>
              <a:buNone/>
            </a:pPr>
            <a:r>
              <a:t/>
            </a:r>
            <a:endParaRPr/>
          </a:p>
        </p:txBody>
      </p:sp>
      <p:sp>
        <p:nvSpPr>
          <p:cNvPr id="231" name="Google Shape;231;p36"/>
          <p:cNvSpPr txBox="1"/>
          <p:nvPr/>
        </p:nvSpPr>
        <p:spPr>
          <a:xfrm>
            <a:off x="224525" y="3878050"/>
            <a:ext cx="77562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GB" sz="1300">
                <a:latin typeface="Lato"/>
                <a:ea typeface="Lato"/>
                <a:cs typeface="Lato"/>
                <a:sym typeface="Lato"/>
              </a:rPr>
              <a:t>Huber regression is a type of robust regression that is aware of possibility of outliers in a dataset and assigns them less weight than other examples in the dataset.</a:t>
            </a:r>
            <a:endParaRPr sz="13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7"/>
          <p:cNvPicPr preferRelativeResize="0"/>
          <p:nvPr/>
        </p:nvPicPr>
        <p:blipFill>
          <a:blip r:embed="rId3">
            <a:alphaModFix/>
          </a:blip>
          <a:stretch>
            <a:fillRect/>
          </a:stretch>
        </p:blipFill>
        <p:spPr>
          <a:xfrm>
            <a:off x="841925" y="779375"/>
            <a:ext cx="6822274" cy="416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Given Data of vaccination per hundred of Germany</a:t>
            </a:r>
            <a:endParaRPr/>
          </a:p>
        </p:txBody>
      </p:sp>
      <p:pic>
        <p:nvPicPr>
          <p:cNvPr id="242" name="Google Shape;242;p38"/>
          <p:cNvPicPr preferRelativeResize="0"/>
          <p:nvPr/>
        </p:nvPicPr>
        <p:blipFill>
          <a:blip r:embed="rId3">
            <a:alphaModFix/>
          </a:blip>
          <a:stretch>
            <a:fillRect/>
          </a:stretch>
        </p:blipFill>
        <p:spPr>
          <a:xfrm>
            <a:off x="921625" y="1936000"/>
            <a:ext cx="7300741" cy="3143775"/>
          </a:xfrm>
          <a:prstGeom prst="rect">
            <a:avLst/>
          </a:prstGeom>
          <a:noFill/>
          <a:ln>
            <a:noFill/>
          </a:ln>
        </p:spPr>
      </p:pic>
      <p:sp>
        <p:nvSpPr>
          <p:cNvPr id="243" name="Google Shape;243;p38"/>
          <p:cNvSpPr txBox="1"/>
          <p:nvPr/>
        </p:nvSpPr>
        <p:spPr>
          <a:xfrm>
            <a:off x="7527475" y="2937100"/>
            <a:ext cx="1306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We can observe that about 76% of Germany’s population has been vaccinated</a:t>
            </a:r>
            <a:endParaRPr sz="13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a:t>
            </a:r>
            <a:r>
              <a:rPr lang="en-GB"/>
              <a:t>forecasting</a:t>
            </a:r>
            <a:r>
              <a:rPr lang="en-GB"/>
              <a:t> using TS</a:t>
            </a:r>
            <a:endParaRPr/>
          </a:p>
        </p:txBody>
      </p:sp>
      <p:pic>
        <p:nvPicPr>
          <p:cNvPr id="249" name="Google Shape;249;p39"/>
          <p:cNvPicPr preferRelativeResize="0"/>
          <p:nvPr/>
        </p:nvPicPr>
        <p:blipFill>
          <a:blip r:embed="rId3">
            <a:alphaModFix/>
          </a:blip>
          <a:stretch>
            <a:fillRect/>
          </a:stretch>
        </p:blipFill>
        <p:spPr>
          <a:xfrm>
            <a:off x="725700" y="2016475"/>
            <a:ext cx="7692601" cy="2984850"/>
          </a:xfrm>
          <a:prstGeom prst="rect">
            <a:avLst/>
          </a:prstGeom>
          <a:noFill/>
          <a:ln>
            <a:noFill/>
          </a:ln>
        </p:spPr>
      </p:pic>
      <p:sp>
        <p:nvSpPr>
          <p:cNvPr id="250" name="Google Shape;250;p39"/>
          <p:cNvSpPr txBox="1"/>
          <p:nvPr/>
        </p:nvSpPr>
        <p:spPr>
          <a:xfrm>
            <a:off x="7613200" y="2959550"/>
            <a:ext cx="1275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Lato"/>
                <a:ea typeface="Lato"/>
                <a:cs typeface="Lato"/>
                <a:sym typeface="Lato"/>
              </a:rPr>
              <a:t>After </a:t>
            </a:r>
            <a:r>
              <a:rPr lang="en-GB" sz="1300">
                <a:latin typeface="Lato"/>
                <a:ea typeface="Lato"/>
                <a:cs typeface="Lato"/>
                <a:sym typeface="Lato"/>
              </a:rPr>
              <a:t>forecasting</a:t>
            </a:r>
            <a:r>
              <a:rPr lang="en-GB" sz="1300">
                <a:latin typeface="Lato"/>
                <a:ea typeface="Lato"/>
                <a:cs typeface="Lato"/>
                <a:sym typeface="Lato"/>
              </a:rPr>
              <a:t> we can observe the at  the end oct 2nd week vaccination completes in germany</a:t>
            </a:r>
            <a:endParaRPr sz="13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Lato"/>
                <a:ea typeface="Lato"/>
                <a:cs typeface="Lato"/>
                <a:sym typeface="Lato"/>
              </a:rPr>
              <a:t>CONCLUSIONS:</a:t>
            </a:r>
            <a:endParaRPr sz="3800">
              <a:latin typeface="Lato"/>
              <a:ea typeface="Lato"/>
              <a:cs typeface="Lato"/>
              <a:sym typeface="Lato"/>
            </a:endParaRPr>
          </a:p>
        </p:txBody>
      </p:sp>
      <p:sp>
        <p:nvSpPr>
          <p:cNvPr id="256" name="Google Shape;25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European union is one of the best example for the region which has many deaths and also which produced high number of total vaccinations. Also the gdp of countries of this region has not much </a:t>
            </a:r>
            <a:r>
              <a:rPr lang="en-GB" sz="1400"/>
              <a:t>different</a:t>
            </a:r>
            <a:r>
              <a:rPr lang="en-GB" sz="1400"/>
              <a:t> after pandemic.</a:t>
            </a:r>
            <a:endParaRPr sz="1400"/>
          </a:p>
          <a:p>
            <a:pPr indent="-317500" lvl="0" marL="457200" rtl="0" algn="l">
              <a:spcBef>
                <a:spcPts val="0"/>
              </a:spcBef>
              <a:spcAft>
                <a:spcPts val="0"/>
              </a:spcAft>
              <a:buSzPts val="1400"/>
              <a:buChar char="●"/>
            </a:pPr>
            <a:r>
              <a:rPr lang="en-GB" sz="1400"/>
              <a:t>Comparing the Root-mean-square error (rmse) and coefficient of discrimination(R2) values of models, Huber regression is selected with least RMSE of 0.1678 and R2 value of 0.9974 as the best model to predict the total vaccinations of particular region over the time period.</a:t>
            </a:r>
            <a:endParaRPr sz="1400"/>
          </a:p>
          <a:p>
            <a:pPr indent="-317500" lvl="0" marL="457200" rtl="0" algn="l">
              <a:spcBef>
                <a:spcPts val="0"/>
              </a:spcBef>
              <a:spcAft>
                <a:spcPts val="0"/>
              </a:spcAft>
              <a:buSzPts val="1400"/>
              <a:buChar char="●"/>
            </a:pPr>
            <a:r>
              <a:rPr lang="en-GB" sz="1400"/>
              <a:t>According to our model,Total Vaccinations of Germany might be completed by 2nd week of October.</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Future Scope</a:t>
            </a:r>
            <a:endParaRPr sz="2840"/>
          </a:p>
        </p:txBody>
      </p:sp>
      <p:sp>
        <p:nvSpPr>
          <p:cNvPr id="262" name="Google Shape;262;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Governments can improve the vaccination facilities and availability of vaccines to </a:t>
            </a:r>
            <a:r>
              <a:rPr lang="en-GB" sz="1500"/>
              <a:t>different</a:t>
            </a:r>
            <a:r>
              <a:rPr lang="en-GB" sz="1500"/>
              <a:t> locations by </a:t>
            </a:r>
            <a:r>
              <a:rPr lang="en-GB" sz="1500"/>
              <a:t>referring</a:t>
            </a:r>
            <a:r>
              <a:rPr lang="en-GB" sz="1500"/>
              <a:t> demand of vaccines and by referring most used vaccines across </a:t>
            </a:r>
            <a:r>
              <a:rPr lang="en-GB" sz="1500"/>
              <a:t>different</a:t>
            </a:r>
            <a:r>
              <a:rPr lang="en-GB" sz="1500"/>
              <a:t> countries.</a:t>
            </a:r>
            <a:endParaRPr sz="1500"/>
          </a:p>
          <a:p>
            <a:pPr indent="-323850" lvl="0" marL="457200" rtl="0" algn="l">
              <a:spcBef>
                <a:spcPts val="0"/>
              </a:spcBef>
              <a:spcAft>
                <a:spcPts val="0"/>
              </a:spcAft>
              <a:buSzPts val="1500"/>
              <a:buChar char="●"/>
            </a:pPr>
            <a:r>
              <a:rPr lang="en-GB" sz="1500"/>
              <a:t>The synthesis of current research will be helpful to researchers analysing historical trends in COVID-19 pandemic and individuals </a:t>
            </a:r>
            <a:r>
              <a:rPr lang="en-GB" sz="1500"/>
              <a:t>interested</a:t>
            </a:r>
            <a:r>
              <a:rPr lang="en-GB" sz="1500"/>
              <a:t> in better understanding and advocating for understanding and advocating for </a:t>
            </a:r>
            <a:r>
              <a:rPr lang="en-GB" sz="1500"/>
              <a:t>underserved</a:t>
            </a:r>
            <a:r>
              <a:rPr lang="en-GB" sz="1500"/>
              <a:t> </a:t>
            </a:r>
            <a:r>
              <a:rPr lang="en-GB" sz="1500"/>
              <a:t>communities</a:t>
            </a:r>
            <a:r>
              <a:rPr lang="en-GB" sz="1500"/>
              <a:t> across the globe.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solidFill>
                  <a:srgbClr val="000000"/>
                </a:solidFill>
                <a:latin typeface="Arial"/>
                <a:ea typeface="Arial"/>
                <a:cs typeface="Arial"/>
                <a:sym typeface="Arial"/>
              </a:rPr>
              <a:t>DATASETS AND ITS ATTRIBUTES</a:t>
            </a:r>
            <a:endParaRPr sz="4600"/>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GB" sz="1900"/>
              <a:t>Vaccinations(data) </a:t>
            </a:r>
            <a:endParaRPr sz="1900"/>
          </a:p>
          <a:p>
            <a:pPr indent="-349250" lvl="0" marL="457200" rtl="0" algn="l">
              <a:spcBef>
                <a:spcPts val="0"/>
              </a:spcBef>
              <a:spcAft>
                <a:spcPts val="0"/>
              </a:spcAft>
              <a:buSzPts val="1900"/>
              <a:buAutoNum type="arabicPeriod"/>
            </a:pPr>
            <a:r>
              <a:rPr lang="en-GB" sz="1900"/>
              <a:t>Vaccine_Names(vaccine)</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
        <p:nvSpPr>
          <p:cNvPr id="101" name="Google Shape;101;p15"/>
          <p:cNvSpPr txBox="1"/>
          <p:nvPr/>
        </p:nvSpPr>
        <p:spPr>
          <a:xfrm>
            <a:off x="887875" y="3837225"/>
            <a:ext cx="510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500">
                <a:latin typeface="Lato"/>
                <a:ea typeface="Lato"/>
                <a:cs typeface="Lato"/>
                <a:sym typeface="Lato"/>
              </a:rPr>
              <a:t>Source: ourworldindata.org</a:t>
            </a:r>
            <a:endParaRPr i="1" sz="15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268" name="Google Shape;26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1200"/>
              </a:spcBef>
              <a:spcAft>
                <a:spcPts val="0"/>
              </a:spcAft>
              <a:buClr>
                <a:srgbClr val="000000"/>
              </a:buClr>
              <a:buSzPts val="1300"/>
              <a:buFont typeface="Arial"/>
              <a:buChar char="●"/>
            </a:pPr>
            <a:r>
              <a:rPr lang="en-GB" sz="1500"/>
              <a:t>https://ourworldindata.org/covid-vaccinations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https://www.analyticsvidhya.com/blog/2019/12/6-powerful-feature-engineering-techniques-time-series/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https://www.sciencedirect.com/science/article/pii/S2211379721006197</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https://pycaret.gitbook.io/docs/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https://github.com/owid/covid-19-data/tree/master/public/data/vaccinations</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https://towardsdatascience.com/regression-in-the-face-of-messy-outliers-try-huber-regressor-3a54ddc12516</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https://www.nature.com/articles/s41598-022-05915-3</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https://journals.plos.org/plosone/article?id=10.1371/journal.pone.0253925</a:t>
            </a:r>
            <a:endParaRPr sz="1500"/>
          </a:p>
          <a:p>
            <a:pPr indent="-311150" lvl="0" marL="457200" rtl="0" algn="l">
              <a:lnSpc>
                <a:spcPct val="95000"/>
              </a:lnSpc>
              <a:spcBef>
                <a:spcPts val="0"/>
              </a:spcBef>
              <a:spcAft>
                <a:spcPts val="0"/>
              </a:spcAft>
              <a:buClr>
                <a:srgbClr val="000000"/>
              </a:buClr>
              <a:buSzPts val="1300"/>
              <a:buFont typeface="Arial"/>
              <a:buChar char="●"/>
            </a:pPr>
            <a:r>
              <a:rPr lang="en-GB" sz="1500"/>
              <a:t>https://machinelearningmastery.com/robust-regression-for-machine-learning-in-python/</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2214600" y="2234975"/>
            <a:ext cx="4714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5200">
                <a:latin typeface="Raleway"/>
                <a:ea typeface="Raleway"/>
                <a:cs typeface="Raleway"/>
                <a:sym typeface="Raleway"/>
              </a:rPr>
              <a:t>Thank You</a:t>
            </a:r>
            <a:endParaRPr b="1" sz="5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Attribues of vaccinations dataset :</a:t>
            </a:r>
            <a:endParaRPr sz="2040"/>
          </a:p>
        </p:txBody>
      </p:sp>
      <p:sp>
        <p:nvSpPr>
          <p:cNvPr id="107" name="Google Shape;107;p16"/>
          <p:cNvSpPr txBox="1"/>
          <p:nvPr>
            <p:ph idx="1" type="body"/>
          </p:nvPr>
        </p:nvSpPr>
        <p:spPr>
          <a:xfrm>
            <a:off x="729450" y="2078875"/>
            <a:ext cx="3046500" cy="28911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rgbClr val="000000"/>
              </a:buClr>
              <a:buSzPct val="84615"/>
              <a:buFont typeface="Arial"/>
              <a:buChar char="●"/>
            </a:pPr>
            <a:r>
              <a:rPr lang="en-GB"/>
              <a:t>'iso_code'</a:t>
            </a:r>
            <a:endParaRPr/>
          </a:p>
          <a:p>
            <a:pPr indent="-293211" lvl="0" marL="457200" rtl="0" algn="l">
              <a:spcBef>
                <a:spcPts val="0"/>
              </a:spcBef>
              <a:spcAft>
                <a:spcPts val="0"/>
              </a:spcAft>
              <a:buClr>
                <a:srgbClr val="000000"/>
              </a:buClr>
              <a:buSzPct val="84615"/>
              <a:buFont typeface="Arial"/>
              <a:buChar char="●"/>
            </a:pPr>
            <a:r>
              <a:rPr lang="en-GB"/>
              <a:t>'continent'</a:t>
            </a:r>
            <a:endParaRPr/>
          </a:p>
          <a:p>
            <a:pPr indent="-293211" lvl="0" marL="457200" rtl="0" algn="l">
              <a:spcBef>
                <a:spcPts val="0"/>
              </a:spcBef>
              <a:spcAft>
                <a:spcPts val="0"/>
              </a:spcAft>
              <a:buClr>
                <a:srgbClr val="000000"/>
              </a:buClr>
              <a:buSzPct val="84615"/>
              <a:buFont typeface="Arial"/>
              <a:buChar char="●"/>
            </a:pPr>
            <a:r>
              <a:rPr lang="en-GB"/>
              <a:t>'location'</a:t>
            </a:r>
            <a:endParaRPr/>
          </a:p>
          <a:p>
            <a:pPr indent="-293211" lvl="0" marL="457200" rtl="0" algn="l">
              <a:spcBef>
                <a:spcPts val="0"/>
              </a:spcBef>
              <a:spcAft>
                <a:spcPts val="0"/>
              </a:spcAft>
              <a:buClr>
                <a:srgbClr val="000000"/>
              </a:buClr>
              <a:buSzPct val="84615"/>
              <a:buFont typeface="Arial"/>
              <a:buChar char="●"/>
            </a:pPr>
            <a:r>
              <a:rPr lang="en-GB"/>
              <a:t>'date'</a:t>
            </a:r>
            <a:endParaRPr/>
          </a:p>
          <a:p>
            <a:pPr indent="-293211" lvl="0" marL="457200" rtl="0" algn="l">
              <a:spcBef>
                <a:spcPts val="0"/>
              </a:spcBef>
              <a:spcAft>
                <a:spcPts val="0"/>
              </a:spcAft>
              <a:buClr>
                <a:srgbClr val="000000"/>
              </a:buClr>
              <a:buSzPct val="84615"/>
              <a:buFont typeface="Arial"/>
              <a:buChar char="●"/>
            </a:pPr>
            <a:r>
              <a:rPr lang="en-GB"/>
              <a:t>'total_cases'</a:t>
            </a:r>
            <a:endParaRPr/>
          </a:p>
          <a:p>
            <a:pPr indent="-293211" lvl="0" marL="457200" rtl="0" algn="l">
              <a:spcBef>
                <a:spcPts val="0"/>
              </a:spcBef>
              <a:spcAft>
                <a:spcPts val="0"/>
              </a:spcAft>
              <a:buClr>
                <a:srgbClr val="000000"/>
              </a:buClr>
              <a:buSzPct val="84615"/>
              <a:buFont typeface="Arial"/>
              <a:buChar char="●"/>
            </a:pPr>
            <a:r>
              <a:rPr lang="en-GB"/>
              <a:t>'new_cases'</a:t>
            </a:r>
            <a:endParaRPr/>
          </a:p>
          <a:p>
            <a:pPr indent="-293211" lvl="0" marL="457200" rtl="0" algn="l">
              <a:spcBef>
                <a:spcPts val="0"/>
              </a:spcBef>
              <a:spcAft>
                <a:spcPts val="0"/>
              </a:spcAft>
              <a:buClr>
                <a:srgbClr val="000000"/>
              </a:buClr>
              <a:buSzPct val="84615"/>
              <a:buFont typeface="Arial"/>
              <a:buChar char="●"/>
            </a:pPr>
            <a:r>
              <a:rPr lang="en-GB"/>
              <a:t>'total_deaths'</a:t>
            </a:r>
            <a:endParaRPr/>
          </a:p>
          <a:p>
            <a:pPr indent="-293211" lvl="0" marL="457200" rtl="0" algn="l">
              <a:spcBef>
                <a:spcPts val="0"/>
              </a:spcBef>
              <a:spcAft>
                <a:spcPts val="0"/>
              </a:spcAft>
              <a:buClr>
                <a:srgbClr val="000000"/>
              </a:buClr>
              <a:buSzPct val="84615"/>
              <a:buFont typeface="Arial"/>
              <a:buChar char="●"/>
            </a:pPr>
            <a:r>
              <a:rPr lang="en-GB"/>
              <a:t>'new_deaths'</a:t>
            </a:r>
            <a:endParaRPr/>
          </a:p>
          <a:p>
            <a:pPr indent="-293211" lvl="0" marL="457200" rtl="0" algn="l">
              <a:spcBef>
                <a:spcPts val="0"/>
              </a:spcBef>
              <a:spcAft>
                <a:spcPts val="0"/>
              </a:spcAft>
              <a:buClr>
                <a:srgbClr val="000000"/>
              </a:buClr>
              <a:buSzPct val="84615"/>
              <a:buFont typeface="Arial"/>
              <a:buChar char="●"/>
            </a:pPr>
            <a:r>
              <a:rPr lang="en-GB"/>
              <a:t>'total_deaths_per_million'</a:t>
            </a:r>
            <a:endParaRPr/>
          </a:p>
          <a:p>
            <a:pPr indent="-293211" lvl="0" marL="457200" rtl="0" algn="l">
              <a:spcBef>
                <a:spcPts val="0"/>
              </a:spcBef>
              <a:spcAft>
                <a:spcPts val="0"/>
              </a:spcAft>
              <a:buClr>
                <a:srgbClr val="000000"/>
              </a:buClr>
              <a:buSzPct val="84615"/>
              <a:buFont typeface="Arial"/>
              <a:buChar char="●"/>
            </a:pPr>
            <a:r>
              <a:rPr lang="en-GB"/>
              <a:t>'total_tests'</a:t>
            </a:r>
            <a:endParaRPr/>
          </a:p>
          <a:p>
            <a:pPr indent="-293211" lvl="0" marL="457200" rtl="0" algn="l">
              <a:spcBef>
                <a:spcPts val="0"/>
              </a:spcBef>
              <a:spcAft>
                <a:spcPts val="0"/>
              </a:spcAft>
              <a:buClr>
                <a:srgbClr val="000000"/>
              </a:buClr>
              <a:buSzPct val="84615"/>
              <a:buFont typeface="Arial"/>
              <a:buChar char="●"/>
            </a:pPr>
            <a:r>
              <a:rPr lang="en-GB"/>
              <a:t>'new_tests'</a:t>
            </a:r>
            <a:endParaRPr/>
          </a:p>
          <a:p>
            <a:pPr indent="-293211" lvl="0" marL="457200" rtl="0" algn="l">
              <a:spcBef>
                <a:spcPts val="0"/>
              </a:spcBef>
              <a:spcAft>
                <a:spcPts val="0"/>
              </a:spcAft>
              <a:buClr>
                <a:srgbClr val="000000"/>
              </a:buClr>
              <a:buSzPct val="84615"/>
              <a:buFont typeface="Arial"/>
              <a:buChar char="●"/>
            </a:pPr>
            <a:r>
              <a:rPr lang="en-GB"/>
              <a:t>'positive_rate'</a:t>
            </a:r>
            <a:endParaRPr/>
          </a:p>
          <a:p>
            <a:pPr indent="-293211" lvl="0" marL="457200" rtl="0" algn="l">
              <a:spcBef>
                <a:spcPts val="0"/>
              </a:spcBef>
              <a:spcAft>
                <a:spcPts val="0"/>
              </a:spcAft>
              <a:buClr>
                <a:srgbClr val="000000"/>
              </a:buClr>
              <a:buSzPct val="84615"/>
              <a:buFont typeface="Arial"/>
              <a:buChar char="●"/>
            </a:pPr>
            <a:r>
              <a:rPr lang="en-GB"/>
              <a:t>'total_vaccinations'</a:t>
            </a:r>
            <a:endParaRPr/>
          </a:p>
          <a:p>
            <a:pPr indent="0" lvl="0" marL="0" rtl="0" algn="l">
              <a:spcBef>
                <a:spcPts val="1200"/>
              </a:spcBef>
              <a:spcAft>
                <a:spcPts val="1200"/>
              </a:spcAft>
              <a:buNone/>
            </a:pPr>
            <a:r>
              <a:t/>
            </a:r>
            <a:endParaRPr/>
          </a:p>
        </p:txBody>
      </p:sp>
      <p:sp>
        <p:nvSpPr>
          <p:cNvPr id="108" name="Google Shape;108;p16"/>
          <p:cNvSpPr txBox="1"/>
          <p:nvPr/>
        </p:nvSpPr>
        <p:spPr>
          <a:xfrm>
            <a:off x="5245550" y="1853850"/>
            <a:ext cx="3439200" cy="31308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200"/>
              </a:spcBef>
              <a:spcAft>
                <a:spcPts val="0"/>
              </a:spcAft>
              <a:buSzPts val="900"/>
              <a:buChar char="●"/>
            </a:pPr>
            <a:r>
              <a:rPr lang="en-GB" sz="1200">
                <a:latin typeface="Lato"/>
                <a:ea typeface="Lato"/>
                <a:cs typeface="Lato"/>
                <a:sym typeface="Lato"/>
              </a:rPr>
              <a:t>'people_vaccinated'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'people_fully_vaccinated'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'total_boosters'</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'new_vaccinations'</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'total_vaccinations_per_hundred'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'people_vaccinated_per_hundred'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'people_fully_vaccinated_per_hundred'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'total_boosters_per_hundred'</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''population'</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'population_density'</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'median_age'</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'aged_65_older'</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'aged_70_older'</a:t>
            </a:r>
            <a:endParaRPr sz="1200">
              <a:latin typeface="Lato"/>
              <a:ea typeface="Lato"/>
              <a:cs typeface="Lato"/>
              <a:sym typeface="Lato"/>
            </a:endParaRPr>
          </a:p>
          <a:p>
            <a:pPr indent="-285750" lvl="0" marL="457200" rtl="0" algn="l">
              <a:lnSpc>
                <a:spcPct val="115000"/>
              </a:lnSpc>
              <a:spcBef>
                <a:spcPts val="0"/>
              </a:spcBef>
              <a:spcAft>
                <a:spcPts val="0"/>
              </a:spcAft>
              <a:buSzPts val="900"/>
              <a:buChar char="●"/>
            </a:pPr>
            <a:r>
              <a:rPr lang="en-GB" sz="1200">
                <a:latin typeface="Lato"/>
                <a:ea typeface="Lato"/>
                <a:cs typeface="Lato"/>
                <a:sym typeface="Lato"/>
              </a:rPr>
              <a:t>'human_per_capita'</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000000"/>
                </a:solidFill>
                <a:latin typeface="Lato"/>
                <a:ea typeface="Lato"/>
                <a:cs typeface="Lato"/>
                <a:sym typeface="Lato"/>
              </a:rPr>
              <a:t>Attributes</a:t>
            </a:r>
            <a:r>
              <a:rPr lang="en-GB" sz="2100">
                <a:solidFill>
                  <a:srgbClr val="000000"/>
                </a:solidFill>
                <a:latin typeface="Lato"/>
                <a:ea typeface="Lato"/>
                <a:cs typeface="Lato"/>
                <a:sym typeface="Lato"/>
              </a:rPr>
              <a:t> of Vaccine_Names dataset :</a:t>
            </a:r>
            <a:endParaRPr sz="3600">
              <a:latin typeface="Lato"/>
              <a:ea typeface="Lato"/>
              <a:cs typeface="Lato"/>
              <a:sym typeface="Lato"/>
            </a:endParaRPr>
          </a:p>
        </p:txBody>
      </p:sp>
      <p:sp>
        <p:nvSpPr>
          <p:cNvPr id="114" name="Google Shape;114;p17"/>
          <p:cNvSpPr txBox="1"/>
          <p:nvPr>
            <p:ph idx="1" type="body"/>
          </p:nvPr>
        </p:nvSpPr>
        <p:spPr>
          <a:xfrm>
            <a:off x="729450" y="2090550"/>
            <a:ext cx="3005700" cy="11139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lang="en-GB" sz="1400"/>
              <a:t>'location'</a:t>
            </a:r>
            <a:endParaRPr sz="1400"/>
          </a:p>
          <a:p>
            <a:pPr indent="-304800" lvl="0" marL="457200" rtl="0" algn="l">
              <a:spcBef>
                <a:spcPts val="0"/>
              </a:spcBef>
              <a:spcAft>
                <a:spcPts val="0"/>
              </a:spcAft>
              <a:buClr>
                <a:srgbClr val="000000"/>
              </a:buClr>
              <a:buSzPts val="1200"/>
              <a:buFont typeface="Arial"/>
              <a:buChar char="●"/>
            </a:pPr>
            <a:r>
              <a:rPr lang="en-GB" sz="1400"/>
              <a:t>'date'</a:t>
            </a:r>
            <a:endParaRPr sz="1400"/>
          </a:p>
          <a:p>
            <a:pPr indent="-304800" lvl="0" marL="457200" rtl="0" algn="l">
              <a:spcBef>
                <a:spcPts val="0"/>
              </a:spcBef>
              <a:spcAft>
                <a:spcPts val="0"/>
              </a:spcAft>
              <a:buClr>
                <a:srgbClr val="000000"/>
              </a:buClr>
              <a:buSzPts val="1200"/>
              <a:buFont typeface="Arial"/>
              <a:buChar char="●"/>
            </a:pPr>
            <a:r>
              <a:rPr lang="en-GB" sz="1400"/>
              <a:t>'vaccine'</a:t>
            </a:r>
            <a:endParaRPr sz="1400"/>
          </a:p>
          <a:p>
            <a:pPr indent="-304800" lvl="0" marL="457200" rtl="0" algn="l">
              <a:spcBef>
                <a:spcPts val="0"/>
              </a:spcBef>
              <a:spcAft>
                <a:spcPts val="0"/>
              </a:spcAft>
              <a:buClr>
                <a:srgbClr val="000000"/>
              </a:buClr>
              <a:buSzPts val="1200"/>
              <a:buFont typeface="Arial"/>
              <a:buChar char="●"/>
            </a:pPr>
            <a:r>
              <a:rPr lang="en-GB" sz="1400"/>
              <a:t>'total_vaccinations'</a:t>
            </a:r>
            <a:endParaRPr sz="1400"/>
          </a:p>
        </p:txBody>
      </p:sp>
      <p:sp>
        <p:nvSpPr>
          <p:cNvPr id="115" name="Google Shape;115;p17"/>
          <p:cNvSpPr txBox="1"/>
          <p:nvPr/>
        </p:nvSpPr>
        <p:spPr>
          <a:xfrm>
            <a:off x="729450" y="3510650"/>
            <a:ext cx="7878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Attributes present and one of the appropriate and relevant large dataset found was the reason for choosing these datasets.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Attributes having null percentage of more than 85 are removed. Attributes which are most frequently used and require for analysing and visualizing are selected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71500" y="2081900"/>
            <a:ext cx="7845000" cy="12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3900">
                <a:solidFill>
                  <a:srgbClr val="000000"/>
                </a:solidFill>
                <a:latin typeface="Lato Black"/>
                <a:ea typeface="Lato Black"/>
                <a:cs typeface="Lato Black"/>
                <a:sym typeface="Lato Black"/>
              </a:rPr>
              <a:t>DATA PRE-PROCESSING</a:t>
            </a:r>
            <a:endParaRPr b="0" sz="5400">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625600" y="3459600"/>
            <a:ext cx="7803900" cy="1683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The 'BFILL' fills the missing values backward so they are replaced with the next value.</a:t>
            </a:r>
            <a:endParaRPr sz="1600"/>
          </a:p>
          <a:p>
            <a:pPr indent="-342900" lvl="0" marL="457200" rtl="0" algn="l">
              <a:spcBef>
                <a:spcPts val="0"/>
              </a:spcBef>
              <a:spcAft>
                <a:spcPts val="0"/>
              </a:spcAft>
              <a:buSzPts val="1800"/>
              <a:buChar char="●"/>
            </a:pPr>
            <a:r>
              <a:rPr lang="en-GB" sz="1600">
                <a:solidFill>
                  <a:srgbClr val="161819"/>
                </a:solidFill>
              </a:rPr>
              <a:t>All the missing values of all tuples are now replaced by appropriate values</a:t>
            </a:r>
            <a:endParaRPr sz="1800"/>
          </a:p>
        </p:txBody>
      </p:sp>
      <p:pic>
        <p:nvPicPr>
          <p:cNvPr id="126" name="Google Shape;126;p19"/>
          <p:cNvPicPr preferRelativeResize="0"/>
          <p:nvPr/>
        </p:nvPicPr>
        <p:blipFill rotWithShape="1">
          <a:blip r:embed="rId3">
            <a:alphaModFix/>
          </a:blip>
          <a:srcRect b="27410" l="15538" r="15737" t="27410"/>
          <a:stretch/>
        </p:blipFill>
        <p:spPr>
          <a:xfrm>
            <a:off x="2597275" y="1520625"/>
            <a:ext cx="4147876" cy="154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55200" y="671676"/>
            <a:ext cx="7893174" cy="1430925"/>
          </a:xfrm>
          <a:prstGeom prst="rect">
            <a:avLst/>
          </a:prstGeom>
          <a:noFill/>
          <a:ln>
            <a:noFill/>
          </a:ln>
        </p:spPr>
      </p:pic>
      <p:pic>
        <p:nvPicPr>
          <p:cNvPr id="132" name="Google Shape;132;p20"/>
          <p:cNvPicPr preferRelativeResize="0"/>
          <p:nvPr/>
        </p:nvPicPr>
        <p:blipFill>
          <a:blip r:embed="rId4">
            <a:alphaModFix/>
          </a:blip>
          <a:stretch>
            <a:fillRect/>
          </a:stretch>
        </p:blipFill>
        <p:spPr>
          <a:xfrm>
            <a:off x="5118025" y="2361125"/>
            <a:ext cx="3840325" cy="2893200"/>
          </a:xfrm>
          <a:prstGeom prst="rect">
            <a:avLst/>
          </a:prstGeom>
          <a:noFill/>
          <a:ln>
            <a:noFill/>
          </a:ln>
        </p:spPr>
      </p:pic>
      <p:sp>
        <p:nvSpPr>
          <p:cNvPr id="133" name="Google Shape;133;p20"/>
          <p:cNvSpPr txBox="1"/>
          <p:nvPr/>
        </p:nvSpPr>
        <p:spPr>
          <a:xfrm>
            <a:off x="543175" y="3658100"/>
            <a:ext cx="39573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a:latin typeface="Lato"/>
                <a:ea typeface="Lato"/>
                <a:cs typeface="Lato"/>
                <a:sym typeface="Lato"/>
              </a:rPr>
              <a:t>Merging of two datasets(data and vaccine)</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241975" y="1373800"/>
            <a:ext cx="2626500" cy="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161819"/>
                </a:solidFill>
              </a:rPr>
              <a:t>One hot encoding</a:t>
            </a:r>
            <a:endParaRPr sz="2300">
              <a:solidFill>
                <a:srgbClr val="161819"/>
              </a:solidFill>
            </a:endParaRPr>
          </a:p>
          <a:p>
            <a:pPr indent="0" lvl="0" marL="0" rtl="0" algn="l">
              <a:spcBef>
                <a:spcPts val="1200"/>
              </a:spcBef>
              <a:spcAft>
                <a:spcPts val="1200"/>
              </a:spcAft>
              <a:buNone/>
            </a:pPr>
            <a:r>
              <a:t/>
            </a:r>
            <a:endParaRPr sz="2500"/>
          </a:p>
        </p:txBody>
      </p:sp>
      <p:pic>
        <p:nvPicPr>
          <p:cNvPr id="139" name="Google Shape;139;p21"/>
          <p:cNvPicPr preferRelativeResize="0"/>
          <p:nvPr/>
        </p:nvPicPr>
        <p:blipFill rotWithShape="1">
          <a:blip r:embed="rId3">
            <a:alphaModFix/>
          </a:blip>
          <a:srcRect b="3395" l="4502" r="14077" t="18191"/>
          <a:stretch/>
        </p:blipFill>
        <p:spPr>
          <a:xfrm>
            <a:off x="241975" y="1970850"/>
            <a:ext cx="6083198" cy="311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