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6" r:id="rId4"/>
    <p:sldId id="267" r:id="rId5"/>
    <p:sldId id="258" r:id="rId6"/>
    <p:sldId id="259" r:id="rId7"/>
    <p:sldId id="268" r:id="rId8"/>
    <p:sldId id="271" r:id="rId9"/>
    <p:sldId id="270" r:id="rId10"/>
    <p:sldId id="260" r:id="rId11"/>
    <p:sldId id="261" r:id="rId12"/>
    <p:sldId id="262" r:id="rId13"/>
    <p:sldId id="263" r:id="rId14"/>
    <p:sldId id="264" r:id="rId15"/>
    <p:sldId id="265" r:id="rId16"/>
  </p:sldIdLst>
  <p:sldSz cx="12192000" cy="6858000"/>
  <p:notesSz cx="6858000" cy="9144000"/>
  <p:embeddedFontLst>
    <p:embeddedFont>
      <p:font typeface="Book Antiqua" panose="020406020503050303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09F3C36-28F6-4233-9D4C-22DDE5E1D4A9}">
          <p14:sldIdLst>
            <p14:sldId id="256"/>
            <p14:sldId id="257"/>
            <p14:sldId id="266"/>
            <p14:sldId id="267"/>
            <p14:sldId id="258"/>
            <p14:sldId id="259"/>
            <p14:sldId id="268"/>
            <p14:sldId id="271"/>
            <p14:sldId id="270"/>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74DBE4-8FD0-45FA-8EF5-38985A78FF0F}">
  <a:tblStyle styleId="{E374DBE4-8FD0-45FA-8EF5-38985A78FF0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4B7CD39-04FA-4CFB-BD31-7D597B9BC54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b64205134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5" name="Google Shape;135;g23b64205134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b64205134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g23b64205134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b64205134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1" name="Google Shape;161;g23b64205134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7b7959a4_2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g23b7b7959a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176ca657f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8" name="Google Shape;138;g1f176ca657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7de47a206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7" name="Google Shape;157;g207de47a20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edcae0324a560ed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g6edcae0324a560e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1154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91612" y="1679677"/>
            <a:ext cx="11112501" cy="16391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IN" sz="3600" b="1">
                <a:latin typeface="Book Antiqua"/>
                <a:ea typeface="Book Antiqua"/>
                <a:cs typeface="Book Antiqua"/>
                <a:sym typeface="Book Antiqua"/>
              </a:rPr>
              <a:t>“Reducing Power Consumption by Combined Simulation of Massive MIMO and Small-Cells</a:t>
            </a:r>
            <a:r>
              <a:rPr lang="en-IN" sz="3200" b="1" i="1">
                <a:latin typeface="Arial"/>
                <a:ea typeface="Arial"/>
                <a:cs typeface="Arial"/>
                <a:sym typeface="Arial"/>
              </a:rPr>
              <a:t>”</a:t>
            </a:r>
            <a:br>
              <a:rPr lang="en-IN" sz="3600" b="1">
                <a:latin typeface="Book Antiqua"/>
                <a:ea typeface="Book Antiqua"/>
                <a:cs typeface="Book Antiqua"/>
                <a:sym typeface="Book Antiqua"/>
              </a:rPr>
            </a:br>
            <a:endParaRPr sz="3600" b="1">
              <a:latin typeface="Book Antiqua"/>
              <a:ea typeface="Book Antiqua"/>
              <a:cs typeface="Book Antiqua"/>
              <a:sym typeface="Book Antiqua"/>
            </a:endParaRPr>
          </a:p>
        </p:txBody>
      </p:sp>
      <p:pic>
        <p:nvPicPr>
          <p:cNvPr id="89" name="Google Shape;89;p13"/>
          <p:cNvPicPr preferRelativeResize="0"/>
          <p:nvPr/>
        </p:nvPicPr>
        <p:blipFill rotWithShape="1">
          <a:blip r:embed="rId3">
            <a:alphaModFix/>
          </a:blip>
          <a:srcRect t="15763" r="38198" b="64454"/>
          <a:stretch/>
        </p:blipFill>
        <p:spPr>
          <a:xfrm>
            <a:off x="2906396" y="216505"/>
            <a:ext cx="5973911" cy="1075632"/>
          </a:xfrm>
          <a:prstGeom prst="rect">
            <a:avLst/>
          </a:prstGeom>
          <a:noFill/>
          <a:ln>
            <a:noFill/>
          </a:ln>
        </p:spPr>
      </p:pic>
      <p:sp>
        <p:nvSpPr>
          <p:cNvPr id="90" name="Google Shape;90;p13"/>
          <p:cNvSpPr txBox="1"/>
          <p:nvPr/>
        </p:nvSpPr>
        <p:spPr>
          <a:xfrm>
            <a:off x="7274944" y="3355259"/>
            <a:ext cx="2367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Team No: N4</a:t>
            </a:r>
            <a:endParaRPr sz="1400" b="0" i="0" u="none" strike="noStrike" cap="none">
              <a:solidFill>
                <a:srgbClr val="000000"/>
              </a:solidFill>
              <a:latin typeface="Arial"/>
              <a:ea typeface="Arial"/>
              <a:cs typeface="Arial"/>
              <a:sym typeface="Arial"/>
            </a:endParaRPr>
          </a:p>
        </p:txBody>
      </p:sp>
      <p:sp>
        <p:nvSpPr>
          <p:cNvPr id="91" name="Google Shape;91;p13"/>
          <p:cNvSpPr txBox="1"/>
          <p:nvPr/>
        </p:nvSpPr>
        <p:spPr>
          <a:xfrm>
            <a:off x="491611" y="5344476"/>
            <a:ext cx="4325485"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Guided by</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Mr.Parikshit P Hegde</a:t>
            </a:r>
            <a:endParaRPr sz="3200" b="1" i="0" u="none" strike="noStrike" cap="none">
              <a:solidFill>
                <a:schemeClr val="dk1"/>
              </a:solidFill>
              <a:latin typeface="Times New Roman"/>
              <a:ea typeface="Times New Roman"/>
              <a:cs typeface="Times New Roman"/>
              <a:sym typeface="Times New Roman"/>
            </a:endParaRPr>
          </a:p>
        </p:txBody>
      </p:sp>
      <p:graphicFrame>
        <p:nvGraphicFramePr>
          <p:cNvPr id="92" name="Google Shape;92;p13"/>
          <p:cNvGraphicFramePr/>
          <p:nvPr/>
        </p:nvGraphicFramePr>
        <p:xfrm>
          <a:off x="5471471" y="4063048"/>
          <a:ext cx="6132650" cy="2358700"/>
        </p:xfrm>
        <a:graphic>
          <a:graphicData uri="http://schemas.openxmlformats.org/drawingml/2006/table">
            <a:tbl>
              <a:tblPr firstRow="1" bandRow="1">
                <a:noFill/>
                <a:tableStyleId>{E374DBE4-8FD0-45FA-8EF5-38985A78FF0F}</a:tableStyleId>
              </a:tblPr>
              <a:tblGrid>
                <a:gridCol w="3066325">
                  <a:extLst>
                    <a:ext uri="{9D8B030D-6E8A-4147-A177-3AD203B41FA5}">
                      <a16:colId xmlns:a16="http://schemas.microsoft.com/office/drawing/2014/main" val="20000"/>
                    </a:ext>
                  </a:extLst>
                </a:gridCol>
                <a:gridCol w="3066325">
                  <a:extLst>
                    <a:ext uri="{9D8B030D-6E8A-4147-A177-3AD203B41FA5}">
                      <a16:colId xmlns:a16="http://schemas.microsoft.com/office/drawing/2014/main" val="20001"/>
                    </a:ext>
                  </a:extLst>
                </a:gridCol>
              </a:tblGrid>
              <a:tr h="44632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alibri"/>
                          <a:ea typeface="Calibri"/>
                          <a:cs typeface="Calibri"/>
                          <a:sym typeface="Calibri"/>
                        </a:rPr>
                        <a:t>Name</a:t>
                      </a:r>
                      <a:endParaRPr sz="1800" b="1" u="none" strike="noStrike" cap="none">
                        <a:solidFill>
                          <a:schemeClr val="lt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t>USN</a:t>
                      </a:r>
                      <a:endParaRPr sz="1800" u="none" strike="noStrike" cap="none"/>
                    </a:p>
                  </a:txBody>
                  <a:tcPr marL="91450" marR="91450" marT="45725" marB="45725"/>
                </a:tc>
                <a:extLst>
                  <a:ext uri="{0D108BD9-81ED-4DB2-BD59-A6C34878D82A}">
                    <a16:rowId xmlns:a16="http://schemas.microsoft.com/office/drawing/2014/main" val="10000"/>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Pragathi Pujari</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01FE20BCS189</a:t>
                      </a:r>
                      <a:endParaRPr sz="1400" u="none" strike="noStrike" cap="none"/>
                    </a:p>
                  </a:txBody>
                  <a:tcPr marL="6350" marR="6350" marT="6350" marB="0" anchor="b"/>
                </a:tc>
                <a:extLst>
                  <a:ext uri="{0D108BD9-81ED-4DB2-BD59-A6C34878D82A}">
                    <a16:rowId xmlns:a16="http://schemas.microsoft.com/office/drawing/2014/main" val="10001"/>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B Ajay Kushal</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01FE20BCS289</a:t>
                      </a:r>
                      <a:endParaRPr sz="1400" u="none" strike="noStrike" cap="none"/>
                    </a:p>
                  </a:txBody>
                  <a:tcPr marL="6350" marR="6350" marT="6350" marB="0" anchor="b"/>
                </a:tc>
                <a:extLst>
                  <a:ext uri="{0D108BD9-81ED-4DB2-BD59-A6C34878D82A}">
                    <a16:rowId xmlns:a16="http://schemas.microsoft.com/office/drawing/2014/main" val="10002"/>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Lavanya Shahapur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01FE20BCS185</a:t>
                      </a:r>
                      <a:endParaRPr sz="1400" u="none" strike="noStrike" cap="none"/>
                    </a:p>
                  </a:txBody>
                  <a:tcPr marL="6350" marR="6350" marT="6350" marB="0" anchor="b"/>
                </a:tc>
                <a:extLst>
                  <a:ext uri="{0D108BD9-81ED-4DB2-BD59-A6C34878D82A}">
                    <a16:rowId xmlns:a16="http://schemas.microsoft.com/office/drawing/2014/main" val="10003"/>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Kushagra Tomar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01FE20BCS063</a:t>
                      </a:r>
                      <a:endParaRPr sz="1400" u="none" strike="noStrike" cap="none"/>
                    </a:p>
                  </a:txBody>
                  <a:tcPr marL="6350" marR="6350" marT="6350" marB="0" anchor="b"/>
                </a:tc>
                <a:extLst>
                  <a:ext uri="{0D108BD9-81ED-4DB2-BD59-A6C34878D82A}">
                    <a16:rowId xmlns:a16="http://schemas.microsoft.com/office/drawing/2014/main" val="10004"/>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Ashwini Jannu</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01FE20BCS208</a:t>
                      </a:r>
                      <a:endParaRPr sz="1400" u="none" strike="noStrike" cap="none"/>
                    </a:p>
                  </a:txBody>
                  <a:tcPr marL="6350" marR="6350" marT="635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25" name="Google Shape;125;p17"/>
          <p:cNvGrpSpPr/>
          <p:nvPr/>
        </p:nvGrpSpPr>
        <p:grpSpPr>
          <a:xfrm>
            <a:off x="0" y="0"/>
            <a:ext cx="12191999" cy="768567"/>
            <a:chOff x="0" y="0"/>
            <a:chExt cx="12191999" cy="768567"/>
          </a:xfrm>
        </p:grpSpPr>
        <p:pic>
          <p:nvPicPr>
            <p:cNvPr id="126" name="Google Shape;126;p17"/>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27" name="Google Shape;127;p17"/>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28" name="Google Shape;128;p17"/>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29" name="Google Shape;129;p17"/>
          <p:cNvPicPr preferRelativeResize="0"/>
          <p:nvPr/>
        </p:nvPicPr>
        <p:blipFill rotWithShape="1">
          <a:blip r:embed="rId4">
            <a:alphaModFix/>
          </a:blip>
          <a:srcRect l="16889" t="13878" r="31540" b="5528"/>
          <a:stretch/>
        </p:blipFill>
        <p:spPr>
          <a:xfrm>
            <a:off x="605025" y="1032125"/>
            <a:ext cx="5234539" cy="5062276"/>
          </a:xfrm>
          <a:prstGeom prst="rect">
            <a:avLst/>
          </a:prstGeom>
          <a:noFill/>
          <a:ln>
            <a:noFill/>
          </a:ln>
        </p:spPr>
      </p:pic>
      <p:pic>
        <p:nvPicPr>
          <p:cNvPr id="130" name="Google Shape;130;p17"/>
          <p:cNvPicPr preferRelativeResize="0"/>
          <p:nvPr/>
        </p:nvPicPr>
        <p:blipFill rotWithShape="1">
          <a:blip r:embed="rId5">
            <a:alphaModFix/>
          </a:blip>
          <a:srcRect l="16670" t="12942" r="31671" b="5244"/>
          <a:stretch/>
        </p:blipFill>
        <p:spPr>
          <a:xfrm>
            <a:off x="6315025" y="1032125"/>
            <a:ext cx="5234549" cy="5062276"/>
          </a:xfrm>
          <a:prstGeom prst="rect">
            <a:avLst/>
          </a:prstGeom>
          <a:noFill/>
          <a:ln>
            <a:noFill/>
          </a:ln>
        </p:spPr>
      </p:pic>
      <p:sp>
        <p:nvSpPr>
          <p:cNvPr id="131" name="Google Shape;131;p17"/>
          <p:cNvSpPr/>
          <p:nvPr/>
        </p:nvSpPr>
        <p:spPr>
          <a:xfrm>
            <a:off x="7312450" y="5412525"/>
            <a:ext cx="848700" cy="465425"/>
          </a:xfrm>
          <a:prstGeom prst="flowChart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txBox="1"/>
          <p:nvPr/>
        </p:nvSpPr>
        <p:spPr>
          <a:xfrm>
            <a:off x="3179700" y="6276839"/>
            <a:ext cx="58326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IN" b="0" i="0" u="none" strike="noStrike" cap="none" dirty="0">
                <a:solidFill>
                  <a:schemeClr val="dk1"/>
                </a:solidFill>
                <a:latin typeface="+mj-lt"/>
                <a:ea typeface="Calibri"/>
                <a:cs typeface="Calibri"/>
                <a:sym typeface="Calibri"/>
              </a:rPr>
              <a:t>Fig. This figure depicts the completion of simulation for all 10 users. </a:t>
            </a:r>
            <a:endParaRPr b="0" i="0" u="none" strike="noStrike" cap="none" dirty="0">
              <a:solidFill>
                <a:schemeClr val="dk1"/>
              </a:solidFill>
              <a:latin typeface="+mj-lt"/>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38" name="Google Shape;138;p18"/>
          <p:cNvGrpSpPr/>
          <p:nvPr/>
        </p:nvGrpSpPr>
        <p:grpSpPr>
          <a:xfrm>
            <a:off x="0" y="0"/>
            <a:ext cx="12191999" cy="768567"/>
            <a:chOff x="0" y="0"/>
            <a:chExt cx="12191999" cy="768567"/>
          </a:xfrm>
        </p:grpSpPr>
        <p:pic>
          <p:nvPicPr>
            <p:cNvPr id="139" name="Google Shape;139;p18"/>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40" name="Google Shape;140;p18"/>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41" name="Google Shape;141;p18"/>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42" name="Google Shape;142;p18"/>
          <p:cNvPicPr preferRelativeResize="0"/>
          <p:nvPr/>
        </p:nvPicPr>
        <p:blipFill rotWithShape="1">
          <a:blip r:embed="rId4">
            <a:alphaModFix/>
          </a:blip>
          <a:srcRect l="2543"/>
          <a:stretch/>
        </p:blipFill>
        <p:spPr>
          <a:xfrm>
            <a:off x="389675" y="1232305"/>
            <a:ext cx="6511850" cy="4175465"/>
          </a:xfrm>
          <a:prstGeom prst="rect">
            <a:avLst/>
          </a:prstGeom>
          <a:noFill/>
          <a:ln>
            <a:noFill/>
          </a:ln>
        </p:spPr>
      </p:pic>
      <p:sp>
        <p:nvSpPr>
          <p:cNvPr id="144" name="Google Shape;144;p18"/>
          <p:cNvSpPr txBox="1"/>
          <p:nvPr/>
        </p:nvSpPr>
        <p:spPr>
          <a:xfrm>
            <a:off x="596300" y="5410266"/>
            <a:ext cx="60986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latin typeface="Calibri"/>
                <a:ea typeface="Calibri"/>
                <a:cs typeface="Calibri"/>
                <a:sym typeface="Calibri"/>
              </a:rPr>
              <a:t>Fig. </a:t>
            </a:r>
            <a:r>
              <a:rPr lang="en-US" sz="1600" dirty="0">
                <a:latin typeface="Calibri"/>
                <a:ea typeface="Calibri"/>
                <a:cs typeface="Calibri"/>
                <a:sym typeface="Calibri"/>
              </a:rPr>
              <a:t>Base graph plotted for the different schemes for varied QoS</a:t>
            </a:r>
            <a:endParaRPr sz="1600" dirty="0">
              <a:latin typeface="Calibri"/>
              <a:ea typeface="Calibri"/>
              <a:cs typeface="Calibri"/>
              <a:sym typeface="Calibri"/>
            </a:endParaRPr>
          </a:p>
        </p:txBody>
      </p:sp>
      <p:pic>
        <p:nvPicPr>
          <p:cNvPr id="3" name="Picture 2">
            <a:extLst>
              <a:ext uri="{FF2B5EF4-FFF2-40B4-BE49-F238E27FC236}">
                <a16:creationId xmlns:a16="http://schemas.microsoft.com/office/drawing/2014/main" id="{BF1B114F-D61E-E77E-C8DB-9D93D92E8FDA}"/>
              </a:ext>
            </a:extLst>
          </p:cNvPr>
          <p:cNvPicPr>
            <a:picLocks noChangeAspect="1"/>
          </p:cNvPicPr>
          <p:nvPr/>
        </p:nvPicPr>
        <p:blipFill>
          <a:blip r:embed="rId5"/>
          <a:stretch>
            <a:fillRect/>
          </a:stretch>
        </p:blipFill>
        <p:spPr>
          <a:xfrm>
            <a:off x="7369804" y="2377458"/>
            <a:ext cx="4657111" cy="30303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309925" y="7027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50" name="Google Shape;150;p19"/>
          <p:cNvGrpSpPr/>
          <p:nvPr/>
        </p:nvGrpSpPr>
        <p:grpSpPr>
          <a:xfrm>
            <a:off x="0" y="0"/>
            <a:ext cx="12191999" cy="768567"/>
            <a:chOff x="0" y="0"/>
            <a:chExt cx="12191999" cy="768567"/>
          </a:xfrm>
        </p:grpSpPr>
        <p:pic>
          <p:nvPicPr>
            <p:cNvPr id="151" name="Google Shape;151;p19"/>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52" name="Google Shape;152;p19"/>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53" name="Google Shape;153;p19"/>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54" name="Google Shape;154;p19"/>
          <p:cNvSpPr txBox="1"/>
          <p:nvPr/>
        </p:nvSpPr>
        <p:spPr>
          <a:xfrm>
            <a:off x="14079325" y="3961675"/>
            <a:ext cx="7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55" name="Google Shape;155;p19"/>
          <p:cNvPicPr preferRelativeResize="0"/>
          <p:nvPr/>
        </p:nvPicPr>
        <p:blipFill rotWithShape="1">
          <a:blip r:embed="rId4">
            <a:alphaModFix/>
          </a:blip>
          <a:srcRect l="8437" t="12765" r="7351" b="7298"/>
          <a:stretch/>
        </p:blipFill>
        <p:spPr>
          <a:xfrm>
            <a:off x="198951" y="841742"/>
            <a:ext cx="6582488" cy="4388830"/>
          </a:xfrm>
          <a:prstGeom prst="rect">
            <a:avLst/>
          </a:prstGeom>
          <a:noFill/>
          <a:ln>
            <a:noFill/>
          </a:ln>
        </p:spPr>
      </p:pic>
      <p:sp>
        <p:nvSpPr>
          <p:cNvPr id="157" name="Google Shape;157;p19"/>
          <p:cNvSpPr txBox="1"/>
          <p:nvPr/>
        </p:nvSpPr>
        <p:spPr>
          <a:xfrm>
            <a:off x="198951" y="5691331"/>
            <a:ext cx="11464387"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dirty="0">
                <a:latin typeface="Book Antiqua" panose="02040602050305030304" pitchFamily="18" charset="0"/>
              </a:rPr>
              <a:t>Here, the number of antennas placed at the base station and the SCAs is increased by a gradual amount, while the maximal transmit power per subcarrier at the BS and SCAs are also increased gradually.</a:t>
            </a:r>
            <a:endParaRPr sz="2000" dirty="0">
              <a:latin typeface="Book Antiqua" panose="02040602050305030304" pitchFamily="18" charset="0"/>
              <a:ea typeface="Calibri"/>
              <a:cs typeface="Calibri"/>
              <a:sym typeface="Calibri"/>
            </a:endParaRPr>
          </a:p>
        </p:txBody>
      </p:sp>
      <p:sp>
        <p:nvSpPr>
          <p:cNvPr id="158" name="Google Shape;158;p19"/>
          <p:cNvSpPr txBox="1"/>
          <p:nvPr/>
        </p:nvSpPr>
        <p:spPr>
          <a:xfrm>
            <a:off x="-96678" y="5258992"/>
            <a:ext cx="7173745"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latin typeface="Calibri"/>
                <a:ea typeface="Calibri"/>
                <a:cs typeface="Calibri"/>
                <a:sym typeface="Calibri"/>
              </a:rPr>
              <a:t>Fig. </a:t>
            </a:r>
            <a:r>
              <a:rPr lang="en-US" sz="1600" dirty="0">
                <a:latin typeface="Calibri"/>
                <a:ea typeface="Calibri"/>
                <a:cs typeface="Calibri"/>
                <a:sym typeface="Calibri"/>
              </a:rPr>
              <a:t>Graph A obtained for increased values of transmit power and No of antennas </a:t>
            </a:r>
            <a:endParaRPr sz="1600" dirty="0">
              <a:latin typeface="Calibri"/>
              <a:ea typeface="Calibri"/>
              <a:cs typeface="Calibri"/>
              <a:sym typeface="Calibri"/>
            </a:endParaRPr>
          </a:p>
        </p:txBody>
      </p:sp>
      <p:sp>
        <p:nvSpPr>
          <p:cNvPr id="4" name="Google Shape;149;p19">
            <a:extLst>
              <a:ext uri="{FF2B5EF4-FFF2-40B4-BE49-F238E27FC236}">
                <a16:creationId xmlns:a16="http://schemas.microsoft.com/office/drawing/2014/main" id="{639A7744-8AC4-8C24-F9EB-555609FE6E77}"/>
              </a:ext>
            </a:extLst>
          </p:cNvPr>
          <p:cNvSpPr txBox="1"/>
          <p:nvPr/>
        </p:nvSpPr>
        <p:spPr>
          <a:xfrm>
            <a:off x="255815" y="673140"/>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pic>
        <p:nvPicPr>
          <p:cNvPr id="5" name="Picture 4">
            <a:extLst>
              <a:ext uri="{FF2B5EF4-FFF2-40B4-BE49-F238E27FC236}">
                <a16:creationId xmlns:a16="http://schemas.microsoft.com/office/drawing/2014/main" id="{DB2E78D0-5BD0-2E55-86A6-ABFD10009F61}"/>
              </a:ext>
            </a:extLst>
          </p:cNvPr>
          <p:cNvPicPr>
            <a:picLocks noChangeAspect="1"/>
          </p:cNvPicPr>
          <p:nvPr/>
        </p:nvPicPr>
        <p:blipFill>
          <a:blip r:embed="rId5"/>
          <a:stretch>
            <a:fillRect/>
          </a:stretch>
        </p:blipFill>
        <p:spPr>
          <a:xfrm>
            <a:off x="7369804" y="2377457"/>
            <a:ext cx="4657111" cy="29645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309925" y="824026"/>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p:txBody>
      </p:sp>
      <p:grpSp>
        <p:nvGrpSpPr>
          <p:cNvPr id="164" name="Google Shape;164;p20"/>
          <p:cNvGrpSpPr/>
          <p:nvPr/>
        </p:nvGrpSpPr>
        <p:grpSpPr>
          <a:xfrm>
            <a:off x="0" y="0"/>
            <a:ext cx="12191999" cy="768567"/>
            <a:chOff x="0" y="0"/>
            <a:chExt cx="12191999" cy="768567"/>
          </a:xfrm>
        </p:grpSpPr>
        <p:pic>
          <p:nvPicPr>
            <p:cNvPr id="165" name="Google Shape;165;p20"/>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66" name="Google Shape;166;p20"/>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67" name="Google Shape;167;p2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68" name="Google Shape;168;p20"/>
          <p:cNvPicPr preferRelativeResize="0"/>
          <p:nvPr/>
        </p:nvPicPr>
        <p:blipFill rotWithShape="1">
          <a:blip r:embed="rId4">
            <a:alphaModFix/>
          </a:blip>
          <a:srcRect l="8105" t="13235" r="7463" b="7794"/>
          <a:stretch/>
        </p:blipFill>
        <p:spPr>
          <a:xfrm>
            <a:off x="309925" y="855200"/>
            <a:ext cx="6427226" cy="4052290"/>
          </a:xfrm>
          <a:prstGeom prst="rect">
            <a:avLst/>
          </a:prstGeom>
          <a:noFill/>
          <a:ln>
            <a:noFill/>
          </a:ln>
        </p:spPr>
      </p:pic>
      <p:sp>
        <p:nvSpPr>
          <p:cNvPr id="170" name="Google Shape;170;p20"/>
          <p:cNvSpPr txBox="1"/>
          <p:nvPr/>
        </p:nvSpPr>
        <p:spPr>
          <a:xfrm>
            <a:off x="309925" y="5540410"/>
            <a:ext cx="11411199" cy="80018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000" dirty="0">
                <a:latin typeface="Book Antiqua" panose="02040602050305030304" pitchFamily="18" charset="0"/>
              </a:rPr>
              <a:t>Here, the number of antennas placed at the base station and the SCAs is doubled, while the maximal transmit power per subcarrier at the BS and SCAs are decreased gradually</a:t>
            </a:r>
            <a:endParaRPr sz="2000" dirty="0">
              <a:latin typeface="Book Antiqua" panose="02040602050305030304" pitchFamily="18" charset="0"/>
              <a:ea typeface="Calibri"/>
              <a:cs typeface="Calibri"/>
              <a:sym typeface="Calibri"/>
            </a:endParaRPr>
          </a:p>
        </p:txBody>
      </p:sp>
      <p:sp>
        <p:nvSpPr>
          <p:cNvPr id="171" name="Google Shape;171;p20"/>
          <p:cNvSpPr txBox="1"/>
          <p:nvPr/>
        </p:nvSpPr>
        <p:spPr>
          <a:xfrm>
            <a:off x="92852" y="4938178"/>
            <a:ext cx="6861372"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1600" dirty="0">
                <a:solidFill>
                  <a:schemeClr val="dk1"/>
                </a:solidFill>
                <a:latin typeface="Calibri"/>
                <a:ea typeface="Calibri"/>
                <a:cs typeface="Calibri"/>
                <a:sym typeface="Calibri"/>
              </a:rPr>
              <a:t>Fig. </a:t>
            </a:r>
            <a:r>
              <a:rPr lang="en-US" sz="1600" dirty="0">
                <a:solidFill>
                  <a:schemeClr val="dk1"/>
                </a:solidFill>
                <a:latin typeface="Calibri"/>
                <a:ea typeface="Calibri"/>
                <a:cs typeface="Calibri"/>
                <a:sym typeface="Calibri"/>
              </a:rPr>
              <a:t>Graph B obtained for doubled values </a:t>
            </a:r>
            <a:r>
              <a:rPr lang="en-US" sz="1600" dirty="0">
                <a:latin typeface="Calibri"/>
                <a:ea typeface="Calibri"/>
                <a:cs typeface="Calibri"/>
                <a:sym typeface="Calibri"/>
              </a:rPr>
              <a:t>of transmit power and</a:t>
            </a:r>
            <a:r>
              <a:rPr lang="en-US" sz="1600" dirty="0">
                <a:solidFill>
                  <a:schemeClr val="dk1"/>
                </a:solidFill>
                <a:latin typeface="Calibri"/>
                <a:ea typeface="Calibri"/>
                <a:cs typeface="Calibri"/>
                <a:sym typeface="Calibri"/>
              </a:rPr>
              <a:t> No of antennas </a:t>
            </a:r>
            <a:endParaRPr sz="1600" dirty="0">
              <a:latin typeface="Calibri"/>
              <a:ea typeface="Calibri"/>
              <a:cs typeface="Calibri"/>
              <a:sym typeface="Calibri"/>
            </a:endParaRPr>
          </a:p>
        </p:txBody>
      </p:sp>
      <p:pic>
        <p:nvPicPr>
          <p:cNvPr id="4" name="Picture 3">
            <a:extLst>
              <a:ext uri="{FF2B5EF4-FFF2-40B4-BE49-F238E27FC236}">
                <a16:creationId xmlns:a16="http://schemas.microsoft.com/office/drawing/2014/main" id="{D4350677-D021-519E-2F04-0922C4C33F08}"/>
              </a:ext>
            </a:extLst>
          </p:cNvPr>
          <p:cNvPicPr>
            <a:picLocks noChangeAspect="1"/>
          </p:cNvPicPr>
          <p:nvPr/>
        </p:nvPicPr>
        <p:blipFill>
          <a:blip r:embed="rId5"/>
          <a:stretch>
            <a:fillRect/>
          </a:stretch>
        </p:blipFill>
        <p:spPr>
          <a:xfrm>
            <a:off x="7328056" y="1887108"/>
            <a:ext cx="4698859" cy="3051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p:nvPr/>
        </p:nvSpPr>
        <p:spPr>
          <a:xfrm>
            <a:off x="309925" y="7027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77" name="Google Shape;177;p21"/>
          <p:cNvGrpSpPr/>
          <p:nvPr/>
        </p:nvGrpSpPr>
        <p:grpSpPr>
          <a:xfrm>
            <a:off x="0" y="0"/>
            <a:ext cx="12191999" cy="768567"/>
            <a:chOff x="0" y="0"/>
            <a:chExt cx="12191999" cy="768567"/>
          </a:xfrm>
        </p:grpSpPr>
        <p:pic>
          <p:nvPicPr>
            <p:cNvPr id="178" name="Google Shape;178;p21"/>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79" name="Google Shape;179;p21"/>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a:solidFill>
                    <a:schemeClr val="dk1"/>
                  </a:solidFill>
                  <a:latin typeface="Book Antiqua"/>
                  <a:ea typeface="Book Antiqua"/>
                  <a:cs typeface="Book Antiqua"/>
                  <a:sym typeface="Book Antiqua"/>
                </a:rPr>
                <a:t>Conclusion</a:t>
              </a:r>
              <a:endParaRPr sz="1400" b="0" i="0" u="none" strike="noStrike" cap="none">
                <a:solidFill>
                  <a:schemeClr val="dk1"/>
                </a:solidFill>
                <a:latin typeface="Arial"/>
                <a:ea typeface="Arial"/>
                <a:cs typeface="Arial"/>
                <a:sym typeface="Arial"/>
              </a:endParaRPr>
            </a:p>
          </p:txBody>
        </p:sp>
        <p:cxnSp>
          <p:nvCxnSpPr>
            <p:cNvPr id="180" name="Google Shape;180;p2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81" name="Google Shape;181;p21"/>
          <p:cNvSpPr txBox="1"/>
          <p:nvPr/>
        </p:nvSpPr>
        <p:spPr>
          <a:xfrm>
            <a:off x="14079325" y="3961675"/>
            <a:ext cx="7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2" name="Google Shape;182;p21"/>
          <p:cNvSpPr txBox="1"/>
          <p:nvPr/>
        </p:nvSpPr>
        <p:spPr>
          <a:xfrm>
            <a:off x="693525" y="1368200"/>
            <a:ext cx="10868400" cy="4719000"/>
          </a:xfrm>
          <a:prstGeom prst="rect">
            <a:avLst/>
          </a:prstGeom>
          <a:noFill/>
          <a:ln>
            <a:noFill/>
          </a:ln>
        </p:spPr>
        <p:txBody>
          <a:bodyPr spcFirstLastPara="1" wrap="square" lIns="91425" tIns="91425" rIns="91425" bIns="91425" anchor="t" anchorCtr="0">
            <a:normAutofit/>
          </a:bodyPr>
          <a:lstStyle/>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The total power of Only BS to achieve the required QoS is higher than the Low Complexity RZF and Spatial Soft Cell approach, due to high amount of power required to overcome the interference.</a:t>
            </a:r>
            <a:endParaRPr sz="2200">
              <a:latin typeface="Book Antiqua"/>
              <a:ea typeface="Book Antiqua"/>
              <a:cs typeface="Book Antiqua"/>
              <a:sym typeface="Book Antiqua"/>
            </a:endParaRPr>
          </a:p>
          <a:p>
            <a:pPr marL="457200" lvl="0" indent="0" algn="just" rtl="0">
              <a:spcBef>
                <a:spcPts val="0"/>
              </a:spcBef>
              <a:spcAft>
                <a:spcPts val="0"/>
              </a:spcAft>
              <a:buNone/>
            </a:pPr>
            <a:endParaRPr sz="2200">
              <a:latin typeface="Book Antiqua"/>
              <a:ea typeface="Book Antiqua"/>
              <a:cs typeface="Book Antiqua"/>
              <a:sym typeface="Book Antiqua"/>
            </a:endParaRPr>
          </a:p>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We can achieve same Quality of Service (QoS)  requirements with reduced total power with both Low Complexity RZF algorithm and Spatial Soft Cell usage.</a:t>
            </a:r>
            <a:endParaRPr sz="2200">
              <a:latin typeface="Book Antiqua"/>
              <a:ea typeface="Book Antiqua"/>
              <a:cs typeface="Book Antiqua"/>
              <a:sym typeface="Book Antiqua"/>
            </a:endParaRPr>
          </a:p>
          <a:p>
            <a:pPr marL="457200" lvl="0" indent="0" algn="just" rtl="0">
              <a:spcBef>
                <a:spcPts val="0"/>
              </a:spcBef>
              <a:spcAft>
                <a:spcPts val="0"/>
              </a:spcAft>
              <a:buNone/>
            </a:pPr>
            <a:endParaRPr sz="2200">
              <a:latin typeface="Book Antiqua"/>
              <a:ea typeface="Book Antiqua"/>
              <a:cs typeface="Book Antiqua"/>
              <a:sym typeface="Book Antiqua"/>
            </a:endParaRPr>
          </a:p>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The total power of Low Complexity RZF is slightly more than the Spatial Softcell because of its high complexity and computational requirements. Still this approach is better due to its ability to mitigate user interference making it practical for real world applications.</a:t>
            </a:r>
            <a:endParaRPr sz="2200">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3700439" y="276621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IN" sz="8000" b="1"/>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0" y="0"/>
            <a:ext cx="12192000" cy="768566"/>
            <a:chOff x="0" y="0"/>
            <a:chExt cx="12192000" cy="768566"/>
          </a:xfrm>
        </p:grpSpPr>
        <p:pic>
          <p:nvPicPr>
            <p:cNvPr id="98" name="Google Shape;98;p14"/>
            <p:cNvPicPr preferRelativeResize="0"/>
            <p:nvPr/>
          </p:nvPicPr>
          <p:blipFill rotWithShape="1">
            <a:blip r:embed="rId3">
              <a:alphaModFix/>
            </a:blip>
            <a:srcRect t="15763" r="38198" b="64454"/>
            <a:stretch/>
          </p:blipFill>
          <p:spPr>
            <a:xfrm>
              <a:off x="7923490" y="0"/>
              <a:ext cx="4268510" cy="768566"/>
            </a:xfrm>
            <a:prstGeom prst="rect">
              <a:avLst/>
            </a:prstGeom>
            <a:noFill/>
            <a:ln>
              <a:noFill/>
            </a:ln>
          </p:spPr>
        </p:pic>
        <p:sp>
          <p:nvSpPr>
            <p:cNvPr id="99" name="Google Shape;99;p14"/>
            <p:cNvSpPr txBox="1"/>
            <p:nvPr/>
          </p:nvSpPr>
          <p:spPr>
            <a:xfrm>
              <a:off x="0" y="148765"/>
              <a:ext cx="851621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Statement</a:t>
              </a:r>
              <a:endParaRPr sz="1400" b="0" i="0" u="none" strike="noStrike" cap="none">
                <a:solidFill>
                  <a:srgbClr val="000000"/>
                </a:solidFill>
                <a:latin typeface="Arial"/>
                <a:ea typeface="Arial"/>
                <a:cs typeface="Arial"/>
                <a:sym typeface="Arial"/>
              </a:endParaRPr>
            </a:p>
          </p:txBody>
        </p:sp>
        <p:cxnSp>
          <p:nvCxnSpPr>
            <p:cNvPr id="100" name="Google Shape;100;p14"/>
            <p:cNvCxnSpPr/>
            <p:nvPr/>
          </p:nvCxnSpPr>
          <p:spPr>
            <a:xfrm>
              <a:off x="33815" y="652740"/>
              <a:ext cx="11993077" cy="20318"/>
            </a:xfrm>
            <a:prstGeom prst="straightConnector1">
              <a:avLst/>
            </a:prstGeom>
            <a:noFill/>
            <a:ln w="31750" cap="flat" cmpd="sng">
              <a:solidFill>
                <a:srgbClr val="E4948A"/>
              </a:solidFill>
              <a:prstDash val="solid"/>
              <a:miter lim="800000"/>
              <a:headEnd type="none" w="sm" len="sm"/>
              <a:tailEnd type="none" w="sm" len="sm"/>
            </a:ln>
          </p:spPr>
        </p:cxnSp>
      </p:grpSp>
      <p:sp>
        <p:nvSpPr>
          <p:cNvPr id="101" name="Google Shape;101;p14"/>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Book Antiqua"/>
                <a:ea typeface="Book Antiqua"/>
                <a:cs typeface="Book Antiqua"/>
                <a:sym typeface="Book Antiqua"/>
              </a:rPr>
              <a:t>“Reducing the Cellular Power Consumption by Combined Simulation of Massive MIMO and Small-Cells”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g1f176ca657f_0_26"/>
          <p:cNvGrpSpPr/>
          <p:nvPr/>
        </p:nvGrpSpPr>
        <p:grpSpPr>
          <a:xfrm>
            <a:off x="0" y="0"/>
            <a:ext cx="12191999" cy="918265"/>
            <a:chOff x="0" y="0"/>
            <a:chExt cx="12191999" cy="918265"/>
          </a:xfrm>
        </p:grpSpPr>
        <p:pic>
          <p:nvPicPr>
            <p:cNvPr id="141" name="Google Shape;141;g1f176ca657f_0_26"/>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42" name="Google Shape;142;g1f176ca657f_0_26"/>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entury Gothic"/>
                <a:ea typeface="Century Gothic"/>
                <a:cs typeface="Century Gothic"/>
                <a:sym typeface="Century Gothic"/>
              </a:endParaRPr>
            </a:p>
          </p:txBody>
        </p:sp>
        <p:cxnSp>
          <p:nvCxnSpPr>
            <p:cNvPr id="143" name="Google Shape;143;g1f176ca657f_0_26"/>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44" name="Google Shape;144;g1f176ca657f_0_26"/>
          <p:cNvSpPr txBox="1"/>
          <p:nvPr/>
        </p:nvSpPr>
        <p:spPr>
          <a:xfrm>
            <a:off x="90325" y="817700"/>
            <a:ext cx="11873100" cy="6145800"/>
          </a:xfrm>
          <a:prstGeom prst="rect">
            <a:avLst/>
          </a:prstGeom>
          <a:noFill/>
          <a:ln>
            <a:noFill/>
          </a:ln>
        </p:spPr>
        <p:txBody>
          <a:bodyPr spcFirstLastPara="1" wrap="square" lIns="91425" tIns="45700" rIns="91425" bIns="45700" anchor="ctr" anchorCtr="0">
            <a:noAutofit/>
          </a:bodyPr>
          <a:lstStyle/>
          <a:p>
            <a:pPr marL="0" marR="0" lvl="0" indent="0" algn="just" rtl="0">
              <a:lnSpc>
                <a:spcPct val="115000"/>
              </a:lnSpc>
              <a:spcBef>
                <a:spcPts val="0"/>
              </a:spcBef>
              <a:spcAft>
                <a:spcPts val="0"/>
              </a:spcAft>
              <a:buClr>
                <a:srgbClr val="000000"/>
              </a:buClr>
              <a:buSzPts val="2200"/>
              <a:buFont typeface="Arial"/>
              <a:buNone/>
            </a:pPr>
            <a:r>
              <a:rPr lang="en-IN" sz="2200" b="0" i="0" u="none" strike="noStrike" cap="none" dirty="0">
                <a:solidFill>
                  <a:schemeClr val="dk1"/>
                </a:solidFill>
                <a:latin typeface="Book Antiqua"/>
                <a:ea typeface="Book Antiqua"/>
                <a:cs typeface="Book Antiqua"/>
                <a:sym typeface="Book Antiqua"/>
              </a:rPr>
              <a:t>An important design criterion for 5G networks is bit-per-joule energy efficiency (EE) defined as Energy Efficiency (EE)   =  Throughput (R) / </a:t>
            </a:r>
            <a:r>
              <a:rPr lang="en-IN" sz="2200" dirty="0">
                <a:solidFill>
                  <a:schemeClr val="dk1"/>
                </a:solidFill>
                <a:latin typeface="Book Antiqua"/>
                <a:ea typeface="Book Antiqua"/>
                <a:cs typeface="Book Antiqua"/>
                <a:sym typeface="Book Antiqua"/>
              </a:rPr>
              <a:t>Power Consumption (P)</a:t>
            </a:r>
            <a:endParaRPr sz="2200" b="0" i="0" u="none" strike="noStrike" cap="none" dirty="0">
              <a:solidFill>
                <a:schemeClr val="dk1"/>
              </a:solidFill>
              <a:latin typeface="Book Antiqua"/>
              <a:ea typeface="Book Antiqua"/>
              <a:cs typeface="Book Antiqua"/>
              <a:sym typeface="Book Antiqua"/>
            </a:endParaRPr>
          </a:p>
          <a:p>
            <a:pPr marL="0" marR="0" lvl="0" indent="0" algn="l" rtl="0">
              <a:lnSpc>
                <a:spcPct val="115000"/>
              </a:lnSpc>
              <a:spcBef>
                <a:spcPts val="0"/>
              </a:spcBef>
              <a:spcAft>
                <a:spcPts val="0"/>
              </a:spcAft>
              <a:buClr>
                <a:srgbClr val="000000"/>
              </a:buClr>
              <a:buSzPts val="1800"/>
              <a:buFont typeface="Arial"/>
              <a:buNone/>
            </a:pPr>
            <a:r>
              <a:rPr lang="en-IN" sz="1800" b="0" i="0" u="none" strike="noStrike" cap="none" dirty="0">
                <a:solidFill>
                  <a:schemeClr val="dk1"/>
                </a:solidFill>
                <a:latin typeface="Book Antiqua"/>
                <a:ea typeface="Book Antiqua"/>
                <a:cs typeface="Book Antiqua"/>
                <a:sym typeface="Book Antiqua"/>
              </a:rPr>
              <a:t>                                                                                                    </a:t>
            </a:r>
            <a:endParaRPr sz="1800" b="0"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200"/>
              <a:buFont typeface="Arial"/>
              <a:buNone/>
            </a:pPr>
            <a:r>
              <a:rPr lang="en-IN" sz="2200" b="0" i="0" u="none" strike="noStrike" cap="none" dirty="0">
                <a:solidFill>
                  <a:schemeClr val="dk1"/>
                </a:solidFill>
                <a:latin typeface="Book Antiqua"/>
                <a:ea typeface="Book Antiqua"/>
                <a:cs typeface="Book Antiqua"/>
                <a:sym typeface="Book Antiqua"/>
              </a:rPr>
              <a:t>The sum power consumption P, aggregated over </a:t>
            </a:r>
            <a:r>
              <a:rPr lang="en-IN" sz="2200" b="0" i="0" u="none" strike="noStrike" cap="none" dirty="0" err="1">
                <a:solidFill>
                  <a:schemeClr val="dk1"/>
                </a:solidFill>
                <a:latin typeface="Book Antiqua"/>
                <a:ea typeface="Book Antiqua"/>
                <a:cs typeface="Book Antiqua"/>
                <a:sym typeface="Book Antiqua"/>
              </a:rPr>
              <a:t>UpLink</a:t>
            </a:r>
            <a:r>
              <a:rPr lang="en-IN" sz="2200" b="0" i="0" u="none" strike="noStrike" cap="none" dirty="0">
                <a:solidFill>
                  <a:schemeClr val="dk1"/>
                </a:solidFill>
                <a:latin typeface="Book Antiqua"/>
                <a:ea typeface="Book Antiqua"/>
                <a:cs typeface="Book Antiqua"/>
                <a:sym typeface="Book Antiqua"/>
              </a:rPr>
              <a:t>(UL) and </a:t>
            </a:r>
            <a:r>
              <a:rPr lang="en-IN" sz="2200" b="0" i="0" u="none" strike="noStrike" cap="none" dirty="0" err="1">
                <a:solidFill>
                  <a:schemeClr val="dk1"/>
                </a:solidFill>
                <a:latin typeface="Book Antiqua"/>
                <a:ea typeface="Book Antiqua"/>
                <a:cs typeface="Book Antiqua"/>
                <a:sym typeface="Book Antiqua"/>
              </a:rPr>
              <a:t>DownLink</a:t>
            </a:r>
            <a:r>
              <a:rPr lang="en-IN" sz="2200" b="0" i="0" u="none" strike="noStrike" cap="none" dirty="0">
                <a:solidFill>
                  <a:schemeClr val="dk1"/>
                </a:solidFill>
                <a:latin typeface="Book Antiqua"/>
                <a:ea typeface="Book Antiqua"/>
                <a:cs typeface="Book Antiqua"/>
                <a:sym typeface="Book Antiqua"/>
              </a:rPr>
              <a:t>(DL) transmissions in an Massive MIMO system, can be modelled as  P = P</a:t>
            </a:r>
            <a:r>
              <a:rPr lang="en-IN" sz="2200" b="0" i="0" u="none" strike="noStrike" cap="none" baseline="-25000" dirty="0">
                <a:solidFill>
                  <a:schemeClr val="dk1"/>
                </a:solidFill>
                <a:latin typeface="Book Antiqua"/>
                <a:ea typeface="Book Antiqua"/>
                <a:cs typeface="Book Antiqua"/>
                <a:sym typeface="Book Antiqua"/>
              </a:rPr>
              <a:t>PA</a:t>
            </a:r>
            <a:r>
              <a:rPr lang="en-IN" sz="2200" b="0" i="0" u="none" strike="noStrike" cap="none" dirty="0">
                <a:solidFill>
                  <a:schemeClr val="dk1"/>
                </a:solidFill>
                <a:latin typeface="Book Antiqua"/>
                <a:ea typeface="Book Antiqua"/>
                <a:cs typeface="Book Antiqua"/>
                <a:sym typeface="Book Antiqua"/>
              </a:rPr>
              <a:t> + P</a:t>
            </a:r>
            <a:r>
              <a:rPr lang="en-IN" sz="2200" b="0" i="0" u="none" strike="noStrike" cap="none" baseline="-25000" dirty="0">
                <a:solidFill>
                  <a:schemeClr val="dk1"/>
                </a:solidFill>
                <a:latin typeface="Book Antiqua"/>
                <a:ea typeface="Book Antiqua"/>
                <a:cs typeface="Book Antiqua"/>
                <a:sym typeface="Book Antiqua"/>
              </a:rPr>
              <a:t>C</a:t>
            </a:r>
            <a:r>
              <a:rPr lang="en-IN" sz="2200" b="0" i="0" u="none" strike="noStrike" cap="none" dirty="0">
                <a:solidFill>
                  <a:schemeClr val="dk1"/>
                </a:solidFill>
                <a:latin typeface="Book Antiqua"/>
                <a:ea typeface="Book Antiqua"/>
                <a:cs typeface="Book Antiqua"/>
                <a:sym typeface="Book Antiqua"/>
              </a:rPr>
              <a:t> + </a:t>
            </a:r>
            <a:r>
              <a:rPr lang="en-IN" sz="2200" b="0" i="0" u="none" strike="noStrike" cap="none" dirty="0" err="1">
                <a:solidFill>
                  <a:schemeClr val="dk1"/>
                </a:solidFill>
                <a:latin typeface="Book Antiqua"/>
                <a:ea typeface="Book Antiqua"/>
                <a:cs typeface="Book Antiqua"/>
                <a:sym typeface="Book Antiqua"/>
              </a:rPr>
              <a:t>P</a:t>
            </a:r>
            <a:r>
              <a:rPr lang="en-IN" sz="2200" b="0" i="0" u="none" strike="noStrike" cap="none" baseline="-25000" dirty="0" err="1">
                <a:solidFill>
                  <a:schemeClr val="dk1"/>
                </a:solidFill>
                <a:latin typeface="Book Antiqua"/>
                <a:ea typeface="Book Antiqua"/>
                <a:cs typeface="Book Antiqua"/>
                <a:sym typeface="Book Antiqua"/>
              </a:rPr>
              <a:t>sys</a:t>
            </a:r>
            <a:r>
              <a:rPr lang="en-IN" sz="2200" b="0" i="0" u="none" strike="noStrike" cap="none" dirty="0">
                <a:solidFill>
                  <a:schemeClr val="dk1"/>
                </a:solidFill>
                <a:latin typeface="Book Antiqua"/>
                <a:ea typeface="Book Antiqua"/>
                <a:cs typeface="Book Antiqua"/>
                <a:sym typeface="Book Antiqua"/>
              </a:rPr>
              <a:t>  where </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a:solidFill>
                  <a:schemeClr val="dk1"/>
                </a:solidFill>
                <a:latin typeface="Book Antiqua"/>
                <a:ea typeface="Book Antiqua"/>
                <a:cs typeface="Book Antiqua"/>
                <a:sym typeface="Book Antiqua"/>
              </a:rPr>
              <a:t>P</a:t>
            </a:r>
            <a:r>
              <a:rPr lang="en-IN" sz="2200" b="0" i="0" u="none" strike="noStrike" cap="none" baseline="-25000" dirty="0">
                <a:solidFill>
                  <a:schemeClr val="dk1"/>
                </a:solidFill>
                <a:latin typeface="Book Antiqua"/>
                <a:ea typeface="Book Antiqua"/>
                <a:cs typeface="Book Antiqua"/>
                <a:sym typeface="Book Antiqua"/>
              </a:rPr>
              <a:t>PA  </a:t>
            </a:r>
            <a:r>
              <a:rPr lang="en-IN" sz="2200" b="0" i="0" u="none" strike="noStrike" cap="none" dirty="0">
                <a:solidFill>
                  <a:schemeClr val="dk1"/>
                </a:solidFill>
                <a:latin typeface="Book Antiqua"/>
                <a:ea typeface="Book Antiqua"/>
                <a:cs typeface="Book Antiqua"/>
                <a:sym typeface="Book Antiqua"/>
              </a:rPr>
              <a:t>- power consumed by the power amplifiers (PAs) at the Base Station  and  the SCAs</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a:solidFill>
                  <a:schemeClr val="dk1"/>
                </a:solidFill>
                <a:latin typeface="Book Antiqua"/>
                <a:ea typeface="Book Antiqua"/>
                <a:cs typeface="Book Antiqua"/>
                <a:sym typeface="Book Antiqua"/>
              </a:rPr>
              <a:t>P</a:t>
            </a:r>
            <a:r>
              <a:rPr lang="en-IN" sz="2200" b="0" i="0" u="none" strike="noStrike" cap="none" baseline="-25000" dirty="0">
                <a:solidFill>
                  <a:schemeClr val="dk1"/>
                </a:solidFill>
                <a:latin typeface="Book Antiqua"/>
                <a:ea typeface="Book Antiqua"/>
                <a:cs typeface="Book Antiqua"/>
                <a:sym typeface="Book Antiqua"/>
              </a:rPr>
              <a:t>C</a:t>
            </a:r>
            <a:r>
              <a:rPr lang="en-IN" sz="2200" b="0" i="0" u="none" strike="noStrike" cap="none" dirty="0">
                <a:solidFill>
                  <a:schemeClr val="dk1"/>
                </a:solidFill>
                <a:latin typeface="Book Antiqua"/>
                <a:ea typeface="Book Antiqua"/>
                <a:cs typeface="Book Antiqua"/>
                <a:sym typeface="Book Antiqua"/>
              </a:rPr>
              <a:t>   - circuit power expenditure at the Base Station  and  the SCAs</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err="1">
                <a:solidFill>
                  <a:schemeClr val="dk1"/>
                </a:solidFill>
                <a:latin typeface="Book Antiqua"/>
                <a:ea typeface="Book Antiqua"/>
                <a:cs typeface="Book Antiqua"/>
                <a:sym typeface="Book Antiqua"/>
              </a:rPr>
              <a:t>P</a:t>
            </a:r>
            <a:r>
              <a:rPr lang="en-IN" sz="2200" b="0" i="0" u="none" strike="noStrike" cap="none" baseline="-25000" dirty="0" err="1">
                <a:solidFill>
                  <a:schemeClr val="dk1"/>
                </a:solidFill>
                <a:latin typeface="Book Antiqua"/>
                <a:ea typeface="Book Antiqua"/>
                <a:cs typeface="Book Antiqua"/>
                <a:sym typeface="Book Antiqua"/>
              </a:rPr>
              <a:t>sys</a:t>
            </a:r>
            <a:r>
              <a:rPr lang="en-IN" sz="2200" b="0" i="0" u="none" strike="noStrike" cap="none" dirty="0">
                <a:solidFill>
                  <a:schemeClr val="dk1"/>
                </a:solidFill>
                <a:latin typeface="Book Antiqua"/>
                <a:ea typeface="Book Antiqua"/>
                <a:cs typeface="Book Antiqua"/>
                <a:sym typeface="Book Antiqua"/>
              </a:rPr>
              <a:t> - the remaining system-dependant component in P</a:t>
            </a:r>
            <a:endParaRPr sz="2200" b="0"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Book Antiqua"/>
              <a:ea typeface="Book Antiqua"/>
              <a:cs typeface="Book Antiqua"/>
              <a:sym typeface="Book Antiqua"/>
            </a:endParaRPr>
          </a:p>
        </p:txBody>
      </p:sp>
      <p:pic>
        <p:nvPicPr>
          <p:cNvPr id="145" name="Google Shape;145;g1f176ca657f_0_26"/>
          <p:cNvPicPr preferRelativeResize="0"/>
          <p:nvPr/>
        </p:nvPicPr>
        <p:blipFill rotWithShape="1">
          <a:blip r:embed="rId4">
            <a:alphaModFix/>
          </a:blip>
          <a:srcRect l="17583" t="4882" r="15437" b="23435"/>
          <a:stretch/>
        </p:blipFill>
        <p:spPr>
          <a:xfrm>
            <a:off x="8313785" y="3820287"/>
            <a:ext cx="3487917" cy="26509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g207de47a206_1_31"/>
          <p:cNvGrpSpPr/>
          <p:nvPr/>
        </p:nvGrpSpPr>
        <p:grpSpPr>
          <a:xfrm>
            <a:off x="0" y="0"/>
            <a:ext cx="12191999" cy="918265"/>
            <a:chOff x="0" y="0"/>
            <a:chExt cx="12191999" cy="918265"/>
          </a:xfrm>
        </p:grpSpPr>
        <p:pic>
          <p:nvPicPr>
            <p:cNvPr id="160" name="Google Shape;160;g207de47a206_1_3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61" name="Google Shape;161;g207de47a206_1_31"/>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Massive MIMO and small cells</a:t>
              </a:r>
              <a:endParaRPr sz="2200" b="1" i="0" u="none" strike="noStrike" cap="none">
                <a:solidFill>
                  <a:srgbClr val="002060"/>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entury Gothic"/>
                <a:ea typeface="Century Gothic"/>
                <a:cs typeface="Century Gothic"/>
                <a:sym typeface="Century Gothic"/>
              </a:endParaRPr>
            </a:p>
          </p:txBody>
        </p:sp>
        <p:cxnSp>
          <p:nvCxnSpPr>
            <p:cNvPr id="162" name="Google Shape;162;g207de47a206_1_3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63" name="Google Shape;163;g207de47a206_1_31"/>
          <p:cNvSpPr txBox="1"/>
          <p:nvPr/>
        </p:nvSpPr>
        <p:spPr>
          <a:xfrm>
            <a:off x="163042" y="769147"/>
            <a:ext cx="11865900" cy="503980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750"/>
              <a:buFont typeface="Arial"/>
              <a:buNone/>
            </a:pPr>
            <a:endParaRPr sz="2750" b="1" i="0" u="none" strike="noStrike" cap="none" dirty="0">
              <a:solidFill>
                <a:srgbClr val="202124"/>
              </a:solidFill>
              <a:highlight>
                <a:srgbClr val="FFFFFF"/>
              </a:highlight>
              <a:latin typeface="Book Antiqua"/>
              <a:ea typeface="Book Antiqua"/>
              <a:cs typeface="Book Antiqua"/>
              <a:sym typeface="Book Antiqua"/>
            </a:endParaRPr>
          </a:p>
          <a:p>
            <a:pPr marL="0" marR="0" lvl="0" indent="0" algn="just" rtl="0">
              <a:lnSpc>
                <a:spcPct val="100000"/>
              </a:lnSpc>
              <a:spcBef>
                <a:spcPts val="0"/>
              </a:spcBef>
              <a:spcAft>
                <a:spcPts val="0"/>
              </a:spcAft>
              <a:buNone/>
            </a:pPr>
            <a:r>
              <a:rPr lang="en-IN" sz="2200" b="0" i="0" u="none" strike="noStrike" cap="none" dirty="0">
                <a:solidFill>
                  <a:srgbClr val="000000"/>
                </a:solidFill>
                <a:latin typeface="Book Antiqua"/>
                <a:ea typeface="Book Antiqua"/>
                <a:cs typeface="Book Antiqua"/>
                <a:sym typeface="Book Antiqua"/>
              </a:rPr>
              <a:t>Two main approaches that we have currently investigated:</a:t>
            </a:r>
            <a:endParaRPr sz="2200" dirty="0"/>
          </a:p>
          <a:p>
            <a:pPr marL="0" marR="0" lvl="0" indent="0" algn="just" rtl="0">
              <a:lnSpc>
                <a:spcPct val="100000"/>
              </a:lnSpc>
              <a:spcBef>
                <a:spcPts val="0"/>
              </a:spcBef>
              <a:spcAft>
                <a:spcPts val="0"/>
              </a:spcAft>
              <a:buNone/>
            </a:pPr>
            <a:endParaRPr sz="2200" b="0" i="0" u="none" strike="noStrike" cap="none" dirty="0">
              <a:solidFill>
                <a:srgbClr val="000000"/>
              </a:solidFill>
              <a:latin typeface="Book Antiqua"/>
              <a:ea typeface="Book Antiqua"/>
              <a:cs typeface="Book Antiqua"/>
              <a:sym typeface="Book Antiqua"/>
            </a:endParaRPr>
          </a:p>
          <a:p>
            <a:pPr marL="342900" marR="0" lvl="0" indent="-342900" algn="just" rtl="0">
              <a:lnSpc>
                <a:spcPct val="100000"/>
              </a:lnSpc>
              <a:spcBef>
                <a:spcPts val="0"/>
              </a:spcBef>
              <a:spcAft>
                <a:spcPts val="0"/>
              </a:spcAft>
              <a:buClr>
                <a:srgbClr val="000000"/>
              </a:buClr>
              <a:buSzPts val="2400"/>
              <a:buFont typeface="Arial"/>
              <a:buChar char="•"/>
            </a:pPr>
            <a:r>
              <a:rPr lang="en-IN" sz="2200" b="0" i="0" u="none" strike="noStrike" cap="none" dirty="0">
                <a:solidFill>
                  <a:srgbClr val="000000"/>
                </a:solidFill>
                <a:latin typeface="Book Antiqua"/>
                <a:ea typeface="Book Antiqua"/>
                <a:cs typeface="Book Antiqua"/>
                <a:sym typeface="Book Antiqua"/>
              </a:rPr>
              <a:t>Massive MIMO: Deploy large-scale antenna arrays at existing macro base stations (BSs). This enables precise focusing of emitted energy on the intended users, resulting in a much higher energy efficiency. </a:t>
            </a:r>
            <a:endParaRPr sz="2200" dirty="0"/>
          </a:p>
          <a:p>
            <a:pPr marL="342900" marR="0" lvl="0" indent="-190500" algn="just" rtl="0">
              <a:lnSpc>
                <a:spcPct val="100000"/>
              </a:lnSpc>
              <a:spcBef>
                <a:spcPts val="0"/>
              </a:spcBef>
              <a:spcAft>
                <a:spcPts val="0"/>
              </a:spcAft>
              <a:buClr>
                <a:srgbClr val="000000"/>
              </a:buClr>
              <a:buSzPts val="2400"/>
              <a:buFont typeface="Arial"/>
              <a:buNone/>
            </a:pPr>
            <a:endParaRPr sz="2200" b="0" i="0" u="none" strike="noStrike" cap="none" dirty="0">
              <a:solidFill>
                <a:srgbClr val="000000"/>
              </a:solidFill>
              <a:latin typeface="Book Antiqua"/>
              <a:ea typeface="Book Antiqua"/>
              <a:cs typeface="Book Antiqua"/>
              <a:sym typeface="Book Antiqua"/>
            </a:endParaRPr>
          </a:p>
          <a:p>
            <a:pPr marL="342900" marR="0" lvl="0" indent="-342900" algn="just" rtl="0">
              <a:lnSpc>
                <a:spcPct val="100000"/>
              </a:lnSpc>
              <a:spcBef>
                <a:spcPts val="0"/>
              </a:spcBef>
              <a:spcAft>
                <a:spcPts val="0"/>
              </a:spcAft>
              <a:buClr>
                <a:srgbClr val="000000"/>
              </a:buClr>
              <a:buSzPts val="2400"/>
              <a:buFont typeface="Arial"/>
              <a:buChar char="•"/>
            </a:pPr>
            <a:r>
              <a:rPr lang="en-IN" sz="2200" b="0" i="0" u="none" strike="noStrike" cap="none" dirty="0">
                <a:solidFill>
                  <a:srgbClr val="000000"/>
                </a:solidFill>
                <a:latin typeface="Book Antiqua"/>
                <a:ea typeface="Book Antiqua"/>
                <a:cs typeface="Book Antiqua"/>
                <a:sym typeface="Book Antiqua"/>
              </a:rPr>
              <a:t>Small-cell Access Points: Deploy an overlaid layer of small-cell access points (SCAs) to offload traffic from BSs, thus exploiting the fact that most data traffic is localized and requested by low-mobility users. This approach reduces the average distance between users and transmitters, which translates into lower propagation losses and higher energy efficiency.</a:t>
            </a:r>
            <a:endParaRPr sz="2200" b="0" i="0" u="none" strike="noStrike" cap="none" dirty="0">
              <a:solidFill>
                <a:srgbClr val="000000"/>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dirty="0">
              <a:solidFill>
                <a:srgbClr val="202124"/>
              </a:solidFill>
              <a:highlight>
                <a:srgbClr val="FFFFFF"/>
              </a:highlight>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dirty="0">
              <a:solidFill>
                <a:srgbClr val="202124"/>
              </a:solidFill>
              <a:highlight>
                <a:srgbClr val="FFFFFF"/>
              </a:highlight>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5"/>
          <p:cNvGrpSpPr/>
          <p:nvPr/>
        </p:nvGrpSpPr>
        <p:grpSpPr>
          <a:xfrm>
            <a:off x="0" y="0"/>
            <a:ext cx="12191999" cy="768567"/>
            <a:chOff x="0" y="0"/>
            <a:chExt cx="12191999" cy="768567"/>
          </a:xfrm>
        </p:grpSpPr>
        <p:pic>
          <p:nvPicPr>
            <p:cNvPr id="107" name="Google Shape;107;p15"/>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08" name="Google Shape;108;p15"/>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Objectives / Goals</a:t>
              </a:r>
              <a:r>
                <a:rPr lang="en-IN" sz="2200" b="1" i="0" u="none" strike="noStrike" cap="none">
                  <a:solidFill>
                    <a:srgbClr val="00206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cxnSp>
          <p:nvCxnSpPr>
            <p:cNvPr id="109" name="Google Shape;109;p15"/>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0" name="Google Shape;110;p15"/>
          <p:cNvSpPr txBox="1"/>
          <p:nvPr/>
        </p:nvSpPr>
        <p:spPr>
          <a:xfrm>
            <a:off x="549071" y="917331"/>
            <a:ext cx="10890000" cy="45870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minimize the total power consumption while satisfying Quality-of-Service (QoS) constraints at the users and power constraints at the Base Station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provide promising simulation results showing total power consumption can be improved by combining massive MIMO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compare and analyse the results of the proposed algorithm with other beamforming algorithms.</a:t>
            </a:r>
            <a:endParaRPr sz="2200" b="0" i="0" u="none" strike="noStrike" cap="none">
              <a:solidFill>
                <a:schemeClr val="dk1"/>
              </a:solidFill>
              <a:latin typeface="Book Antiqua"/>
              <a:ea typeface="Book Antiqua"/>
              <a:cs typeface="Book Antiqua"/>
              <a:sym typeface="Book Antiqua"/>
            </a:endParaRPr>
          </a:p>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6"/>
          <p:cNvGrpSpPr/>
          <p:nvPr/>
        </p:nvGrpSpPr>
        <p:grpSpPr>
          <a:xfrm>
            <a:off x="0" y="0"/>
            <a:ext cx="12191999" cy="768567"/>
            <a:chOff x="0" y="0"/>
            <a:chExt cx="12191999" cy="768567"/>
          </a:xfrm>
        </p:grpSpPr>
        <p:pic>
          <p:nvPicPr>
            <p:cNvPr id="116" name="Google Shape;116;p16"/>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17" name="Google Shape;117;p16"/>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a:solidFill>
                    <a:srgbClr val="002060"/>
                  </a:solidFill>
                  <a:latin typeface="Book Antiqua"/>
                  <a:ea typeface="Book Antiqua"/>
                  <a:cs typeface="Book Antiqua"/>
                  <a:sym typeface="Book Antiqua"/>
                </a:rPr>
                <a:t>Approaches Used </a:t>
              </a:r>
              <a:endParaRPr sz="1400" b="0" i="0" u="none" strike="noStrike" cap="none">
                <a:solidFill>
                  <a:srgbClr val="000000"/>
                </a:solidFill>
                <a:latin typeface="Arial"/>
                <a:ea typeface="Arial"/>
                <a:cs typeface="Arial"/>
                <a:sym typeface="Arial"/>
              </a:endParaRPr>
            </a:p>
          </p:txBody>
        </p:sp>
        <p:cxnSp>
          <p:nvCxnSpPr>
            <p:cNvPr id="118" name="Google Shape;118;p16"/>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9" name="Google Shape;119;p16"/>
          <p:cNvSpPr txBox="1"/>
          <p:nvPr/>
        </p:nvSpPr>
        <p:spPr>
          <a:xfrm>
            <a:off x="256671" y="1299906"/>
            <a:ext cx="10890000" cy="23832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1) Optimal Beamforming using only BS</a:t>
            </a:r>
            <a:endParaRPr sz="2200">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2) Optimal Spatial SoftCell coordination</a:t>
            </a:r>
            <a:endParaRPr sz="2200">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3) Low Complexity RZF Beamforming  </a:t>
            </a:r>
            <a:endParaRPr sz="2200">
              <a:solidFill>
                <a:schemeClr val="dk1"/>
              </a:solidFill>
              <a:latin typeface="Book Antiqua"/>
              <a:ea typeface="Book Antiqua"/>
              <a:cs typeface="Book Antiqua"/>
              <a:sym typeface="Book Antiqua"/>
            </a:endParaRPr>
          </a:p>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p:txBody>
      </p:sp>
      <p:pic>
        <p:nvPicPr>
          <p:cNvPr id="3" name="Picture 2">
            <a:extLst>
              <a:ext uri="{FF2B5EF4-FFF2-40B4-BE49-F238E27FC236}">
                <a16:creationId xmlns:a16="http://schemas.microsoft.com/office/drawing/2014/main" id="{D08153A4-D372-D88B-9C20-B42DCF9D7691}"/>
              </a:ext>
            </a:extLst>
          </p:cNvPr>
          <p:cNvPicPr>
            <a:picLocks noChangeAspect="1"/>
          </p:cNvPicPr>
          <p:nvPr/>
        </p:nvPicPr>
        <p:blipFill>
          <a:blip r:embed="rId4"/>
          <a:stretch>
            <a:fillRect/>
          </a:stretch>
        </p:blipFill>
        <p:spPr>
          <a:xfrm>
            <a:off x="5888671" y="1252504"/>
            <a:ext cx="5663363" cy="4352991"/>
          </a:xfrm>
          <a:prstGeom prst="rect">
            <a:avLst/>
          </a:prstGeom>
        </p:spPr>
      </p:pic>
      <p:sp>
        <p:nvSpPr>
          <p:cNvPr id="8" name="TextBox 7"/>
          <p:cNvSpPr txBox="1"/>
          <p:nvPr/>
        </p:nvSpPr>
        <p:spPr>
          <a:xfrm>
            <a:off x="5813256" y="5781655"/>
            <a:ext cx="6303329" cy="307777"/>
          </a:xfrm>
          <a:prstGeom prst="rect">
            <a:avLst/>
          </a:prstGeom>
          <a:noFill/>
        </p:spPr>
        <p:txBody>
          <a:bodyPr wrap="none" rtlCol="0">
            <a:spAutoFit/>
          </a:bodyPr>
          <a:lstStyle/>
          <a:p>
            <a:r>
              <a:rPr lang="en-GB" dirty="0"/>
              <a:t>Fig. Diagrammatic representation of the scenario with MIMO and Small Cells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8" name="Google Shape;128;p17"/>
          <p:cNvGrpSpPr/>
          <p:nvPr/>
        </p:nvGrpSpPr>
        <p:grpSpPr>
          <a:xfrm>
            <a:off x="0" y="0"/>
            <a:ext cx="12191999" cy="768567"/>
            <a:chOff x="0" y="0"/>
            <a:chExt cx="12191999" cy="768567"/>
          </a:xfrm>
        </p:grpSpPr>
        <p:pic>
          <p:nvPicPr>
            <p:cNvPr id="129" name="Google Shape;129;p17"/>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30" name="Google Shape;130;p17"/>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Flow Chart</a:t>
              </a:r>
              <a:endParaRPr sz="1400" b="0" i="0" u="none" strike="noStrike" cap="none">
                <a:solidFill>
                  <a:schemeClr val="dk1"/>
                </a:solidFill>
                <a:latin typeface="Arial"/>
                <a:ea typeface="Arial"/>
                <a:cs typeface="Arial"/>
                <a:sym typeface="Arial"/>
              </a:endParaRPr>
            </a:p>
          </p:txBody>
        </p:sp>
        <p:cxnSp>
          <p:nvCxnSpPr>
            <p:cNvPr id="131" name="Google Shape;131;p17"/>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3" name="Picture 2">
            <a:extLst>
              <a:ext uri="{FF2B5EF4-FFF2-40B4-BE49-F238E27FC236}">
                <a16:creationId xmlns:a16="http://schemas.microsoft.com/office/drawing/2014/main" id="{9AB9FAA2-F8EA-1AB8-EF95-218D2CA4C7A1}"/>
              </a:ext>
            </a:extLst>
          </p:cNvPr>
          <p:cNvPicPr>
            <a:picLocks noChangeAspect="1"/>
          </p:cNvPicPr>
          <p:nvPr/>
        </p:nvPicPr>
        <p:blipFill>
          <a:blip r:embed="rId4"/>
          <a:stretch>
            <a:fillRect/>
          </a:stretch>
        </p:blipFill>
        <p:spPr>
          <a:xfrm>
            <a:off x="3722765" y="717735"/>
            <a:ext cx="4615195" cy="5714342"/>
          </a:xfrm>
          <a:prstGeom prst="rect">
            <a:avLst/>
          </a:prstGeom>
        </p:spPr>
      </p:pic>
      <p:sp>
        <p:nvSpPr>
          <p:cNvPr id="9" name="TextBox 8"/>
          <p:cNvSpPr txBox="1"/>
          <p:nvPr/>
        </p:nvSpPr>
        <p:spPr>
          <a:xfrm>
            <a:off x="4423776" y="6476672"/>
            <a:ext cx="3213171" cy="307777"/>
          </a:xfrm>
          <a:prstGeom prst="rect">
            <a:avLst/>
          </a:prstGeom>
          <a:noFill/>
        </p:spPr>
        <p:txBody>
          <a:bodyPr wrap="square" rtlCol="0">
            <a:spAutoFit/>
          </a:bodyPr>
          <a:lstStyle/>
          <a:p>
            <a:r>
              <a:rPr lang="en-US" dirty="0"/>
              <a:t>Fig. Architecture Design of the System</a:t>
            </a:r>
          </a:p>
        </p:txBody>
      </p:sp>
      <p:sp>
        <p:nvSpPr>
          <p:cNvPr id="2" name="TextBox 1">
            <a:extLst>
              <a:ext uri="{FF2B5EF4-FFF2-40B4-BE49-F238E27FC236}">
                <a16:creationId xmlns:a16="http://schemas.microsoft.com/office/drawing/2014/main" id="{3E560A4E-CFAE-8220-F015-76AE1C5B0979}"/>
              </a:ext>
            </a:extLst>
          </p:cNvPr>
          <p:cNvSpPr txBox="1"/>
          <p:nvPr/>
        </p:nvSpPr>
        <p:spPr>
          <a:xfrm>
            <a:off x="8516100" y="2710751"/>
            <a:ext cx="3137420" cy="3385542"/>
          </a:xfrm>
          <a:prstGeom prst="rect">
            <a:avLst/>
          </a:prstGeom>
          <a:noFill/>
        </p:spPr>
        <p:txBody>
          <a:bodyPr wrap="square" rtlCol="0">
            <a:spAutoFit/>
          </a:bodyPr>
          <a:lstStyle/>
          <a:p>
            <a:r>
              <a:rPr lang="en-IN" sz="2000" dirty="0">
                <a:latin typeface="Book Antiqua" panose="02040602050305030304" pitchFamily="18" charset="0"/>
              </a:rPr>
              <a:t>Inputs to the modules include</a:t>
            </a:r>
          </a:p>
          <a:p>
            <a:pPr marL="342900" indent="-342900">
              <a:buAutoNum type="arabicParenR"/>
            </a:pPr>
            <a:r>
              <a:rPr lang="en-IN" sz="2000" dirty="0">
                <a:latin typeface="Book Antiqua" panose="02040602050305030304" pitchFamily="18" charset="0"/>
              </a:rPr>
              <a:t>Channel realization</a:t>
            </a:r>
          </a:p>
          <a:p>
            <a:pPr marL="342900" indent="-342900">
              <a:buAutoNum type="arabicParenR"/>
            </a:pPr>
            <a:r>
              <a:rPr lang="en-IN" sz="2000" dirty="0">
                <a:latin typeface="Book Antiqua" panose="02040602050305030304" pitchFamily="18" charset="0"/>
              </a:rPr>
              <a:t>No of antennas at each transmitter</a:t>
            </a:r>
          </a:p>
          <a:p>
            <a:pPr marL="342900" indent="-342900">
              <a:buAutoNum type="arabicParenR"/>
            </a:pPr>
            <a:r>
              <a:rPr lang="en-IN" sz="2000" dirty="0">
                <a:latin typeface="Book Antiqua" panose="02040602050305030304" pitchFamily="18" charset="0"/>
              </a:rPr>
              <a:t>SINR constraints</a:t>
            </a:r>
          </a:p>
          <a:p>
            <a:pPr marL="342900" indent="-342900">
              <a:buAutoNum type="arabicParenR"/>
            </a:pPr>
            <a:r>
              <a:rPr lang="en-IN" sz="2000" dirty="0">
                <a:latin typeface="Book Antiqua" panose="02040602050305030304" pitchFamily="18" charset="0"/>
              </a:rPr>
              <a:t>Weight Matrices</a:t>
            </a:r>
          </a:p>
          <a:p>
            <a:pPr marL="342900" indent="-342900">
              <a:buAutoNum type="arabicParenR"/>
            </a:pPr>
            <a:r>
              <a:rPr lang="en-IN" sz="2000" dirty="0">
                <a:latin typeface="Book Antiqua" panose="02040602050305030304" pitchFamily="18" charset="0"/>
              </a:rPr>
              <a:t>Maximal power corresponding to each power constraints</a:t>
            </a:r>
          </a:p>
          <a:p>
            <a:pPr marL="342900" indent="-342900">
              <a:buAutoNum type="arabicParen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9" name="Google Shape;139;p18"/>
          <p:cNvGrpSpPr/>
          <p:nvPr/>
        </p:nvGrpSpPr>
        <p:grpSpPr>
          <a:xfrm>
            <a:off x="0" y="0"/>
            <a:ext cx="12191999" cy="768567"/>
            <a:chOff x="0" y="0"/>
            <a:chExt cx="12191999" cy="768567"/>
          </a:xfrm>
        </p:grpSpPr>
        <p:pic>
          <p:nvPicPr>
            <p:cNvPr id="140" name="Google Shape;140;p18"/>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41" name="Google Shape;141;p18"/>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chemeClr val="dk1"/>
                  </a:solidFill>
                  <a:latin typeface="Book Antiqua"/>
                  <a:ea typeface="Book Antiqua"/>
                  <a:cs typeface="Book Antiqua"/>
                  <a:sym typeface="Book Antiqua"/>
                </a:rPr>
                <a:t>Algorithm Design</a:t>
              </a:r>
              <a:endParaRPr sz="1400" b="0" i="0" u="none" strike="noStrike" cap="none" dirty="0">
                <a:solidFill>
                  <a:schemeClr val="dk1"/>
                </a:solidFill>
                <a:latin typeface="Arial"/>
                <a:ea typeface="Arial"/>
                <a:cs typeface="Arial"/>
                <a:sym typeface="Arial"/>
              </a:endParaRPr>
            </a:p>
          </p:txBody>
        </p:sp>
        <p:cxnSp>
          <p:nvCxnSpPr>
            <p:cNvPr id="142" name="Google Shape;142;p18"/>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7" name="Picture 6">
            <a:extLst>
              <a:ext uri="{FF2B5EF4-FFF2-40B4-BE49-F238E27FC236}">
                <a16:creationId xmlns:a16="http://schemas.microsoft.com/office/drawing/2014/main" id="{B20B5677-8829-B5F0-70D1-4D1739A8F1DE}"/>
              </a:ext>
            </a:extLst>
          </p:cNvPr>
          <p:cNvPicPr>
            <a:picLocks noChangeAspect="1"/>
          </p:cNvPicPr>
          <p:nvPr/>
        </p:nvPicPr>
        <p:blipFill>
          <a:blip r:embed="rId4"/>
          <a:stretch>
            <a:fillRect/>
          </a:stretch>
        </p:blipFill>
        <p:spPr>
          <a:xfrm>
            <a:off x="2065344" y="746315"/>
            <a:ext cx="8061312" cy="6012475"/>
          </a:xfrm>
          <a:prstGeom prst="rect">
            <a:avLst/>
          </a:prstGeom>
        </p:spPr>
      </p:pic>
    </p:spTree>
    <p:extLst>
      <p:ext uri="{BB962C8B-B14F-4D97-AF65-F5344CB8AC3E}">
        <p14:creationId xmlns:p14="http://schemas.microsoft.com/office/powerpoint/2010/main" val="169999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0;p18"/>
          <p:cNvPicPr preferRelativeResize="0"/>
          <p:nvPr/>
        </p:nvPicPr>
        <p:blipFill rotWithShape="1">
          <a:blip r:embed="rId2">
            <a:alphaModFix/>
          </a:blip>
          <a:srcRect t="15762" r="38199" b="64453"/>
          <a:stretch/>
        </p:blipFill>
        <p:spPr>
          <a:xfrm>
            <a:off x="7923490" y="0"/>
            <a:ext cx="4268509" cy="768567"/>
          </a:xfrm>
          <a:prstGeom prst="rect">
            <a:avLst/>
          </a:prstGeom>
          <a:noFill/>
          <a:ln>
            <a:noFill/>
          </a:ln>
        </p:spPr>
      </p:pic>
      <p:grpSp>
        <p:nvGrpSpPr>
          <p:cNvPr id="3" name="Google Shape;139;p18"/>
          <p:cNvGrpSpPr/>
          <p:nvPr/>
        </p:nvGrpSpPr>
        <p:grpSpPr>
          <a:xfrm>
            <a:off x="0" y="148765"/>
            <a:ext cx="12026915" cy="524375"/>
            <a:chOff x="0" y="148765"/>
            <a:chExt cx="12026915" cy="524375"/>
          </a:xfrm>
        </p:grpSpPr>
        <p:sp>
          <p:nvSpPr>
            <p:cNvPr id="5" name="Google Shape;141;p18"/>
            <p:cNvSpPr txBox="1"/>
            <p:nvPr/>
          </p:nvSpPr>
          <p:spPr>
            <a:xfrm>
              <a:off x="0" y="148765"/>
              <a:ext cx="85161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dirty="0">
                  <a:solidFill>
                    <a:schemeClr val="dk1"/>
                  </a:solidFill>
                  <a:latin typeface="Book Antiqua"/>
                  <a:sym typeface="Book Antiqua"/>
                </a:rPr>
                <a:t>Implementation </a:t>
              </a:r>
              <a:endParaRPr sz="1400" b="0" i="0" u="none" strike="noStrike" cap="none" dirty="0">
                <a:solidFill>
                  <a:schemeClr val="dk1"/>
                </a:solidFill>
                <a:latin typeface="Arial"/>
                <a:ea typeface="Arial"/>
                <a:cs typeface="Arial"/>
                <a:sym typeface="Arial"/>
              </a:endParaRPr>
            </a:p>
          </p:txBody>
        </p:sp>
        <p:cxnSp>
          <p:nvCxnSpPr>
            <p:cNvPr id="6" name="Google Shape;142;p18"/>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6" name="TextBox 15"/>
          <p:cNvSpPr txBox="1"/>
          <p:nvPr/>
        </p:nvSpPr>
        <p:spPr>
          <a:xfrm>
            <a:off x="1514281" y="3173554"/>
            <a:ext cx="4046301" cy="307777"/>
          </a:xfrm>
          <a:prstGeom prst="rect">
            <a:avLst/>
          </a:prstGeom>
          <a:noFill/>
        </p:spPr>
        <p:txBody>
          <a:bodyPr wrap="none" rtlCol="0">
            <a:spAutoFit/>
          </a:bodyPr>
          <a:lstStyle/>
          <a:p>
            <a:r>
              <a:rPr lang="en-GB" dirty="0"/>
              <a:t>Fig. Optimal Beamforming using only BS module</a:t>
            </a:r>
            <a:endParaRPr lang="en-US" dirty="0"/>
          </a:p>
        </p:txBody>
      </p:sp>
      <p:sp>
        <p:nvSpPr>
          <p:cNvPr id="18" name="TextBox 17"/>
          <p:cNvSpPr txBox="1"/>
          <p:nvPr/>
        </p:nvSpPr>
        <p:spPr>
          <a:xfrm>
            <a:off x="7314263" y="3233705"/>
            <a:ext cx="4086375" cy="307777"/>
          </a:xfrm>
          <a:prstGeom prst="rect">
            <a:avLst/>
          </a:prstGeom>
          <a:noFill/>
        </p:spPr>
        <p:txBody>
          <a:bodyPr wrap="none" rtlCol="0">
            <a:spAutoFit/>
          </a:bodyPr>
          <a:lstStyle/>
          <a:p>
            <a:r>
              <a:rPr lang="en-US" dirty="0"/>
              <a:t>Fig. Optimal Spatial SoftCell coordination </a:t>
            </a:r>
            <a:r>
              <a:rPr lang="en-GB" dirty="0"/>
              <a:t>module</a:t>
            </a:r>
            <a:endParaRPr lang="en-US" dirty="0"/>
          </a:p>
        </p:txBody>
      </p:sp>
      <p:sp>
        <p:nvSpPr>
          <p:cNvPr id="20" name="TextBox 19"/>
          <p:cNvSpPr txBox="1"/>
          <p:nvPr/>
        </p:nvSpPr>
        <p:spPr>
          <a:xfrm>
            <a:off x="4113716" y="6195785"/>
            <a:ext cx="3945311" cy="307777"/>
          </a:xfrm>
          <a:prstGeom prst="rect">
            <a:avLst/>
          </a:prstGeom>
          <a:noFill/>
        </p:spPr>
        <p:txBody>
          <a:bodyPr wrap="none" rtlCol="0">
            <a:spAutoFit/>
          </a:bodyPr>
          <a:lstStyle/>
          <a:p>
            <a:r>
              <a:rPr lang="en-US" dirty="0"/>
              <a:t>Fig. Low Complexity RZF Beamforming </a:t>
            </a:r>
            <a:r>
              <a:rPr lang="en-GB" dirty="0"/>
              <a:t>module</a:t>
            </a:r>
            <a:endParaRPr lang="en-US" dirty="0"/>
          </a:p>
        </p:txBody>
      </p:sp>
      <p:pic>
        <p:nvPicPr>
          <p:cNvPr id="12" name="Picture 11" descr="WhatsApp Image 2023-05-19 at 7.59.10 PM.jpeg"/>
          <p:cNvPicPr>
            <a:picLocks noChangeAspect="1"/>
          </p:cNvPicPr>
          <p:nvPr/>
        </p:nvPicPr>
        <p:blipFill>
          <a:blip r:embed="rId3"/>
          <a:stretch>
            <a:fillRect/>
          </a:stretch>
        </p:blipFill>
        <p:spPr>
          <a:xfrm>
            <a:off x="1541972" y="791873"/>
            <a:ext cx="3990921" cy="2320444"/>
          </a:xfrm>
          <a:prstGeom prst="rect">
            <a:avLst/>
          </a:prstGeom>
        </p:spPr>
      </p:pic>
      <p:pic>
        <p:nvPicPr>
          <p:cNvPr id="13" name="Picture 12" descr="WhatsApp Image 2023-05-19 at 7.59.38 PM.jpeg"/>
          <p:cNvPicPr>
            <a:picLocks noChangeAspect="1"/>
          </p:cNvPicPr>
          <p:nvPr/>
        </p:nvPicPr>
        <p:blipFill>
          <a:blip r:embed="rId4"/>
          <a:stretch>
            <a:fillRect/>
          </a:stretch>
        </p:blipFill>
        <p:spPr>
          <a:xfrm>
            <a:off x="7281207" y="842919"/>
            <a:ext cx="4119431" cy="2316434"/>
          </a:xfrm>
          <a:prstGeom prst="rect">
            <a:avLst/>
          </a:prstGeom>
        </p:spPr>
      </p:pic>
      <p:pic>
        <p:nvPicPr>
          <p:cNvPr id="14" name="Picture 13" descr="WhatsApp Image 2023-05-19 at 7.59.24 PM.jpeg"/>
          <p:cNvPicPr>
            <a:picLocks noChangeAspect="1"/>
          </p:cNvPicPr>
          <p:nvPr/>
        </p:nvPicPr>
        <p:blipFill>
          <a:blip r:embed="rId5"/>
          <a:stretch>
            <a:fillRect/>
          </a:stretch>
        </p:blipFill>
        <p:spPr>
          <a:xfrm>
            <a:off x="3926368" y="3756608"/>
            <a:ext cx="4320009" cy="23925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677</Words>
  <Application>Microsoft Office PowerPoint</Application>
  <PresentationFormat>Widescreen</PresentationFormat>
  <Paragraphs>99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Book Antiqua</vt:lpstr>
      <vt:lpstr>Arial</vt:lpstr>
      <vt:lpstr>Calibri</vt:lpstr>
      <vt:lpstr>Century Gothic</vt:lpstr>
      <vt:lpstr>Times New Roman</vt:lpstr>
      <vt:lpstr>Office Theme</vt:lpstr>
      <vt:lpstr>“Reducing Power Consumption by Combined Simulation of Massive MIMO and Small-Cells”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Power Consumption by Combined Simulation of Massive MIMO and Small-Cells”</dc:title>
  <dc:creator>MEENAXI RAIKAR</dc:creator>
  <cp:lastModifiedBy>Kushagra Tomar</cp:lastModifiedBy>
  <cp:revision>12</cp:revision>
  <dcterms:modified xsi:type="dcterms:W3CDTF">2023-05-19T20:10:03Z</dcterms:modified>
</cp:coreProperties>
</file>