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76" r:id="rId8"/>
    <p:sldId id="262" r:id="rId9"/>
    <p:sldId id="263" r:id="rId10"/>
    <p:sldId id="264" r:id="rId11"/>
    <p:sldId id="277" r:id="rId12"/>
    <p:sldId id="278" r:id="rId13"/>
    <p:sldId id="265" r:id="rId14"/>
    <p:sldId id="266" r:id="rId15"/>
    <p:sldId id="267" r:id="rId16"/>
    <p:sldId id="268" r:id="rId17"/>
    <p:sldId id="269" r:id="rId18"/>
    <p:sldId id="270" r:id="rId19"/>
    <p:sldId id="271" r:id="rId20"/>
    <p:sldId id="272" r:id="rId21"/>
    <p:sldId id="275"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VUM3vefnTIIGhDBPNgoh8pOb3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78f62668d6_1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178f62668d6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78f62668d6_1_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78f62668d6_1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178f62668d6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78f62668d6_1_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3807183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78f62668d6_1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178f62668d6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78f62668d6_1_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1124947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7c34036af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7c34036af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7c34036afe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78f62668d6_1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178f62668d6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78f62668d6_1_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78f62668d6_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g178f62668d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178f62668d6_2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78f62668d6_2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178f62668d6_2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g178f62668d6_2_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78f62668d6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178f62668d6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178f62668d6_2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78f62668d6_2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178f62668d6_2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g178f62668d6_2_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78f62668d6_2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78f62668d6_2_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178f62668d6_2_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9b62d8368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19b62d83684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g19b62d83684_0_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78f62668d6_2_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178f62668d6_2_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178f62668d6_2_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78f62668d6_2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g178f62668d6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178f62668d6_2_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1657112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78f62668d6_1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78f62668d6_1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178f62668d6_1_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내용">
  <p:cSld name="제목 및 내용">
    <p:spTree>
      <p:nvGrpSpPr>
        <p:cNvPr id="1" name="Shape 78"/>
        <p:cNvGrpSpPr/>
        <p:nvPr/>
      </p:nvGrpSpPr>
      <p:grpSpPr>
        <a:xfrm>
          <a:off x="0" y="0"/>
          <a:ext cx="0" cy="0"/>
          <a:chOff x="0" y="0"/>
          <a:chExt cx="0" cy="0"/>
        </a:xfrm>
      </p:grpSpPr>
      <p:sp>
        <p:nvSpPr>
          <p:cNvPr id="79" name="Google Shape;79;p19"/>
          <p:cNvSpPr txBox="1">
            <a:spLocks noGrp="1"/>
          </p:cNvSpPr>
          <p:nvPr>
            <p:ph type="body" idx="1"/>
          </p:nvPr>
        </p:nvSpPr>
        <p:spPr>
          <a:xfrm>
            <a:off x="1835696" y="1556792"/>
            <a:ext cx="7200800" cy="792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323F4F"/>
              </a:buClr>
              <a:buSzPts val="3200"/>
              <a:buFont typeface="Arial"/>
              <a:buNone/>
              <a:defRPr sz="3200" b="1">
                <a:solidFill>
                  <a:srgbClr val="323F4F"/>
                </a:solidFill>
                <a:latin typeface="Arial"/>
                <a:ea typeface="Arial"/>
                <a:cs typeface="Arial"/>
                <a:sym typeface="Arial"/>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19"/>
          <p:cNvSpPr txBox="1">
            <a:spLocks noGrp="1"/>
          </p:cNvSpPr>
          <p:nvPr>
            <p:ph type="title"/>
          </p:nvPr>
        </p:nvSpPr>
        <p:spPr>
          <a:xfrm>
            <a:off x="400000" y="1"/>
            <a:ext cx="7196336" cy="13620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Arial"/>
              <a:buNone/>
              <a:defRPr sz="4400" b="1">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구역 머리글">
  <p:cSld name="1_구역 머리글">
    <p:spTree>
      <p:nvGrpSpPr>
        <p:cNvPr id="1" name="Shape 81"/>
        <p:cNvGrpSpPr/>
        <p:nvPr/>
      </p:nvGrpSpPr>
      <p:grpSpPr>
        <a:xfrm>
          <a:off x="0" y="0"/>
          <a:ext cx="0" cy="0"/>
          <a:chOff x="0" y="0"/>
          <a:chExt cx="0" cy="0"/>
        </a:xfrm>
      </p:grpSpPr>
      <p:pic>
        <p:nvPicPr>
          <p:cNvPr id="82" name="Google Shape;82;p20"/>
          <p:cNvPicPr preferRelativeResize="0"/>
          <p:nvPr/>
        </p:nvPicPr>
        <p:blipFill rotWithShape="1">
          <a:blip r:embed="rId2">
            <a:alphaModFix/>
          </a:blip>
          <a:srcRect b="89028"/>
          <a:stretch/>
        </p:blipFill>
        <p:spPr>
          <a:xfrm>
            <a:off x="-11447" y="1"/>
            <a:ext cx="9155448" cy="752475"/>
          </a:xfrm>
          <a:prstGeom prst="rect">
            <a:avLst/>
          </a:prstGeom>
          <a:noFill/>
          <a:ln>
            <a:noFill/>
          </a:ln>
        </p:spPr>
      </p:pic>
      <p:sp>
        <p:nvSpPr>
          <p:cNvPr id="83" name="Google Shape;83;p20"/>
          <p:cNvSpPr txBox="1">
            <a:spLocks noGrp="1"/>
          </p:cNvSpPr>
          <p:nvPr>
            <p:ph type="title"/>
          </p:nvPr>
        </p:nvSpPr>
        <p:spPr>
          <a:xfrm>
            <a:off x="179512" y="107254"/>
            <a:ext cx="7704856" cy="5297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2800"/>
              <a:buFont typeface="Arial"/>
              <a:buNone/>
              <a:defRPr sz="2800" b="1"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body" idx="1"/>
          </p:nvPr>
        </p:nvSpPr>
        <p:spPr>
          <a:xfrm>
            <a:off x="188218" y="861095"/>
            <a:ext cx="8795320" cy="5544616"/>
          </a:xfrm>
          <a:prstGeom prst="rect">
            <a:avLst/>
          </a:prstGeom>
          <a:noFill/>
          <a:ln>
            <a:noFill/>
          </a:ln>
        </p:spPr>
        <p:txBody>
          <a:bodyPr spcFirstLastPara="1" wrap="square" lIns="91425" tIns="45700" rIns="91425" bIns="45700" anchor="t" anchorCtr="0">
            <a:normAutofit/>
          </a:bodyPr>
          <a:lstStyle>
            <a:lvl1pPr marL="457200" lvl="0" indent="-354330" algn="l">
              <a:lnSpc>
                <a:spcPct val="160000"/>
              </a:lnSpc>
              <a:spcBef>
                <a:spcPts val="0"/>
              </a:spcBef>
              <a:spcAft>
                <a:spcPts val="0"/>
              </a:spcAft>
              <a:buClr>
                <a:schemeClr val="dk1"/>
              </a:buClr>
              <a:buSzPts val="1980"/>
              <a:buFont typeface="Arial"/>
              <a:buChar char="•"/>
              <a:defRPr sz="1800" b="1">
                <a:latin typeface="Arial"/>
                <a:ea typeface="Arial"/>
                <a:cs typeface="Arial"/>
                <a:sym typeface="Arial"/>
              </a:defRPr>
            </a:lvl1pPr>
            <a:lvl2pPr marL="914400" lvl="1" indent="-340360" algn="l">
              <a:lnSpc>
                <a:spcPct val="160000"/>
              </a:lnSpc>
              <a:spcBef>
                <a:spcPts val="0"/>
              </a:spcBef>
              <a:spcAft>
                <a:spcPts val="0"/>
              </a:spcAft>
              <a:buClr>
                <a:schemeClr val="dk1"/>
              </a:buClr>
              <a:buSzPts val="1760"/>
              <a:buFont typeface="Malgun Gothic"/>
              <a:buChar char="-"/>
              <a:defRPr sz="1600">
                <a:latin typeface="Arial"/>
                <a:ea typeface="Arial"/>
                <a:cs typeface="Arial"/>
                <a:sym typeface="Arial"/>
              </a:defRPr>
            </a:lvl2pPr>
            <a:lvl3pPr marL="1371600" lvl="2" indent="-326389" algn="l">
              <a:lnSpc>
                <a:spcPct val="160000"/>
              </a:lnSpc>
              <a:spcBef>
                <a:spcPts val="0"/>
              </a:spcBef>
              <a:spcAft>
                <a:spcPts val="0"/>
              </a:spcAft>
              <a:buClr>
                <a:schemeClr val="dk1"/>
              </a:buClr>
              <a:buSzPts val="1540"/>
              <a:buChar char="•"/>
              <a:defRPr sz="1400">
                <a:latin typeface="Arial"/>
                <a:ea typeface="Arial"/>
                <a:cs typeface="Arial"/>
                <a:sym typeface="Arial"/>
              </a:defRPr>
            </a:lvl3pPr>
            <a:lvl4pPr marL="1828800" lvl="3" indent="-317500" algn="l">
              <a:lnSpc>
                <a:spcPct val="90000"/>
              </a:lnSpc>
              <a:spcBef>
                <a:spcPts val="375"/>
              </a:spcBef>
              <a:spcAft>
                <a:spcPts val="0"/>
              </a:spcAft>
              <a:buClr>
                <a:schemeClr val="dk1"/>
              </a:buClr>
              <a:buSzPts val="1400"/>
              <a:buChar char="•"/>
              <a:defRPr sz="1400"/>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20"/>
          <p:cNvSpPr txBox="1"/>
          <p:nvPr/>
        </p:nvSpPr>
        <p:spPr>
          <a:xfrm>
            <a:off x="147652" y="6590813"/>
            <a:ext cx="3881438" cy="211203"/>
          </a:xfrm>
          <a:prstGeom prst="rect">
            <a:avLst/>
          </a:prstGeom>
          <a:no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5A5A5"/>
                </a:solidFill>
                <a:latin typeface="Arial"/>
                <a:ea typeface="Arial"/>
                <a:cs typeface="Arial"/>
                <a:sym typeface="Arial"/>
              </a:rPr>
              <a:t>ⓒ 2016. Digital Media &amp; Communications R&amp;D Center. All rights reserved.</a:t>
            </a:r>
            <a:endParaRPr sz="900" b="0" i="0" u="none" strike="noStrike" cap="none">
              <a:solidFill>
                <a:srgbClr val="A5A5A5"/>
              </a:solidFill>
              <a:latin typeface="Arial"/>
              <a:ea typeface="Arial"/>
              <a:cs typeface="Arial"/>
              <a:sym typeface="Arial"/>
            </a:endParaRPr>
          </a:p>
        </p:txBody>
      </p:sp>
      <p:sp>
        <p:nvSpPr>
          <p:cNvPr id="86" name="Google Shape;86;p20"/>
          <p:cNvSpPr txBox="1">
            <a:spLocks noGrp="1"/>
          </p:cNvSpPr>
          <p:nvPr>
            <p:ph type="sldNum" idx="12"/>
          </p:nvPr>
        </p:nvSpPr>
        <p:spPr>
          <a:xfrm>
            <a:off x="8045301" y="6579409"/>
            <a:ext cx="1066800" cy="23360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r>
              <a:rPr lang="en-US"/>
              <a:t> / 3</a:t>
            </a:r>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457200" y="2646040"/>
            <a:ext cx="8229600" cy="1143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8000"/>
              <a:buFont typeface="Arial"/>
              <a:buNone/>
              <a:defRPr sz="8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1"/>
          <p:cNvSpPr txBox="1"/>
          <p:nvPr/>
        </p:nvSpPr>
        <p:spPr>
          <a:xfrm>
            <a:off x="2583100" y="6433511"/>
            <a:ext cx="3881438" cy="211203"/>
          </a:xfrm>
          <a:prstGeom prst="rect">
            <a:avLst/>
          </a:prstGeom>
          <a:no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ACB8CA"/>
                </a:solidFill>
                <a:latin typeface="Arial"/>
                <a:ea typeface="Arial"/>
                <a:cs typeface="Arial"/>
                <a:sym typeface="Arial"/>
              </a:rPr>
              <a:t>ⓒ 2016. Digital Media &amp; Communications R&amp;D Center. All rights reserved.</a:t>
            </a:r>
            <a:endParaRPr sz="900" b="0" i="0" u="none" strike="noStrike" cap="none">
              <a:solidFill>
                <a:srgbClr val="ACB8CA"/>
              </a:solidFill>
              <a:latin typeface="Arial"/>
              <a:ea typeface="Arial"/>
              <a:cs typeface="Arial"/>
              <a:sym typeface="Arial"/>
            </a:endParaRPr>
          </a:p>
        </p:txBody>
      </p:sp>
      <p:pic>
        <p:nvPicPr>
          <p:cNvPr id="90" name="Google Shape;90;p21"/>
          <p:cNvPicPr preferRelativeResize="0"/>
          <p:nvPr/>
        </p:nvPicPr>
        <p:blipFill rotWithShape="1">
          <a:blip r:embed="rId2">
            <a:alphaModFix/>
          </a:blip>
          <a:srcRect/>
          <a:stretch/>
        </p:blipFill>
        <p:spPr>
          <a:xfrm>
            <a:off x="4139956" y="6165307"/>
            <a:ext cx="934109" cy="158055"/>
          </a:xfrm>
          <a:prstGeom prst="rect">
            <a:avLst/>
          </a:prstGeom>
          <a:noFill/>
          <a:ln>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0" name="Google Shape;30;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 name="Google Shape;3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7" name="Google Shape;37;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9" name="Google Shape;39;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1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5" name="Google Shape;55;p1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6" name="Google Shape;5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6"/>
          <p:cNvSpPr>
            <a:spLocks noGrp="1"/>
          </p:cNvSpPr>
          <p:nvPr>
            <p:ph type="pic" idx="2"/>
          </p:nvPr>
        </p:nvSpPr>
        <p:spPr>
          <a:xfrm>
            <a:off x="3887391" y="987426"/>
            <a:ext cx="4629150" cy="4873625"/>
          </a:xfrm>
          <a:prstGeom prst="rect">
            <a:avLst/>
          </a:prstGeom>
          <a:noFill/>
          <a:ln>
            <a:noFill/>
          </a:ln>
        </p:spPr>
      </p:sp>
      <p:sp>
        <p:nvSpPr>
          <p:cNvPr id="62" name="Google Shape;62;p1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3" name="Google Shape;63;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441625" y="737050"/>
            <a:ext cx="8299800" cy="1077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a:t>Performance Evaluation in Dynamic RAN Slicing of 5G Networks </a:t>
            </a:r>
            <a:endParaRPr sz="3200" b="1"/>
          </a:p>
        </p:txBody>
      </p:sp>
      <p:sp>
        <p:nvSpPr>
          <p:cNvPr id="97" name="Google Shape;97;p1"/>
          <p:cNvSpPr/>
          <p:nvPr/>
        </p:nvSpPr>
        <p:spPr>
          <a:xfrm>
            <a:off x="343675" y="2496924"/>
            <a:ext cx="9106800" cy="3059100"/>
          </a:xfrm>
          <a:prstGeom prst="rect">
            <a:avLst/>
          </a:prstGeom>
          <a:no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70C0"/>
                </a:solidFill>
                <a:latin typeface="Arial"/>
                <a:ea typeface="Arial"/>
                <a:cs typeface="Arial"/>
                <a:sym typeface="Arial"/>
              </a:rPr>
              <a:t>Team Number</a:t>
            </a:r>
            <a:r>
              <a:rPr lang="en-US" sz="2400" b="0" i="0" u="none" strike="noStrike" cap="none" dirty="0">
                <a:solidFill>
                  <a:srgbClr val="0070C0"/>
                </a:solidFill>
                <a:latin typeface="Arial"/>
                <a:ea typeface="Arial"/>
                <a:cs typeface="Arial"/>
                <a:sym typeface="Arial"/>
              </a:rPr>
              <a:t>: N20 </a:t>
            </a: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70C0"/>
                </a:solidFill>
                <a:latin typeface="Arial"/>
                <a:ea typeface="Arial"/>
                <a:cs typeface="Arial"/>
                <a:sym typeface="Arial"/>
              </a:rPr>
              <a:t>Team Members</a:t>
            </a:r>
            <a:r>
              <a:rPr lang="en-US" sz="2400" b="0" i="0" u="none" strike="noStrike" cap="none" dirty="0">
                <a:solidFill>
                  <a:srgbClr val="0070C0"/>
                </a:solidFill>
                <a:latin typeface="Arial"/>
                <a:ea typeface="Arial"/>
                <a:cs typeface="Arial"/>
                <a:sym typeface="Arial"/>
              </a:rPr>
              <a:t>:  </a:t>
            </a:r>
            <a:r>
              <a:rPr lang="en-US" sz="2400" b="0" i="0" u="none" strike="noStrike" cap="none" dirty="0" err="1">
                <a:solidFill>
                  <a:srgbClr val="0070C0"/>
                </a:solidFill>
                <a:latin typeface="Arial"/>
                <a:ea typeface="Arial"/>
                <a:cs typeface="Arial"/>
                <a:sym typeface="Arial"/>
              </a:rPr>
              <a:t>Kushagra</a:t>
            </a:r>
            <a:r>
              <a:rPr lang="en-US" sz="2400" b="0" i="0" u="none" strike="noStrike" cap="none" dirty="0">
                <a:solidFill>
                  <a:srgbClr val="0070C0"/>
                </a:solidFill>
                <a:latin typeface="Arial"/>
                <a:ea typeface="Arial"/>
                <a:cs typeface="Arial"/>
                <a:sym typeface="Arial"/>
              </a:rPr>
              <a:t> </a:t>
            </a:r>
            <a:r>
              <a:rPr lang="en-US" sz="2400" b="0" i="0" u="none" strike="noStrike" cap="none" dirty="0" err="1">
                <a:solidFill>
                  <a:srgbClr val="0070C0"/>
                </a:solidFill>
                <a:latin typeface="Arial"/>
                <a:ea typeface="Arial"/>
                <a:cs typeface="Arial"/>
                <a:sym typeface="Arial"/>
              </a:rPr>
              <a:t>Tomar</a:t>
            </a:r>
            <a:r>
              <a:rPr lang="en-US" sz="2400" b="0" i="0" u="none" strike="noStrike" cap="none" dirty="0">
                <a:solidFill>
                  <a:srgbClr val="0070C0"/>
                </a:solidFill>
                <a:latin typeface="Arial"/>
                <a:ea typeface="Arial"/>
                <a:cs typeface="Arial"/>
                <a:sym typeface="Arial"/>
              </a:rPr>
              <a:t>        01fe20bcs063</a:t>
            </a: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Lavanya </a:t>
            </a:r>
            <a:r>
              <a:rPr lang="en-US" sz="2400" b="0" i="0" u="none" strike="noStrike" cap="none" dirty="0" err="1">
                <a:solidFill>
                  <a:srgbClr val="0070C0"/>
                </a:solidFill>
                <a:latin typeface="Arial"/>
                <a:ea typeface="Arial"/>
                <a:cs typeface="Arial"/>
                <a:sym typeface="Arial"/>
              </a:rPr>
              <a:t>Shahapur</a:t>
            </a:r>
            <a:r>
              <a:rPr lang="en-US" sz="2400" b="0" i="0" u="none" strike="noStrike" cap="none" dirty="0">
                <a:solidFill>
                  <a:srgbClr val="0070C0"/>
                </a:solidFill>
                <a:latin typeface="Arial"/>
                <a:ea typeface="Arial"/>
                <a:cs typeface="Arial"/>
                <a:sym typeface="Arial"/>
              </a:rPr>
              <a:t>    01fe20bcs185</a:t>
            </a: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a:t>
            </a:r>
            <a:r>
              <a:rPr lang="en-US" sz="2400" b="0" i="0" u="none" strike="noStrike" cap="none" dirty="0" err="1">
                <a:solidFill>
                  <a:srgbClr val="0070C0"/>
                </a:solidFill>
                <a:latin typeface="Arial"/>
                <a:ea typeface="Arial"/>
                <a:cs typeface="Arial"/>
                <a:sym typeface="Arial"/>
              </a:rPr>
              <a:t>Pragathi</a:t>
            </a:r>
            <a:r>
              <a:rPr lang="en-US" sz="2400" b="0" i="0" u="none" strike="noStrike" cap="none" dirty="0">
                <a:solidFill>
                  <a:srgbClr val="0070C0"/>
                </a:solidFill>
                <a:latin typeface="Arial"/>
                <a:ea typeface="Arial"/>
                <a:cs typeface="Arial"/>
                <a:sym typeface="Arial"/>
              </a:rPr>
              <a:t> Pujari           01fe20bcs189</a:t>
            </a: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Ashwini </a:t>
            </a:r>
            <a:r>
              <a:rPr lang="en-US" sz="2400" b="0" i="0" u="none" strike="noStrike" cap="none" dirty="0" err="1">
                <a:solidFill>
                  <a:srgbClr val="0070C0"/>
                </a:solidFill>
                <a:latin typeface="Arial"/>
                <a:ea typeface="Arial"/>
                <a:cs typeface="Arial"/>
                <a:sym typeface="Arial"/>
              </a:rPr>
              <a:t>Jannu</a:t>
            </a:r>
            <a:r>
              <a:rPr lang="en-US" sz="2400" b="0" i="0" u="none" strike="noStrike" cap="none" dirty="0">
                <a:solidFill>
                  <a:srgbClr val="0070C0"/>
                </a:solidFill>
                <a:latin typeface="Arial"/>
                <a:ea typeface="Arial"/>
                <a:cs typeface="Arial"/>
                <a:sym typeface="Arial"/>
              </a:rPr>
              <a:t>           01fe20bcs208</a:t>
            </a: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70C0"/>
                </a:solidFill>
                <a:latin typeface="Arial"/>
                <a:ea typeface="Arial"/>
                <a:cs typeface="Arial"/>
                <a:sym typeface="Arial"/>
              </a:rPr>
              <a:t>                             Ajay Kushal               01fe20bcs289</a:t>
            </a: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70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70C0"/>
                </a:solidFill>
                <a:latin typeface="Arial"/>
                <a:ea typeface="Arial"/>
                <a:cs typeface="Arial"/>
                <a:sym typeface="Arial"/>
              </a:rPr>
              <a:t>Guide</a:t>
            </a:r>
            <a:r>
              <a:rPr lang="en-US" sz="2400" b="0" i="0" u="none" strike="noStrike" cap="none" dirty="0">
                <a:solidFill>
                  <a:srgbClr val="0070C0"/>
                </a:solidFill>
                <a:latin typeface="Arial"/>
                <a:ea typeface="Arial"/>
                <a:cs typeface="Arial"/>
                <a:sym typeface="Arial"/>
              </a:rPr>
              <a:t> :  </a:t>
            </a:r>
            <a:r>
              <a:rPr lang="en-US" sz="2500" b="1" i="0" u="none" strike="noStrike" cap="none" dirty="0" err="1">
                <a:solidFill>
                  <a:srgbClr val="599BD5"/>
                </a:solidFill>
                <a:latin typeface="Arial"/>
                <a:ea typeface="Arial"/>
                <a:cs typeface="Arial"/>
                <a:sym typeface="Arial"/>
              </a:rPr>
              <a:t>Mr.Parikshit</a:t>
            </a:r>
            <a:r>
              <a:rPr lang="en-US" sz="2500" b="1" i="0" u="none" strike="noStrike" cap="none" dirty="0">
                <a:solidFill>
                  <a:srgbClr val="599BD5"/>
                </a:solidFill>
                <a:latin typeface="Arial"/>
                <a:ea typeface="Arial"/>
                <a:cs typeface="Arial"/>
                <a:sym typeface="Arial"/>
              </a:rPr>
              <a:t> P Hegde</a:t>
            </a:r>
            <a:endParaRPr sz="2500" b="1" i="0" u="none" strike="noStrike" cap="none" dirty="0">
              <a:solidFill>
                <a:srgbClr val="599BD5"/>
              </a:solidFill>
              <a:latin typeface="Arial"/>
              <a:ea typeface="Arial"/>
              <a:cs typeface="Arial"/>
              <a:sym typeface="Aria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78f62668d6_1_46"/>
          <p:cNvSpPr txBox="1">
            <a:spLocks noGrp="1"/>
          </p:cNvSpPr>
          <p:nvPr>
            <p:ph type="ctrTitle"/>
          </p:nvPr>
        </p:nvSpPr>
        <p:spPr>
          <a:xfrm>
            <a:off x="-36512" y="-24696"/>
            <a:ext cx="9180600" cy="717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Plan to Complete Project</a:t>
            </a:r>
            <a:endParaRPr sz="3200" b="1"/>
          </a:p>
        </p:txBody>
      </p:sp>
      <p:sp>
        <p:nvSpPr>
          <p:cNvPr id="168" name="Google Shape;168;g178f62668d6_1_46"/>
          <p:cNvSpPr txBox="1"/>
          <p:nvPr/>
        </p:nvSpPr>
        <p:spPr>
          <a:xfrm>
            <a:off x="9427" y="925915"/>
            <a:ext cx="9144000" cy="5909270"/>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2000"/>
              <a:buFont typeface="Arial"/>
              <a:buChar char="●"/>
            </a:pPr>
            <a:r>
              <a:rPr lang="en-US" sz="1800" b="1" i="0" u="sng" strike="noStrike" cap="none" dirty="0">
                <a:solidFill>
                  <a:schemeClr val="dk1"/>
                </a:solidFill>
                <a:latin typeface="Calibri"/>
                <a:ea typeface="Calibri"/>
                <a:cs typeface="Calibri"/>
                <a:sym typeface="Calibri"/>
              </a:rPr>
              <a:t>Final Probable Deliverables </a:t>
            </a: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US" sz="1800" b="0" i="0" u="none" strike="noStrike" cap="none" dirty="0">
                <a:solidFill>
                  <a:schemeClr val="dk1"/>
                </a:solidFill>
                <a:latin typeface="Calibri"/>
                <a:ea typeface="Calibri"/>
                <a:cs typeface="Calibri"/>
                <a:sym typeface="Calibri"/>
              </a:rPr>
              <a:t>To emulate Video Service Deployment over the created slices.</a:t>
            </a:r>
            <a:endParaRPr sz="1800" b="0" i="0" u="none" strike="noStrike" cap="none" dirty="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US" sz="1800" b="0" i="0" u="none" strike="noStrike" cap="none" dirty="0">
                <a:solidFill>
                  <a:schemeClr val="dk1"/>
                </a:solidFill>
                <a:latin typeface="Calibri"/>
                <a:ea typeface="Calibri"/>
                <a:cs typeface="Calibri"/>
                <a:sym typeface="Calibri"/>
              </a:rPr>
              <a:t>Creating new topologies by using different number of  nodes- MEC Host, Base Stations and Forwarding Nodes.</a:t>
            </a:r>
            <a:endParaRPr sz="1800" b="0" i="0" u="none" strike="noStrike" cap="none" dirty="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US" sz="1800" b="0" i="0" u="none" strike="noStrike" cap="none" dirty="0">
                <a:solidFill>
                  <a:schemeClr val="dk1"/>
                </a:solidFill>
                <a:latin typeface="Calibri"/>
                <a:ea typeface="Calibri"/>
                <a:cs typeface="Calibri"/>
                <a:sym typeface="Calibri"/>
              </a:rPr>
              <a:t>Slicing the RAN based on the bandwidth required by the model parameters.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2000"/>
              <a:buFont typeface="Arial"/>
              <a:buChar char="●"/>
            </a:pPr>
            <a:r>
              <a:rPr lang="en-US" sz="1800" b="1" i="0" u="sng" strike="noStrike" cap="none" dirty="0">
                <a:solidFill>
                  <a:schemeClr val="dk1"/>
                </a:solidFill>
                <a:latin typeface="Calibri"/>
                <a:ea typeface="Calibri"/>
                <a:cs typeface="Calibri"/>
                <a:sym typeface="Calibri"/>
              </a:rPr>
              <a:t>IP Target / Plan / competitions</a:t>
            </a: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a:solidFill>
                  <a:schemeClr val="dk1"/>
                </a:solidFill>
                <a:latin typeface="Calibri"/>
                <a:ea typeface="Calibri"/>
                <a:cs typeface="Calibri"/>
                <a:sym typeface="Calibri"/>
              </a:rPr>
              <a:t>      Publication of Paper</a:t>
            </a: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0AE333E-24B0-695C-7F7C-57BF325858D6}"/>
              </a:ext>
            </a:extLst>
          </p:cNvPr>
          <p:cNvPicPr>
            <a:picLocks noChangeAspect="1"/>
          </p:cNvPicPr>
          <p:nvPr/>
        </p:nvPicPr>
        <p:blipFill rotWithShape="1">
          <a:blip r:embed="rId3"/>
          <a:srcRect r="4505" b="19469"/>
          <a:stretch/>
        </p:blipFill>
        <p:spPr>
          <a:xfrm>
            <a:off x="3467860" y="4084770"/>
            <a:ext cx="4535497" cy="2650234"/>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78f62668d6_1_46"/>
          <p:cNvSpPr txBox="1">
            <a:spLocks noGrp="1"/>
          </p:cNvSpPr>
          <p:nvPr>
            <p:ph type="ctrTitle"/>
          </p:nvPr>
        </p:nvSpPr>
        <p:spPr>
          <a:xfrm>
            <a:off x="-36512" y="-24696"/>
            <a:ext cx="9180600" cy="717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dirty="0">
                <a:solidFill>
                  <a:srgbClr val="002060"/>
                </a:solidFill>
              </a:rPr>
              <a:t>Results</a:t>
            </a:r>
            <a:endParaRPr sz="3200" b="1" u="sng" dirty="0"/>
          </a:p>
        </p:txBody>
      </p:sp>
      <p:sp>
        <p:nvSpPr>
          <p:cNvPr id="168" name="Google Shape;168;g178f62668d6_1_46"/>
          <p:cNvSpPr txBox="1"/>
          <p:nvPr/>
        </p:nvSpPr>
        <p:spPr>
          <a:xfrm>
            <a:off x="9427" y="925915"/>
            <a:ext cx="9144000" cy="6509434"/>
          </a:xfrm>
          <a:prstGeom prst="rect">
            <a:avLst/>
          </a:prstGeom>
          <a:solidFill>
            <a:srgbClr val="FFD966"/>
          </a:solidFill>
          <a:ln>
            <a:noFill/>
          </a:ln>
        </p:spPr>
        <p:txBody>
          <a:bodyPr spcFirstLastPara="1" wrap="square" lIns="91425" tIns="45700" rIns="91425" bIns="45700" anchor="t" anchorCtr="0">
            <a:spAutoFit/>
          </a:bodyPr>
          <a:lstStyle/>
          <a:p>
            <a:pPr marL="0" lvl="0" indent="0" algn="just" rtl="0">
              <a:lnSpc>
                <a:spcPct val="150000"/>
              </a:lnSpc>
              <a:spcBef>
                <a:spcPts val="1200"/>
              </a:spcBef>
              <a:spcAft>
                <a:spcPts val="1200"/>
              </a:spcAft>
              <a:buClr>
                <a:schemeClr val="dk1"/>
              </a:buClr>
              <a:buSzPts val="1100"/>
              <a:buFont typeface="Arial"/>
              <a:buNone/>
            </a:pPr>
            <a:endParaRPr lang="en-US" sz="1800" dirty="0">
              <a:solidFill>
                <a:schemeClr val="dk1"/>
              </a:solidFill>
              <a:latin typeface="Calibri"/>
              <a:ea typeface="Calibri"/>
              <a:cs typeface="Calibri"/>
              <a:sym typeface="Calibri"/>
            </a:endParaRPr>
          </a:p>
          <a:p>
            <a:pPr marL="0" lvl="0" indent="0" algn="just" rtl="0">
              <a:lnSpc>
                <a:spcPct val="150000"/>
              </a:lnSpc>
              <a:spcBef>
                <a:spcPts val="1200"/>
              </a:spcBef>
              <a:spcAft>
                <a:spcPts val="1200"/>
              </a:spcAft>
              <a:buClr>
                <a:schemeClr val="dk1"/>
              </a:buClr>
              <a:buSzPts val="1100"/>
              <a:buFont typeface="Arial"/>
              <a:buNone/>
            </a:pPr>
            <a:endParaRPr lang="en-US" sz="1800" dirty="0">
              <a:solidFill>
                <a:schemeClr val="dk1"/>
              </a:solidFill>
              <a:latin typeface="Calibri"/>
              <a:ea typeface="Calibri"/>
              <a:cs typeface="Calibri"/>
              <a:sym typeface="Calibri"/>
            </a:endParaRPr>
          </a:p>
          <a:p>
            <a:pPr marL="0" lvl="0" indent="0" algn="just" rtl="0">
              <a:lnSpc>
                <a:spcPct val="150000"/>
              </a:lnSpc>
              <a:spcBef>
                <a:spcPts val="1200"/>
              </a:spcBef>
              <a:spcAft>
                <a:spcPts val="1200"/>
              </a:spcAft>
              <a:buClr>
                <a:schemeClr val="dk1"/>
              </a:buClr>
              <a:buSzPts val="1100"/>
              <a:buFont typeface="Arial"/>
              <a:buNone/>
            </a:pPr>
            <a:endParaRPr lang="en-US" sz="1800" dirty="0">
              <a:solidFill>
                <a:schemeClr val="dk1"/>
              </a:solidFill>
              <a:latin typeface="Calibri"/>
              <a:ea typeface="Calibri"/>
              <a:cs typeface="Calibri"/>
              <a:sym typeface="Calibri"/>
            </a:endParaRPr>
          </a:p>
          <a:p>
            <a:pPr marL="0" lvl="0" indent="0" algn="just" rtl="0">
              <a:lnSpc>
                <a:spcPct val="150000"/>
              </a:lnSpc>
              <a:spcBef>
                <a:spcPts val="1200"/>
              </a:spcBef>
              <a:spcAft>
                <a:spcPts val="1200"/>
              </a:spcAft>
              <a:buClr>
                <a:schemeClr val="dk1"/>
              </a:buClr>
              <a:buSzPts val="1100"/>
              <a:buFont typeface="Arial"/>
              <a:buNone/>
            </a:pPr>
            <a:endParaRPr lang="en-US" sz="1800" dirty="0">
              <a:solidFill>
                <a:schemeClr val="dk1"/>
              </a:solidFill>
              <a:latin typeface="Calibri"/>
              <a:ea typeface="Calibri"/>
              <a:cs typeface="Calibri"/>
              <a:sym typeface="Calibri"/>
            </a:endParaRPr>
          </a:p>
          <a:p>
            <a:pPr marL="0" lvl="0" indent="0" algn="just" rtl="0">
              <a:lnSpc>
                <a:spcPct val="150000"/>
              </a:lnSpc>
              <a:spcBef>
                <a:spcPts val="1200"/>
              </a:spcBef>
              <a:spcAft>
                <a:spcPts val="1200"/>
              </a:spcAft>
              <a:buClr>
                <a:schemeClr val="dk1"/>
              </a:buClr>
              <a:buSzPts val="1100"/>
              <a:buFont typeface="Arial"/>
              <a:buNone/>
            </a:pPr>
            <a:r>
              <a:rPr lang="en-US" sz="1800" dirty="0">
                <a:solidFill>
                  <a:schemeClr val="dk1"/>
                </a:solidFill>
                <a:latin typeface="Calibri"/>
                <a:ea typeface="Calibri"/>
                <a:cs typeface="Calibri"/>
                <a:sym typeface="Calibri"/>
              </a:rPr>
              <a:t>The horizontal axis depicts the number of the time window, where the length of each time window is 10 seconds. Thus 1 is the first time window of 10 seconds, 10 is the tenth time window of 10 seconds, and the pattern continues. The vertical axis depicts the QoS received by each user. Quality of service (QoS) ensures stable performance of applications having very limited network capacity. Thus allowing organizations to modify their network traffic by prioritizing high-performance applications. This QoS ratio is computed every 10 seconds.</a:t>
            </a:r>
          </a:p>
          <a:p>
            <a:pPr marL="0" lvl="0" indent="0" algn="just" rtl="0">
              <a:lnSpc>
                <a:spcPct val="150000"/>
              </a:lnSpc>
              <a:spcBef>
                <a:spcPts val="1200"/>
              </a:spcBef>
              <a:spcAft>
                <a:spcPts val="1200"/>
              </a:spcAft>
              <a:buClr>
                <a:schemeClr val="dk1"/>
              </a:buClr>
              <a:buSzPts val="1100"/>
              <a:buFont typeface="Arial"/>
              <a:buNone/>
            </a:pPr>
            <a:endParaRPr lang="en-US" sz="1800" dirty="0">
              <a:latin typeface="Calibri"/>
              <a:ea typeface="Calibri"/>
              <a:cs typeface="Calibri"/>
              <a:sym typeface="Calibri"/>
            </a:endParaRPr>
          </a:p>
        </p:txBody>
      </p:sp>
      <p:pic>
        <p:nvPicPr>
          <p:cNvPr id="11" name="Google Shape;245;g19b62d83684_0_0">
            <a:extLst>
              <a:ext uri="{FF2B5EF4-FFF2-40B4-BE49-F238E27FC236}">
                <a16:creationId xmlns:a16="http://schemas.microsoft.com/office/drawing/2014/main" id="{83739902-3905-DFAF-5D80-93C98CE37523}"/>
              </a:ext>
            </a:extLst>
          </p:cNvPr>
          <p:cNvPicPr preferRelativeResize="0"/>
          <p:nvPr/>
        </p:nvPicPr>
        <p:blipFill>
          <a:blip r:embed="rId3">
            <a:alphaModFix/>
          </a:blip>
          <a:stretch>
            <a:fillRect/>
          </a:stretch>
        </p:blipFill>
        <p:spPr>
          <a:xfrm>
            <a:off x="926963" y="925915"/>
            <a:ext cx="7253650" cy="3140200"/>
          </a:xfrm>
          <a:prstGeom prst="rect">
            <a:avLst/>
          </a:prstGeom>
          <a:noFill/>
          <a:ln>
            <a:noFill/>
          </a:ln>
        </p:spPr>
      </p:pic>
    </p:spTree>
    <p:extLst>
      <p:ext uri="{BB962C8B-B14F-4D97-AF65-F5344CB8AC3E}">
        <p14:creationId xmlns:p14="http://schemas.microsoft.com/office/powerpoint/2010/main" val="5753950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78f62668d6_1_46"/>
          <p:cNvSpPr txBox="1">
            <a:spLocks noGrp="1"/>
          </p:cNvSpPr>
          <p:nvPr>
            <p:ph type="ctrTitle"/>
          </p:nvPr>
        </p:nvSpPr>
        <p:spPr>
          <a:xfrm>
            <a:off x="-36512" y="-24696"/>
            <a:ext cx="9180600" cy="717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dirty="0">
                <a:solidFill>
                  <a:srgbClr val="002060"/>
                </a:solidFill>
              </a:rPr>
              <a:t>Conclusion</a:t>
            </a:r>
            <a:endParaRPr sz="3200" b="1" u="sng" dirty="0"/>
          </a:p>
        </p:txBody>
      </p:sp>
      <p:sp>
        <p:nvSpPr>
          <p:cNvPr id="168" name="Google Shape;168;g178f62668d6_1_46"/>
          <p:cNvSpPr txBox="1"/>
          <p:nvPr/>
        </p:nvSpPr>
        <p:spPr>
          <a:xfrm>
            <a:off x="9427" y="925915"/>
            <a:ext cx="9144000" cy="5886186"/>
          </a:xfrm>
          <a:prstGeom prst="rect">
            <a:avLst/>
          </a:prstGeom>
          <a:solidFill>
            <a:srgbClr val="FFD966"/>
          </a:solidFill>
          <a:ln>
            <a:noFill/>
          </a:ln>
        </p:spPr>
        <p:txBody>
          <a:bodyPr spcFirstLastPara="1" wrap="square" lIns="91425" tIns="45700" rIns="91425" bIns="45700" anchor="t" anchorCtr="0">
            <a:spAutoFit/>
          </a:bodyPr>
          <a:lstStyle/>
          <a:p>
            <a:pPr marL="457200" lvl="0" indent="-355600" algn="just" rtl="0">
              <a:lnSpc>
                <a:spcPct val="150000"/>
              </a:lnSpc>
              <a:spcBef>
                <a:spcPts val="300"/>
              </a:spcBef>
              <a:spcAft>
                <a:spcPts val="0"/>
              </a:spcAft>
              <a:buSzPts val="2000"/>
              <a:buFont typeface="Calibri"/>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457200" lvl="0" indent="-355600" algn="just" rtl="0">
              <a:lnSpc>
                <a:spcPct val="150000"/>
              </a:lnSpc>
              <a:spcBef>
                <a:spcPts val="300"/>
              </a:spcBef>
              <a:spcAft>
                <a:spcPts val="0"/>
              </a:spcAft>
              <a:buSzPts val="2000"/>
              <a:buFont typeface="Calibri"/>
              <a:buChar char="●"/>
            </a:pPr>
            <a:r>
              <a:rPr lang="en-US" sz="1800" dirty="0">
                <a:latin typeface="Calibri" panose="020F0502020204030204" pitchFamily="34" charset="0"/>
                <a:ea typeface="Calibri" panose="020F0502020204030204" pitchFamily="34" charset="0"/>
                <a:cs typeface="Calibri" panose="020F0502020204030204" pitchFamily="34" charset="0"/>
              </a:rPr>
              <a:t>In this we illustrate how eXP-RAN can emulate two network slices, with different QoS requirements and study how the QoS is affected as the workload increases.</a:t>
            </a:r>
          </a:p>
          <a:p>
            <a:pPr marL="101600" lvl="0" algn="just" rtl="0">
              <a:lnSpc>
                <a:spcPct val="150000"/>
              </a:lnSpc>
              <a:spcBef>
                <a:spcPts val="300"/>
              </a:spcBef>
              <a:spcAft>
                <a:spcPts val="0"/>
              </a:spcAft>
              <a:buSzPts val="2000"/>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457200" lvl="0" indent="-355600" algn="just" rtl="0">
              <a:lnSpc>
                <a:spcPct val="150000"/>
              </a:lnSpc>
              <a:spcBef>
                <a:spcPts val="0"/>
              </a:spcBef>
              <a:spcAft>
                <a:spcPts val="0"/>
              </a:spcAft>
              <a:buSzPts val="2000"/>
              <a:buFont typeface="Calibri"/>
              <a:buChar char="●"/>
            </a:pPr>
            <a:r>
              <a:rPr lang="en-US" sz="1800" dirty="0">
                <a:latin typeface="Calibri" panose="020F0502020204030204" pitchFamily="34" charset="0"/>
                <a:ea typeface="Calibri" panose="020F0502020204030204" pitchFamily="34" charset="0"/>
                <a:cs typeface="Calibri" panose="020F0502020204030204" pitchFamily="34" charset="0"/>
              </a:rPr>
              <a:t>The network is divided into two slices. One slice is considered to be a ‘High definition’ slice and another slices as ‘Standard definition’ slice (BE).</a:t>
            </a:r>
          </a:p>
          <a:p>
            <a:pPr marL="101600" lvl="0" algn="just" rtl="0">
              <a:lnSpc>
                <a:spcPct val="150000"/>
              </a:lnSpc>
              <a:spcBef>
                <a:spcPts val="0"/>
              </a:spcBef>
              <a:spcAft>
                <a:spcPts val="0"/>
              </a:spcAft>
              <a:buSzPts val="2000"/>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457200" lvl="0" indent="-355600" algn="just" rtl="0">
              <a:lnSpc>
                <a:spcPct val="150000"/>
              </a:lnSpc>
              <a:spcBef>
                <a:spcPts val="0"/>
              </a:spcBef>
              <a:spcAft>
                <a:spcPts val="0"/>
              </a:spcAft>
              <a:buSzPts val="2000"/>
              <a:buFont typeface="Calibri"/>
              <a:buChar char="●"/>
            </a:pPr>
            <a:r>
              <a:rPr lang="en-US" sz="1800" dirty="0">
                <a:latin typeface="Calibri" panose="020F0502020204030204" pitchFamily="34" charset="0"/>
                <a:ea typeface="Calibri" panose="020F0502020204030204" pitchFamily="34" charset="0"/>
                <a:cs typeface="Calibri" panose="020F0502020204030204" pitchFamily="34" charset="0"/>
              </a:rPr>
              <a:t> ‘High definition’ slice offers video content with assured quality, while the ‘standard definition’ slice offers video content with affected quality.</a:t>
            </a:r>
          </a:p>
          <a:p>
            <a:pPr marL="101600" lvl="0" algn="just" rtl="0">
              <a:lnSpc>
                <a:spcPct val="150000"/>
              </a:lnSpc>
              <a:spcBef>
                <a:spcPts val="0"/>
              </a:spcBef>
              <a:spcAft>
                <a:spcPts val="0"/>
              </a:spcAft>
              <a:buSzPts val="2000"/>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457200" lvl="0" indent="-355600" algn="just" rtl="0">
              <a:lnSpc>
                <a:spcPct val="150000"/>
              </a:lnSpc>
              <a:spcBef>
                <a:spcPts val="0"/>
              </a:spcBef>
              <a:spcAft>
                <a:spcPts val="0"/>
              </a:spcAft>
              <a:buSzPts val="2000"/>
              <a:buFont typeface="Calibri"/>
              <a:buChar char="●"/>
            </a:pPr>
            <a:r>
              <a:rPr lang="en-US" sz="1800" dirty="0">
                <a:latin typeface="Calibri" panose="020F0502020204030204" pitchFamily="34" charset="0"/>
                <a:ea typeface="Calibri" panose="020F0502020204030204" pitchFamily="34" charset="0"/>
                <a:cs typeface="Calibri" panose="020F0502020204030204" pitchFamily="34" charset="0"/>
              </a:rPr>
              <a:t>As the number of clients activity increases or as the workload increases we can observe that the QoS % of ‘High definition’ slice remains constant throughout as needed and similarly the QoS % of ‘standard definition’ slice decreases as expected.</a:t>
            </a: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07077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7c34036afe_0_0"/>
          <p:cNvSpPr txBox="1">
            <a:spLocks noGrp="1"/>
          </p:cNvSpPr>
          <p:nvPr>
            <p:ph type="ctrTitle"/>
          </p:nvPr>
        </p:nvSpPr>
        <p:spPr>
          <a:xfrm>
            <a:off x="-36512" y="-24696"/>
            <a:ext cx="9180600" cy="717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Plan to Complete Project</a:t>
            </a:r>
            <a:endParaRPr sz="3200" b="1"/>
          </a:p>
        </p:txBody>
      </p:sp>
      <p:sp>
        <p:nvSpPr>
          <p:cNvPr id="175" name="Google Shape;175;g17c34036afe_0_0"/>
          <p:cNvSpPr txBox="1"/>
          <p:nvPr/>
        </p:nvSpPr>
        <p:spPr>
          <a:xfrm>
            <a:off x="0" y="664838"/>
            <a:ext cx="9144000" cy="6249300"/>
          </a:xfrm>
          <a:prstGeom prst="rect">
            <a:avLst/>
          </a:prstGeom>
          <a:solidFill>
            <a:srgbClr val="FFD96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1600"/>
              <a:buFont typeface="Arial"/>
              <a:buChar char="●"/>
            </a:pPr>
            <a:r>
              <a:rPr lang="en-US" sz="1600" b="1" i="0" u="sng" strike="noStrike" cap="none">
                <a:solidFill>
                  <a:schemeClr val="dk1"/>
                </a:solidFill>
                <a:latin typeface="Calibri"/>
                <a:ea typeface="Calibri"/>
                <a:cs typeface="Calibri"/>
                <a:sym typeface="Calibri"/>
              </a:rPr>
              <a:t>Completion Plan </a:t>
            </a: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76" name="Google Shape;176;g17c34036afe_0_0"/>
          <p:cNvSpPr/>
          <p:nvPr/>
        </p:nvSpPr>
        <p:spPr>
          <a:xfrm>
            <a:off x="3361275" y="3364100"/>
            <a:ext cx="5061900" cy="717300"/>
          </a:xfrm>
          <a:prstGeom prst="round2SameRect">
            <a:avLst>
              <a:gd name="adj1" fmla="val 16667"/>
              <a:gd name="adj2" fmla="val 0"/>
            </a:avLst>
          </a:prstGeom>
          <a:solidFill>
            <a:srgbClr val="CFDEEF">
              <a:alpha val="89019"/>
            </a:srgbClr>
          </a:solidFill>
          <a:ln w="12700" cap="flat" cmpd="sng">
            <a:solidFill>
              <a:srgbClr val="CFDEEF">
                <a:alpha val="89019"/>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a:solidFill>
                  <a:srgbClr val="000000"/>
                </a:solidFill>
                <a:latin typeface="Calibri"/>
                <a:ea typeface="Calibri"/>
                <a:cs typeface="Calibri"/>
                <a:sym typeface="Calibri"/>
              </a:rPr>
              <a:t>Creating new topologies</a:t>
            </a:r>
            <a:endParaRPr sz="2000" b="0" i="0" u="none" strike="noStrike" cap="none">
              <a:solidFill>
                <a:srgbClr val="000000"/>
              </a:solidFill>
              <a:latin typeface="Calibri"/>
              <a:ea typeface="Calibri"/>
              <a:cs typeface="Calibri"/>
              <a:sym typeface="Calibri"/>
            </a:endParaRPr>
          </a:p>
        </p:txBody>
      </p:sp>
      <p:sp>
        <p:nvSpPr>
          <p:cNvPr id="177" name="Google Shape;177;g17c34036afe_0_0"/>
          <p:cNvSpPr/>
          <p:nvPr/>
        </p:nvSpPr>
        <p:spPr>
          <a:xfrm>
            <a:off x="3400275" y="4383650"/>
            <a:ext cx="4983900" cy="796500"/>
          </a:xfrm>
          <a:prstGeom prst="round2SameRect">
            <a:avLst>
              <a:gd name="adj1" fmla="val 16667"/>
              <a:gd name="adj2" fmla="val 0"/>
            </a:avLst>
          </a:prstGeom>
          <a:solidFill>
            <a:srgbClr val="CFDEEF">
              <a:alpha val="89019"/>
            </a:srgbClr>
          </a:solidFill>
          <a:ln w="12700" cap="flat" cmpd="sng">
            <a:solidFill>
              <a:srgbClr val="CFDEEF">
                <a:alpha val="89019"/>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a:solidFill>
                  <a:schemeClr val="dk1"/>
                </a:solidFill>
                <a:latin typeface="Calibri"/>
                <a:ea typeface="Calibri"/>
                <a:cs typeface="Calibri"/>
                <a:sym typeface="Calibri"/>
              </a:rPr>
              <a:t>Slicing RAN based on different model parameters </a:t>
            </a:r>
            <a:endParaRPr sz="1400" b="0" i="0" u="none" strike="noStrike" cap="none">
              <a:solidFill>
                <a:srgbClr val="000000"/>
              </a:solidFill>
              <a:latin typeface="Arial"/>
              <a:ea typeface="Arial"/>
              <a:cs typeface="Arial"/>
              <a:sym typeface="Arial"/>
            </a:endParaRPr>
          </a:p>
        </p:txBody>
      </p:sp>
      <p:sp>
        <p:nvSpPr>
          <p:cNvPr id="178" name="Google Shape;178;g17c34036afe_0_0"/>
          <p:cNvSpPr/>
          <p:nvPr/>
        </p:nvSpPr>
        <p:spPr>
          <a:xfrm>
            <a:off x="3432675" y="5482400"/>
            <a:ext cx="4919100" cy="717300"/>
          </a:xfrm>
          <a:prstGeom prst="round2SameRect">
            <a:avLst>
              <a:gd name="adj1" fmla="val 16667"/>
              <a:gd name="adj2" fmla="val 0"/>
            </a:avLst>
          </a:prstGeom>
          <a:solidFill>
            <a:srgbClr val="CFDEEF">
              <a:alpha val="89019"/>
            </a:srgbClr>
          </a:solidFill>
          <a:ln w="12700" cap="flat" cmpd="sng">
            <a:solidFill>
              <a:srgbClr val="CFDEEF">
                <a:alpha val="89019"/>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a:solidFill>
                  <a:srgbClr val="000000"/>
                </a:solidFill>
                <a:latin typeface="Calibri"/>
                <a:ea typeface="Calibri"/>
                <a:cs typeface="Calibri"/>
                <a:sym typeface="Calibri"/>
              </a:rPr>
              <a:t>Generating Emulation results graphically</a:t>
            </a:r>
            <a:endParaRPr sz="2000" b="0" i="0" u="none" strike="noStrike" cap="none">
              <a:solidFill>
                <a:srgbClr val="000000"/>
              </a:solidFill>
              <a:latin typeface="Calibri"/>
              <a:ea typeface="Calibri"/>
              <a:cs typeface="Calibri"/>
              <a:sym typeface="Calibri"/>
            </a:endParaRPr>
          </a:p>
        </p:txBody>
      </p:sp>
      <p:grpSp>
        <p:nvGrpSpPr>
          <p:cNvPr id="179" name="Google Shape;179;g17c34036afe_0_0"/>
          <p:cNvGrpSpPr/>
          <p:nvPr/>
        </p:nvGrpSpPr>
        <p:grpSpPr>
          <a:xfrm>
            <a:off x="519550" y="2336328"/>
            <a:ext cx="7955634" cy="3911239"/>
            <a:chOff x="0" y="360240"/>
            <a:chExt cx="7211416" cy="2447737"/>
          </a:xfrm>
        </p:grpSpPr>
        <p:sp>
          <p:nvSpPr>
            <p:cNvPr id="180" name="Google Shape;180;g17c34036afe_0_0"/>
            <p:cNvSpPr/>
            <p:nvPr/>
          </p:nvSpPr>
          <p:spPr>
            <a:xfrm>
              <a:off x="0" y="360240"/>
              <a:ext cx="2644200" cy="450300"/>
            </a:xfrm>
            <a:prstGeom prst="roundRect">
              <a:avLst>
                <a:gd name="adj" fmla="val 16667"/>
              </a:avLst>
            </a:prstGeom>
            <a:solidFill>
              <a:srgbClr val="4F81BD"/>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7c34036afe_0_0"/>
            <p:cNvSpPr txBox="1"/>
            <p:nvPr/>
          </p:nvSpPr>
          <p:spPr>
            <a:xfrm>
              <a:off x="21975" y="382215"/>
              <a:ext cx="2600100" cy="406200"/>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1 to 2</a:t>
              </a:r>
              <a:endParaRPr sz="1800" b="0" i="0" u="none" strike="noStrike" cap="none">
                <a:solidFill>
                  <a:schemeClr val="lt1"/>
                </a:solidFill>
                <a:latin typeface="Calibri"/>
                <a:ea typeface="Calibri"/>
                <a:cs typeface="Calibri"/>
                <a:sym typeface="Calibri"/>
              </a:endParaRPr>
            </a:p>
          </p:txBody>
        </p:sp>
        <p:sp>
          <p:nvSpPr>
            <p:cNvPr id="182" name="Google Shape;182;g17c34036afe_0_0"/>
            <p:cNvSpPr/>
            <p:nvPr/>
          </p:nvSpPr>
          <p:spPr>
            <a:xfrm>
              <a:off x="0" y="1003420"/>
              <a:ext cx="2644200" cy="4368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17c34036afe_0_0"/>
            <p:cNvSpPr txBox="1"/>
            <p:nvPr/>
          </p:nvSpPr>
          <p:spPr>
            <a:xfrm>
              <a:off x="21320" y="1024740"/>
              <a:ext cx="2601600" cy="394200"/>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2 to 4</a:t>
              </a:r>
              <a:endParaRPr sz="1800" b="0" i="0" u="none" strike="noStrike" cap="none">
                <a:solidFill>
                  <a:schemeClr val="lt1"/>
                </a:solidFill>
                <a:latin typeface="Calibri"/>
                <a:ea typeface="Calibri"/>
                <a:cs typeface="Calibri"/>
                <a:sym typeface="Calibri"/>
              </a:endParaRPr>
            </a:p>
          </p:txBody>
        </p:sp>
        <p:sp>
          <p:nvSpPr>
            <p:cNvPr id="184" name="Google Shape;184;g17c34036afe_0_0"/>
            <p:cNvSpPr/>
            <p:nvPr/>
          </p:nvSpPr>
          <p:spPr>
            <a:xfrm>
              <a:off x="0" y="1633174"/>
              <a:ext cx="2644200" cy="5559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17c34036afe_0_0"/>
            <p:cNvSpPr txBox="1"/>
            <p:nvPr/>
          </p:nvSpPr>
          <p:spPr>
            <a:xfrm>
              <a:off x="27144" y="1660318"/>
              <a:ext cx="2589900" cy="501900"/>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5 to 6</a:t>
              </a:r>
              <a:endParaRPr sz="1800" b="0" i="0" u="none" strike="noStrike" cap="none">
                <a:solidFill>
                  <a:schemeClr val="lt1"/>
                </a:solidFill>
                <a:latin typeface="Calibri"/>
                <a:ea typeface="Calibri"/>
                <a:cs typeface="Calibri"/>
                <a:sym typeface="Calibri"/>
              </a:endParaRPr>
            </a:p>
          </p:txBody>
        </p:sp>
        <p:sp>
          <p:nvSpPr>
            <p:cNvPr id="186" name="Google Shape;186;g17c34036afe_0_0"/>
            <p:cNvSpPr/>
            <p:nvPr/>
          </p:nvSpPr>
          <p:spPr>
            <a:xfrm>
              <a:off x="0" y="2347477"/>
              <a:ext cx="2644200" cy="4605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17c34036afe_0_0"/>
            <p:cNvSpPr txBox="1"/>
            <p:nvPr/>
          </p:nvSpPr>
          <p:spPr>
            <a:xfrm>
              <a:off x="22487" y="2369964"/>
              <a:ext cx="2599200" cy="415800"/>
            </a:xfrm>
            <a:prstGeom prst="rect">
              <a:avLst/>
            </a:prstGeom>
            <a:no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Week 7 to 8</a:t>
              </a:r>
              <a:endParaRPr sz="1800" b="0" i="0" u="none" strike="noStrike" cap="none">
                <a:solidFill>
                  <a:schemeClr val="lt1"/>
                </a:solidFill>
                <a:latin typeface="Calibri"/>
                <a:ea typeface="Calibri"/>
                <a:cs typeface="Calibri"/>
                <a:sym typeface="Calibri"/>
              </a:endParaRPr>
            </a:p>
          </p:txBody>
        </p:sp>
        <p:sp>
          <p:nvSpPr>
            <p:cNvPr id="188" name="Google Shape;188;g17c34036afe_0_0"/>
            <p:cNvSpPr/>
            <p:nvPr/>
          </p:nvSpPr>
          <p:spPr>
            <a:xfrm>
              <a:off x="2622916" y="373662"/>
              <a:ext cx="4588500" cy="436800"/>
            </a:xfrm>
            <a:prstGeom prst="round2SameRect">
              <a:avLst>
                <a:gd name="adj1" fmla="val 16667"/>
                <a:gd name="adj2" fmla="val 0"/>
              </a:avLst>
            </a:prstGeom>
            <a:solidFill>
              <a:srgbClr val="CFDEEF">
                <a:alpha val="89019"/>
              </a:srgbClr>
            </a:solidFill>
            <a:ln w="12700" cap="flat" cmpd="sng">
              <a:solidFill>
                <a:srgbClr val="CFDEEF">
                  <a:alpha val="89019"/>
                </a:srgbClr>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0" i="0" u="none" strike="noStrike" cap="none">
                  <a:solidFill>
                    <a:srgbClr val="000000"/>
                  </a:solidFill>
                  <a:latin typeface="Calibri"/>
                  <a:ea typeface="Calibri"/>
                  <a:cs typeface="Calibri"/>
                  <a:sym typeface="Calibri"/>
                </a:rPr>
                <a:t>Solving Benchmarker error</a:t>
              </a:r>
              <a:endParaRPr sz="2000" b="0" i="0" u="none" strike="noStrike" cap="none">
                <a:solidFill>
                  <a:srgbClr val="000000"/>
                </a:solidFill>
                <a:latin typeface="Calibri"/>
                <a:ea typeface="Calibri"/>
                <a:cs typeface="Calibri"/>
                <a:sym typeface="Calibri"/>
              </a:endParaRPr>
            </a:p>
          </p:txBody>
        </p: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178f62668d6_1_17"/>
          <p:cNvSpPr txBox="1"/>
          <p:nvPr/>
        </p:nvSpPr>
        <p:spPr>
          <a:xfrm>
            <a:off x="2948425" y="2727600"/>
            <a:ext cx="5091600" cy="95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US" sz="5000" b="1" i="0" u="none" strike="noStrike" cap="none">
                <a:solidFill>
                  <a:srgbClr val="000000"/>
                </a:solidFill>
                <a:latin typeface="Calibri"/>
                <a:ea typeface="Calibri"/>
                <a:cs typeface="Calibri"/>
                <a:sym typeface="Calibri"/>
              </a:rPr>
              <a:t>THANK YOU</a:t>
            </a:r>
            <a:endParaRPr sz="5000" b="1" i="0" u="none" strike="noStrike" cap="none">
              <a:solidFill>
                <a:srgbClr val="000000"/>
              </a:solidFill>
              <a:latin typeface="Calibri"/>
              <a:ea typeface="Calibri"/>
              <a:cs typeface="Calibri"/>
              <a:sym typeface="Calibri"/>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g178f62668d6_2_0"/>
          <p:cNvSpPr txBox="1">
            <a:spLocks noGrp="1"/>
          </p:cNvSpPr>
          <p:nvPr>
            <p:ph type="ctrTitle"/>
          </p:nvPr>
        </p:nvSpPr>
        <p:spPr>
          <a:xfrm>
            <a:off x="1143000" y="560603"/>
            <a:ext cx="6858000" cy="2217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15000"/>
              </a:lnSpc>
              <a:spcBef>
                <a:spcPts val="0"/>
              </a:spcBef>
              <a:spcAft>
                <a:spcPts val="0"/>
              </a:spcAft>
              <a:buClr>
                <a:schemeClr val="dk1"/>
              </a:buClr>
              <a:buSzPct val="39918"/>
              <a:buFont typeface="Arial"/>
              <a:buNone/>
            </a:pPr>
            <a:r>
              <a:rPr lang="en-US" sz="2755" b="1">
                <a:solidFill>
                  <a:srgbClr val="002060"/>
                </a:solidFill>
              </a:rPr>
              <a:t>Problem Statement</a:t>
            </a:r>
            <a:endParaRPr sz="2755" b="1">
              <a:solidFill>
                <a:srgbClr val="002060"/>
              </a:solidFill>
            </a:endParaRPr>
          </a:p>
          <a:p>
            <a:pPr marL="0" lvl="0" indent="0" algn="just" rtl="0">
              <a:lnSpc>
                <a:spcPct val="115000"/>
              </a:lnSpc>
              <a:spcBef>
                <a:spcPts val="0"/>
              </a:spcBef>
              <a:spcAft>
                <a:spcPts val="0"/>
              </a:spcAft>
              <a:buClr>
                <a:schemeClr val="dk1"/>
              </a:buClr>
              <a:buSzPct val="39285"/>
              <a:buFont typeface="Arial"/>
              <a:buNone/>
            </a:pPr>
            <a:endParaRPr sz="2800" b="1"/>
          </a:p>
          <a:p>
            <a:pPr marL="0" lvl="0" indent="0" algn="just" rtl="0">
              <a:lnSpc>
                <a:spcPct val="115000"/>
              </a:lnSpc>
              <a:spcBef>
                <a:spcPts val="0"/>
              </a:spcBef>
              <a:spcAft>
                <a:spcPts val="0"/>
              </a:spcAft>
              <a:buClr>
                <a:schemeClr val="dk1"/>
              </a:buClr>
              <a:buSzPct val="39285"/>
              <a:buFont typeface="Arial"/>
              <a:buNone/>
            </a:pPr>
            <a:r>
              <a:rPr lang="en-US" sz="2800" b="1"/>
              <a:t>“Performance evaluation of varied Key Performance Indicators (KPIs) in dynamic Radio Access Network(RAN) slice environment of 5G”</a:t>
            </a:r>
            <a:endParaRPr/>
          </a:p>
        </p:txBody>
      </p:sp>
      <p:sp>
        <p:nvSpPr>
          <p:cNvPr id="201" name="Google Shape;201;g178f62668d6_2_0"/>
          <p:cNvSpPr txBox="1">
            <a:spLocks noGrp="1"/>
          </p:cNvSpPr>
          <p:nvPr>
            <p:ph type="subTitle" idx="1"/>
          </p:nvPr>
        </p:nvSpPr>
        <p:spPr>
          <a:xfrm>
            <a:off x="1143000" y="3094698"/>
            <a:ext cx="6858000" cy="3408300"/>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0"/>
              </a:spcBef>
              <a:spcAft>
                <a:spcPts val="0"/>
              </a:spcAft>
              <a:buSzPts val="2400"/>
              <a:buChar char="●"/>
            </a:pPr>
            <a:r>
              <a:rPr lang="en-US" sz="2400"/>
              <a:t>Supports multiple logical networks over common infrastructure.</a:t>
            </a:r>
            <a:endParaRPr sz="2400"/>
          </a:p>
          <a:p>
            <a:pPr marL="457200" lvl="0" indent="-381000" algn="just" rtl="0">
              <a:lnSpc>
                <a:spcPct val="115000"/>
              </a:lnSpc>
              <a:spcBef>
                <a:spcPts val="0"/>
              </a:spcBef>
              <a:spcAft>
                <a:spcPts val="0"/>
              </a:spcAft>
              <a:buSzPts val="2400"/>
              <a:buChar char="●"/>
            </a:pPr>
            <a:r>
              <a:rPr lang="en-US" sz="2400"/>
              <a:t>To evaluate KPI’s with respect to the different use cases.</a:t>
            </a:r>
            <a:endParaRPr sz="2400"/>
          </a:p>
          <a:p>
            <a:pPr marL="457200" lvl="0" indent="-381000" algn="just" rtl="0">
              <a:lnSpc>
                <a:spcPct val="115000"/>
              </a:lnSpc>
              <a:spcBef>
                <a:spcPts val="0"/>
              </a:spcBef>
              <a:spcAft>
                <a:spcPts val="0"/>
              </a:spcAft>
              <a:buSzPts val="2400"/>
              <a:buChar char="●"/>
            </a:pPr>
            <a:r>
              <a:rPr lang="en-US" sz="2400"/>
              <a:t>To design and customize the network slices to meet the demands of all use cases dynamically.</a:t>
            </a:r>
            <a:endParaRPr sz="2400"/>
          </a:p>
          <a:p>
            <a:pPr marL="0" lvl="0" indent="0" algn="ctr" rtl="0">
              <a:lnSpc>
                <a:spcPct val="90000"/>
              </a:lnSpc>
              <a:spcBef>
                <a:spcPts val="75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78f62668d6_2_10"/>
          <p:cNvSpPr txBox="1">
            <a:spLocks noGrp="1"/>
          </p:cNvSpPr>
          <p:nvPr>
            <p:ph type="ctrTitle"/>
          </p:nvPr>
        </p:nvSpPr>
        <p:spPr>
          <a:xfrm>
            <a:off x="601075" y="172100"/>
            <a:ext cx="6858000" cy="11547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15000"/>
              </a:lnSpc>
              <a:spcBef>
                <a:spcPts val="0"/>
              </a:spcBef>
              <a:spcAft>
                <a:spcPts val="0"/>
              </a:spcAft>
              <a:buClr>
                <a:schemeClr val="dk1"/>
              </a:buClr>
              <a:buSzPct val="50000"/>
              <a:buFont typeface="Arial"/>
              <a:buNone/>
            </a:pPr>
            <a:endParaRPr sz="2200" b="1">
              <a:solidFill>
                <a:srgbClr val="002060"/>
              </a:solidFill>
              <a:latin typeface="Arial"/>
              <a:ea typeface="Arial"/>
              <a:cs typeface="Arial"/>
              <a:sym typeface="Arial"/>
            </a:endParaRPr>
          </a:p>
          <a:p>
            <a:pPr marL="0" lvl="0" indent="0" algn="l" rtl="0">
              <a:lnSpc>
                <a:spcPct val="115000"/>
              </a:lnSpc>
              <a:spcBef>
                <a:spcPts val="0"/>
              </a:spcBef>
              <a:spcAft>
                <a:spcPts val="0"/>
              </a:spcAft>
              <a:buClr>
                <a:schemeClr val="dk1"/>
              </a:buClr>
              <a:buSzPct val="50000"/>
              <a:buFont typeface="Arial"/>
              <a:buNone/>
            </a:pPr>
            <a:endParaRPr sz="2200" b="1">
              <a:solidFill>
                <a:srgbClr val="002060"/>
              </a:solidFill>
              <a:latin typeface="Arial"/>
              <a:ea typeface="Arial"/>
              <a:cs typeface="Arial"/>
              <a:sym typeface="Arial"/>
            </a:endParaRPr>
          </a:p>
          <a:p>
            <a:pPr marL="0" lvl="0" indent="0" algn="l" rtl="0">
              <a:lnSpc>
                <a:spcPct val="115000"/>
              </a:lnSpc>
              <a:spcBef>
                <a:spcPts val="0"/>
              </a:spcBef>
              <a:spcAft>
                <a:spcPts val="0"/>
              </a:spcAft>
              <a:buClr>
                <a:schemeClr val="dk1"/>
              </a:buClr>
              <a:buSzPct val="50000"/>
              <a:buFont typeface="Arial"/>
              <a:buNone/>
            </a:pPr>
            <a:r>
              <a:rPr lang="en-US" sz="2200" b="1">
                <a:solidFill>
                  <a:srgbClr val="002060"/>
                </a:solidFill>
                <a:latin typeface="Arial"/>
                <a:ea typeface="Arial"/>
                <a:cs typeface="Arial"/>
                <a:sym typeface="Arial"/>
              </a:rPr>
              <a:t>       </a:t>
            </a:r>
            <a:r>
              <a:rPr lang="en-US" sz="2761" b="1">
                <a:solidFill>
                  <a:srgbClr val="002060"/>
                </a:solidFill>
              </a:rPr>
              <a:t>Motivation : 5G RAN Slicing</a:t>
            </a:r>
            <a:endParaRPr sz="2761" b="1">
              <a:solidFill>
                <a:srgbClr val="002060"/>
              </a:solidFill>
            </a:endParaRPr>
          </a:p>
          <a:p>
            <a:pPr marL="0" lvl="0" indent="0" algn="ctr" rtl="0">
              <a:lnSpc>
                <a:spcPct val="90000"/>
              </a:lnSpc>
              <a:spcBef>
                <a:spcPts val="0"/>
              </a:spcBef>
              <a:spcAft>
                <a:spcPts val="0"/>
              </a:spcAft>
              <a:buSzPct val="227272"/>
              <a:buNone/>
            </a:pPr>
            <a:r>
              <a:rPr lang="en-US" sz="2200" b="1">
                <a:solidFill>
                  <a:srgbClr val="002060"/>
                </a:solidFill>
                <a:latin typeface="Arial"/>
                <a:ea typeface="Arial"/>
                <a:cs typeface="Arial"/>
                <a:sym typeface="Arial"/>
              </a:rPr>
              <a:t>  </a:t>
            </a:r>
            <a:endParaRPr sz="2200" b="1">
              <a:solidFill>
                <a:srgbClr val="002060"/>
              </a:solidFill>
              <a:latin typeface="Arial"/>
              <a:ea typeface="Arial"/>
              <a:cs typeface="Arial"/>
              <a:sym typeface="Arial"/>
            </a:endParaRPr>
          </a:p>
        </p:txBody>
      </p:sp>
      <p:sp>
        <p:nvSpPr>
          <p:cNvPr id="208" name="Google Shape;208;g178f62668d6_2_10"/>
          <p:cNvSpPr txBox="1">
            <a:spLocks noGrp="1"/>
          </p:cNvSpPr>
          <p:nvPr>
            <p:ph type="subTitle" idx="1"/>
          </p:nvPr>
        </p:nvSpPr>
        <p:spPr>
          <a:xfrm>
            <a:off x="1143000" y="1326801"/>
            <a:ext cx="6858000" cy="4862700"/>
          </a:xfrm>
          <a:prstGeom prst="rect">
            <a:avLst/>
          </a:prstGeom>
          <a:noFill/>
          <a:ln>
            <a:noFill/>
          </a:ln>
        </p:spPr>
        <p:txBody>
          <a:bodyPr spcFirstLastPara="1" wrap="square" lIns="91425" tIns="45700" rIns="91425" bIns="45700" anchor="t" anchorCtr="0">
            <a:noAutofit/>
          </a:bodyPr>
          <a:lstStyle/>
          <a:p>
            <a:pPr marL="457200" lvl="0" indent="-381000" algn="l" rtl="0">
              <a:lnSpc>
                <a:spcPct val="95000"/>
              </a:lnSpc>
              <a:spcBef>
                <a:spcPts val="0"/>
              </a:spcBef>
              <a:spcAft>
                <a:spcPts val="0"/>
              </a:spcAft>
              <a:buSzPts val="2400"/>
              <a:buFont typeface="Calibri"/>
              <a:buChar char="●"/>
            </a:pPr>
            <a:r>
              <a:rPr lang="en-US" sz="2400"/>
              <a:t>It is the key factor to optimise 5G network so that they efficiently address all the three use cases.</a:t>
            </a:r>
            <a:endParaRPr sz="2400"/>
          </a:p>
          <a:p>
            <a:pPr marL="457200" lvl="0" indent="-381000" algn="l" rtl="0">
              <a:lnSpc>
                <a:spcPct val="95000"/>
              </a:lnSpc>
              <a:spcBef>
                <a:spcPts val="0"/>
              </a:spcBef>
              <a:spcAft>
                <a:spcPts val="0"/>
              </a:spcAft>
              <a:buSzPts val="2400"/>
              <a:buFont typeface="Calibri"/>
              <a:buChar char="●"/>
            </a:pPr>
            <a:r>
              <a:rPr lang="en-US" sz="2400"/>
              <a:t>This area needs more attention and still more research is needed.</a:t>
            </a:r>
            <a:endParaRPr sz="2400"/>
          </a:p>
          <a:p>
            <a:pPr marL="457200" lvl="0" indent="-381000" algn="just" rtl="0">
              <a:lnSpc>
                <a:spcPct val="95000"/>
              </a:lnSpc>
              <a:spcBef>
                <a:spcPts val="0"/>
              </a:spcBef>
              <a:spcAft>
                <a:spcPts val="0"/>
              </a:spcAft>
              <a:buSzPts val="2400"/>
              <a:buFont typeface="Calibri"/>
              <a:buChar char="●"/>
            </a:pPr>
            <a:r>
              <a:rPr lang="en-US" sz="2400"/>
              <a:t>Static slicing lacks in dynamically allocating resource.</a:t>
            </a:r>
            <a:endParaRPr sz="2400"/>
          </a:p>
          <a:p>
            <a:pPr marL="457200" lvl="0" indent="-381000" algn="just" rtl="0">
              <a:lnSpc>
                <a:spcPct val="95000"/>
              </a:lnSpc>
              <a:spcBef>
                <a:spcPts val="0"/>
              </a:spcBef>
              <a:spcAft>
                <a:spcPts val="0"/>
              </a:spcAft>
              <a:buSzPts val="2400"/>
              <a:buFont typeface="Calibri"/>
              <a:buChar char="●"/>
            </a:pPr>
            <a:r>
              <a:rPr lang="en-US" sz="2400"/>
              <a:t>Dynamically create new slice, deploying service on pre-existing slice, and customize slices.</a:t>
            </a:r>
            <a:endParaRPr sz="2400"/>
          </a:p>
          <a:p>
            <a:pPr marL="0" lvl="0" indent="0" algn="ctr" rtl="0">
              <a:lnSpc>
                <a:spcPct val="70000"/>
              </a:lnSpc>
              <a:spcBef>
                <a:spcPts val="750"/>
              </a:spcBef>
              <a:spcAft>
                <a:spcPts val="0"/>
              </a:spcAft>
              <a:buSzPts val="688"/>
              <a:buNone/>
            </a:pPr>
            <a:endParaRPr sz="112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78f62668d6_2_20"/>
          <p:cNvSpPr txBox="1">
            <a:spLocks noGrp="1"/>
          </p:cNvSpPr>
          <p:nvPr>
            <p:ph type="ctrTitle"/>
          </p:nvPr>
        </p:nvSpPr>
        <p:spPr>
          <a:xfrm>
            <a:off x="934325" y="336350"/>
            <a:ext cx="7066800" cy="1401900"/>
          </a:xfrm>
          <a:prstGeom prst="rect">
            <a:avLst/>
          </a:prstGeom>
          <a:noFill/>
          <a:ln>
            <a:noFill/>
          </a:ln>
        </p:spPr>
        <p:txBody>
          <a:bodyPr spcFirstLastPara="1" wrap="square" lIns="91425" tIns="45700" rIns="91425" bIns="45700" anchor="b" anchorCtr="0">
            <a:normAutofit/>
          </a:bodyPr>
          <a:lstStyle/>
          <a:p>
            <a:pPr marL="0" lvl="0" indent="0" algn="l" rtl="0">
              <a:lnSpc>
                <a:spcPct val="115000"/>
              </a:lnSpc>
              <a:spcBef>
                <a:spcPts val="0"/>
              </a:spcBef>
              <a:spcAft>
                <a:spcPts val="0"/>
              </a:spcAft>
              <a:buClr>
                <a:schemeClr val="dk1"/>
              </a:buClr>
              <a:buSzPts val="1100"/>
              <a:buFont typeface="Arial"/>
              <a:buNone/>
            </a:pPr>
            <a:r>
              <a:rPr lang="en-US" sz="2450" b="1">
                <a:solidFill>
                  <a:srgbClr val="002060"/>
                </a:solidFill>
              </a:rPr>
              <a:t> Objectives / Goals</a:t>
            </a:r>
            <a:endParaRPr sz="2450" b="1">
              <a:solidFill>
                <a:srgbClr val="002060"/>
              </a:solidFill>
            </a:endParaRPr>
          </a:p>
          <a:p>
            <a:pPr marL="0" lvl="0" indent="0" algn="ctr" rtl="0">
              <a:lnSpc>
                <a:spcPct val="90000"/>
              </a:lnSpc>
              <a:spcBef>
                <a:spcPts val="0"/>
              </a:spcBef>
              <a:spcAft>
                <a:spcPts val="0"/>
              </a:spcAft>
              <a:buSzPts val="4500"/>
              <a:buNone/>
            </a:pPr>
            <a:endParaRPr/>
          </a:p>
        </p:txBody>
      </p:sp>
      <p:sp>
        <p:nvSpPr>
          <p:cNvPr id="215" name="Google Shape;215;g178f62668d6_2_20"/>
          <p:cNvSpPr txBox="1">
            <a:spLocks noGrp="1"/>
          </p:cNvSpPr>
          <p:nvPr>
            <p:ph type="subTitle" idx="1"/>
          </p:nvPr>
        </p:nvSpPr>
        <p:spPr>
          <a:xfrm>
            <a:off x="1143000" y="1177247"/>
            <a:ext cx="6858000" cy="40803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15000"/>
              </a:lnSpc>
              <a:spcBef>
                <a:spcPts val="0"/>
              </a:spcBef>
              <a:spcAft>
                <a:spcPts val="0"/>
              </a:spcAft>
              <a:buSzPts val="2400"/>
              <a:buFont typeface="Calibri"/>
              <a:buChar char="●"/>
            </a:pPr>
            <a:r>
              <a:rPr lang="en-US" sz="2400"/>
              <a:t>To simulate dynamic slicing of 5G RAN to meet the needs and requirements of different use cases.</a:t>
            </a:r>
            <a:endParaRPr sz="2400"/>
          </a:p>
          <a:p>
            <a:pPr marL="457200" lvl="0" indent="-381000" algn="just" rtl="0">
              <a:lnSpc>
                <a:spcPct val="115000"/>
              </a:lnSpc>
              <a:spcBef>
                <a:spcPts val="0"/>
              </a:spcBef>
              <a:spcAft>
                <a:spcPts val="0"/>
              </a:spcAft>
              <a:buSzPts val="2400"/>
              <a:buFont typeface="Calibri"/>
              <a:buChar char="●"/>
            </a:pPr>
            <a:r>
              <a:rPr lang="en-US" sz="2400"/>
              <a:t>To evaluate the performance of various services in 5G RAN slicing.</a:t>
            </a:r>
            <a:endParaRPr sz="2400"/>
          </a:p>
          <a:p>
            <a:pPr marL="457200" lvl="0" indent="-381000" algn="just" rtl="0">
              <a:lnSpc>
                <a:spcPct val="115000"/>
              </a:lnSpc>
              <a:spcBef>
                <a:spcPts val="0"/>
              </a:spcBef>
              <a:spcAft>
                <a:spcPts val="0"/>
              </a:spcAft>
              <a:buSzPts val="2400"/>
              <a:buFont typeface="Calibri"/>
              <a:buChar char="●"/>
            </a:pPr>
            <a:r>
              <a:rPr lang="en-US" sz="2400"/>
              <a:t>To simulate resource  allocation with tailored solutions to separate slices.</a:t>
            </a:r>
            <a:endParaRPr sz="2400"/>
          </a:p>
          <a:p>
            <a:pPr marL="0" lvl="0" indent="0" algn="ctr" rtl="0">
              <a:lnSpc>
                <a:spcPct val="90000"/>
              </a:lnSpc>
              <a:spcBef>
                <a:spcPts val="75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78f62668d6_2_29"/>
          <p:cNvSpPr txBox="1">
            <a:spLocks noGrp="1"/>
          </p:cNvSpPr>
          <p:nvPr>
            <p:ph type="ctrTitle"/>
          </p:nvPr>
        </p:nvSpPr>
        <p:spPr>
          <a:xfrm>
            <a:off x="971700" y="373725"/>
            <a:ext cx="7029300" cy="971700"/>
          </a:xfrm>
          <a:prstGeom prst="rect">
            <a:avLst/>
          </a:prstGeom>
          <a:noFill/>
          <a:ln>
            <a:noFill/>
          </a:ln>
        </p:spPr>
        <p:txBody>
          <a:bodyPr spcFirstLastPara="1" wrap="square" lIns="91425" tIns="45700" rIns="91425" bIns="45700" anchor="b" anchorCtr="0">
            <a:normAutofit/>
          </a:bodyPr>
          <a:lstStyle/>
          <a:p>
            <a:pPr marL="0" lvl="0" indent="0" algn="l" rtl="0">
              <a:lnSpc>
                <a:spcPct val="115000"/>
              </a:lnSpc>
              <a:spcBef>
                <a:spcPts val="0"/>
              </a:spcBef>
              <a:spcAft>
                <a:spcPts val="0"/>
              </a:spcAft>
              <a:buClr>
                <a:schemeClr val="dk1"/>
              </a:buClr>
              <a:buSzPts val="1100"/>
              <a:buFont typeface="Arial"/>
              <a:buNone/>
            </a:pPr>
            <a:r>
              <a:rPr lang="en-US" sz="2450" b="1">
                <a:solidFill>
                  <a:srgbClr val="002060"/>
                </a:solidFill>
              </a:rPr>
              <a:t>Functional and Non-Functional Requirements</a:t>
            </a:r>
            <a:endParaRPr sz="2450" b="1">
              <a:solidFill>
                <a:srgbClr val="002060"/>
              </a:solidFill>
            </a:endParaRPr>
          </a:p>
          <a:p>
            <a:pPr marL="0" lvl="0" indent="0" algn="ctr" rtl="0">
              <a:lnSpc>
                <a:spcPct val="90000"/>
              </a:lnSpc>
              <a:spcBef>
                <a:spcPts val="0"/>
              </a:spcBef>
              <a:spcAft>
                <a:spcPts val="0"/>
              </a:spcAft>
              <a:buSzPts val="4500"/>
              <a:buNone/>
            </a:pPr>
            <a:endParaRPr sz="2450"/>
          </a:p>
        </p:txBody>
      </p:sp>
      <p:sp>
        <p:nvSpPr>
          <p:cNvPr id="222" name="Google Shape;222;g178f62668d6_2_29"/>
          <p:cNvSpPr txBox="1">
            <a:spLocks noGrp="1"/>
          </p:cNvSpPr>
          <p:nvPr>
            <p:ph type="subTitle" idx="1"/>
          </p:nvPr>
        </p:nvSpPr>
        <p:spPr>
          <a:xfrm>
            <a:off x="1143000" y="1345450"/>
            <a:ext cx="7565100" cy="519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400" u="sng"/>
              <a:t>Functional requirements</a:t>
            </a:r>
            <a:endParaRPr sz="2400" u="sng"/>
          </a:p>
          <a:p>
            <a:pPr marL="457200" lvl="0" indent="-381000" algn="l" rtl="0">
              <a:lnSpc>
                <a:spcPct val="115000"/>
              </a:lnSpc>
              <a:spcBef>
                <a:spcPts val="0"/>
              </a:spcBef>
              <a:spcAft>
                <a:spcPts val="0"/>
              </a:spcAft>
              <a:buSzPts val="2400"/>
              <a:buChar char="●"/>
            </a:pPr>
            <a:r>
              <a:rPr lang="en-US" sz="2400"/>
              <a:t>The network shall offer tailored solutions for each slice.</a:t>
            </a:r>
            <a:endParaRPr sz="2400"/>
          </a:p>
          <a:p>
            <a:pPr marL="457200" lvl="0" indent="-381000" algn="l" rtl="0">
              <a:lnSpc>
                <a:spcPct val="115000"/>
              </a:lnSpc>
              <a:spcBef>
                <a:spcPts val="0"/>
              </a:spcBef>
              <a:spcAft>
                <a:spcPts val="0"/>
              </a:spcAft>
              <a:buSzPts val="2400"/>
              <a:buChar char="●"/>
            </a:pPr>
            <a:r>
              <a:rPr lang="en-US" sz="2400"/>
              <a:t>The network slices shall be completely isolated from each other.</a:t>
            </a:r>
            <a:endParaRPr sz="2400"/>
          </a:p>
          <a:p>
            <a:pPr marL="457200" lvl="0" indent="-381000" algn="l" rtl="0">
              <a:lnSpc>
                <a:spcPct val="115000"/>
              </a:lnSpc>
              <a:spcBef>
                <a:spcPts val="0"/>
              </a:spcBef>
              <a:spcAft>
                <a:spcPts val="0"/>
              </a:spcAft>
              <a:buSzPts val="2400"/>
              <a:buChar char="●"/>
            </a:pPr>
            <a:r>
              <a:rPr lang="en-US" sz="2400"/>
              <a:t>The network shall get sliced dynamically according to requirements.</a:t>
            </a:r>
            <a:endParaRPr sz="2400"/>
          </a:p>
          <a:p>
            <a:pPr marL="457200" lvl="0" indent="0" algn="l" rtl="0">
              <a:lnSpc>
                <a:spcPct val="115000"/>
              </a:lnSpc>
              <a:spcBef>
                <a:spcPts val="0"/>
              </a:spcBef>
              <a:spcAft>
                <a:spcPts val="0"/>
              </a:spcAft>
              <a:buSzPts val="1800"/>
              <a:buNone/>
            </a:pPr>
            <a:endParaRPr sz="2400"/>
          </a:p>
          <a:p>
            <a:pPr marL="0" lvl="0" indent="0" algn="l" rtl="0">
              <a:lnSpc>
                <a:spcPct val="115000"/>
              </a:lnSpc>
              <a:spcBef>
                <a:spcPts val="0"/>
              </a:spcBef>
              <a:spcAft>
                <a:spcPts val="0"/>
              </a:spcAft>
              <a:buClr>
                <a:schemeClr val="dk1"/>
              </a:buClr>
              <a:buSzPts val="1100"/>
              <a:buFont typeface="Arial"/>
              <a:buNone/>
            </a:pPr>
            <a:r>
              <a:rPr lang="en-US" sz="2400" u="sng"/>
              <a:t>Non-Functional requirements</a:t>
            </a:r>
            <a:endParaRPr sz="2400" u="sng"/>
          </a:p>
          <a:p>
            <a:pPr marL="457200" lvl="0" indent="-381000" algn="l" rtl="0">
              <a:lnSpc>
                <a:spcPct val="115000"/>
              </a:lnSpc>
              <a:spcBef>
                <a:spcPts val="0"/>
              </a:spcBef>
              <a:spcAft>
                <a:spcPts val="0"/>
              </a:spcAft>
              <a:buSzPts val="2400"/>
              <a:buChar char="●"/>
            </a:pPr>
            <a:r>
              <a:rPr lang="en-US" sz="2400"/>
              <a:t>The network should have latency less than 10ms.</a:t>
            </a:r>
            <a:endParaRPr sz="2400"/>
          </a:p>
          <a:p>
            <a:pPr marL="457200" lvl="0" indent="-381000" algn="l" rtl="0">
              <a:lnSpc>
                <a:spcPct val="115000"/>
              </a:lnSpc>
              <a:spcBef>
                <a:spcPts val="0"/>
              </a:spcBef>
              <a:spcAft>
                <a:spcPts val="0"/>
              </a:spcAft>
              <a:buSzPts val="2400"/>
              <a:buChar char="●"/>
            </a:pPr>
            <a:r>
              <a:rPr lang="en-US" sz="2400"/>
              <a:t>The network should allow a maximum of eight slices.</a:t>
            </a:r>
            <a:endParaRPr sz="2400"/>
          </a:p>
          <a:p>
            <a:pPr marL="457200" lvl="0" indent="-381000" algn="l" rtl="0">
              <a:lnSpc>
                <a:spcPct val="115000"/>
              </a:lnSpc>
              <a:spcBef>
                <a:spcPts val="0"/>
              </a:spcBef>
              <a:spcAft>
                <a:spcPts val="0"/>
              </a:spcAft>
              <a:buSzPts val="2400"/>
              <a:buChar char="●"/>
            </a:pPr>
            <a:r>
              <a:rPr lang="en-US" sz="2400"/>
              <a:t>The network should be able to offer data speed more than 1000mbps</a:t>
            </a:r>
            <a:endParaRPr sz="2400"/>
          </a:p>
          <a:p>
            <a:pPr marL="0" lvl="0" indent="0" algn="ctr" rtl="0">
              <a:lnSpc>
                <a:spcPct val="90000"/>
              </a:lnSpc>
              <a:spcBef>
                <a:spcPts val="750"/>
              </a:spcBef>
              <a:spcAft>
                <a:spcPts val="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78f62668d6_2_38"/>
          <p:cNvSpPr txBox="1">
            <a:spLocks noGrp="1"/>
          </p:cNvSpPr>
          <p:nvPr>
            <p:ph type="ctrTitle"/>
          </p:nvPr>
        </p:nvSpPr>
        <p:spPr>
          <a:xfrm>
            <a:off x="826911" y="507830"/>
            <a:ext cx="3745089" cy="44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4500"/>
              <a:buNone/>
            </a:pPr>
            <a:r>
              <a:rPr lang="en-US" sz="2450" b="1">
                <a:solidFill>
                  <a:srgbClr val="002060"/>
                </a:solidFill>
              </a:rPr>
              <a:t> Architecture / Framework</a:t>
            </a:r>
            <a:endParaRPr sz="2450" b="1"/>
          </a:p>
        </p:txBody>
      </p:sp>
      <p:sp>
        <p:nvSpPr>
          <p:cNvPr id="229" name="Google Shape;229;g178f62668d6_2_38"/>
          <p:cNvSpPr txBox="1">
            <a:spLocks noGrp="1"/>
          </p:cNvSpPr>
          <p:nvPr>
            <p:ph type="subTitle" idx="1"/>
          </p:nvPr>
        </p:nvSpPr>
        <p:spPr>
          <a:xfrm>
            <a:off x="1015447" y="955430"/>
            <a:ext cx="7829700" cy="35850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The eXP-RAN architecture is divided into three layers</a:t>
            </a:r>
            <a:endParaRPr sz="2000">
              <a:latin typeface="Calibri"/>
              <a:ea typeface="Calibri"/>
              <a:cs typeface="Calibri"/>
              <a:sym typeface="Calibri"/>
            </a:endParaRPr>
          </a:p>
          <a:p>
            <a:pPr marL="0" lvl="0" indent="0" algn="just" rtl="0">
              <a:lnSpc>
                <a:spcPct val="90000"/>
              </a:lnSpc>
              <a:spcBef>
                <a:spcPts val="1000"/>
              </a:spcBef>
              <a:spcAft>
                <a:spcPts val="0"/>
              </a:spcAft>
              <a:buClr>
                <a:schemeClr val="dk1"/>
              </a:buClr>
              <a:buSzPts val="275"/>
              <a:buFont typeface="Arial"/>
              <a:buNone/>
            </a:pPr>
            <a:r>
              <a:rPr lang="en-US" sz="2000" b="1">
                <a:latin typeface="Calibri"/>
                <a:ea typeface="Calibri"/>
                <a:cs typeface="Calibri"/>
                <a:sym typeface="Calibri"/>
              </a:rPr>
              <a:t>The Infrastructure layer</a:t>
            </a:r>
            <a:endParaRPr sz="2000" b="1">
              <a:latin typeface="Calibri"/>
              <a:ea typeface="Calibri"/>
              <a:cs typeface="Calibri"/>
              <a:sym typeface="Calibri"/>
            </a:endParaRPr>
          </a:p>
          <a:p>
            <a:pPr marL="0" lvl="0" indent="0" algn="just" rtl="0">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•This layer is responsible for the emulation of the four major network elements in a 5G RAN, which are: (i) edge computing resources (e.g., MEC hosts), (ii) base stations (5G/gNB), (iii) forwarding nodes, and (iv) links.</a:t>
            </a:r>
            <a:endParaRPr sz="2000">
              <a:latin typeface="Calibri"/>
              <a:ea typeface="Calibri"/>
              <a:cs typeface="Calibri"/>
              <a:sym typeface="Calibri"/>
            </a:endParaRPr>
          </a:p>
          <a:p>
            <a:pPr marL="0" lvl="0" indent="0" algn="just" rtl="0">
              <a:lnSpc>
                <a:spcPct val="90000"/>
              </a:lnSpc>
              <a:spcBef>
                <a:spcPts val="1000"/>
              </a:spcBef>
              <a:spcAft>
                <a:spcPts val="0"/>
              </a:spcAft>
              <a:buClr>
                <a:schemeClr val="dk1"/>
              </a:buClr>
              <a:buSzPts val="275"/>
              <a:buFont typeface="Arial"/>
              <a:buNone/>
            </a:pPr>
            <a:r>
              <a:rPr lang="en-US" sz="2000" b="1">
                <a:latin typeface="Calibri"/>
                <a:ea typeface="Calibri"/>
                <a:cs typeface="Calibri"/>
                <a:sym typeface="Calibri"/>
              </a:rPr>
              <a:t>The Slicing layer </a:t>
            </a:r>
            <a:r>
              <a:rPr lang="en-US" sz="2000">
                <a:latin typeface="Calibri"/>
                <a:ea typeface="Calibri"/>
                <a:cs typeface="Calibri"/>
                <a:sym typeface="Calibri"/>
              </a:rPr>
              <a:t>manages sets of virtual resources by partitioning and isolating them.</a:t>
            </a:r>
            <a:endParaRPr sz="2000">
              <a:latin typeface="Calibri"/>
              <a:ea typeface="Calibri"/>
              <a:cs typeface="Calibri"/>
              <a:sym typeface="Calibri"/>
            </a:endParaRPr>
          </a:p>
          <a:p>
            <a:pPr marL="0" lvl="0" indent="0" algn="just" rtl="0">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•This layer emulates the slices created over the infrastructure, i.e., the set of virtual resources and services owned and managed by a certain tenant.</a:t>
            </a:r>
            <a:endParaRPr sz="2000">
              <a:latin typeface="Calibri"/>
              <a:ea typeface="Calibri"/>
              <a:cs typeface="Calibri"/>
              <a:sym typeface="Calibri"/>
            </a:endParaRPr>
          </a:p>
          <a:p>
            <a:pPr marL="0" lvl="0" indent="0" algn="just" rtl="0">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•In eXP-RAN, virtual resources are emulated by containers and links. Services are emulated by Virtualized Network Functions (VNFs) running inside the containers.</a:t>
            </a:r>
            <a:endParaRPr sz="2000">
              <a:latin typeface="Calibri"/>
              <a:ea typeface="Calibri"/>
              <a:cs typeface="Calibri"/>
              <a:sym typeface="Calibri"/>
            </a:endParaRPr>
          </a:p>
          <a:p>
            <a:pPr marL="0" lvl="0" indent="0" algn="just" rtl="0">
              <a:lnSpc>
                <a:spcPct val="90000"/>
              </a:lnSpc>
              <a:spcBef>
                <a:spcPts val="1000"/>
              </a:spcBef>
              <a:spcAft>
                <a:spcPts val="0"/>
              </a:spcAft>
              <a:buClr>
                <a:schemeClr val="dk1"/>
              </a:buClr>
              <a:buSzPts val="275"/>
              <a:buFont typeface="Arial"/>
              <a:buNone/>
            </a:pPr>
            <a:r>
              <a:rPr lang="en-US" sz="2000" b="1">
                <a:latin typeface="Calibri"/>
                <a:ea typeface="Calibri"/>
                <a:cs typeface="Calibri"/>
                <a:sym typeface="Calibri"/>
              </a:rPr>
              <a:t>The Service layer</a:t>
            </a:r>
            <a:endParaRPr sz="2000" b="1">
              <a:latin typeface="Calibri"/>
              <a:ea typeface="Calibri"/>
              <a:cs typeface="Calibri"/>
              <a:sym typeface="Calibri"/>
            </a:endParaRPr>
          </a:p>
          <a:p>
            <a:pPr marL="0" lvl="0" indent="0" algn="just" rtl="0">
              <a:lnSpc>
                <a:spcPct val="90000"/>
              </a:lnSpc>
              <a:spcBef>
                <a:spcPts val="1000"/>
              </a:spcBef>
              <a:spcAft>
                <a:spcPts val="0"/>
              </a:spcAft>
              <a:buClr>
                <a:schemeClr val="dk1"/>
              </a:buClr>
              <a:buSzPts val="275"/>
              <a:buFont typeface="Arial"/>
              <a:buNone/>
            </a:pPr>
            <a:r>
              <a:rPr lang="en-US" sz="2000">
                <a:latin typeface="Calibri"/>
                <a:ea typeface="Calibri"/>
                <a:cs typeface="Calibri"/>
                <a:sym typeface="Calibri"/>
              </a:rPr>
              <a:t>•This layer emulates the services being offered within the slices. Services are offered as a set of VNFs. </a:t>
            </a:r>
            <a:endParaRPr sz="2000">
              <a:latin typeface="Calibri"/>
              <a:ea typeface="Calibri"/>
              <a:cs typeface="Calibri"/>
              <a:sym typeface="Calibri"/>
            </a:endParaRPr>
          </a:p>
          <a:p>
            <a:pPr marL="0" lvl="0" indent="0" algn="ctr" rtl="0">
              <a:lnSpc>
                <a:spcPct val="90000"/>
              </a:lnSpc>
              <a:spcBef>
                <a:spcPts val="750"/>
              </a:spcBef>
              <a:spcAft>
                <a:spcPts val="0"/>
              </a:spcAft>
              <a:buSzPts val="1800"/>
              <a:buNone/>
            </a:pP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Project Overview / Summary</a:t>
            </a:r>
            <a:endParaRPr sz="3200" b="1"/>
          </a:p>
        </p:txBody>
      </p:sp>
      <p:cxnSp>
        <p:nvCxnSpPr>
          <p:cNvPr id="104" name="Google Shape;104;p2"/>
          <p:cNvCxnSpPr/>
          <p:nvPr/>
        </p:nvCxnSpPr>
        <p:spPr>
          <a:xfrm flipH="1">
            <a:off x="4508500" y="769938"/>
            <a:ext cx="1645" cy="5762710"/>
          </a:xfrm>
          <a:prstGeom prst="straightConnector1">
            <a:avLst/>
          </a:prstGeom>
          <a:noFill/>
          <a:ln w="12700" cap="flat" cmpd="sng">
            <a:solidFill>
              <a:srgbClr val="FF0000"/>
            </a:solidFill>
            <a:prstDash val="dash"/>
            <a:round/>
            <a:headEnd type="none" w="sm" len="sm"/>
            <a:tailEnd type="none" w="sm" len="sm"/>
          </a:ln>
        </p:spPr>
      </p:cxnSp>
      <p:sp>
        <p:nvSpPr>
          <p:cNvPr id="105" name="Google Shape;105;p2"/>
          <p:cNvSpPr txBox="1"/>
          <p:nvPr/>
        </p:nvSpPr>
        <p:spPr>
          <a:xfrm>
            <a:off x="0" y="769949"/>
            <a:ext cx="4508400" cy="4185300"/>
          </a:xfrm>
          <a:prstGeom prst="rect">
            <a:avLst/>
          </a:prstGeom>
          <a:solidFill>
            <a:srgbClr val="FFF2CC"/>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800" b="1" i="0" u="sng" strike="noStrike" cap="none">
                <a:solidFill>
                  <a:schemeClr val="dk1"/>
                </a:solidFill>
                <a:latin typeface="Calibri"/>
                <a:ea typeface="Calibri"/>
                <a:cs typeface="Calibri"/>
                <a:sym typeface="Calibri"/>
              </a:rPr>
              <a:t>Domain/Problem Space </a:t>
            </a:r>
            <a:r>
              <a:rPr lang="en-US" sz="1800" b="0" i="0" u="none" strike="noStrike" cap="none">
                <a:solidFill>
                  <a:schemeClr val="dk1"/>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chemeClr val="dk1"/>
              </a:buClr>
              <a:buSzPts val="1100"/>
              <a:buFont typeface="Arial"/>
              <a:buNone/>
            </a:pPr>
            <a:r>
              <a:rPr lang="en-US" sz="1800" b="0" i="0" u="none" strike="noStrike" cap="none">
                <a:solidFill>
                  <a:schemeClr val="dk1"/>
                </a:solidFill>
                <a:latin typeface="Calibri"/>
                <a:ea typeface="Calibri"/>
                <a:cs typeface="Calibri"/>
                <a:sym typeface="Calibri"/>
              </a:rPr>
              <a:t>Fifth-generation (5G) wireless networks are projected to bring a major transformation to the current fourth-generation network to support the billions of devices that will be connected to the Internet.</a:t>
            </a: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chemeClr val="dk1"/>
              </a:buClr>
              <a:buSzPts val="11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06" name="Google Shape;106;p2"/>
          <p:cNvSpPr txBox="1"/>
          <p:nvPr/>
        </p:nvSpPr>
        <p:spPr>
          <a:xfrm>
            <a:off x="101198" y="3368856"/>
            <a:ext cx="4508400" cy="3156300"/>
          </a:xfrm>
          <a:prstGeom prst="rect">
            <a:avLst/>
          </a:prstGeom>
          <a:solidFill>
            <a:srgbClr val="F4B081"/>
          </a:solidFill>
          <a:ln>
            <a:noFill/>
          </a:ln>
        </p:spPr>
        <p:txBody>
          <a:bodyPr spcFirstLastPara="1" wrap="square" lIns="91425" tIns="45700" rIns="91425" bIns="45700" anchor="t" anchorCtr="0">
            <a:norm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800" b="1" i="0" u="sng" strike="noStrike" cap="none" dirty="0">
                <a:solidFill>
                  <a:schemeClr val="dk1"/>
                </a:solidFill>
                <a:latin typeface="Calibri"/>
                <a:ea typeface="Calibri"/>
                <a:cs typeface="Calibri"/>
                <a:sym typeface="Calibri"/>
              </a:rPr>
              <a:t>Problem Definition </a:t>
            </a:r>
            <a:r>
              <a:rPr lang="en-US" sz="1800" b="0" i="0" u="sng" strike="noStrike" cap="none" dirty="0">
                <a:solidFill>
                  <a:schemeClr val="dk1"/>
                </a:solidFill>
                <a:latin typeface="Calibri"/>
                <a:ea typeface="Calibri"/>
                <a:cs typeface="Calibri"/>
                <a:sym typeface="Calibri"/>
              </a:rPr>
              <a:t>:</a:t>
            </a: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     </a:t>
            </a:r>
            <a:endParaRPr sz="1600" b="0" i="0" u="none" strike="noStrike" cap="none" dirty="0">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chemeClr val="dk1"/>
              </a:buClr>
              <a:buSzPts val="1100"/>
              <a:buFont typeface="Arial"/>
              <a:buNone/>
            </a:pPr>
            <a:r>
              <a:rPr lang="en-US" sz="1800" b="0" i="0" u="none" strike="noStrike" cap="none" dirty="0">
                <a:solidFill>
                  <a:schemeClr val="dk1"/>
                </a:solidFill>
                <a:latin typeface="Calibri"/>
                <a:ea typeface="Calibri"/>
                <a:cs typeface="Calibri"/>
                <a:sym typeface="Calibri"/>
              </a:rPr>
              <a:t>To support multiple logical networks over common infrastructure and to evaluate KPI’s with respect to the different use cases. To design and customize the network slices to meet the demands of all use cases dynamically.</a:t>
            </a:r>
            <a:endParaRPr sz="1800" b="0" i="0" u="none" strike="noStrike" cap="none" dirty="0">
              <a:solidFill>
                <a:schemeClr val="dk1"/>
              </a:solidFill>
              <a:latin typeface="Calibri"/>
              <a:ea typeface="Calibri"/>
              <a:cs typeface="Calibri"/>
              <a:sym typeface="Calibri"/>
            </a:endParaRPr>
          </a:p>
        </p:txBody>
      </p:sp>
      <p:cxnSp>
        <p:nvCxnSpPr>
          <p:cNvPr id="107" name="Google Shape;107;p2"/>
          <p:cNvCxnSpPr/>
          <p:nvPr/>
        </p:nvCxnSpPr>
        <p:spPr>
          <a:xfrm>
            <a:off x="64702" y="3429000"/>
            <a:ext cx="8978100" cy="0"/>
          </a:xfrm>
          <a:prstGeom prst="straightConnector1">
            <a:avLst/>
          </a:prstGeom>
          <a:noFill/>
          <a:ln w="12700" cap="flat" cmpd="sng">
            <a:solidFill>
              <a:srgbClr val="FF0000"/>
            </a:solidFill>
            <a:prstDash val="dash"/>
            <a:round/>
            <a:headEnd type="none" w="sm" len="sm"/>
            <a:tailEnd type="none" w="sm" len="sm"/>
          </a:ln>
        </p:spPr>
      </p:cxnSp>
      <p:sp>
        <p:nvSpPr>
          <p:cNvPr id="108" name="Google Shape;108;p2"/>
          <p:cNvSpPr txBox="1"/>
          <p:nvPr/>
        </p:nvSpPr>
        <p:spPr>
          <a:xfrm>
            <a:off x="4480904" y="769938"/>
            <a:ext cx="4626600" cy="3727134"/>
          </a:xfrm>
          <a:prstGeom prst="rect">
            <a:avLst/>
          </a:prstGeom>
          <a:solidFill>
            <a:srgbClr val="D8E2F3"/>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800" b="1" i="0" u="sng" strike="noStrike" cap="none" dirty="0">
                <a:solidFill>
                  <a:schemeClr val="dk1"/>
                </a:solidFill>
                <a:latin typeface="Calibri"/>
                <a:ea typeface="Calibri"/>
                <a:cs typeface="Calibri"/>
                <a:sym typeface="Calibri"/>
              </a:rPr>
              <a:t>Goals / Objectives </a:t>
            </a: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      </a:t>
            </a:r>
            <a:endParaRPr sz="1600" b="0" i="0" u="none" strike="noStrike" cap="none" dirty="0">
              <a:solidFill>
                <a:schemeClr val="dk1"/>
              </a:solidFill>
              <a:latin typeface="Calibri"/>
              <a:ea typeface="Calibri"/>
              <a:cs typeface="Calibri"/>
              <a:sym typeface="Calibri"/>
            </a:endParaRPr>
          </a:p>
          <a:p>
            <a:pPr marL="457200" marR="0" lvl="0" indent="-342900" algn="just" rtl="0">
              <a:lnSpc>
                <a:spcPct val="115000"/>
              </a:lnSpc>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To simulate the dynamic slicing of 5G RAN </a:t>
            </a:r>
            <a:endParaRPr sz="1800" b="0" i="0" u="none" strike="noStrike" cap="none" dirty="0">
              <a:solidFill>
                <a:schemeClr val="dk1"/>
              </a:solidFill>
              <a:latin typeface="Calibri"/>
              <a:ea typeface="Calibri"/>
              <a:cs typeface="Calibri"/>
              <a:sym typeface="Calibri"/>
            </a:endParaRPr>
          </a:p>
          <a:p>
            <a:pPr marL="457200" marR="0" lvl="0" indent="-342900" algn="just" rtl="0">
              <a:lnSpc>
                <a:spcPct val="115000"/>
              </a:lnSpc>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To simulate resource  allocation with tailored solutions to separate slices.</a:t>
            </a:r>
            <a:endParaRPr sz="1400" b="0" i="0" u="none" strike="noStrike" cap="none" dirty="0">
              <a:solidFill>
                <a:srgbClr val="000000"/>
              </a:solidFill>
              <a:latin typeface="Arial"/>
              <a:ea typeface="Arial"/>
              <a:cs typeface="Arial"/>
              <a:sym typeface="Arial"/>
            </a:endParaRPr>
          </a:p>
          <a:p>
            <a:pPr marL="457200" marR="0" lvl="0" indent="-342900" algn="just" rtl="0">
              <a:lnSpc>
                <a:spcPct val="115000"/>
              </a:lnSpc>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To evaluate the performance of services running on 5G RAN slicing.</a:t>
            </a:r>
            <a:endParaRPr sz="1400" b="0" i="0" u="none" strike="noStrike" cap="none" dirty="0">
              <a:solidFill>
                <a:srgbClr val="000000"/>
              </a:solidFill>
              <a:latin typeface="Arial"/>
              <a:ea typeface="Arial"/>
              <a:cs typeface="Arial"/>
              <a:sym typeface="Arial"/>
            </a:endParaRPr>
          </a:p>
          <a:p>
            <a:pPr marL="457200" marR="0" lvl="0" indent="-228600" algn="just" rtl="0">
              <a:lnSpc>
                <a:spcPct val="115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Calibri"/>
              <a:ea typeface="Calibri"/>
              <a:cs typeface="Calibri"/>
              <a:sym typeface="Calibri"/>
            </a:endParaRPr>
          </a:p>
        </p:txBody>
      </p:sp>
      <p:sp>
        <p:nvSpPr>
          <p:cNvPr id="109" name="Google Shape;109;p2"/>
          <p:cNvSpPr txBox="1"/>
          <p:nvPr/>
        </p:nvSpPr>
        <p:spPr>
          <a:xfrm>
            <a:off x="4517425" y="3446099"/>
            <a:ext cx="4626600" cy="3139195"/>
          </a:xfrm>
          <a:prstGeom prst="rect">
            <a:avLst/>
          </a:prstGeom>
          <a:solidFill>
            <a:srgbClr val="FFFF00"/>
          </a:solidFill>
          <a:ln>
            <a:noFill/>
          </a:ln>
        </p:spPr>
        <p:txBody>
          <a:bodyPr spcFirstLastPara="1" wrap="square" lIns="91425" tIns="45700" rIns="91425" bIns="45700" anchor="t" anchorCtr="0">
            <a:normAutofit fontScale="92500"/>
          </a:bodyPr>
          <a:lstStyle/>
          <a:p>
            <a:pPr marL="285750" marR="0" lvl="0" indent="-278130" algn="just" rtl="0">
              <a:lnSpc>
                <a:spcPct val="100000"/>
              </a:lnSpc>
              <a:spcBef>
                <a:spcPts val="0"/>
              </a:spcBef>
              <a:spcAft>
                <a:spcPts val="0"/>
              </a:spcAft>
              <a:buClr>
                <a:schemeClr val="dk1"/>
              </a:buClr>
              <a:buSzPct val="100000"/>
              <a:buFont typeface="Arial"/>
              <a:buChar char="•"/>
            </a:pPr>
            <a:r>
              <a:rPr lang="en-US" sz="1800" b="1" i="0" u="sng" strike="noStrike" cap="none">
                <a:solidFill>
                  <a:schemeClr val="dk1"/>
                </a:solidFill>
                <a:latin typeface="Calibri"/>
                <a:ea typeface="Calibri"/>
                <a:cs typeface="Calibri"/>
                <a:sym typeface="Calibri"/>
              </a:rPr>
              <a:t>Technical Challenges  </a:t>
            </a:r>
            <a:r>
              <a:rPr lang="en-US" sz="1800" b="0" i="0" u="none" strike="noStrike" cap="none">
                <a:solidFill>
                  <a:schemeClr val="dk1"/>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ct val="100000"/>
              <a:buFont typeface="Arial"/>
              <a:buNone/>
            </a:pPr>
            <a:r>
              <a:rPr lang="en-US" sz="1600" b="0" i="0" u="none" strike="noStrike" cap="none">
                <a:solidFill>
                  <a:schemeClr val="dk1"/>
                </a:solidFill>
                <a:latin typeface="Calibri"/>
                <a:ea typeface="Calibri"/>
                <a:cs typeface="Calibri"/>
                <a:sym typeface="Calibri"/>
              </a:rPr>
              <a:t>     </a:t>
            </a:r>
            <a:endParaRPr sz="1600" b="0" i="0" u="none" strike="noStrike" cap="none">
              <a:solidFill>
                <a:schemeClr val="dk1"/>
              </a:solidFill>
              <a:latin typeface="Calibri"/>
              <a:ea typeface="Calibri"/>
              <a:cs typeface="Calibri"/>
              <a:sym typeface="Calibri"/>
            </a:endParaRPr>
          </a:p>
          <a:p>
            <a:pPr marL="457200" marR="0" lvl="0" indent="-340201" algn="just" rtl="0">
              <a:lnSpc>
                <a:spcPct val="115000"/>
              </a:lnSpc>
              <a:spcBef>
                <a:spcPts val="0"/>
              </a:spcBef>
              <a:spcAft>
                <a:spcPts val="0"/>
              </a:spcAft>
              <a:buClr>
                <a:schemeClr val="dk1"/>
              </a:buClr>
              <a:buSzPct val="100000"/>
              <a:buFont typeface="Calibri"/>
              <a:buChar char="●"/>
            </a:pPr>
            <a:r>
              <a:rPr lang="en-US" sz="1800" b="0" i="0" u="none" strike="noStrike" cap="none">
                <a:solidFill>
                  <a:schemeClr val="dk1"/>
                </a:solidFill>
                <a:latin typeface="Calibri"/>
                <a:ea typeface="Calibri"/>
                <a:cs typeface="Calibri"/>
                <a:sym typeface="Calibri"/>
              </a:rPr>
              <a:t>Speed: There is a high demand for increased internet speed to satisfy use cases</a:t>
            </a:r>
            <a:endParaRPr sz="1400" b="0" i="0" u="none" strike="noStrike" cap="none">
              <a:solidFill>
                <a:srgbClr val="000000"/>
              </a:solidFill>
              <a:latin typeface="Arial"/>
              <a:ea typeface="Arial"/>
              <a:cs typeface="Arial"/>
              <a:sym typeface="Arial"/>
            </a:endParaRPr>
          </a:p>
          <a:p>
            <a:pPr marL="457200" marR="0" lvl="0" indent="-340201" algn="just" rtl="0">
              <a:lnSpc>
                <a:spcPct val="115000"/>
              </a:lnSpc>
              <a:spcBef>
                <a:spcPts val="0"/>
              </a:spcBef>
              <a:spcAft>
                <a:spcPts val="0"/>
              </a:spcAft>
              <a:buClr>
                <a:schemeClr val="dk1"/>
              </a:buClr>
              <a:buSzPct val="100000"/>
              <a:buFont typeface="Calibri"/>
              <a:buChar char="●"/>
            </a:pPr>
            <a:r>
              <a:rPr lang="en-US" sz="1800" b="0" i="0" u="none" strike="noStrike" cap="none">
                <a:solidFill>
                  <a:schemeClr val="dk1"/>
                </a:solidFill>
                <a:latin typeface="Calibri"/>
                <a:ea typeface="Calibri"/>
                <a:cs typeface="Calibri"/>
                <a:sym typeface="Calibri"/>
              </a:rPr>
              <a:t>Security: Slices abstraction and isolation is fundamental</a:t>
            </a:r>
            <a:endParaRPr sz="1400" b="0" i="0" u="none" strike="noStrike" cap="none">
              <a:solidFill>
                <a:srgbClr val="000000"/>
              </a:solidFill>
              <a:latin typeface="Arial"/>
              <a:ea typeface="Arial"/>
              <a:cs typeface="Arial"/>
              <a:sym typeface="Arial"/>
            </a:endParaRPr>
          </a:p>
          <a:p>
            <a:pPr marL="457200" marR="0" lvl="0" indent="-340201" algn="just" rtl="0">
              <a:lnSpc>
                <a:spcPct val="115000"/>
              </a:lnSpc>
              <a:spcBef>
                <a:spcPts val="0"/>
              </a:spcBef>
              <a:spcAft>
                <a:spcPts val="0"/>
              </a:spcAft>
              <a:buClr>
                <a:schemeClr val="dk1"/>
              </a:buClr>
              <a:buSzPct val="100000"/>
              <a:buFont typeface="Calibri"/>
              <a:buChar char="●"/>
            </a:pPr>
            <a:r>
              <a:rPr lang="en-US" sz="1800" b="0" i="0" u="none" strike="noStrike" cap="none">
                <a:solidFill>
                  <a:schemeClr val="dk1"/>
                </a:solidFill>
                <a:latin typeface="Calibri"/>
                <a:ea typeface="Calibri"/>
                <a:cs typeface="Calibri"/>
                <a:sym typeface="Calibri"/>
              </a:rPr>
              <a:t>Efficient resource allocation to slices</a:t>
            </a:r>
            <a:endParaRPr sz="1800" b="0" i="0" u="none" strike="noStrike" cap="none">
              <a:solidFill>
                <a:schemeClr val="dk1"/>
              </a:solidFill>
              <a:latin typeface="Calibri"/>
              <a:ea typeface="Calibri"/>
              <a:cs typeface="Calibri"/>
              <a:sym typeface="Calibri"/>
            </a:endParaRPr>
          </a:p>
          <a:p>
            <a:pPr marL="457200" marR="0" lvl="0" indent="-340201" algn="just" rtl="0">
              <a:lnSpc>
                <a:spcPct val="115000"/>
              </a:lnSpc>
              <a:spcBef>
                <a:spcPts val="0"/>
              </a:spcBef>
              <a:spcAft>
                <a:spcPts val="0"/>
              </a:spcAft>
              <a:buClr>
                <a:schemeClr val="dk1"/>
              </a:buClr>
              <a:buSzPct val="100000"/>
              <a:buFont typeface="Calibri"/>
              <a:buChar char="●"/>
            </a:pPr>
            <a:r>
              <a:rPr lang="en-US" sz="1800" b="0" i="0" u="none" strike="noStrike" cap="none">
                <a:solidFill>
                  <a:schemeClr val="dk1"/>
                </a:solidFill>
                <a:latin typeface="Calibri"/>
                <a:ea typeface="Calibri"/>
                <a:cs typeface="Calibri"/>
                <a:sym typeface="Calibri"/>
              </a:rPr>
              <a:t>Finalizing Emulation Software</a:t>
            </a:r>
            <a:endParaRPr sz="1800" b="0" i="0" u="none" strike="noStrike" cap="none">
              <a:solidFill>
                <a:schemeClr val="dk1"/>
              </a:solidFill>
              <a:latin typeface="Calibri"/>
              <a:ea typeface="Calibri"/>
              <a:cs typeface="Calibri"/>
              <a:sym typeface="Calibri"/>
            </a:endParaRPr>
          </a:p>
          <a:p>
            <a:pPr marL="457200" marR="0" lvl="0" indent="-340201" algn="just" rtl="0">
              <a:lnSpc>
                <a:spcPct val="115000"/>
              </a:lnSpc>
              <a:spcBef>
                <a:spcPts val="0"/>
              </a:spcBef>
              <a:spcAft>
                <a:spcPts val="0"/>
              </a:spcAft>
              <a:buClr>
                <a:schemeClr val="dk1"/>
              </a:buClr>
              <a:buSzPct val="100000"/>
              <a:buFont typeface="Calibri"/>
              <a:buChar char="●"/>
            </a:pPr>
            <a:r>
              <a:rPr lang="en-US" sz="1800" b="0" i="0" u="none" strike="noStrike" cap="none">
                <a:solidFill>
                  <a:schemeClr val="dk1"/>
                </a:solidFill>
                <a:latin typeface="Calibri"/>
                <a:ea typeface="Calibri"/>
                <a:cs typeface="Calibri"/>
                <a:sym typeface="Calibri"/>
              </a:rPr>
              <a:t>Choosing correct Virtual Machine and version of Ubuntu</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ct val="1000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ct val="1000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ct val="1000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ct val="1000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ct val="1000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ct val="100000"/>
              <a:buFont typeface="Arial"/>
              <a:buNone/>
            </a:pPr>
            <a:endParaRPr sz="16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ct val="100000"/>
              <a:buFont typeface="Arial"/>
              <a:buNone/>
            </a:pPr>
            <a:endParaRPr sz="1600" b="0" i="0" u="none" strike="noStrike" cap="none">
              <a:solidFill>
                <a:schemeClr val="dk1"/>
              </a:solidFill>
              <a:latin typeface="Calibri"/>
              <a:ea typeface="Calibri"/>
              <a:cs typeface="Calibri"/>
              <a:sym typeface="Calibri"/>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9b62d83684_0_12"/>
          <p:cNvSpPr txBox="1">
            <a:spLocks noGrp="1"/>
          </p:cNvSpPr>
          <p:nvPr>
            <p:ph type="ctrTitle"/>
          </p:nvPr>
        </p:nvSpPr>
        <p:spPr>
          <a:xfrm>
            <a:off x="2894586" y="71180"/>
            <a:ext cx="3745200" cy="44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4500"/>
              <a:buNone/>
            </a:pPr>
            <a:r>
              <a:rPr lang="en-US" sz="2450" b="1">
                <a:solidFill>
                  <a:srgbClr val="002060"/>
                </a:solidFill>
              </a:rPr>
              <a:t> Architecture / Framework</a:t>
            </a:r>
            <a:endParaRPr sz="2450" b="1"/>
          </a:p>
        </p:txBody>
      </p:sp>
      <p:sp>
        <p:nvSpPr>
          <p:cNvPr id="236" name="Google Shape;236;g19b62d83684_0_12"/>
          <p:cNvSpPr txBox="1">
            <a:spLocks noGrp="1"/>
          </p:cNvSpPr>
          <p:nvPr>
            <p:ph type="subTitle" idx="1"/>
          </p:nvPr>
        </p:nvSpPr>
        <p:spPr>
          <a:xfrm>
            <a:off x="1015450" y="955423"/>
            <a:ext cx="7829700" cy="53382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275"/>
              <a:buFont typeface="Arial"/>
              <a:buNone/>
            </a:pPr>
            <a:endParaRPr sz="2000">
              <a:latin typeface="Calibri"/>
              <a:ea typeface="Calibri"/>
              <a:cs typeface="Calibri"/>
              <a:sym typeface="Calibri"/>
            </a:endParaRPr>
          </a:p>
          <a:p>
            <a:pPr marL="0" lvl="0" indent="0" algn="ctr" rtl="0">
              <a:lnSpc>
                <a:spcPct val="90000"/>
              </a:lnSpc>
              <a:spcBef>
                <a:spcPts val="750"/>
              </a:spcBef>
              <a:spcAft>
                <a:spcPts val="0"/>
              </a:spcAft>
              <a:buSzPts val="1800"/>
              <a:buNone/>
            </a:pPr>
            <a:endParaRPr sz="2000">
              <a:latin typeface="Calibri"/>
              <a:ea typeface="Calibri"/>
              <a:cs typeface="Calibri"/>
              <a:sym typeface="Calibri"/>
            </a:endParaRPr>
          </a:p>
        </p:txBody>
      </p:sp>
      <p:pic>
        <p:nvPicPr>
          <p:cNvPr id="237" name="Google Shape;237;g19b62d83684_0_12"/>
          <p:cNvPicPr preferRelativeResize="0"/>
          <p:nvPr/>
        </p:nvPicPr>
        <p:blipFill rotWithShape="1">
          <a:blip r:embed="rId3">
            <a:alphaModFix/>
          </a:blip>
          <a:srcRect/>
          <a:stretch/>
        </p:blipFill>
        <p:spPr>
          <a:xfrm>
            <a:off x="1756336" y="606739"/>
            <a:ext cx="5759778" cy="61651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78f62668d6_2_79"/>
          <p:cNvSpPr txBox="1">
            <a:spLocks noGrp="1"/>
          </p:cNvSpPr>
          <p:nvPr>
            <p:ph type="ctrTitle"/>
          </p:nvPr>
        </p:nvSpPr>
        <p:spPr>
          <a:xfrm>
            <a:off x="1143000" y="305657"/>
            <a:ext cx="6858000" cy="5349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4500"/>
              <a:buNone/>
            </a:pPr>
            <a:r>
              <a:rPr lang="en-US" sz="3200" b="1" u="sng"/>
              <a:t>Gantt Chart (Timeline)</a:t>
            </a:r>
            <a:endParaRPr sz="3200" b="1" u="sng"/>
          </a:p>
        </p:txBody>
      </p:sp>
      <p:sp>
        <p:nvSpPr>
          <p:cNvPr id="260" name="Google Shape;260;g178f62668d6_2_79"/>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750"/>
              </a:spcBef>
              <a:spcAft>
                <a:spcPts val="0"/>
              </a:spcAft>
              <a:buSzPts val="1800"/>
              <a:buNone/>
            </a:pPr>
            <a:endParaRPr/>
          </a:p>
        </p:txBody>
      </p:sp>
      <p:sp>
        <p:nvSpPr>
          <p:cNvPr id="261" name="Google Shape;261;g178f62668d6_2_7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900"/>
              <a:buFont typeface="Arial"/>
              <a:buNone/>
            </a:pPr>
            <a:fld id="{00000000-1234-1234-1234-123412341234}" type="slidenum">
              <a:rPr lang="en-US"/>
              <a:t>21</a:t>
            </a:fld>
            <a:endParaRPr/>
          </a:p>
        </p:txBody>
      </p:sp>
      <p:pic>
        <p:nvPicPr>
          <p:cNvPr id="262" name="Google Shape;262;g178f62668d6_2_79"/>
          <p:cNvPicPr preferRelativeResize="0"/>
          <p:nvPr/>
        </p:nvPicPr>
        <p:blipFill rotWithShape="1">
          <a:blip r:embed="rId3">
            <a:alphaModFix/>
          </a:blip>
          <a:srcRect/>
          <a:stretch/>
        </p:blipFill>
        <p:spPr>
          <a:xfrm>
            <a:off x="0" y="1101850"/>
            <a:ext cx="9144000" cy="561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78f62668d6_2_48"/>
          <p:cNvSpPr txBox="1">
            <a:spLocks noGrp="1"/>
          </p:cNvSpPr>
          <p:nvPr>
            <p:ph type="ctrTitle"/>
          </p:nvPr>
        </p:nvSpPr>
        <p:spPr>
          <a:xfrm>
            <a:off x="0" y="-188536"/>
            <a:ext cx="9144000" cy="78242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4500"/>
              <a:buNone/>
            </a:pPr>
            <a:r>
              <a:rPr lang="en-US" sz="3200" b="1" u="sng"/>
              <a:t>Activity Diagram</a:t>
            </a:r>
            <a:endParaRPr sz="3200" b="1" u="sng"/>
          </a:p>
        </p:txBody>
      </p:sp>
      <p:pic>
        <p:nvPicPr>
          <p:cNvPr id="116" name="Google Shape;116;g178f62668d6_2_48"/>
          <p:cNvPicPr preferRelativeResize="0"/>
          <p:nvPr/>
        </p:nvPicPr>
        <p:blipFill rotWithShape="1">
          <a:blip r:embed="rId3">
            <a:alphaModFix/>
          </a:blip>
          <a:srcRect/>
          <a:stretch/>
        </p:blipFill>
        <p:spPr>
          <a:xfrm>
            <a:off x="1692111" y="593889"/>
            <a:ext cx="5759778" cy="61651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Proposed system / Solution</a:t>
            </a:r>
            <a:endParaRPr sz="3200" b="1"/>
          </a:p>
        </p:txBody>
      </p:sp>
      <p:sp>
        <p:nvSpPr>
          <p:cNvPr id="123" name="Google Shape;123;p3"/>
          <p:cNvSpPr txBox="1"/>
          <p:nvPr/>
        </p:nvSpPr>
        <p:spPr>
          <a:xfrm>
            <a:off x="0" y="769938"/>
            <a:ext cx="9144000" cy="646290"/>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800" b="1" i="0" u="sng" strike="noStrike" cap="none">
                <a:solidFill>
                  <a:schemeClr val="dk1"/>
                </a:solidFill>
                <a:latin typeface="Calibri"/>
                <a:ea typeface="Calibri"/>
                <a:cs typeface="Calibri"/>
                <a:sym typeface="Calibri"/>
              </a:rPr>
              <a:t>Block Diagram </a:t>
            </a:r>
            <a:r>
              <a:rPr lang="en-US" sz="1800" b="0" i="0" u="none" strike="noStrike" cap="none">
                <a:solidFill>
                  <a:schemeClr val="dk1"/>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a:solidFill>
                  <a:schemeClr val="dk1"/>
                </a:solidFill>
                <a:latin typeface="Calibri"/>
                <a:ea typeface="Calibri"/>
                <a:cs typeface="Calibri"/>
                <a:sym typeface="Calibri"/>
              </a:rPr>
              <a:t>      ( block diagram /  flowchart  / flow of solution  )</a:t>
            </a:r>
            <a:endParaRPr sz="1800" b="0" i="0" u="none" strike="noStrike" cap="none">
              <a:solidFill>
                <a:schemeClr val="dk1"/>
              </a:solidFill>
              <a:latin typeface="Calibri"/>
              <a:ea typeface="Calibri"/>
              <a:cs typeface="Calibri"/>
              <a:sym typeface="Calibri"/>
            </a:endParaRPr>
          </a:p>
        </p:txBody>
      </p:sp>
      <p:sp>
        <p:nvSpPr>
          <p:cNvPr id="124" name="Google Shape;124;p3"/>
          <p:cNvSpPr txBox="1"/>
          <p:nvPr/>
        </p:nvSpPr>
        <p:spPr>
          <a:xfrm>
            <a:off x="5977950" y="1911725"/>
            <a:ext cx="3143400" cy="29655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rgbClr val="000000"/>
              </a:buClr>
              <a:buSzPts val="1900"/>
              <a:buFont typeface="Calibri"/>
              <a:buChar char="➢"/>
            </a:pPr>
            <a:r>
              <a:rPr lang="en-US" sz="1800" b="0" i="0" u="none" strike="noStrike" cap="none">
                <a:solidFill>
                  <a:srgbClr val="000000"/>
                </a:solidFill>
                <a:latin typeface="Calibri"/>
                <a:ea typeface="Calibri"/>
                <a:cs typeface="Calibri"/>
                <a:sym typeface="Calibri"/>
              </a:rPr>
              <a:t>Single arrow represent mandatory flow</a:t>
            </a:r>
            <a:endParaRPr sz="1800" b="0" i="0" u="none" strike="noStrike" cap="none">
              <a:solidFill>
                <a:srgbClr val="000000"/>
              </a:solidFill>
              <a:latin typeface="Calibri"/>
              <a:ea typeface="Calibri"/>
              <a:cs typeface="Calibri"/>
              <a:sym typeface="Calibri"/>
            </a:endParaRPr>
          </a:p>
          <a:p>
            <a:pPr marL="457200" marR="0" lvl="0" indent="-349250" algn="l" rtl="0">
              <a:lnSpc>
                <a:spcPct val="100000"/>
              </a:lnSpc>
              <a:spcBef>
                <a:spcPts val="0"/>
              </a:spcBef>
              <a:spcAft>
                <a:spcPts val="0"/>
              </a:spcAft>
              <a:buClr>
                <a:srgbClr val="000000"/>
              </a:buClr>
              <a:buSzPts val="1900"/>
              <a:buFont typeface="Calibri"/>
              <a:buChar char="➢"/>
            </a:pPr>
            <a:r>
              <a:rPr lang="en-US" sz="1800" b="0" i="0" u="none" strike="noStrike" cap="none">
                <a:solidFill>
                  <a:srgbClr val="000000"/>
                </a:solidFill>
                <a:latin typeface="Calibri"/>
                <a:ea typeface="Calibri"/>
                <a:cs typeface="Calibri"/>
                <a:sym typeface="Calibri"/>
              </a:rPr>
              <a:t>Dashed line represent user inputs</a:t>
            </a:r>
            <a:endParaRPr sz="1800" b="0" i="0" u="none" strike="noStrike" cap="none">
              <a:solidFill>
                <a:srgbClr val="000000"/>
              </a:solidFill>
              <a:latin typeface="Calibri"/>
              <a:ea typeface="Calibri"/>
              <a:cs typeface="Calibri"/>
              <a:sym typeface="Calibri"/>
            </a:endParaRPr>
          </a:p>
          <a:p>
            <a:pPr marL="457200" marR="0" lvl="0" indent="-349250" algn="l" rtl="0">
              <a:lnSpc>
                <a:spcPct val="100000"/>
              </a:lnSpc>
              <a:spcBef>
                <a:spcPts val="0"/>
              </a:spcBef>
              <a:spcAft>
                <a:spcPts val="0"/>
              </a:spcAft>
              <a:buClr>
                <a:srgbClr val="000000"/>
              </a:buClr>
              <a:buSzPts val="1900"/>
              <a:buFont typeface="Calibri"/>
              <a:buChar char="➢"/>
            </a:pPr>
            <a:r>
              <a:rPr lang="en-US" sz="1800" b="0" i="0" u="none" strike="noStrike" cap="none">
                <a:solidFill>
                  <a:srgbClr val="000000"/>
                </a:solidFill>
                <a:latin typeface="Calibri"/>
                <a:ea typeface="Calibri"/>
                <a:cs typeface="Calibri"/>
                <a:sym typeface="Calibri"/>
              </a:rPr>
              <a:t>Dotted line represent optional flow</a:t>
            </a:r>
            <a:endParaRPr sz="1800" b="0" i="0" u="none" strike="noStrike" cap="none">
              <a:solidFill>
                <a:srgbClr val="000000"/>
              </a:solidFill>
              <a:latin typeface="Calibri"/>
              <a:ea typeface="Calibri"/>
              <a:cs typeface="Calibri"/>
              <a:sym typeface="Calibri"/>
            </a:endParaRPr>
          </a:p>
          <a:p>
            <a:pPr marL="457200" marR="0" lvl="0" indent="-349250" algn="l" rtl="0">
              <a:lnSpc>
                <a:spcPct val="100000"/>
              </a:lnSpc>
              <a:spcBef>
                <a:spcPts val="0"/>
              </a:spcBef>
              <a:spcAft>
                <a:spcPts val="0"/>
              </a:spcAft>
              <a:buClr>
                <a:srgbClr val="000000"/>
              </a:buClr>
              <a:buSzPts val="1900"/>
              <a:buFont typeface="Calibri"/>
              <a:buChar char="➢"/>
            </a:pPr>
            <a:r>
              <a:rPr lang="en-US" sz="1800" b="0" i="0" u="none" strike="noStrike" cap="none">
                <a:solidFill>
                  <a:srgbClr val="000000"/>
                </a:solidFill>
                <a:latin typeface="Calibri"/>
                <a:ea typeface="Calibri"/>
                <a:cs typeface="Calibri"/>
                <a:sym typeface="Calibri"/>
              </a:rPr>
              <a:t>Rectangle represent system modules</a:t>
            </a:r>
            <a:endParaRPr sz="1800" b="0" i="0" u="none" strike="noStrike" cap="none">
              <a:solidFill>
                <a:srgbClr val="000000"/>
              </a:solidFill>
              <a:latin typeface="Calibri"/>
              <a:ea typeface="Calibri"/>
              <a:cs typeface="Calibri"/>
              <a:sym typeface="Calibri"/>
            </a:endParaRPr>
          </a:p>
          <a:p>
            <a:pPr marL="457200" marR="0" lvl="0" indent="-349250" algn="l" rtl="0">
              <a:lnSpc>
                <a:spcPct val="100000"/>
              </a:lnSpc>
              <a:spcBef>
                <a:spcPts val="0"/>
              </a:spcBef>
              <a:spcAft>
                <a:spcPts val="0"/>
              </a:spcAft>
              <a:buClr>
                <a:srgbClr val="000000"/>
              </a:buClr>
              <a:buSzPts val="1900"/>
              <a:buFont typeface="Calibri"/>
              <a:buChar char="➢"/>
            </a:pPr>
            <a:r>
              <a:rPr lang="en-US" sz="1800" b="0" i="0" u="none" strike="noStrike" cap="none">
                <a:solidFill>
                  <a:srgbClr val="000000"/>
                </a:solidFill>
                <a:latin typeface="Calibri"/>
                <a:ea typeface="Calibri"/>
                <a:cs typeface="Calibri"/>
                <a:sym typeface="Calibri"/>
              </a:rPr>
              <a:t>circles represent input files </a:t>
            </a:r>
            <a:endParaRPr sz="1800" b="0" i="0" u="none" strike="noStrike" cap="none">
              <a:solidFill>
                <a:srgbClr val="000000"/>
              </a:solidFill>
              <a:latin typeface="Calibri"/>
              <a:ea typeface="Calibri"/>
              <a:cs typeface="Calibri"/>
              <a:sym typeface="Calibri"/>
            </a:endParaRPr>
          </a:p>
        </p:txBody>
      </p:sp>
      <p:pic>
        <p:nvPicPr>
          <p:cNvPr id="125" name="Google Shape;125;p3"/>
          <p:cNvPicPr preferRelativeResize="0"/>
          <p:nvPr/>
        </p:nvPicPr>
        <p:blipFill rotWithShape="1">
          <a:blip r:embed="rId3">
            <a:alphaModFix/>
          </a:blip>
          <a:srcRect/>
          <a:stretch/>
        </p:blipFill>
        <p:spPr>
          <a:xfrm>
            <a:off x="0" y="1600150"/>
            <a:ext cx="5977949" cy="4712326"/>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Expected Results / Measurable Outputs </a:t>
            </a:r>
            <a:endParaRPr sz="3200" b="1"/>
          </a:p>
        </p:txBody>
      </p:sp>
      <p:sp>
        <p:nvSpPr>
          <p:cNvPr id="132" name="Google Shape;132;p5"/>
          <p:cNvSpPr txBox="1"/>
          <p:nvPr/>
        </p:nvSpPr>
        <p:spPr>
          <a:xfrm>
            <a:off x="0" y="769951"/>
            <a:ext cx="9144000" cy="6795666"/>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Arial"/>
              <a:buChar char="•"/>
            </a:pPr>
            <a:r>
              <a:rPr lang="en-US" sz="1800" b="1" i="0" u="sng" strike="noStrike" cap="none">
                <a:solidFill>
                  <a:schemeClr val="dk1"/>
                </a:solidFill>
                <a:latin typeface="Calibri"/>
                <a:ea typeface="Calibri"/>
                <a:cs typeface="Calibri"/>
                <a:sym typeface="Calibri"/>
              </a:rPr>
              <a:t>Outcomes/Results </a:t>
            </a:r>
            <a:r>
              <a:rPr lang="en-US" sz="1800" b="0" i="0" u="none" strike="noStrike" cap="none">
                <a:solidFill>
                  <a:schemeClr val="dk1"/>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3" name="Google Shape;133;p5"/>
          <p:cNvPicPr preferRelativeResize="0"/>
          <p:nvPr/>
        </p:nvPicPr>
        <p:blipFill rotWithShape="1">
          <a:blip r:embed="rId3">
            <a:alphaModFix/>
          </a:blip>
          <a:srcRect/>
          <a:stretch/>
        </p:blipFill>
        <p:spPr>
          <a:xfrm>
            <a:off x="247773" y="4049051"/>
            <a:ext cx="3791065" cy="2916808"/>
          </a:xfrm>
          <a:prstGeom prst="rect">
            <a:avLst/>
          </a:prstGeom>
          <a:noFill/>
          <a:ln>
            <a:noFill/>
          </a:ln>
        </p:spPr>
      </p:pic>
      <p:pic>
        <p:nvPicPr>
          <p:cNvPr id="134" name="Google Shape;134;p5"/>
          <p:cNvPicPr preferRelativeResize="0"/>
          <p:nvPr/>
        </p:nvPicPr>
        <p:blipFill rotWithShape="1">
          <a:blip r:embed="rId4">
            <a:alphaModFix/>
          </a:blip>
          <a:srcRect/>
          <a:stretch/>
        </p:blipFill>
        <p:spPr>
          <a:xfrm>
            <a:off x="239673" y="1200355"/>
            <a:ext cx="3807267" cy="2771440"/>
          </a:xfrm>
          <a:prstGeom prst="rect">
            <a:avLst/>
          </a:prstGeom>
          <a:noFill/>
          <a:ln>
            <a:noFill/>
          </a:ln>
        </p:spPr>
      </p:pic>
      <p:pic>
        <p:nvPicPr>
          <p:cNvPr id="135" name="Google Shape;135;p5"/>
          <p:cNvPicPr preferRelativeResize="0"/>
          <p:nvPr/>
        </p:nvPicPr>
        <p:blipFill rotWithShape="1">
          <a:blip r:embed="rId5">
            <a:alphaModFix/>
          </a:blip>
          <a:srcRect/>
          <a:stretch/>
        </p:blipFill>
        <p:spPr>
          <a:xfrm>
            <a:off x="4458663" y="1894687"/>
            <a:ext cx="4429462" cy="3322097"/>
          </a:xfrm>
          <a:prstGeom prst="rect">
            <a:avLst/>
          </a:prstGeom>
          <a:noFill/>
          <a:ln>
            <a:noFill/>
          </a:ln>
        </p:spPr>
      </p:pic>
      <p:sp>
        <p:nvSpPr>
          <p:cNvPr id="136" name="Google Shape;136;p5"/>
          <p:cNvSpPr txBox="1"/>
          <p:nvPr/>
        </p:nvSpPr>
        <p:spPr>
          <a:xfrm>
            <a:off x="4701204" y="5528927"/>
            <a:ext cx="4203121"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libri"/>
                <a:ea typeface="Calibri"/>
                <a:cs typeface="Calibri"/>
                <a:sym typeface="Calibri"/>
              </a:rPr>
              <a:t>These are some of the randomly generated topologies with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Calibri"/>
                <a:ea typeface="Calibri"/>
                <a:cs typeface="Calibri"/>
                <a:sym typeface="Calibri"/>
              </a:rPr>
              <a:t>5%  of the nodes are MEC Host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Calibri"/>
                <a:ea typeface="Calibri"/>
                <a:cs typeface="Calibri"/>
                <a:sym typeface="Calibri"/>
              </a:rPr>
              <a:t>30% of the nodes are Base Stations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Calibri"/>
                <a:ea typeface="Calibri"/>
                <a:cs typeface="Calibri"/>
                <a:sym typeface="Calibri"/>
              </a:rPr>
              <a:t>65% of the nodes are Forwarding Nodes</a:t>
            </a:r>
            <a:endParaRPr sz="1600" b="0" i="0" u="none" strike="noStrike" cap="none">
              <a:solidFill>
                <a:srgbClr val="000000"/>
              </a:solidFill>
              <a:latin typeface="Calibri"/>
              <a:ea typeface="Calibri"/>
              <a:cs typeface="Calibri"/>
              <a:sym typeface="Calibri"/>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Expected Results / Measurable Outputs </a:t>
            </a:r>
            <a:endParaRPr sz="3200" b="1"/>
          </a:p>
        </p:txBody>
      </p:sp>
      <p:sp>
        <p:nvSpPr>
          <p:cNvPr id="143" name="Google Shape;143;p4"/>
          <p:cNvSpPr txBox="1"/>
          <p:nvPr/>
        </p:nvSpPr>
        <p:spPr>
          <a:xfrm>
            <a:off x="0" y="769951"/>
            <a:ext cx="9144000" cy="6795666"/>
          </a:xfrm>
          <a:prstGeom prst="rect">
            <a:avLst/>
          </a:prstGeom>
          <a:solidFill>
            <a:srgbClr val="FFD96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4" name="Google Shape;144;p4"/>
          <p:cNvPicPr preferRelativeResize="0"/>
          <p:nvPr/>
        </p:nvPicPr>
        <p:blipFill rotWithShape="1">
          <a:blip r:embed="rId3">
            <a:alphaModFix/>
          </a:blip>
          <a:srcRect r="16479"/>
          <a:stretch/>
        </p:blipFill>
        <p:spPr>
          <a:xfrm>
            <a:off x="236138" y="1052991"/>
            <a:ext cx="8635211" cy="5614865"/>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Expected Results / Measurable Outputs </a:t>
            </a:r>
            <a:endParaRPr sz="3200" b="1"/>
          </a:p>
        </p:txBody>
      </p:sp>
      <p:sp>
        <p:nvSpPr>
          <p:cNvPr id="143" name="Google Shape;143;p4"/>
          <p:cNvSpPr txBox="1"/>
          <p:nvPr/>
        </p:nvSpPr>
        <p:spPr>
          <a:xfrm>
            <a:off x="0" y="769951"/>
            <a:ext cx="9144000" cy="6795666"/>
          </a:xfrm>
          <a:prstGeom prst="rect">
            <a:avLst/>
          </a:prstGeom>
          <a:solidFill>
            <a:srgbClr val="FFD96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81E67F2-7007-3945-BA40-D753D25888DA}"/>
              </a:ext>
            </a:extLst>
          </p:cNvPr>
          <p:cNvPicPr>
            <a:picLocks noChangeAspect="1"/>
          </p:cNvPicPr>
          <p:nvPr/>
        </p:nvPicPr>
        <p:blipFill>
          <a:blip r:embed="rId3"/>
          <a:stretch>
            <a:fillRect/>
          </a:stretch>
        </p:blipFill>
        <p:spPr>
          <a:xfrm>
            <a:off x="290974" y="1184159"/>
            <a:ext cx="8553064" cy="5160080"/>
          </a:xfrm>
          <a:prstGeom prst="rect">
            <a:avLst/>
          </a:prstGeom>
        </p:spPr>
      </p:pic>
    </p:spTree>
    <p:extLst>
      <p:ext uri="{BB962C8B-B14F-4D97-AF65-F5344CB8AC3E}">
        <p14:creationId xmlns:p14="http://schemas.microsoft.com/office/powerpoint/2010/main" val="192794949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ctrTitle"/>
          </p:nvPr>
        </p:nvSpPr>
        <p:spPr>
          <a:xfrm>
            <a:off x="-36512" y="-24696"/>
            <a:ext cx="9180512" cy="71739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Expected Results / Measurable Outputs </a:t>
            </a:r>
            <a:endParaRPr sz="3200" b="1"/>
          </a:p>
        </p:txBody>
      </p:sp>
      <p:sp>
        <p:nvSpPr>
          <p:cNvPr id="151" name="Google Shape;151;p6"/>
          <p:cNvSpPr txBox="1"/>
          <p:nvPr/>
        </p:nvSpPr>
        <p:spPr>
          <a:xfrm>
            <a:off x="0" y="769951"/>
            <a:ext cx="9144000" cy="6795666"/>
          </a:xfrm>
          <a:prstGeom prst="rect">
            <a:avLst/>
          </a:prstGeom>
          <a:solidFill>
            <a:srgbClr val="FFD966"/>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a:solidFill>
                  <a:schemeClr val="dk1"/>
                </a:solidFill>
                <a:latin typeface="Calibri"/>
                <a:ea typeface="Calibri"/>
                <a:cs typeface="Calibri"/>
                <a:sym typeface="Calibri"/>
              </a:rPr>
              <a:t>      </a:t>
            </a:r>
            <a:endParaRPr sz="18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52" name="Google Shape;152;p6"/>
          <p:cNvPicPr preferRelativeResize="0"/>
          <p:nvPr/>
        </p:nvPicPr>
        <p:blipFill rotWithShape="1">
          <a:blip r:embed="rId3">
            <a:alphaModFix/>
          </a:blip>
          <a:srcRect/>
          <a:stretch/>
        </p:blipFill>
        <p:spPr>
          <a:xfrm>
            <a:off x="154203" y="855382"/>
            <a:ext cx="4290798" cy="3776384"/>
          </a:xfrm>
          <a:prstGeom prst="rect">
            <a:avLst/>
          </a:prstGeom>
          <a:noFill/>
          <a:ln>
            <a:noFill/>
          </a:ln>
        </p:spPr>
      </p:pic>
      <p:pic>
        <p:nvPicPr>
          <p:cNvPr id="153" name="Google Shape;153;p6"/>
          <p:cNvPicPr preferRelativeResize="0"/>
          <p:nvPr/>
        </p:nvPicPr>
        <p:blipFill rotWithShape="1">
          <a:blip r:embed="rId4">
            <a:alphaModFix/>
          </a:blip>
          <a:srcRect/>
          <a:stretch/>
        </p:blipFill>
        <p:spPr>
          <a:xfrm>
            <a:off x="4652215" y="855381"/>
            <a:ext cx="4284570" cy="3776385"/>
          </a:xfrm>
          <a:prstGeom prst="rect">
            <a:avLst/>
          </a:prstGeom>
          <a:noFill/>
          <a:ln>
            <a:noFill/>
          </a:ln>
        </p:spPr>
      </p:pic>
      <p:pic>
        <p:nvPicPr>
          <p:cNvPr id="154" name="Google Shape;154;p6"/>
          <p:cNvPicPr preferRelativeResize="0"/>
          <p:nvPr/>
        </p:nvPicPr>
        <p:blipFill rotWithShape="1">
          <a:blip r:embed="rId5">
            <a:alphaModFix/>
          </a:blip>
          <a:srcRect/>
          <a:stretch/>
        </p:blipFill>
        <p:spPr>
          <a:xfrm>
            <a:off x="1982508" y="4631766"/>
            <a:ext cx="5899897" cy="2857499"/>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78f62668d6_1_9"/>
          <p:cNvSpPr txBox="1">
            <a:spLocks noGrp="1"/>
          </p:cNvSpPr>
          <p:nvPr>
            <p:ph type="ctrTitle"/>
          </p:nvPr>
        </p:nvSpPr>
        <p:spPr>
          <a:xfrm>
            <a:off x="-36512" y="-24696"/>
            <a:ext cx="9180600" cy="7173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Calibri"/>
              <a:buNone/>
            </a:pPr>
            <a:r>
              <a:rPr lang="en-US" sz="3200" b="1" u="sng"/>
              <a:t>Expected Results / Measurable Outputs</a:t>
            </a:r>
            <a:endParaRPr sz="3200" b="1"/>
          </a:p>
        </p:txBody>
      </p:sp>
      <p:sp>
        <p:nvSpPr>
          <p:cNvPr id="161" name="Google Shape;161;g178f62668d6_1_9"/>
          <p:cNvSpPr txBox="1"/>
          <p:nvPr/>
        </p:nvSpPr>
        <p:spPr>
          <a:xfrm>
            <a:off x="100" y="1047000"/>
            <a:ext cx="9144000" cy="5811000"/>
          </a:xfrm>
          <a:prstGeom prst="rect">
            <a:avLst/>
          </a:prstGeom>
          <a:solidFill>
            <a:srgbClr val="FFD966"/>
          </a:solidFill>
          <a:ln>
            <a:noFill/>
          </a:ln>
        </p:spPr>
        <p:txBody>
          <a:bodyPr spcFirstLastPara="1" wrap="square" lIns="91425" tIns="45700" rIns="91425" bIns="45700" anchor="t" anchorCtr="0">
            <a:normAutofit/>
          </a:bodyPr>
          <a:lstStyle/>
          <a:p>
            <a:pPr marL="457200" marR="0" lvl="0" indent="-330200" algn="just" rtl="0">
              <a:lnSpc>
                <a:spcPct val="100000"/>
              </a:lnSpc>
              <a:spcBef>
                <a:spcPts val="0"/>
              </a:spcBef>
              <a:spcAft>
                <a:spcPts val="0"/>
              </a:spcAft>
              <a:buClr>
                <a:schemeClr val="dk1"/>
              </a:buClr>
              <a:buSzPts val="1600"/>
              <a:buFont typeface="Arial"/>
              <a:buChar char="●"/>
            </a:pPr>
            <a:r>
              <a:rPr lang="en-US" sz="1800" b="1" i="0" u="sng" strike="noStrike" cap="none">
                <a:solidFill>
                  <a:schemeClr val="dk1"/>
                </a:solidFill>
                <a:latin typeface="Calibri"/>
                <a:ea typeface="Calibri"/>
                <a:cs typeface="Calibri"/>
                <a:sym typeface="Calibri"/>
              </a:rPr>
              <a:t>Major novelty / Observations / Conclusions  </a:t>
            </a: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457200" marR="0" lvl="0" indent="-342900" algn="just" rtl="0">
              <a:lnSpc>
                <a:spcPct val="150000"/>
              </a:lnSpc>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To illustrate how eXP-RAN can emulate network slicing, with different QoS requirements.</a:t>
            </a:r>
            <a:endParaRPr sz="1400" b="0" i="0" u="none" strike="noStrike" cap="none">
              <a:solidFill>
                <a:srgbClr val="000000"/>
              </a:solidFill>
              <a:latin typeface="Arial"/>
              <a:ea typeface="Arial"/>
              <a:cs typeface="Arial"/>
              <a:sym typeface="Arial"/>
            </a:endParaRPr>
          </a:p>
          <a:p>
            <a:pPr marL="457200" marR="0" lvl="0" indent="-342900" algn="just" rtl="0">
              <a:lnSpc>
                <a:spcPct val="150000"/>
              </a:lnSpc>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To deduce how the Quality of Service (QoS) is affected as the workload increases.</a:t>
            </a:r>
            <a:endParaRPr sz="1400" b="0" i="0" u="none" strike="noStrike" cap="none">
              <a:solidFill>
                <a:srgbClr val="000000"/>
              </a:solidFill>
              <a:latin typeface="Arial"/>
              <a:ea typeface="Arial"/>
              <a:cs typeface="Arial"/>
              <a:sym typeface="Arial"/>
            </a:endParaRPr>
          </a:p>
          <a:p>
            <a:pPr marL="457200" marR="0" lvl="0" indent="-342900" algn="just" rtl="0">
              <a:lnSpc>
                <a:spcPct val="150000"/>
              </a:lnSpc>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To divide network into two slices. One slice offers video content with assured quality, while other slice should offers video content with reduced quality.</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6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1151</Words>
  <Application>Microsoft Office PowerPoint</Application>
  <PresentationFormat>On-screen Show (4:3)</PresentationFormat>
  <Paragraphs>277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Performance Evaluation in Dynamic RAN Slicing of 5G Networks </vt:lpstr>
      <vt:lpstr>Project Overview / Summary</vt:lpstr>
      <vt:lpstr>Activity Diagram</vt:lpstr>
      <vt:lpstr>Proposed system / Solution</vt:lpstr>
      <vt:lpstr>Expected Results / Measurable Outputs </vt:lpstr>
      <vt:lpstr>Expected Results / Measurable Outputs </vt:lpstr>
      <vt:lpstr>Expected Results / Measurable Outputs </vt:lpstr>
      <vt:lpstr>Expected Results / Measurable Outputs </vt:lpstr>
      <vt:lpstr>Expected Results / Measurable Outputs</vt:lpstr>
      <vt:lpstr>Plan to Complete Project</vt:lpstr>
      <vt:lpstr>Results</vt:lpstr>
      <vt:lpstr>Conclusion</vt:lpstr>
      <vt:lpstr>Plan to Complete Project</vt:lpstr>
      <vt:lpstr>PowerPoint Presentation</vt:lpstr>
      <vt:lpstr>Problem Statement  “Performance evaluation of varied Key Performance Indicators (KPIs) in dynamic Radio Access Network(RAN) slice environment of 5G”</vt:lpstr>
      <vt:lpstr>         Motivation : 5G RAN Slicing   </vt:lpstr>
      <vt:lpstr> Objectives / Goals </vt:lpstr>
      <vt:lpstr>Functional and Non-Functional Requirements </vt:lpstr>
      <vt:lpstr> Architecture / Framework</vt:lpstr>
      <vt:lpstr> Architecture / Framework</vt:lpstr>
      <vt:lpstr>Gantt Chart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Evaluation in Dynamic RAN Slicing of 5G Networks</dc:title>
  <dc:creator>서주영/연수생(DMC연)/에이전트/삼성전자</dc:creator>
  <cp:lastModifiedBy>01fe20bcs289</cp:lastModifiedBy>
  <cp:revision>6</cp:revision>
  <dcterms:created xsi:type="dcterms:W3CDTF">2014-11-11T07:34:02Z</dcterms:created>
  <dcterms:modified xsi:type="dcterms:W3CDTF">2022-12-13T05:24:28Z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C:\Users\rishab.18\Desktop\Interns_2017_ProblemSnapshot_TemplateForReview.pptx</vt:lpwstr>
  </property>
</Properties>
</file>