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notesMasterIdLst>
    <p:notesMasterId r:id="rId16"/>
  </p:notesMasterIdLst>
  <p:sldIdLst>
    <p:sldId id="270" r:id="rId2"/>
    <p:sldId id="267" r:id="rId3"/>
    <p:sldId id="264" r:id="rId4"/>
    <p:sldId id="268" r:id="rId5"/>
    <p:sldId id="259" r:id="rId6"/>
    <p:sldId id="265" r:id="rId7"/>
    <p:sldId id="260" r:id="rId8"/>
    <p:sldId id="261" r:id="rId9"/>
    <p:sldId id="266" r:id="rId10"/>
    <p:sldId id="273" r:id="rId11"/>
    <p:sldId id="263" r:id="rId12"/>
    <p:sldId id="272" r:id="rId13"/>
    <p:sldId id="262"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35" autoAdjust="0"/>
    <p:restoredTop sz="94624" autoAdjust="0"/>
  </p:normalViewPr>
  <p:slideViewPr>
    <p:cSldViewPr>
      <p:cViewPr varScale="1">
        <p:scale>
          <a:sx n="69" d="100"/>
          <a:sy n="69" d="100"/>
        </p:scale>
        <p:origin x="-141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394A17-C5B2-4154-8089-B769F8855251}"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1E73F751-EC68-4A79-BCA5-A8CD2790B098}">
      <dgm:prSet phldrT="[Text]"/>
      <dgm:spPr/>
      <dgm:t>
        <a:bodyPr/>
        <a:lstStyle/>
        <a:p>
          <a:r>
            <a:rPr lang="en-IN" dirty="0" smtClean="0"/>
            <a:t>Customer Prepares the list  of item </a:t>
          </a:r>
          <a:endParaRPr lang="en-US" dirty="0"/>
        </a:p>
      </dgm:t>
    </dgm:pt>
    <dgm:pt modelId="{5F60BF20-BEA5-4636-AE40-4228D221587F}" type="parTrans" cxnId="{66A2A9E3-84B0-471D-87B4-E3869D8C6405}">
      <dgm:prSet/>
      <dgm:spPr/>
      <dgm:t>
        <a:bodyPr/>
        <a:lstStyle/>
        <a:p>
          <a:endParaRPr lang="en-US"/>
        </a:p>
      </dgm:t>
    </dgm:pt>
    <dgm:pt modelId="{D0EB24CC-25CF-40CD-A187-57B5C5EC93FE}" type="sibTrans" cxnId="{66A2A9E3-84B0-471D-87B4-E3869D8C6405}">
      <dgm:prSet/>
      <dgm:spPr/>
      <dgm:t>
        <a:bodyPr/>
        <a:lstStyle/>
        <a:p>
          <a:endParaRPr lang="en-US"/>
        </a:p>
      </dgm:t>
    </dgm:pt>
    <dgm:pt modelId="{EAC77183-4E73-4D5C-906A-3778AF661385}">
      <dgm:prSet phldrT="[Text]"/>
      <dgm:spPr/>
      <dgm:t>
        <a:bodyPr/>
        <a:lstStyle/>
        <a:p>
          <a:r>
            <a:rPr lang="en-IN" dirty="0" smtClean="0"/>
            <a:t>Customer Enter the mart</a:t>
          </a:r>
          <a:endParaRPr lang="en-US" dirty="0"/>
        </a:p>
      </dgm:t>
    </dgm:pt>
    <dgm:pt modelId="{499F224A-BE02-40C8-B7F3-1B561CACCE27}" type="parTrans" cxnId="{36618070-7448-4238-887B-DC383C7F52B5}">
      <dgm:prSet/>
      <dgm:spPr/>
      <dgm:t>
        <a:bodyPr/>
        <a:lstStyle/>
        <a:p>
          <a:endParaRPr lang="en-US"/>
        </a:p>
      </dgm:t>
    </dgm:pt>
    <dgm:pt modelId="{63D9A0F6-5116-4C76-9DAB-E885F12F8C00}" type="sibTrans" cxnId="{36618070-7448-4238-887B-DC383C7F52B5}">
      <dgm:prSet/>
      <dgm:spPr/>
      <dgm:t>
        <a:bodyPr/>
        <a:lstStyle/>
        <a:p>
          <a:endParaRPr lang="en-US"/>
        </a:p>
      </dgm:t>
    </dgm:pt>
    <dgm:pt modelId="{BE4A4F6A-8D39-411D-B0DB-5925A75AF4E7}">
      <dgm:prSet phldrT="[Text]"/>
      <dgm:spPr/>
      <dgm:t>
        <a:bodyPr/>
        <a:lstStyle/>
        <a:p>
          <a:r>
            <a:rPr lang="en-IN" dirty="0" smtClean="0"/>
            <a:t>Customer finds the item  using map in app</a:t>
          </a:r>
          <a:endParaRPr lang="en-US" dirty="0"/>
        </a:p>
      </dgm:t>
    </dgm:pt>
    <dgm:pt modelId="{67A01AE0-2990-463C-8A98-B244934A321E}" type="parTrans" cxnId="{D457EC8F-416A-40A9-8987-44E67EBE4B17}">
      <dgm:prSet/>
      <dgm:spPr/>
      <dgm:t>
        <a:bodyPr/>
        <a:lstStyle/>
        <a:p>
          <a:endParaRPr lang="en-US"/>
        </a:p>
      </dgm:t>
    </dgm:pt>
    <dgm:pt modelId="{A1922B40-61D7-4263-AF01-9BE6DA49BDC4}" type="sibTrans" cxnId="{D457EC8F-416A-40A9-8987-44E67EBE4B17}">
      <dgm:prSet/>
      <dgm:spPr/>
      <dgm:t>
        <a:bodyPr/>
        <a:lstStyle/>
        <a:p>
          <a:endParaRPr lang="en-US"/>
        </a:p>
      </dgm:t>
    </dgm:pt>
    <dgm:pt modelId="{C06729A0-3749-44E1-A6A6-CE3E84DC545D}">
      <dgm:prSet phldrT="[Text]"/>
      <dgm:spPr/>
      <dgm:t>
        <a:bodyPr/>
        <a:lstStyle/>
        <a:p>
          <a:r>
            <a:rPr lang="en-IN" dirty="0" smtClean="0"/>
            <a:t>Customer scans the item  using barcode scanner</a:t>
          </a:r>
          <a:endParaRPr lang="en-US" dirty="0"/>
        </a:p>
      </dgm:t>
    </dgm:pt>
    <dgm:pt modelId="{E0A6EFDF-B694-4D45-812D-33C98217BE46}" type="parTrans" cxnId="{43776731-0F14-4F5B-887F-7994DC6E3987}">
      <dgm:prSet/>
      <dgm:spPr/>
      <dgm:t>
        <a:bodyPr/>
        <a:lstStyle/>
        <a:p>
          <a:endParaRPr lang="en-US"/>
        </a:p>
      </dgm:t>
    </dgm:pt>
    <dgm:pt modelId="{75CA8DF6-DCC9-48D0-B170-78CB2D9042C7}" type="sibTrans" cxnId="{43776731-0F14-4F5B-887F-7994DC6E3987}">
      <dgm:prSet/>
      <dgm:spPr/>
      <dgm:t>
        <a:bodyPr/>
        <a:lstStyle/>
        <a:p>
          <a:endParaRPr lang="en-US"/>
        </a:p>
      </dgm:t>
    </dgm:pt>
    <dgm:pt modelId="{9D8B3A33-7396-44E1-91A2-C952CF5631B5}">
      <dgm:prSet phldrT="[Text]"/>
      <dgm:spPr/>
      <dgm:t>
        <a:bodyPr/>
        <a:lstStyle/>
        <a:p>
          <a:r>
            <a:rPr lang="en-IN" dirty="0" smtClean="0"/>
            <a:t>The Mart app updates the details</a:t>
          </a:r>
          <a:endParaRPr lang="en-US" dirty="0"/>
        </a:p>
      </dgm:t>
    </dgm:pt>
    <dgm:pt modelId="{3D967D0C-604E-4130-9B96-AF9ED5EEB4F0}" type="parTrans" cxnId="{0C9DFB42-BFF2-4C7A-8922-57393E647D82}">
      <dgm:prSet/>
      <dgm:spPr/>
      <dgm:t>
        <a:bodyPr/>
        <a:lstStyle/>
        <a:p>
          <a:endParaRPr lang="en-US"/>
        </a:p>
      </dgm:t>
    </dgm:pt>
    <dgm:pt modelId="{4CB46679-1EF1-48E0-A0A2-89FA557824CE}" type="sibTrans" cxnId="{0C9DFB42-BFF2-4C7A-8922-57393E647D82}">
      <dgm:prSet/>
      <dgm:spPr/>
      <dgm:t>
        <a:bodyPr/>
        <a:lstStyle/>
        <a:p>
          <a:endParaRPr lang="en-US"/>
        </a:p>
      </dgm:t>
    </dgm:pt>
    <dgm:pt modelId="{92AB33DC-FBC6-4A4D-B285-6A6C05907A3B}">
      <dgm:prSet/>
      <dgm:spPr/>
      <dgm:t>
        <a:bodyPr/>
        <a:lstStyle/>
        <a:p>
          <a:r>
            <a:rPr lang="en-IN" dirty="0" smtClean="0"/>
            <a:t>Customer verifies the items</a:t>
          </a:r>
          <a:endParaRPr lang="en-US" dirty="0"/>
        </a:p>
      </dgm:t>
    </dgm:pt>
    <dgm:pt modelId="{BF8917F5-EF9A-4313-976E-9A9640092B3B}" type="parTrans" cxnId="{5157C519-3B17-4E17-A7A9-ABBEECF8AF06}">
      <dgm:prSet/>
      <dgm:spPr/>
      <dgm:t>
        <a:bodyPr/>
        <a:lstStyle/>
        <a:p>
          <a:endParaRPr lang="en-US"/>
        </a:p>
      </dgm:t>
    </dgm:pt>
    <dgm:pt modelId="{01525F88-C701-42BE-90F2-A81D2EAA57CF}" type="sibTrans" cxnId="{5157C519-3B17-4E17-A7A9-ABBEECF8AF06}">
      <dgm:prSet/>
      <dgm:spPr/>
      <dgm:t>
        <a:bodyPr/>
        <a:lstStyle/>
        <a:p>
          <a:endParaRPr lang="en-US"/>
        </a:p>
      </dgm:t>
    </dgm:pt>
    <dgm:pt modelId="{4ED5F609-BD17-4A45-B392-BA7132897F2D}">
      <dgm:prSet/>
      <dgm:spPr/>
      <dgm:t>
        <a:bodyPr/>
        <a:lstStyle/>
        <a:p>
          <a:r>
            <a:rPr lang="en-IN" dirty="0" smtClean="0"/>
            <a:t>Customer proceeds for checkout</a:t>
          </a:r>
          <a:endParaRPr lang="en-US" dirty="0"/>
        </a:p>
      </dgm:t>
    </dgm:pt>
    <dgm:pt modelId="{FDB57085-4CC9-47D9-B7C4-B703B60BA3B2}" type="parTrans" cxnId="{53D34240-647C-49BE-8A4B-C2ADF9DFFF0F}">
      <dgm:prSet/>
      <dgm:spPr/>
      <dgm:t>
        <a:bodyPr/>
        <a:lstStyle/>
        <a:p>
          <a:endParaRPr lang="en-US"/>
        </a:p>
      </dgm:t>
    </dgm:pt>
    <dgm:pt modelId="{8EDDAF4B-C7FD-4874-9E2C-48E8F6C154CB}" type="sibTrans" cxnId="{53D34240-647C-49BE-8A4B-C2ADF9DFFF0F}">
      <dgm:prSet/>
      <dgm:spPr/>
      <dgm:t>
        <a:bodyPr/>
        <a:lstStyle/>
        <a:p>
          <a:endParaRPr lang="en-US"/>
        </a:p>
      </dgm:t>
    </dgm:pt>
    <dgm:pt modelId="{CCE65B3D-DF2B-44EB-8391-21BF56F0CB7C}">
      <dgm:prSet/>
      <dgm:spPr/>
      <dgm:t>
        <a:bodyPr/>
        <a:lstStyle/>
        <a:p>
          <a:r>
            <a:rPr lang="en-IN" dirty="0" smtClean="0"/>
            <a:t>Customer makes an online payment</a:t>
          </a:r>
          <a:endParaRPr lang="en-US" dirty="0"/>
        </a:p>
      </dgm:t>
    </dgm:pt>
    <dgm:pt modelId="{CEFB50F4-A6C1-42C8-B2F9-A3475709C446}" type="parTrans" cxnId="{D47074DE-AC2A-42A2-A893-F44868996E77}">
      <dgm:prSet/>
      <dgm:spPr/>
      <dgm:t>
        <a:bodyPr/>
        <a:lstStyle/>
        <a:p>
          <a:endParaRPr lang="en-US"/>
        </a:p>
      </dgm:t>
    </dgm:pt>
    <dgm:pt modelId="{00E8D6AD-C6D1-447C-987C-6184E687DF64}" type="sibTrans" cxnId="{D47074DE-AC2A-42A2-A893-F44868996E77}">
      <dgm:prSet/>
      <dgm:spPr/>
      <dgm:t>
        <a:bodyPr/>
        <a:lstStyle/>
        <a:p>
          <a:endParaRPr lang="en-US"/>
        </a:p>
      </dgm:t>
    </dgm:pt>
    <dgm:pt modelId="{3B7AD030-CBFA-47D1-A5AB-8C8E79960683}">
      <dgm:prSet/>
      <dgm:spPr/>
      <dgm:t>
        <a:bodyPr/>
        <a:lstStyle/>
        <a:p>
          <a:r>
            <a:rPr lang="en-IN" dirty="0" smtClean="0"/>
            <a:t>Customer initializes the trolley using his </a:t>
          </a:r>
          <a:r>
            <a:rPr lang="en-IN" dirty="0" err="1" smtClean="0"/>
            <a:t>Rfid</a:t>
          </a:r>
          <a:r>
            <a:rPr lang="en-IN" dirty="0" smtClean="0"/>
            <a:t> Tag</a:t>
          </a:r>
          <a:endParaRPr lang="en-US" dirty="0"/>
        </a:p>
      </dgm:t>
    </dgm:pt>
    <dgm:pt modelId="{BC407541-3A90-44A2-BF8D-B396ECC019BE}" type="parTrans" cxnId="{26F7E730-929B-41F2-ABF0-F9B7847C209B}">
      <dgm:prSet/>
      <dgm:spPr/>
      <dgm:t>
        <a:bodyPr/>
        <a:lstStyle/>
        <a:p>
          <a:endParaRPr lang="en-US"/>
        </a:p>
      </dgm:t>
    </dgm:pt>
    <dgm:pt modelId="{117B94D3-43CF-42CD-8859-FCF2613AADBC}" type="sibTrans" cxnId="{26F7E730-929B-41F2-ABF0-F9B7847C209B}">
      <dgm:prSet/>
      <dgm:spPr/>
      <dgm:t>
        <a:bodyPr/>
        <a:lstStyle/>
        <a:p>
          <a:endParaRPr lang="en-US"/>
        </a:p>
      </dgm:t>
    </dgm:pt>
    <dgm:pt modelId="{420F4843-70F0-4CFA-AB02-39FE52368CBA}" type="pres">
      <dgm:prSet presAssocID="{5C394A17-C5B2-4154-8089-B769F8855251}" presName="diagram" presStyleCnt="0">
        <dgm:presLayoutVars>
          <dgm:dir/>
          <dgm:resizeHandles val="exact"/>
        </dgm:presLayoutVars>
      </dgm:prSet>
      <dgm:spPr/>
    </dgm:pt>
    <dgm:pt modelId="{5F0E37EB-5C20-4F2B-B9C0-9F421A1C6148}" type="pres">
      <dgm:prSet presAssocID="{1E73F751-EC68-4A79-BCA5-A8CD2790B098}" presName="node" presStyleLbl="node1" presStyleIdx="0" presStyleCnt="9">
        <dgm:presLayoutVars>
          <dgm:bulletEnabled val="1"/>
        </dgm:presLayoutVars>
      </dgm:prSet>
      <dgm:spPr/>
      <dgm:t>
        <a:bodyPr/>
        <a:lstStyle/>
        <a:p>
          <a:endParaRPr lang="en-US"/>
        </a:p>
      </dgm:t>
    </dgm:pt>
    <dgm:pt modelId="{1F62100E-7133-4E5C-904E-3DE2E361B8E8}" type="pres">
      <dgm:prSet presAssocID="{D0EB24CC-25CF-40CD-A187-57B5C5EC93FE}" presName="sibTrans" presStyleLbl="sibTrans2D1" presStyleIdx="0" presStyleCnt="8"/>
      <dgm:spPr/>
    </dgm:pt>
    <dgm:pt modelId="{C434478B-EF5E-40F0-BD0E-800C1ED08D41}" type="pres">
      <dgm:prSet presAssocID="{D0EB24CC-25CF-40CD-A187-57B5C5EC93FE}" presName="connectorText" presStyleLbl="sibTrans2D1" presStyleIdx="0" presStyleCnt="8"/>
      <dgm:spPr/>
    </dgm:pt>
    <dgm:pt modelId="{6773CAD6-5CFE-44E5-A7B5-0871C85D8C04}" type="pres">
      <dgm:prSet presAssocID="{EAC77183-4E73-4D5C-906A-3778AF661385}" presName="node" presStyleLbl="node1" presStyleIdx="1" presStyleCnt="9">
        <dgm:presLayoutVars>
          <dgm:bulletEnabled val="1"/>
        </dgm:presLayoutVars>
      </dgm:prSet>
      <dgm:spPr/>
      <dgm:t>
        <a:bodyPr/>
        <a:lstStyle/>
        <a:p>
          <a:endParaRPr lang="en-US"/>
        </a:p>
      </dgm:t>
    </dgm:pt>
    <dgm:pt modelId="{43E3E0E9-9CAE-4F3C-A6E4-2BECF5DBE95C}" type="pres">
      <dgm:prSet presAssocID="{63D9A0F6-5116-4C76-9DAB-E885F12F8C00}" presName="sibTrans" presStyleLbl="sibTrans2D1" presStyleIdx="1" presStyleCnt="8"/>
      <dgm:spPr/>
    </dgm:pt>
    <dgm:pt modelId="{30EB446A-9DF4-4EC7-9CEE-58B28148D9B7}" type="pres">
      <dgm:prSet presAssocID="{63D9A0F6-5116-4C76-9DAB-E885F12F8C00}" presName="connectorText" presStyleLbl="sibTrans2D1" presStyleIdx="1" presStyleCnt="8"/>
      <dgm:spPr/>
    </dgm:pt>
    <dgm:pt modelId="{229F3B45-0D5B-4EEE-9EAD-7C1B2ED7AB15}" type="pres">
      <dgm:prSet presAssocID="{3B7AD030-CBFA-47D1-A5AB-8C8E79960683}" presName="node" presStyleLbl="node1" presStyleIdx="2" presStyleCnt="9">
        <dgm:presLayoutVars>
          <dgm:bulletEnabled val="1"/>
        </dgm:presLayoutVars>
      </dgm:prSet>
      <dgm:spPr/>
    </dgm:pt>
    <dgm:pt modelId="{D038EFEB-5CE2-4AC6-BC77-A7E158243F8D}" type="pres">
      <dgm:prSet presAssocID="{117B94D3-43CF-42CD-8859-FCF2613AADBC}" presName="sibTrans" presStyleLbl="sibTrans2D1" presStyleIdx="2" presStyleCnt="8"/>
      <dgm:spPr/>
    </dgm:pt>
    <dgm:pt modelId="{0923B86D-FA0A-4176-A74E-E2D2E08EE799}" type="pres">
      <dgm:prSet presAssocID="{117B94D3-43CF-42CD-8859-FCF2613AADBC}" presName="connectorText" presStyleLbl="sibTrans2D1" presStyleIdx="2" presStyleCnt="8"/>
      <dgm:spPr/>
    </dgm:pt>
    <dgm:pt modelId="{C919F536-45CF-4664-8CF4-F8877BB8D173}" type="pres">
      <dgm:prSet presAssocID="{BE4A4F6A-8D39-411D-B0DB-5925A75AF4E7}" presName="node" presStyleLbl="node1" presStyleIdx="3" presStyleCnt="9">
        <dgm:presLayoutVars>
          <dgm:bulletEnabled val="1"/>
        </dgm:presLayoutVars>
      </dgm:prSet>
      <dgm:spPr/>
      <dgm:t>
        <a:bodyPr/>
        <a:lstStyle/>
        <a:p>
          <a:endParaRPr lang="en-US"/>
        </a:p>
      </dgm:t>
    </dgm:pt>
    <dgm:pt modelId="{0AD3449D-2D7B-4364-8206-0F73A8288060}" type="pres">
      <dgm:prSet presAssocID="{A1922B40-61D7-4263-AF01-9BE6DA49BDC4}" presName="sibTrans" presStyleLbl="sibTrans2D1" presStyleIdx="3" presStyleCnt="8"/>
      <dgm:spPr/>
    </dgm:pt>
    <dgm:pt modelId="{B5EF87CF-F0F4-46C2-8E72-6F1C47F7F3BD}" type="pres">
      <dgm:prSet presAssocID="{A1922B40-61D7-4263-AF01-9BE6DA49BDC4}" presName="connectorText" presStyleLbl="sibTrans2D1" presStyleIdx="3" presStyleCnt="8"/>
      <dgm:spPr/>
    </dgm:pt>
    <dgm:pt modelId="{5A4148F2-4229-4A42-932B-160736A1BDFB}" type="pres">
      <dgm:prSet presAssocID="{C06729A0-3749-44E1-A6A6-CE3E84DC545D}" presName="node" presStyleLbl="node1" presStyleIdx="4" presStyleCnt="9">
        <dgm:presLayoutVars>
          <dgm:bulletEnabled val="1"/>
        </dgm:presLayoutVars>
      </dgm:prSet>
      <dgm:spPr/>
      <dgm:t>
        <a:bodyPr/>
        <a:lstStyle/>
        <a:p>
          <a:endParaRPr lang="en-US"/>
        </a:p>
      </dgm:t>
    </dgm:pt>
    <dgm:pt modelId="{2C4B7788-436D-4382-8A78-223C8EB4E840}" type="pres">
      <dgm:prSet presAssocID="{75CA8DF6-DCC9-48D0-B170-78CB2D9042C7}" presName="sibTrans" presStyleLbl="sibTrans2D1" presStyleIdx="4" presStyleCnt="8"/>
      <dgm:spPr/>
    </dgm:pt>
    <dgm:pt modelId="{F3C1E56B-F674-4BD4-9792-D705C74A0117}" type="pres">
      <dgm:prSet presAssocID="{75CA8DF6-DCC9-48D0-B170-78CB2D9042C7}" presName="connectorText" presStyleLbl="sibTrans2D1" presStyleIdx="4" presStyleCnt="8"/>
      <dgm:spPr/>
    </dgm:pt>
    <dgm:pt modelId="{E805A35A-2BD7-4616-BE7D-6D2E89FF8B1E}" type="pres">
      <dgm:prSet presAssocID="{9D8B3A33-7396-44E1-91A2-C952CF5631B5}" presName="node" presStyleLbl="node1" presStyleIdx="5" presStyleCnt="9">
        <dgm:presLayoutVars>
          <dgm:bulletEnabled val="1"/>
        </dgm:presLayoutVars>
      </dgm:prSet>
      <dgm:spPr/>
      <dgm:t>
        <a:bodyPr/>
        <a:lstStyle/>
        <a:p>
          <a:endParaRPr lang="en-US"/>
        </a:p>
      </dgm:t>
    </dgm:pt>
    <dgm:pt modelId="{4B75121F-E96A-4E80-8E32-55E0C854DA79}" type="pres">
      <dgm:prSet presAssocID="{4CB46679-1EF1-48E0-A0A2-89FA557824CE}" presName="sibTrans" presStyleLbl="sibTrans2D1" presStyleIdx="5" presStyleCnt="8"/>
      <dgm:spPr/>
    </dgm:pt>
    <dgm:pt modelId="{5B0793C7-4605-4049-8162-0D904401C6A1}" type="pres">
      <dgm:prSet presAssocID="{4CB46679-1EF1-48E0-A0A2-89FA557824CE}" presName="connectorText" presStyleLbl="sibTrans2D1" presStyleIdx="5" presStyleCnt="8"/>
      <dgm:spPr/>
    </dgm:pt>
    <dgm:pt modelId="{2F2CBE83-822A-45C0-9336-9D67EF5E137B}" type="pres">
      <dgm:prSet presAssocID="{92AB33DC-FBC6-4A4D-B285-6A6C05907A3B}" presName="node" presStyleLbl="node1" presStyleIdx="6" presStyleCnt="9">
        <dgm:presLayoutVars>
          <dgm:bulletEnabled val="1"/>
        </dgm:presLayoutVars>
      </dgm:prSet>
      <dgm:spPr/>
      <dgm:t>
        <a:bodyPr/>
        <a:lstStyle/>
        <a:p>
          <a:endParaRPr lang="en-US"/>
        </a:p>
      </dgm:t>
    </dgm:pt>
    <dgm:pt modelId="{2B37E9B1-8239-4897-9B63-A704270B3850}" type="pres">
      <dgm:prSet presAssocID="{01525F88-C701-42BE-90F2-A81D2EAA57CF}" presName="sibTrans" presStyleLbl="sibTrans2D1" presStyleIdx="6" presStyleCnt="8"/>
      <dgm:spPr/>
    </dgm:pt>
    <dgm:pt modelId="{23AA6B97-14D3-4ED7-9BC5-95DA79B46874}" type="pres">
      <dgm:prSet presAssocID="{01525F88-C701-42BE-90F2-A81D2EAA57CF}" presName="connectorText" presStyleLbl="sibTrans2D1" presStyleIdx="6" presStyleCnt="8"/>
      <dgm:spPr/>
    </dgm:pt>
    <dgm:pt modelId="{BCBF7AD9-7842-4EE6-90B9-0BD84399E280}" type="pres">
      <dgm:prSet presAssocID="{4ED5F609-BD17-4A45-B392-BA7132897F2D}" presName="node" presStyleLbl="node1" presStyleIdx="7" presStyleCnt="9">
        <dgm:presLayoutVars>
          <dgm:bulletEnabled val="1"/>
        </dgm:presLayoutVars>
      </dgm:prSet>
      <dgm:spPr/>
      <dgm:t>
        <a:bodyPr/>
        <a:lstStyle/>
        <a:p>
          <a:endParaRPr lang="en-US"/>
        </a:p>
      </dgm:t>
    </dgm:pt>
    <dgm:pt modelId="{1B272BD2-922A-4E95-91A3-7C21F40F31FE}" type="pres">
      <dgm:prSet presAssocID="{8EDDAF4B-C7FD-4874-9E2C-48E8F6C154CB}" presName="sibTrans" presStyleLbl="sibTrans2D1" presStyleIdx="7" presStyleCnt="8"/>
      <dgm:spPr/>
    </dgm:pt>
    <dgm:pt modelId="{C6AB0A14-1EA4-46DE-B5E6-17B5D3C01789}" type="pres">
      <dgm:prSet presAssocID="{8EDDAF4B-C7FD-4874-9E2C-48E8F6C154CB}" presName="connectorText" presStyleLbl="sibTrans2D1" presStyleIdx="7" presStyleCnt="8"/>
      <dgm:spPr/>
    </dgm:pt>
    <dgm:pt modelId="{9A6B09D7-D410-452F-9612-35E3890C3814}" type="pres">
      <dgm:prSet presAssocID="{CCE65B3D-DF2B-44EB-8391-21BF56F0CB7C}" presName="node" presStyleLbl="node1" presStyleIdx="8" presStyleCnt="9">
        <dgm:presLayoutVars>
          <dgm:bulletEnabled val="1"/>
        </dgm:presLayoutVars>
      </dgm:prSet>
      <dgm:spPr/>
    </dgm:pt>
  </dgm:ptLst>
  <dgm:cxnLst>
    <dgm:cxn modelId="{9031A1A5-D209-49EC-AA5A-4745ADDEF904}" type="presOf" srcId="{01525F88-C701-42BE-90F2-A81D2EAA57CF}" destId="{2B37E9B1-8239-4897-9B63-A704270B3850}" srcOrd="0" destOrd="0" presId="urn:microsoft.com/office/officeart/2005/8/layout/process5"/>
    <dgm:cxn modelId="{D457EC8F-416A-40A9-8987-44E67EBE4B17}" srcId="{5C394A17-C5B2-4154-8089-B769F8855251}" destId="{BE4A4F6A-8D39-411D-B0DB-5925A75AF4E7}" srcOrd="3" destOrd="0" parTransId="{67A01AE0-2990-463C-8A98-B244934A321E}" sibTransId="{A1922B40-61D7-4263-AF01-9BE6DA49BDC4}"/>
    <dgm:cxn modelId="{22752E3F-3C8C-47B2-9144-314193FEB808}" type="presOf" srcId="{C06729A0-3749-44E1-A6A6-CE3E84DC545D}" destId="{5A4148F2-4229-4A42-932B-160736A1BDFB}" srcOrd="0" destOrd="0" presId="urn:microsoft.com/office/officeart/2005/8/layout/process5"/>
    <dgm:cxn modelId="{5157C519-3B17-4E17-A7A9-ABBEECF8AF06}" srcId="{5C394A17-C5B2-4154-8089-B769F8855251}" destId="{92AB33DC-FBC6-4A4D-B285-6A6C05907A3B}" srcOrd="6" destOrd="0" parTransId="{BF8917F5-EF9A-4313-976E-9A9640092B3B}" sibTransId="{01525F88-C701-42BE-90F2-A81D2EAA57CF}"/>
    <dgm:cxn modelId="{5EF1FEC6-E5B8-4894-BB24-A8F5577EE8CF}" type="presOf" srcId="{EAC77183-4E73-4D5C-906A-3778AF661385}" destId="{6773CAD6-5CFE-44E5-A7B5-0871C85D8C04}" srcOrd="0" destOrd="0" presId="urn:microsoft.com/office/officeart/2005/8/layout/process5"/>
    <dgm:cxn modelId="{42B90C9D-F5B0-4326-9B7B-7845625FA74A}" type="presOf" srcId="{A1922B40-61D7-4263-AF01-9BE6DA49BDC4}" destId="{0AD3449D-2D7B-4364-8206-0F73A8288060}" srcOrd="0" destOrd="0" presId="urn:microsoft.com/office/officeart/2005/8/layout/process5"/>
    <dgm:cxn modelId="{D47074DE-AC2A-42A2-A893-F44868996E77}" srcId="{5C394A17-C5B2-4154-8089-B769F8855251}" destId="{CCE65B3D-DF2B-44EB-8391-21BF56F0CB7C}" srcOrd="8" destOrd="0" parTransId="{CEFB50F4-A6C1-42C8-B2F9-A3475709C446}" sibTransId="{00E8D6AD-C6D1-447C-987C-6184E687DF64}"/>
    <dgm:cxn modelId="{53D34240-647C-49BE-8A4B-C2ADF9DFFF0F}" srcId="{5C394A17-C5B2-4154-8089-B769F8855251}" destId="{4ED5F609-BD17-4A45-B392-BA7132897F2D}" srcOrd="7" destOrd="0" parTransId="{FDB57085-4CC9-47D9-B7C4-B703B60BA3B2}" sibTransId="{8EDDAF4B-C7FD-4874-9E2C-48E8F6C154CB}"/>
    <dgm:cxn modelId="{731D05DB-08CD-4E92-BCDC-BC8F70623B4D}" type="presOf" srcId="{63D9A0F6-5116-4C76-9DAB-E885F12F8C00}" destId="{30EB446A-9DF4-4EC7-9CEE-58B28148D9B7}" srcOrd="1" destOrd="0" presId="urn:microsoft.com/office/officeart/2005/8/layout/process5"/>
    <dgm:cxn modelId="{26F7E730-929B-41F2-ABF0-F9B7847C209B}" srcId="{5C394A17-C5B2-4154-8089-B769F8855251}" destId="{3B7AD030-CBFA-47D1-A5AB-8C8E79960683}" srcOrd="2" destOrd="0" parTransId="{BC407541-3A90-44A2-BF8D-B396ECC019BE}" sibTransId="{117B94D3-43CF-42CD-8859-FCF2613AADBC}"/>
    <dgm:cxn modelId="{973E247E-2695-4E62-8468-E6453E33EA51}" type="presOf" srcId="{5C394A17-C5B2-4154-8089-B769F8855251}" destId="{420F4843-70F0-4CFA-AB02-39FE52368CBA}" srcOrd="0" destOrd="0" presId="urn:microsoft.com/office/officeart/2005/8/layout/process5"/>
    <dgm:cxn modelId="{43776731-0F14-4F5B-887F-7994DC6E3987}" srcId="{5C394A17-C5B2-4154-8089-B769F8855251}" destId="{C06729A0-3749-44E1-A6A6-CE3E84DC545D}" srcOrd="4" destOrd="0" parTransId="{E0A6EFDF-B694-4D45-812D-33C98217BE46}" sibTransId="{75CA8DF6-DCC9-48D0-B170-78CB2D9042C7}"/>
    <dgm:cxn modelId="{285A96D4-0CEF-4FF4-AEBF-888E9E985F7C}" type="presOf" srcId="{1E73F751-EC68-4A79-BCA5-A8CD2790B098}" destId="{5F0E37EB-5C20-4F2B-B9C0-9F421A1C6148}" srcOrd="0" destOrd="0" presId="urn:microsoft.com/office/officeart/2005/8/layout/process5"/>
    <dgm:cxn modelId="{9162FA0B-A9F6-4073-BB17-8B7454992319}" type="presOf" srcId="{3B7AD030-CBFA-47D1-A5AB-8C8E79960683}" destId="{229F3B45-0D5B-4EEE-9EAD-7C1B2ED7AB15}" srcOrd="0" destOrd="0" presId="urn:microsoft.com/office/officeart/2005/8/layout/process5"/>
    <dgm:cxn modelId="{DC6AD7C5-3DF2-4988-BCB3-B0A6534C9440}" type="presOf" srcId="{9D8B3A33-7396-44E1-91A2-C952CF5631B5}" destId="{E805A35A-2BD7-4616-BE7D-6D2E89FF8B1E}" srcOrd="0" destOrd="0" presId="urn:microsoft.com/office/officeart/2005/8/layout/process5"/>
    <dgm:cxn modelId="{3E0BCE83-E041-48B5-82A9-62E8194476BA}" type="presOf" srcId="{75CA8DF6-DCC9-48D0-B170-78CB2D9042C7}" destId="{F3C1E56B-F674-4BD4-9792-D705C74A0117}" srcOrd="1" destOrd="0" presId="urn:microsoft.com/office/officeart/2005/8/layout/process5"/>
    <dgm:cxn modelId="{06C31F8A-3645-41D2-9891-282763D026AF}" type="presOf" srcId="{CCE65B3D-DF2B-44EB-8391-21BF56F0CB7C}" destId="{9A6B09D7-D410-452F-9612-35E3890C3814}" srcOrd="0" destOrd="0" presId="urn:microsoft.com/office/officeart/2005/8/layout/process5"/>
    <dgm:cxn modelId="{64446998-1B84-49A9-B005-85B0AD1FF351}" type="presOf" srcId="{4CB46679-1EF1-48E0-A0A2-89FA557824CE}" destId="{4B75121F-E96A-4E80-8E32-55E0C854DA79}" srcOrd="0" destOrd="0" presId="urn:microsoft.com/office/officeart/2005/8/layout/process5"/>
    <dgm:cxn modelId="{8F1E2BDD-FCC6-48F0-AB54-7831205117EC}" type="presOf" srcId="{D0EB24CC-25CF-40CD-A187-57B5C5EC93FE}" destId="{1F62100E-7133-4E5C-904E-3DE2E361B8E8}" srcOrd="0" destOrd="0" presId="urn:microsoft.com/office/officeart/2005/8/layout/process5"/>
    <dgm:cxn modelId="{91F1A9C7-B806-44A0-B3AA-CE9FAC77E8DE}" type="presOf" srcId="{63D9A0F6-5116-4C76-9DAB-E885F12F8C00}" destId="{43E3E0E9-9CAE-4F3C-A6E4-2BECF5DBE95C}" srcOrd="0" destOrd="0" presId="urn:microsoft.com/office/officeart/2005/8/layout/process5"/>
    <dgm:cxn modelId="{F40E6A76-505F-4130-98D5-0E9519628AB9}" type="presOf" srcId="{8EDDAF4B-C7FD-4874-9E2C-48E8F6C154CB}" destId="{C6AB0A14-1EA4-46DE-B5E6-17B5D3C01789}" srcOrd="1" destOrd="0" presId="urn:microsoft.com/office/officeart/2005/8/layout/process5"/>
    <dgm:cxn modelId="{0C9DFB42-BFF2-4C7A-8922-57393E647D82}" srcId="{5C394A17-C5B2-4154-8089-B769F8855251}" destId="{9D8B3A33-7396-44E1-91A2-C952CF5631B5}" srcOrd="5" destOrd="0" parTransId="{3D967D0C-604E-4130-9B96-AF9ED5EEB4F0}" sibTransId="{4CB46679-1EF1-48E0-A0A2-89FA557824CE}"/>
    <dgm:cxn modelId="{1287C502-FCF2-452B-9542-B1C5FC9E14A5}" type="presOf" srcId="{117B94D3-43CF-42CD-8859-FCF2613AADBC}" destId="{0923B86D-FA0A-4176-A74E-E2D2E08EE799}" srcOrd="1" destOrd="0" presId="urn:microsoft.com/office/officeart/2005/8/layout/process5"/>
    <dgm:cxn modelId="{5F75E9BD-23A5-4BE6-A7B5-F93432789DA2}" type="presOf" srcId="{4CB46679-1EF1-48E0-A0A2-89FA557824CE}" destId="{5B0793C7-4605-4049-8162-0D904401C6A1}" srcOrd="1" destOrd="0" presId="urn:microsoft.com/office/officeart/2005/8/layout/process5"/>
    <dgm:cxn modelId="{CF71694C-81AB-4C1B-B260-7C8C6E6FCF9A}" type="presOf" srcId="{01525F88-C701-42BE-90F2-A81D2EAA57CF}" destId="{23AA6B97-14D3-4ED7-9BC5-95DA79B46874}" srcOrd="1" destOrd="0" presId="urn:microsoft.com/office/officeart/2005/8/layout/process5"/>
    <dgm:cxn modelId="{0C6BB2AF-3660-477A-909C-261216683403}" type="presOf" srcId="{92AB33DC-FBC6-4A4D-B285-6A6C05907A3B}" destId="{2F2CBE83-822A-45C0-9336-9D67EF5E137B}" srcOrd="0" destOrd="0" presId="urn:microsoft.com/office/officeart/2005/8/layout/process5"/>
    <dgm:cxn modelId="{BFD36058-1BF3-407E-B43D-D7EFC031FDE9}" type="presOf" srcId="{D0EB24CC-25CF-40CD-A187-57B5C5EC93FE}" destId="{C434478B-EF5E-40F0-BD0E-800C1ED08D41}" srcOrd="1" destOrd="0" presId="urn:microsoft.com/office/officeart/2005/8/layout/process5"/>
    <dgm:cxn modelId="{C66507FD-1FEA-4BAF-ACCF-6139DAC849CE}" type="presOf" srcId="{BE4A4F6A-8D39-411D-B0DB-5925A75AF4E7}" destId="{C919F536-45CF-4664-8CF4-F8877BB8D173}" srcOrd="0" destOrd="0" presId="urn:microsoft.com/office/officeart/2005/8/layout/process5"/>
    <dgm:cxn modelId="{830FF169-C87B-441C-8D6B-9A70D445DADD}" type="presOf" srcId="{117B94D3-43CF-42CD-8859-FCF2613AADBC}" destId="{D038EFEB-5CE2-4AC6-BC77-A7E158243F8D}" srcOrd="0" destOrd="0" presId="urn:microsoft.com/office/officeart/2005/8/layout/process5"/>
    <dgm:cxn modelId="{F780232A-2C07-47A2-92F3-0CC646F02F1B}" type="presOf" srcId="{4ED5F609-BD17-4A45-B392-BA7132897F2D}" destId="{BCBF7AD9-7842-4EE6-90B9-0BD84399E280}" srcOrd="0" destOrd="0" presId="urn:microsoft.com/office/officeart/2005/8/layout/process5"/>
    <dgm:cxn modelId="{E57F35B6-8D52-4DB5-B8E8-53A7EACEC7A4}" type="presOf" srcId="{A1922B40-61D7-4263-AF01-9BE6DA49BDC4}" destId="{B5EF87CF-F0F4-46C2-8E72-6F1C47F7F3BD}" srcOrd="1" destOrd="0" presId="urn:microsoft.com/office/officeart/2005/8/layout/process5"/>
    <dgm:cxn modelId="{F7402239-CCED-4446-AFD5-A4460EE07476}" type="presOf" srcId="{8EDDAF4B-C7FD-4874-9E2C-48E8F6C154CB}" destId="{1B272BD2-922A-4E95-91A3-7C21F40F31FE}" srcOrd="0" destOrd="0" presId="urn:microsoft.com/office/officeart/2005/8/layout/process5"/>
    <dgm:cxn modelId="{36618070-7448-4238-887B-DC383C7F52B5}" srcId="{5C394A17-C5B2-4154-8089-B769F8855251}" destId="{EAC77183-4E73-4D5C-906A-3778AF661385}" srcOrd="1" destOrd="0" parTransId="{499F224A-BE02-40C8-B7F3-1B561CACCE27}" sibTransId="{63D9A0F6-5116-4C76-9DAB-E885F12F8C00}"/>
    <dgm:cxn modelId="{66A2A9E3-84B0-471D-87B4-E3869D8C6405}" srcId="{5C394A17-C5B2-4154-8089-B769F8855251}" destId="{1E73F751-EC68-4A79-BCA5-A8CD2790B098}" srcOrd="0" destOrd="0" parTransId="{5F60BF20-BEA5-4636-AE40-4228D221587F}" sibTransId="{D0EB24CC-25CF-40CD-A187-57B5C5EC93FE}"/>
    <dgm:cxn modelId="{3C19C507-3534-48B3-AA36-3F561E00489B}" type="presOf" srcId="{75CA8DF6-DCC9-48D0-B170-78CB2D9042C7}" destId="{2C4B7788-436D-4382-8A78-223C8EB4E840}" srcOrd="0" destOrd="0" presId="urn:microsoft.com/office/officeart/2005/8/layout/process5"/>
    <dgm:cxn modelId="{841DAA36-5925-4081-862C-6DE69D28B278}" type="presParOf" srcId="{420F4843-70F0-4CFA-AB02-39FE52368CBA}" destId="{5F0E37EB-5C20-4F2B-B9C0-9F421A1C6148}" srcOrd="0" destOrd="0" presId="urn:microsoft.com/office/officeart/2005/8/layout/process5"/>
    <dgm:cxn modelId="{316CE1E7-3E9D-46B6-B636-EF8A8ECEE477}" type="presParOf" srcId="{420F4843-70F0-4CFA-AB02-39FE52368CBA}" destId="{1F62100E-7133-4E5C-904E-3DE2E361B8E8}" srcOrd="1" destOrd="0" presId="urn:microsoft.com/office/officeart/2005/8/layout/process5"/>
    <dgm:cxn modelId="{21EE8842-D9D8-4753-BE5A-8823B58B517A}" type="presParOf" srcId="{1F62100E-7133-4E5C-904E-3DE2E361B8E8}" destId="{C434478B-EF5E-40F0-BD0E-800C1ED08D41}" srcOrd="0" destOrd="0" presId="urn:microsoft.com/office/officeart/2005/8/layout/process5"/>
    <dgm:cxn modelId="{44E7EC81-873D-4A0D-850C-22FA6D5D9432}" type="presParOf" srcId="{420F4843-70F0-4CFA-AB02-39FE52368CBA}" destId="{6773CAD6-5CFE-44E5-A7B5-0871C85D8C04}" srcOrd="2" destOrd="0" presId="urn:microsoft.com/office/officeart/2005/8/layout/process5"/>
    <dgm:cxn modelId="{5D8BEA2D-647A-407F-88A6-43A399D2377B}" type="presParOf" srcId="{420F4843-70F0-4CFA-AB02-39FE52368CBA}" destId="{43E3E0E9-9CAE-4F3C-A6E4-2BECF5DBE95C}" srcOrd="3" destOrd="0" presId="urn:microsoft.com/office/officeart/2005/8/layout/process5"/>
    <dgm:cxn modelId="{6B8DAAE2-524D-4873-A5FF-8C39AA648B39}" type="presParOf" srcId="{43E3E0E9-9CAE-4F3C-A6E4-2BECF5DBE95C}" destId="{30EB446A-9DF4-4EC7-9CEE-58B28148D9B7}" srcOrd="0" destOrd="0" presId="urn:microsoft.com/office/officeart/2005/8/layout/process5"/>
    <dgm:cxn modelId="{7FE700CB-9568-44AF-8C88-066808B2F00B}" type="presParOf" srcId="{420F4843-70F0-4CFA-AB02-39FE52368CBA}" destId="{229F3B45-0D5B-4EEE-9EAD-7C1B2ED7AB15}" srcOrd="4" destOrd="0" presId="urn:microsoft.com/office/officeart/2005/8/layout/process5"/>
    <dgm:cxn modelId="{42AB8942-B535-416C-BA9E-E96BDB7E88E6}" type="presParOf" srcId="{420F4843-70F0-4CFA-AB02-39FE52368CBA}" destId="{D038EFEB-5CE2-4AC6-BC77-A7E158243F8D}" srcOrd="5" destOrd="0" presId="urn:microsoft.com/office/officeart/2005/8/layout/process5"/>
    <dgm:cxn modelId="{CFC34703-B713-492B-A53E-6ACB51D4ACC5}" type="presParOf" srcId="{D038EFEB-5CE2-4AC6-BC77-A7E158243F8D}" destId="{0923B86D-FA0A-4176-A74E-E2D2E08EE799}" srcOrd="0" destOrd="0" presId="urn:microsoft.com/office/officeart/2005/8/layout/process5"/>
    <dgm:cxn modelId="{6410F2D4-EF20-4646-BF05-E57A1439F768}" type="presParOf" srcId="{420F4843-70F0-4CFA-AB02-39FE52368CBA}" destId="{C919F536-45CF-4664-8CF4-F8877BB8D173}" srcOrd="6" destOrd="0" presId="urn:microsoft.com/office/officeart/2005/8/layout/process5"/>
    <dgm:cxn modelId="{D7F3791D-6334-4CF3-949A-BCB941905296}" type="presParOf" srcId="{420F4843-70F0-4CFA-AB02-39FE52368CBA}" destId="{0AD3449D-2D7B-4364-8206-0F73A8288060}" srcOrd="7" destOrd="0" presId="urn:microsoft.com/office/officeart/2005/8/layout/process5"/>
    <dgm:cxn modelId="{0B50A6E3-0DBD-4A4A-A5DF-6766CCF02635}" type="presParOf" srcId="{0AD3449D-2D7B-4364-8206-0F73A8288060}" destId="{B5EF87CF-F0F4-46C2-8E72-6F1C47F7F3BD}" srcOrd="0" destOrd="0" presId="urn:microsoft.com/office/officeart/2005/8/layout/process5"/>
    <dgm:cxn modelId="{40D24933-E476-4CF9-A8F6-DE28DB16E728}" type="presParOf" srcId="{420F4843-70F0-4CFA-AB02-39FE52368CBA}" destId="{5A4148F2-4229-4A42-932B-160736A1BDFB}" srcOrd="8" destOrd="0" presId="urn:microsoft.com/office/officeart/2005/8/layout/process5"/>
    <dgm:cxn modelId="{CF211137-D1E9-4AA9-A133-D7B009D1A48E}" type="presParOf" srcId="{420F4843-70F0-4CFA-AB02-39FE52368CBA}" destId="{2C4B7788-436D-4382-8A78-223C8EB4E840}" srcOrd="9" destOrd="0" presId="urn:microsoft.com/office/officeart/2005/8/layout/process5"/>
    <dgm:cxn modelId="{ED239279-D7AD-4EAC-AFF2-6BF2B157CB45}" type="presParOf" srcId="{2C4B7788-436D-4382-8A78-223C8EB4E840}" destId="{F3C1E56B-F674-4BD4-9792-D705C74A0117}" srcOrd="0" destOrd="0" presId="urn:microsoft.com/office/officeart/2005/8/layout/process5"/>
    <dgm:cxn modelId="{D5C382FA-6B0B-42D3-80FE-77D225C9C89D}" type="presParOf" srcId="{420F4843-70F0-4CFA-AB02-39FE52368CBA}" destId="{E805A35A-2BD7-4616-BE7D-6D2E89FF8B1E}" srcOrd="10" destOrd="0" presId="urn:microsoft.com/office/officeart/2005/8/layout/process5"/>
    <dgm:cxn modelId="{2055926C-6F9E-4578-8DBF-A806DB9F7ABF}" type="presParOf" srcId="{420F4843-70F0-4CFA-AB02-39FE52368CBA}" destId="{4B75121F-E96A-4E80-8E32-55E0C854DA79}" srcOrd="11" destOrd="0" presId="urn:microsoft.com/office/officeart/2005/8/layout/process5"/>
    <dgm:cxn modelId="{CBECD8F6-0A0C-49A9-8248-B9F319DF32CF}" type="presParOf" srcId="{4B75121F-E96A-4E80-8E32-55E0C854DA79}" destId="{5B0793C7-4605-4049-8162-0D904401C6A1}" srcOrd="0" destOrd="0" presId="urn:microsoft.com/office/officeart/2005/8/layout/process5"/>
    <dgm:cxn modelId="{C721EFB2-721C-43AD-B59E-DEC2CFF53791}" type="presParOf" srcId="{420F4843-70F0-4CFA-AB02-39FE52368CBA}" destId="{2F2CBE83-822A-45C0-9336-9D67EF5E137B}" srcOrd="12" destOrd="0" presId="urn:microsoft.com/office/officeart/2005/8/layout/process5"/>
    <dgm:cxn modelId="{BD4C4170-9A98-48F7-8347-274E63AFA553}" type="presParOf" srcId="{420F4843-70F0-4CFA-AB02-39FE52368CBA}" destId="{2B37E9B1-8239-4897-9B63-A704270B3850}" srcOrd="13" destOrd="0" presId="urn:microsoft.com/office/officeart/2005/8/layout/process5"/>
    <dgm:cxn modelId="{8D2CF3BE-884E-4ABF-B8DE-1F24F3E15AA7}" type="presParOf" srcId="{2B37E9B1-8239-4897-9B63-A704270B3850}" destId="{23AA6B97-14D3-4ED7-9BC5-95DA79B46874}" srcOrd="0" destOrd="0" presId="urn:microsoft.com/office/officeart/2005/8/layout/process5"/>
    <dgm:cxn modelId="{713DCFC4-F962-42D2-AB32-5653322CB2BD}" type="presParOf" srcId="{420F4843-70F0-4CFA-AB02-39FE52368CBA}" destId="{BCBF7AD9-7842-4EE6-90B9-0BD84399E280}" srcOrd="14" destOrd="0" presId="urn:microsoft.com/office/officeart/2005/8/layout/process5"/>
    <dgm:cxn modelId="{EA999ECC-2D30-4E3D-A9F9-A0F3E2CE3C29}" type="presParOf" srcId="{420F4843-70F0-4CFA-AB02-39FE52368CBA}" destId="{1B272BD2-922A-4E95-91A3-7C21F40F31FE}" srcOrd="15" destOrd="0" presId="urn:microsoft.com/office/officeart/2005/8/layout/process5"/>
    <dgm:cxn modelId="{C8A29585-CB6F-41F7-8FFC-22CEAACFF1A7}" type="presParOf" srcId="{1B272BD2-922A-4E95-91A3-7C21F40F31FE}" destId="{C6AB0A14-1EA4-46DE-B5E6-17B5D3C01789}" srcOrd="0" destOrd="0" presId="urn:microsoft.com/office/officeart/2005/8/layout/process5"/>
    <dgm:cxn modelId="{40431501-318B-434D-9FF3-7C23EC500B80}" type="presParOf" srcId="{420F4843-70F0-4CFA-AB02-39FE52368CBA}" destId="{9A6B09D7-D410-452F-9612-35E3890C3814}" srcOrd="16" destOrd="0" presId="urn:microsoft.com/office/officeart/2005/8/layout/process5"/>
  </dgm:cxnLst>
  <dgm:bg/>
  <dgm:whole/>
</dgm:dataModel>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84628D-4B1A-4F68-851A-30ECF0C7A4D3}" type="datetimeFigureOut">
              <a:rPr lang="en-US" smtClean="0"/>
              <a:pPr/>
              <a:t>8/9/2018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EF3DCA-D6F3-4A97-88E2-9D4AC54689C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1. Do not underline headings of topics in the ppt.</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2. Instead of design, </a:t>
            </a:r>
            <a:r>
              <a:rPr lang="en-US" sz="1200" b="0" i="0" kern="1200" dirty="0" err="1" smtClean="0">
                <a:solidFill>
                  <a:schemeClr val="tx1"/>
                </a:solidFill>
                <a:latin typeface="+mn-lt"/>
                <a:ea typeface="+mn-ea"/>
                <a:cs typeface="+mn-cs"/>
              </a:rPr>
              <a:t>implementatio</a:t>
            </a:r>
            <a:r>
              <a:rPr lang="en-US" sz="1200" b="0" i="0" kern="1200" dirty="0" smtClean="0">
                <a:solidFill>
                  <a:schemeClr val="tx1"/>
                </a:solidFill>
                <a:latin typeface="+mn-lt"/>
                <a:ea typeface="+mn-ea"/>
                <a:cs typeface="+mn-cs"/>
              </a:rPr>
              <a:t> and analysis  write  Block diagram or system </a:t>
            </a:r>
            <a:r>
              <a:rPr lang="en-US" sz="1200" b="0" i="0" kern="1200" dirty="0" err="1" smtClean="0">
                <a:solidFill>
                  <a:schemeClr val="tx1"/>
                </a:solidFill>
                <a:latin typeface="+mn-lt"/>
                <a:ea typeface="+mn-ea"/>
                <a:cs typeface="+mn-cs"/>
              </a:rPr>
              <a:t>architechture</a:t>
            </a:r>
            <a:r>
              <a:rPr lang="en-US" sz="1200" b="0" i="0" kern="1200" dirty="0" smtClean="0">
                <a:solidFill>
                  <a:schemeClr val="tx1"/>
                </a:solidFill>
                <a:latin typeface="+mn-lt"/>
                <a:ea typeface="+mn-ea"/>
                <a:cs typeface="+mn-cs"/>
              </a:rPr>
              <a:t>.</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3. Abstract and problem statement should be in paragraph ( </a:t>
            </a:r>
            <a:r>
              <a:rPr lang="en-US" sz="1200" b="0" i="0" kern="1200" dirty="0" err="1" smtClean="0">
                <a:solidFill>
                  <a:schemeClr val="tx1"/>
                </a:solidFill>
                <a:latin typeface="+mn-lt"/>
                <a:ea typeface="+mn-ea"/>
                <a:cs typeface="+mn-cs"/>
              </a:rPr>
              <a:t>dont</a:t>
            </a:r>
            <a:r>
              <a:rPr lang="en-US" sz="1200" b="0" i="0" kern="1200" dirty="0" smtClean="0">
                <a:solidFill>
                  <a:schemeClr val="tx1"/>
                </a:solidFill>
                <a:latin typeface="+mn-lt"/>
                <a:ea typeface="+mn-ea"/>
                <a:cs typeface="+mn-cs"/>
              </a:rPr>
              <a:t> use bullets here  and write in passive voice)</a:t>
            </a:r>
            <a:r>
              <a:rPr lang="en-US" dirty="0" smtClean="0"/>
              <a:t/>
            </a:r>
            <a:br>
              <a:rPr lang="en-US" dirty="0" smtClean="0"/>
            </a:br>
            <a:r>
              <a:rPr lang="en-US" sz="1200" b="0" i="0" kern="1200" dirty="0" smtClean="0">
                <a:solidFill>
                  <a:schemeClr val="tx1"/>
                </a:solidFill>
                <a:latin typeface="+mn-lt"/>
                <a:ea typeface="+mn-ea"/>
                <a:cs typeface="+mn-cs"/>
              </a:rPr>
              <a:t>4. justify ( alignment) for all the </a:t>
            </a:r>
            <a:r>
              <a:rPr lang="en-US" sz="1200" b="0" i="0" kern="1200" dirty="0" err="1" smtClean="0">
                <a:solidFill>
                  <a:schemeClr val="tx1"/>
                </a:solidFill>
                <a:latin typeface="+mn-lt"/>
                <a:ea typeface="+mn-ea"/>
                <a:cs typeface="+mn-cs"/>
              </a:rPr>
              <a:t>ppt</a:t>
            </a:r>
            <a:r>
              <a:rPr lang="en-US" sz="1200" b="0" i="0" kern="1200" dirty="0" smtClean="0">
                <a:solidFill>
                  <a:schemeClr val="tx1"/>
                </a:solidFill>
                <a:latin typeface="+mn-lt"/>
                <a:ea typeface="+mn-ea"/>
                <a:cs typeface="+mn-cs"/>
              </a:rPr>
              <a:t> content</a:t>
            </a:r>
            <a:br>
              <a:rPr lang="en-US" sz="1200" b="0" i="0" kern="1200" dirty="0" smtClean="0">
                <a:solidFill>
                  <a:schemeClr val="tx1"/>
                </a:solidFill>
                <a:latin typeface="+mn-lt"/>
                <a:ea typeface="+mn-ea"/>
                <a:cs typeface="+mn-cs"/>
              </a:rPr>
            </a:b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5. In </a:t>
            </a:r>
            <a:r>
              <a:rPr lang="en-US" sz="1200" b="1" i="0" kern="1200" dirty="0" smtClean="0">
                <a:solidFill>
                  <a:schemeClr val="tx1"/>
                </a:solidFill>
                <a:latin typeface="+mn-lt"/>
                <a:ea typeface="+mn-ea"/>
                <a:cs typeface="+mn-cs"/>
              </a:rPr>
              <a:t>results and discussion</a:t>
            </a:r>
            <a:r>
              <a:rPr lang="en-US" sz="1200" b="0" i="0" kern="1200" dirty="0" smtClean="0">
                <a:solidFill>
                  <a:schemeClr val="tx1"/>
                </a:solidFill>
                <a:latin typeface="+mn-lt"/>
                <a:ea typeface="+mn-ea"/>
                <a:cs typeface="+mn-cs"/>
              </a:rPr>
              <a:t> put technology related output screens</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B537A1B-B536-420B-8435-6996776CE886}" type="slidenum">
              <a:rPr lang="en-US" smtClean="0"/>
              <a:pPr/>
              <a:t>1</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 xmlns:p14="http://schemas.microsoft.com/office/powerpoint/2010/main" val="3388488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EF3DCA-D6F3-4A97-88E2-9D4AC54689CF}"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EF3DCA-D6F3-4A97-88E2-9D4AC54689CF}"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026C799-CFAD-450F-8C0E-44BADDA73201}" type="datetimeFigureOut">
              <a:rPr lang="en-US" smtClean="0"/>
              <a:pPr/>
              <a:t>8/9/2018</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CEE85747-DA28-4DBC-82E9-5FAA134C2EB6}"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26C799-CFAD-450F-8C0E-44BADDA73201}" type="datetimeFigureOut">
              <a:rPr lang="en-US" smtClean="0"/>
              <a:pPr/>
              <a:t>8/9/2018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26C799-CFAD-450F-8C0E-44BADDA73201}" type="datetimeFigureOut">
              <a:rPr lang="en-US" smtClean="0"/>
              <a:pPr/>
              <a:t>8/9/2018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026C799-CFAD-450F-8C0E-44BADDA73201}" type="datetimeFigureOut">
              <a:rPr lang="en-US" smtClean="0"/>
              <a:pPr/>
              <a:t>8/9/2018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026C799-CFAD-450F-8C0E-44BADDA73201}" type="datetimeFigureOut">
              <a:rPr lang="en-US" smtClean="0"/>
              <a:pPr/>
              <a:t>8/9/2018</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E85747-DA28-4DBC-82E9-5FAA134C2EB6}"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026C799-CFAD-450F-8C0E-44BADDA73201}" type="datetimeFigureOut">
              <a:rPr lang="en-US" smtClean="0"/>
              <a:pPr/>
              <a:t>8/9/2018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026C799-CFAD-450F-8C0E-44BADDA73201}" type="datetimeFigureOut">
              <a:rPr lang="en-US" smtClean="0"/>
              <a:pPr/>
              <a:t>8/9/2018</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026C799-CFAD-450F-8C0E-44BADDA73201}" type="datetimeFigureOut">
              <a:rPr lang="en-US" smtClean="0"/>
              <a:pPr/>
              <a:t>8/9/2018</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026C799-CFAD-450F-8C0E-44BADDA73201}" type="datetimeFigureOut">
              <a:rPr lang="en-US" smtClean="0"/>
              <a:pPr/>
              <a:t>8/9/2018</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CEE85747-DA28-4DBC-82E9-5FAA134C2EB6}"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026C799-CFAD-450F-8C0E-44BADDA73201}" type="datetimeFigureOut">
              <a:rPr lang="en-US" smtClean="0"/>
              <a:pPr/>
              <a:t>8/9/2018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EE85747-DA28-4DBC-82E9-5FAA134C2EB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026C799-CFAD-450F-8C0E-44BADDA73201}" type="datetimeFigureOut">
              <a:rPr lang="en-US" smtClean="0"/>
              <a:pPr/>
              <a:t>8/9/2018</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EE85747-DA28-4DBC-82E9-5FAA134C2EB6}"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026C799-CFAD-450F-8C0E-44BADDA73201}" type="datetimeFigureOut">
              <a:rPr lang="en-US" smtClean="0"/>
              <a:pPr/>
              <a:t>8/9/2018</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EE85747-DA28-4DBC-82E9-5FAA134C2EB6}"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pic>
        <p:nvPicPr>
          <p:cNvPr id="13" name="Picture 2" descr="C:\Users\Ajay\Desktop\mobile_shopping_retail_online_smart_phone-512.png"/>
          <p:cNvPicPr>
            <a:picLocks noChangeAspect="1" noChangeArrowheads="1"/>
          </p:cNvPicPr>
          <p:nvPr userDrawn="1"/>
        </p:nvPicPr>
        <p:blipFill>
          <a:blip r:embed="rId13"/>
          <a:srcRect/>
          <a:stretch>
            <a:fillRect/>
          </a:stretch>
        </p:blipFill>
        <p:spPr bwMode="auto">
          <a:xfrm>
            <a:off x="0" y="142852"/>
            <a:ext cx="1285884" cy="1285884"/>
          </a:xfrm>
          <a:prstGeom prst="rect">
            <a:avLst/>
          </a:prstGeom>
          <a:noFill/>
        </p:spPr>
      </p:pic>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0"/>
            <a:ext cx="8143900" cy="1447800"/>
          </a:xfrm>
        </p:spPr>
        <p:txBody>
          <a:bodyPr>
            <a:noAutofit/>
          </a:bodyPr>
          <a:lstStyle/>
          <a:p>
            <a:pPr algn="ctr"/>
            <a:r>
              <a:rPr lang="en-US" sz="2600" b="1" dirty="0" smtClean="0">
                <a:solidFill>
                  <a:schemeClr val="accent2">
                    <a:lumMod val="75000"/>
                  </a:schemeClr>
                </a:solidFill>
                <a:latin typeface="Times New Roman" pitchFamily="18" charset="0"/>
                <a:cs typeface="Times New Roman" pitchFamily="18" charset="0"/>
              </a:rPr>
              <a:t>Presentation</a:t>
            </a:r>
            <a:r>
              <a:rPr lang="en-US" sz="3000" b="1" dirty="0" smtClean="0">
                <a:solidFill>
                  <a:schemeClr val="accent2">
                    <a:lumMod val="75000"/>
                  </a:schemeClr>
                </a:solidFill>
                <a:latin typeface="Times New Roman" pitchFamily="18" charset="0"/>
                <a:cs typeface="Times New Roman" pitchFamily="18" charset="0"/>
              </a:rPr>
              <a:t/>
            </a:r>
            <a:br>
              <a:rPr lang="en-US" sz="3000" b="1" dirty="0" smtClean="0">
                <a:solidFill>
                  <a:schemeClr val="accent2">
                    <a:lumMod val="75000"/>
                  </a:schemeClr>
                </a:solidFill>
                <a:latin typeface="Times New Roman" pitchFamily="18" charset="0"/>
                <a:cs typeface="Times New Roman" pitchFamily="18" charset="0"/>
              </a:rPr>
            </a:br>
            <a:r>
              <a:rPr lang="en-US" sz="2600" b="1" dirty="0" smtClean="0">
                <a:solidFill>
                  <a:schemeClr val="accent2">
                    <a:lumMod val="75000"/>
                  </a:schemeClr>
                </a:solidFill>
                <a:latin typeface="Times New Roman" pitchFamily="18" charset="0"/>
                <a:cs typeface="Times New Roman" pitchFamily="18" charset="0"/>
              </a:rPr>
              <a:t>on</a:t>
            </a:r>
            <a:r>
              <a:rPr lang="en-US" sz="3000" b="1" dirty="0" smtClean="0">
                <a:solidFill>
                  <a:schemeClr val="accent4">
                    <a:lumMod val="50000"/>
                  </a:schemeClr>
                </a:solidFill>
                <a:latin typeface="Times New Roman" pitchFamily="18" charset="0"/>
                <a:cs typeface="Times New Roman" pitchFamily="18" charset="0"/>
              </a:rPr>
              <a:t/>
            </a:r>
            <a:br>
              <a:rPr lang="en-US" sz="3000" b="1" dirty="0" smtClean="0">
                <a:solidFill>
                  <a:schemeClr val="accent4">
                    <a:lumMod val="50000"/>
                  </a:schemeClr>
                </a:solidFill>
                <a:latin typeface="Times New Roman" pitchFamily="18" charset="0"/>
                <a:cs typeface="Times New Roman" pitchFamily="18" charset="0"/>
              </a:rPr>
            </a:br>
            <a:r>
              <a:rPr lang="en-US" sz="3000" b="1" u="sng" dirty="0" smtClean="0">
                <a:solidFill>
                  <a:schemeClr val="tx2"/>
                </a:solidFill>
                <a:latin typeface="Times New Roman" pitchFamily="18" charset="0"/>
                <a:cs typeface="Times New Roman" pitchFamily="18" charset="0"/>
              </a:rPr>
              <a:t>Intelligent Shopping basket</a:t>
            </a:r>
            <a:r>
              <a:rPr lang="en-US" sz="2400" b="1" i="1" u="sng" dirty="0" smtClean="0">
                <a:solidFill>
                  <a:schemeClr val="tx2"/>
                </a:solidFill>
                <a:latin typeface="Georgia" pitchFamily="18" charset="0"/>
              </a:rPr>
              <a:t>.</a:t>
            </a:r>
            <a:endParaRPr lang="en-US" sz="2400" b="1" u="sng" dirty="0">
              <a:solidFill>
                <a:schemeClr val="tx2"/>
              </a:solidFill>
              <a:latin typeface="Georgia" pitchFamily="18" charset="0"/>
              <a:cs typeface="Times New Roman" pitchFamily="18" charset="0"/>
            </a:endParaRPr>
          </a:p>
        </p:txBody>
      </p:sp>
      <p:sp>
        <p:nvSpPr>
          <p:cNvPr id="3" name="Subtitle 2"/>
          <p:cNvSpPr>
            <a:spLocks noGrp="1"/>
          </p:cNvSpPr>
          <p:nvPr>
            <p:ph type="subTitle" idx="1"/>
          </p:nvPr>
        </p:nvSpPr>
        <p:spPr>
          <a:xfrm>
            <a:off x="1000100" y="1500174"/>
            <a:ext cx="8143900" cy="2971800"/>
          </a:xfrm>
        </p:spPr>
        <p:txBody>
          <a:bodyPr>
            <a:normAutofit lnSpcReduction="10000"/>
          </a:bodyPr>
          <a:lstStyle/>
          <a:p>
            <a:pPr algn="ctr"/>
            <a:r>
              <a:rPr lang="en-US" sz="2500" b="1" dirty="0" smtClean="0">
                <a:solidFill>
                  <a:srgbClr val="FF0000"/>
                </a:solidFill>
                <a:latin typeface="Times New Roman" pitchFamily="18" charset="0"/>
                <a:cs typeface="Times New Roman" pitchFamily="18" charset="0"/>
              </a:rPr>
              <a:t>Guided By:</a:t>
            </a:r>
          </a:p>
          <a:p>
            <a:pPr algn="ctr"/>
            <a:r>
              <a:rPr lang="en-US" sz="2500" b="1" dirty="0" smtClean="0">
                <a:solidFill>
                  <a:schemeClr val="accent4">
                    <a:lumMod val="50000"/>
                  </a:schemeClr>
                </a:solidFill>
                <a:latin typeface="Times New Roman" pitchFamily="18" charset="0"/>
                <a:cs typeface="Times New Roman" pitchFamily="18" charset="0"/>
              </a:rPr>
              <a:t>Prof. </a:t>
            </a:r>
            <a:r>
              <a:rPr lang="en-US" sz="2500" b="1" dirty="0" err="1" smtClean="0">
                <a:solidFill>
                  <a:schemeClr val="accent4">
                    <a:lumMod val="50000"/>
                  </a:schemeClr>
                </a:solidFill>
                <a:latin typeface="Times New Roman" pitchFamily="18" charset="0"/>
                <a:cs typeface="Times New Roman" pitchFamily="18" charset="0"/>
              </a:rPr>
              <a:t>Sumita</a:t>
            </a:r>
            <a:r>
              <a:rPr lang="en-US" sz="2500" b="1" dirty="0" smtClean="0">
                <a:solidFill>
                  <a:schemeClr val="accent4">
                    <a:lumMod val="50000"/>
                  </a:schemeClr>
                </a:solidFill>
                <a:latin typeface="Times New Roman" pitchFamily="18" charset="0"/>
                <a:cs typeface="Times New Roman" pitchFamily="18" charset="0"/>
              </a:rPr>
              <a:t> </a:t>
            </a:r>
            <a:r>
              <a:rPr lang="en-US" sz="2500" b="1" dirty="0" err="1" smtClean="0">
                <a:solidFill>
                  <a:schemeClr val="accent4">
                    <a:lumMod val="50000"/>
                  </a:schemeClr>
                </a:solidFill>
                <a:latin typeface="Times New Roman" pitchFamily="18" charset="0"/>
                <a:cs typeface="Times New Roman" pitchFamily="18" charset="0"/>
              </a:rPr>
              <a:t>Chandak</a:t>
            </a:r>
            <a:endParaRPr lang="en-US" sz="2500" b="1" dirty="0" smtClean="0">
              <a:solidFill>
                <a:schemeClr val="accent4">
                  <a:lumMod val="50000"/>
                </a:schemeClr>
              </a:solidFill>
              <a:latin typeface="Times New Roman" pitchFamily="18" charset="0"/>
              <a:cs typeface="Times New Roman" pitchFamily="18" charset="0"/>
            </a:endParaRPr>
          </a:p>
          <a:p>
            <a:pPr algn="ctr"/>
            <a:endParaRPr lang="en-US" sz="2500" b="1" dirty="0" smtClean="0">
              <a:solidFill>
                <a:srgbClr val="FF0000"/>
              </a:solidFill>
              <a:latin typeface="Times New Roman" pitchFamily="18" charset="0"/>
              <a:cs typeface="Times New Roman" pitchFamily="18" charset="0"/>
            </a:endParaRPr>
          </a:p>
          <a:p>
            <a:pPr algn="ctr"/>
            <a:r>
              <a:rPr lang="en-US" sz="2500" b="1" dirty="0" smtClean="0">
                <a:solidFill>
                  <a:srgbClr val="FF0000"/>
                </a:solidFill>
                <a:latin typeface="Times New Roman" pitchFamily="18" charset="0"/>
                <a:cs typeface="Times New Roman" pitchFamily="18" charset="0"/>
              </a:rPr>
              <a:t>Presented By:</a:t>
            </a:r>
          </a:p>
          <a:p>
            <a:pPr algn="ctr"/>
            <a:r>
              <a:rPr lang="en-US" sz="2200" b="1" dirty="0" err="1" smtClean="0">
                <a:solidFill>
                  <a:schemeClr val="accent4">
                    <a:lumMod val="50000"/>
                  </a:schemeClr>
                </a:solidFill>
                <a:latin typeface="Times New Roman" pitchFamily="18" charset="0"/>
                <a:cs typeface="Times New Roman" pitchFamily="18" charset="0"/>
              </a:rPr>
              <a:t>Ajaykumar</a:t>
            </a:r>
            <a:r>
              <a:rPr lang="en-US" sz="2200" b="1" dirty="0" smtClean="0">
                <a:solidFill>
                  <a:schemeClr val="accent4">
                    <a:lumMod val="50000"/>
                  </a:schemeClr>
                </a:solidFill>
                <a:latin typeface="Times New Roman" pitchFamily="18" charset="0"/>
                <a:cs typeface="Times New Roman" pitchFamily="18" charset="0"/>
              </a:rPr>
              <a:t> </a:t>
            </a:r>
            <a:r>
              <a:rPr lang="en-US" sz="2200" b="1" dirty="0" err="1" smtClean="0">
                <a:solidFill>
                  <a:schemeClr val="accent4">
                    <a:lumMod val="50000"/>
                  </a:schemeClr>
                </a:solidFill>
                <a:latin typeface="Times New Roman" pitchFamily="18" charset="0"/>
                <a:cs typeface="Times New Roman" pitchFamily="18" charset="0"/>
              </a:rPr>
              <a:t>Kushwaha</a:t>
            </a:r>
            <a:endParaRPr lang="en-US" sz="2200" b="1" dirty="0" smtClean="0">
              <a:solidFill>
                <a:schemeClr val="accent4">
                  <a:lumMod val="50000"/>
                </a:schemeClr>
              </a:solidFill>
              <a:latin typeface="Times New Roman" pitchFamily="18" charset="0"/>
              <a:cs typeface="Times New Roman" pitchFamily="18" charset="0"/>
            </a:endParaRPr>
          </a:p>
          <a:p>
            <a:pPr algn="ctr"/>
            <a:r>
              <a:rPr lang="en-US" sz="2200" b="1" dirty="0" err="1" smtClean="0">
                <a:solidFill>
                  <a:schemeClr val="accent4">
                    <a:lumMod val="50000"/>
                  </a:schemeClr>
                </a:solidFill>
                <a:latin typeface="Times New Roman" pitchFamily="18" charset="0"/>
                <a:cs typeface="Times New Roman" pitchFamily="18" charset="0"/>
              </a:rPr>
              <a:t>Gokul</a:t>
            </a:r>
            <a:r>
              <a:rPr lang="en-US" sz="2200" b="1" dirty="0" smtClean="0">
                <a:solidFill>
                  <a:schemeClr val="accent4">
                    <a:lumMod val="50000"/>
                  </a:schemeClr>
                </a:solidFill>
                <a:latin typeface="Times New Roman" pitchFamily="18" charset="0"/>
                <a:cs typeface="Times New Roman" pitchFamily="18" charset="0"/>
              </a:rPr>
              <a:t> </a:t>
            </a:r>
            <a:r>
              <a:rPr lang="en-US" sz="2200" b="1" dirty="0" err="1" smtClean="0">
                <a:solidFill>
                  <a:schemeClr val="accent4">
                    <a:lumMod val="50000"/>
                  </a:schemeClr>
                </a:solidFill>
                <a:latin typeface="Times New Roman" pitchFamily="18" charset="0"/>
                <a:cs typeface="Times New Roman" pitchFamily="18" charset="0"/>
              </a:rPr>
              <a:t>Kombath</a:t>
            </a:r>
            <a:endParaRPr lang="en-US" sz="2200" b="1" dirty="0" smtClean="0">
              <a:solidFill>
                <a:schemeClr val="accent4">
                  <a:lumMod val="50000"/>
                </a:schemeClr>
              </a:solidFill>
              <a:latin typeface="Times New Roman" pitchFamily="18" charset="0"/>
              <a:cs typeface="Times New Roman" pitchFamily="18" charset="0"/>
            </a:endParaRPr>
          </a:p>
          <a:p>
            <a:pPr algn="ctr"/>
            <a:r>
              <a:rPr lang="en-US" sz="2200" b="1" dirty="0" err="1" smtClean="0">
                <a:solidFill>
                  <a:schemeClr val="accent4">
                    <a:lumMod val="50000"/>
                  </a:schemeClr>
                </a:solidFill>
                <a:latin typeface="Times New Roman" pitchFamily="18" charset="0"/>
                <a:cs typeface="Times New Roman" pitchFamily="18" charset="0"/>
              </a:rPr>
              <a:t>Saundarya</a:t>
            </a:r>
            <a:r>
              <a:rPr lang="en-US" sz="2200" b="1" dirty="0" smtClean="0">
                <a:solidFill>
                  <a:schemeClr val="accent4">
                    <a:lumMod val="50000"/>
                  </a:schemeClr>
                </a:solidFill>
                <a:latin typeface="Times New Roman" pitchFamily="18" charset="0"/>
                <a:cs typeface="Times New Roman" pitchFamily="18" charset="0"/>
              </a:rPr>
              <a:t> </a:t>
            </a:r>
            <a:r>
              <a:rPr lang="en-US" sz="2200" b="1" dirty="0" err="1" smtClean="0">
                <a:solidFill>
                  <a:schemeClr val="accent4">
                    <a:lumMod val="50000"/>
                  </a:schemeClr>
                </a:solidFill>
                <a:latin typeface="Times New Roman" pitchFamily="18" charset="0"/>
                <a:cs typeface="Times New Roman" pitchFamily="18" charset="0"/>
              </a:rPr>
              <a:t>Junjur</a:t>
            </a:r>
            <a:endParaRPr lang="en-US" sz="2200" b="1" dirty="0" smtClean="0">
              <a:solidFill>
                <a:schemeClr val="accent4">
                  <a:lumMod val="50000"/>
                </a:schemeClr>
              </a:solidFill>
              <a:latin typeface="Times New Roman" pitchFamily="18" charset="0"/>
              <a:cs typeface="Times New Roman" pitchFamily="18" charset="0"/>
            </a:endParaRPr>
          </a:p>
          <a:p>
            <a:pPr algn="ctr"/>
            <a:endParaRPr lang="en-US" sz="2800" b="1" dirty="0" smtClean="0">
              <a:solidFill>
                <a:schemeClr val="accent4">
                  <a:lumMod val="50000"/>
                </a:schemeClr>
              </a:solidFill>
              <a:latin typeface="Times New Roman" pitchFamily="18" charset="0"/>
              <a:cs typeface="Times New Roman" pitchFamily="18" charset="0"/>
            </a:endParaRPr>
          </a:p>
          <a:p>
            <a:pPr algn="ctr"/>
            <a:endParaRPr lang="en-US" sz="2800" b="1" dirty="0" smtClean="0">
              <a:solidFill>
                <a:schemeClr val="accent4">
                  <a:lumMod val="50000"/>
                </a:schemeClr>
              </a:solidFill>
              <a:latin typeface="Times New Roman" pitchFamily="18" charset="0"/>
              <a:cs typeface="Times New Roman" pitchFamily="18" charset="0"/>
            </a:endParaRPr>
          </a:p>
        </p:txBody>
      </p:sp>
      <p:sp>
        <p:nvSpPr>
          <p:cNvPr id="7" name="TextBox 6"/>
          <p:cNvSpPr txBox="1"/>
          <p:nvPr/>
        </p:nvSpPr>
        <p:spPr>
          <a:xfrm>
            <a:off x="1000100" y="5011341"/>
            <a:ext cx="8143900" cy="1846659"/>
          </a:xfrm>
          <a:prstGeom prst="rect">
            <a:avLst/>
          </a:prstGeom>
          <a:noFill/>
        </p:spPr>
        <p:txBody>
          <a:bodyPr wrap="square" rtlCol="0">
            <a:spAutoFit/>
          </a:bodyPr>
          <a:lstStyle/>
          <a:p>
            <a:pPr algn="ctr"/>
            <a:endParaRPr lang="en-US" sz="2400" b="1" dirty="0" smtClean="0">
              <a:solidFill>
                <a:srgbClr val="002060"/>
              </a:solidFill>
              <a:latin typeface="Times New Roman" pitchFamily="18" charset="0"/>
              <a:cs typeface="Times New Roman" pitchFamily="18" charset="0"/>
            </a:endParaRPr>
          </a:p>
          <a:p>
            <a:pPr algn="ctr"/>
            <a:r>
              <a:rPr lang="en-US" sz="2400" b="1" dirty="0" smtClean="0">
                <a:solidFill>
                  <a:srgbClr val="002060"/>
                </a:solidFill>
                <a:latin typeface="Times New Roman" pitchFamily="18" charset="0"/>
                <a:cs typeface="Times New Roman" pitchFamily="18" charset="0"/>
              </a:rPr>
              <a:t>Department </a:t>
            </a:r>
            <a:r>
              <a:rPr lang="en-US" sz="2400" b="1" dirty="0">
                <a:solidFill>
                  <a:srgbClr val="002060"/>
                </a:solidFill>
                <a:latin typeface="Times New Roman" pitchFamily="18" charset="0"/>
                <a:cs typeface="Times New Roman" pitchFamily="18" charset="0"/>
              </a:rPr>
              <a:t>of </a:t>
            </a:r>
            <a:r>
              <a:rPr lang="en-US" sz="2400" b="1" dirty="0" smtClean="0">
                <a:solidFill>
                  <a:srgbClr val="002060"/>
                </a:solidFill>
                <a:latin typeface="Times New Roman" pitchFamily="18" charset="0"/>
                <a:cs typeface="Times New Roman" pitchFamily="18" charset="0"/>
              </a:rPr>
              <a:t>Information Technology</a:t>
            </a:r>
          </a:p>
          <a:p>
            <a:pPr algn="ctr"/>
            <a:r>
              <a:rPr lang="en-US" sz="2400" b="1" dirty="0" err="1" smtClean="0">
                <a:solidFill>
                  <a:srgbClr val="002060"/>
                </a:solidFill>
                <a:latin typeface="Times New Roman" pitchFamily="18" charset="0"/>
                <a:cs typeface="Times New Roman" pitchFamily="18" charset="0"/>
              </a:rPr>
              <a:t>Atharva</a:t>
            </a:r>
            <a:r>
              <a:rPr lang="en-US" sz="2400" b="1" dirty="0" smtClean="0">
                <a:solidFill>
                  <a:srgbClr val="002060"/>
                </a:solidFill>
                <a:latin typeface="Times New Roman" pitchFamily="18" charset="0"/>
                <a:cs typeface="Times New Roman" pitchFamily="18" charset="0"/>
              </a:rPr>
              <a:t> College of Engineering</a:t>
            </a:r>
          </a:p>
          <a:p>
            <a:pPr algn="ctr"/>
            <a:r>
              <a:rPr lang="en-US" sz="2400" b="1" dirty="0" smtClean="0">
                <a:solidFill>
                  <a:srgbClr val="002060"/>
                </a:solidFill>
                <a:latin typeface="Times New Roman" pitchFamily="18" charset="0"/>
                <a:cs typeface="Times New Roman" pitchFamily="18" charset="0"/>
              </a:rPr>
              <a:t>Mumbai.</a:t>
            </a:r>
            <a:endParaRPr lang="en-US" sz="2400" dirty="0">
              <a:solidFill>
                <a:srgbClr val="002060"/>
              </a:solidFill>
              <a:latin typeface="Times New Roman" pitchFamily="18" charset="0"/>
              <a:cs typeface="Times New Roman" pitchFamily="18" charset="0"/>
            </a:endParaRPr>
          </a:p>
          <a:p>
            <a:pPr algn="ctr"/>
            <a:endParaRPr lang="en-US" dirty="0"/>
          </a:p>
        </p:txBody>
      </p:sp>
      <p:sp>
        <p:nvSpPr>
          <p:cNvPr id="52226" name="AutoShape 2" descr="https://lh6.googleusercontent.com/cyW7SphDOdDYtYwvzK9J68b6XgYrWkQtzJDBqP8u4e1APo4xT04iJW_fSSee4RAipD9lUkaLaFEyM-isJQDzrNfLIWFMs13t_2S7HeWJzCo4KiiIMOQ0piC9k_YzlSp19bTpWH8jPz1mkXmQ1w"/>
          <p:cNvSpPr>
            <a:spLocks noChangeAspect="1" noChangeArrowheads="1"/>
          </p:cNvSpPr>
          <p:nvPr/>
        </p:nvSpPr>
        <p:spPr bwMode="auto">
          <a:xfrm>
            <a:off x="120650" y="-503238"/>
            <a:ext cx="5943600" cy="10477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2228" name="Picture 4" descr="https://lh6.googleusercontent.com/cyW7SphDOdDYtYwvzK9J68b6XgYrWkQtzJDBqP8u4e1APo4xT04iJW_fSSee4RAipD9lUkaLaFEyM-isJQDzrNfLIWFMs13t_2S7HeWJzCo4KiiIMOQ0piC9k_YzlSp19bTpWH8jPz1mkXmQ1w"/>
          <p:cNvPicPr>
            <a:picLocks noChangeAspect="1" noChangeArrowheads="1"/>
          </p:cNvPicPr>
          <p:nvPr/>
        </p:nvPicPr>
        <p:blipFill>
          <a:blip r:embed="rId3"/>
          <a:srcRect r="79487"/>
          <a:stretch>
            <a:fillRect/>
          </a:stretch>
        </p:blipFill>
        <p:spPr bwMode="auto">
          <a:xfrm>
            <a:off x="4357686" y="4357694"/>
            <a:ext cx="1500198" cy="1047751"/>
          </a:xfrm>
          <a:prstGeom prst="rect">
            <a:avLst/>
          </a:prstGeom>
          <a:noFill/>
        </p:spPr>
      </p:pic>
    </p:spTree>
    <p:extLst>
      <p:ext uri="{BB962C8B-B14F-4D97-AF65-F5344CB8AC3E}">
        <p14:creationId xmlns="" xmlns:p14="http://schemas.microsoft.com/office/powerpoint/2010/main" val="989790150"/>
      </p:ext>
    </p:extLst>
  </p:cSld>
  <p:clrMapOvr>
    <a:masterClrMapping/>
  </p:clrMapOvr>
  <p:transition>
    <p:cover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142852"/>
            <a:ext cx="8143900" cy="1131910"/>
          </a:xfrm>
        </p:spPr>
        <p:txBody>
          <a:bodyPr/>
          <a:lstStyle/>
          <a:p>
            <a:pPr algn="ctr"/>
            <a:r>
              <a:rPr lang="en-IN" dirty="0" smtClean="0"/>
              <a:t>Flow Chart</a:t>
            </a:r>
            <a:endParaRPr lang="en-US" dirty="0"/>
          </a:p>
        </p:txBody>
      </p:sp>
      <p:graphicFrame>
        <p:nvGraphicFramePr>
          <p:cNvPr id="22" name="Diagram 21"/>
          <p:cNvGraphicFramePr/>
          <p:nvPr/>
        </p:nvGraphicFramePr>
        <p:xfrm>
          <a:off x="1285852" y="1357298"/>
          <a:ext cx="7572428" cy="5175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cover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0"/>
            <a:ext cx="8143900" cy="1000108"/>
          </a:xfrm>
        </p:spPr>
        <p:txBody>
          <a:bodyPr>
            <a:normAutofit/>
          </a:bodyPr>
          <a:lstStyle/>
          <a:p>
            <a:pPr algn="ctr"/>
            <a:r>
              <a:rPr lang="en-IN" dirty="0" smtClean="0"/>
              <a:t> </a:t>
            </a:r>
            <a:r>
              <a:rPr lang="en-IN" sz="3100" dirty="0" smtClean="0"/>
              <a:t>DETAILS OF HARDWARE &amp; SOFTWARE</a:t>
            </a:r>
            <a:endParaRPr lang="en-IN" sz="3100" dirty="0"/>
          </a:p>
        </p:txBody>
      </p:sp>
      <p:sp>
        <p:nvSpPr>
          <p:cNvPr id="3" name="Subtitle 2"/>
          <p:cNvSpPr>
            <a:spLocks noGrp="1"/>
          </p:cNvSpPr>
          <p:nvPr>
            <p:ph type="subTitle" idx="1"/>
          </p:nvPr>
        </p:nvSpPr>
        <p:spPr>
          <a:xfrm>
            <a:off x="533400" y="1571612"/>
            <a:ext cx="7854696" cy="4714908"/>
          </a:xfrm>
        </p:spPr>
        <p:txBody>
          <a:bodyPr/>
          <a:lstStyle/>
          <a:p>
            <a:pPr algn="l"/>
            <a:r>
              <a:rPr lang="en-IN" dirty="0" smtClean="0"/>
              <a:t>  </a:t>
            </a:r>
            <a:endParaRPr lang="en-IN" dirty="0"/>
          </a:p>
        </p:txBody>
      </p:sp>
      <p:graphicFrame>
        <p:nvGraphicFramePr>
          <p:cNvPr id="5" name="Table 4"/>
          <p:cNvGraphicFramePr>
            <a:graphicFrameLocks noGrp="1"/>
          </p:cNvGraphicFramePr>
          <p:nvPr/>
        </p:nvGraphicFramePr>
        <p:xfrm>
          <a:off x="1071538" y="1142984"/>
          <a:ext cx="7858180" cy="5572141"/>
        </p:xfrm>
        <a:graphic>
          <a:graphicData uri="http://schemas.openxmlformats.org/drawingml/2006/table">
            <a:tbl>
              <a:tblPr firstRow="1" bandRow="1">
                <a:tableStyleId>{0E3FDE45-AF77-4B5C-9715-49D594BDF05E}</a:tableStyleId>
              </a:tblPr>
              <a:tblGrid>
                <a:gridCol w="3929090"/>
                <a:gridCol w="3929090"/>
              </a:tblGrid>
              <a:tr h="804865">
                <a:tc>
                  <a:txBody>
                    <a:bodyPr/>
                    <a:lstStyle/>
                    <a:p>
                      <a:pPr algn="ctr"/>
                      <a:r>
                        <a:rPr lang="en-US" sz="1800" u="sng" dirty="0" smtClean="0">
                          <a:solidFill>
                            <a:schemeClr val="tx1"/>
                          </a:solidFill>
                        </a:rPr>
                        <a:t>Hardware Requirements:</a:t>
                      </a:r>
                    </a:p>
                    <a:p>
                      <a:pPr algn="ctr"/>
                      <a:endParaRPr lang="en-US" sz="1400" dirty="0" smtClean="0">
                        <a:solidFill>
                          <a:schemeClr val="tx1"/>
                        </a:solidFill>
                      </a:endParaRPr>
                    </a:p>
                    <a:p>
                      <a:pPr algn="ct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u="sng" dirty="0" smtClean="0">
                          <a:solidFill>
                            <a:schemeClr val="tx1"/>
                          </a:solidFill>
                        </a:rPr>
                        <a:t>Software</a:t>
                      </a:r>
                      <a:r>
                        <a:rPr lang="en-US" sz="1800" u="sng" baseline="0" dirty="0" smtClean="0">
                          <a:solidFill>
                            <a:schemeClr val="tx1"/>
                          </a:solidFill>
                        </a:rPr>
                        <a:t> </a:t>
                      </a:r>
                      <a:r>
                        <a:rPr lang="en-US" sz="1800" u="sng" dirty="0" smtClean="0">
                          <a:solidFill>
                            <a:schemeClr val="tx1"/>
                          </a:solidFill>
                        </a:rPr>
                        <a:t>Requirements:</a:t>
                      </a:r>
                    </a:p>
                    <a:p>
                      <a:pPr algn="ct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62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u="none" kern="1200" dirty="0" err="1" smtClean="0">
                          <a:solidFill>
                            <a:schemeClr val="tx1"/>
                          </a:solidFill>
                        </a:rPr>
                        <a:t>Arduino</a:t>
                      </a:r>
                      <a:r>
                        <a:rPr kumimoji="0" lang="en-US" sz="1400" u="none" kern="1200" dirty="0" smtClean="0">
                          <a:solidFill>
                            <a:schemeClr val="tx1"/>
                          </a:solidFill>
                        </a:rPr>
                        <a:t> Uno Rev3</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err="1" smtClean="0">
                          <a:solidFill>
                            <a:schemeClr val="tx1"/>
                          </a:solidFill>
                        </a:rPr>
                        <a:t>iot</a:t>
                      </a:r>
                      <a:r>
                        <a:rPr lang="en-US" sz="1400" dirty="0" smtClean="0">
                          <a:solidFill>
                            <a:schemeClr val="tx1"/>
                          </a:solidFill>
                        </a:rPr>
                        <a:t> cloud platform</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2952">
                <a:tc>
                  <a:txBody>
                    <a:bodyPr/>
                    <a:lstStyle/>
                    <a:p>
                      <a:pPr algn="l"/>
                      <a:endParaRPr kumimoji="0" lang="en-US" sz="1400" kern="1200" baseline="0" dirty="0" smtClean="0">
                        <a:solidFill>
                          <a:schemeClr val="tx1"/>
                        </a:solidFill>
                      </a:endParaRPr>
                    </a:p>
                    <a:p>
                      <a:pPr algn="l"/>
                      <a:r>
                        <a:rPr kumimoji="0" lang="en-US" sz="1400" kern="1200" baseline="0" dirty="0" smtClean="0">
                          <a:solidFill>
                            <a:schemeClr val="tx1"/>
                          </a:solidFill>
                        </a:rPr>
                        <a:t>USB </a:t>
                      </a:r>
                      <a:r>
                        <a:rPr kumimoji="0" lang="en-US" sz="1400" kern="1200" baseline="0" dirty="0" err="1" smtClean="0">
                          <a:solidFill>
                            <a:schemeClr val="tx1"/>
                          </a:solidFill>
                        </a:rPr>
                        <a:t>wifi</a:t>
                      </a:r>
                      <a:r>
                        <a:rPr kumimoji="0" lang="en-US" sz="1400" kern="1200" baseline="0" dirty="0" smtClean="0">
                          <a:solidFill>
                            <a:schemeClr val="tx1"/>
                          </a:solidFill>
                        </a:rPr>
                        <a:t> Device 	</a:t>
                      </a:r>
                      <a:endParaRPr kumimoji="0" lang="en-US" sz="14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0" lang="en-US" sz="1400" kern="1200" baseline="0" dirty="0" smtClean="0">
                        <a:solidFill>
                          <a:schemeClr val="tx1"/>
                        </a:solidFill>
                      </a:endParaRPr>
                    </a:p>
                    <a:p>
                      <a:pPr algn="l"/>
                      <a:r>
                        <a:rPr kumimoji="0" lang="en-US" sz="1400" kern="1200" baseline="0" dirty="0" smtClean="0">
                          <a:solidFill>
                            <a:schemeClr val="tx1"/>
                          </a:solidFill>
                        </a:rPr>
                        <a:t>Android 4.4 </a:t>
                      </a:r>
                      <a:r>
                        <a:rPr kumimoji="0" lang="en-US" sz="1400" kern="1200" baseline="0" dirty="0" err="1" smtClean="0">
                          <a:solidFill>
                            <a:schemeClr val="tx1"/>
                          </a:solidFill>
                        </a:rPr>
                        <a:t>Kitkat</a:t>
                      </a:r>
                      <a:r>
                        <a:rPr kumimoji="0" lang="en-US" sz="1400" kern="1200" baseline="0" dirty="0" smtClean="0">
                          <a:solidFill>
                            <a:schemeClr val="tx1"/>
                          </a:solidFill>
                        </a:rPr>
                        <a:t> (Open Source)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2952">
                <a:tc>
                  <a:txBody>
                    <a:bodyPr/>
                    <a:lstStyle/>
                    <a:p>
                      <a:pPr algn="l"/>
                      <a:endParaRPr kumimoji="0" lang="en-US" sz="1400" kern="1200" baseline="0" dirty="0" smtClean="0">
                        <a:solidFill>
                          <a:schemeClr val="tx1"/>
                        </a:solidFill>
                      </a:endParaRPr>
                    </a:p>
                    <a:p>
                      <a:pPr algn="l"/>
                      <a:r>
                        <a:rPr kumimoji="0" lang="en-US" sz="1400" kern="1200" baseline="0" dirty="0" err="1" smtClean="0">
                          <a:solidFill>
                            <a:schemeClr val="tx1"/>
                          </a:solidFill>
                        </a:rPr>
                        <a:t>Iball</a:t>
                      </a:r>
                      <a:r>
                        <a:rPr kumimoji="0" lang="en-US" sz="1400" kern="1200" baseline="0" dirty="0" smtClean="0">
                          <a:solidFill>
                            <a:schemeClr val="tx1"/>
                          </a:solidFill>
                        </a:rPr>
                        <a:t> Barcode Scanner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0" lang="en-US" sz="1400" kern="1200" baseline="0" dirty="0" smtClean="0">
                        <a:solidFill>
                          <a:schemeClr val="tx1"/>
                        </a:solidFill>
                      </a:endParaRPr>
                    </a:p>
                    <a:p>
                      <a:pPr algn="l"/>
                      <a:r>
                        <a:rPr kumimoji="0" lang="en-US" sz="1400" kern="1200" baseline="0" dirty="0" err="1" smtClean="0">
                          <a:solidFill>
                            <a:schemeClr val="tx1"/>
                          </a:solidFill>
                        </a:rPr>
                        <a:t>Iball</a:t>
                      </a:r>
                      <a:r>
                        <a:rPr kumimoji="0" lang="en-US" sz="1400" kern="1200" baseline="0" dirty="0" smtClean="0">
                          <a:solidFill>
                            <a:schemeClr val="tx1"/>
                          </a:solidFill>
                        </a:rPr>
                        <a:t> Barcode Driver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29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400" u="none" kern="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u="none" kern="1200" dirty="0" smtClean="0">
                          <a:solidFill>
                            <a:schemeClr val="tx1"/>
                          </a:solidFill>
                        </a:rPr>
                        <a:t>RFID Reader and Tags (125Khz)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kumimoji="0" lang="en-US" sz="1400" kern="1200" dirty="0" smtClean="0">
                        <a:solidFill>
                          <a:schemeClr val="tx1"/>
                        </a:solidFill>
                      </a:endParaRPr>
                    </a:p>
                    <a:p>
                      <a:pPr algn="l"/>
                      <a:r>
                        <a:rPr kumimoji="0" lang="en-US" sz="1400" kern="1200" dirty="0" smtClean="0">
                          <a:solidFill>
                            <a:schemeClr val="tx1"/>
                          </a:solidFill>
                        </a:rPr>
                        <a:t>Ionic  SDK (open-source )</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2952">
                <a:tc>
                  <a:txBody>
                    <a:bodyPr/>
                    <a:lstStyle/>
                    <a:p>
                      <a:pPr algn="l"/>
                      <a:endParaRPr kumimoji="0" lang="en-US" sz="1400" kern="1200" baseline="0" dirty="0" smtClean="0">
                        <a:solidFill>
                          <a:schemeClr val="tx1"/>
                        </a:solidFill>
                      </a:endParaRPr>
                    </a:p>
                    <a:p>
                      <a:pPr algn="l"/>
                      <a:r>
                        <a:rPr kumimoji="0" lang="en-US" sz="1400" kern="1200" baseline="0" dirty="0" smtClean="0">
                          <a:solidFill>
                            <a:schemeClr val="tx1"/>
                          </a:solidFill>
                        </a:rPr>
                        <a:t>LCD Screen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400" dirty="0" smtClean="0">
                        <a:solidFill>
                          <a:schemeClr val="tx1"/>
                        </a:solidFill>
                      </a:endParaRPr>
                    </a:p>
                    <a:p>
                      <a:pPr algn="l"/>
                      <a:r>
                        <a:rPr lang="en-US" sz="1400" dirty="0" err="1" smtClean="0">
                          <a:solidFill>
                            <a:schemeClr val="tx1"/>
                          </a:solidFill>
                        </a:rPr>
                        <a:t>Arduino</a:t>
                      </a:r>
                      <a:r>
                        <a:rPr lang="en-US" sz="1400" dirty="0" smtClean="0">
                          <a:solidFill>
                            <a:schemeClr val="tx1"/>
                          </a:solidFill>
                        </a:rPr>
                        <a:t> </a:t>
                      </a:r>
                      <a:r>
                        <a:rPr lang="en-US" sz="1400" dirty="0" err="1" smtClean="0">
                          <a:solidFill>
                            <a:schemeClr val="tx1"/>
                          </a:solidFill>
                        </a:rPr>
                        <a:t>uno</a:t>
                      </a:r>
                      <a:r>
                        <a:rPr lang="en-US" sz="1400" dirty="0" smtClean="0">
                          <a:solidFill>
                            <a:schemeClr val="tx1"/>
                          </a:solidFill>
                        </a:rPr>
                        <a:t> driver</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2952">
                <a:tc>
                  <a:txBody>
                    <a:bodyPr/>
                    <a:lstStyle/>
                    <a:p>
                      <a:pPr algn="l"/>
                      <a:endParaRPr kumimoji="0" lang="en-US" sz="1400" kern="1200" baseline="0" dirty="0" smtClean="0">
                        <a:solidFill>
                          <a:schemeClr val="tx1"/>
                        </a:solidFill>
                      </a:endParaRPr>
                    </a:p>
                    <a:p>
                      <a:pPr algn="l"/>
                      <a:r>
                        <a:rPr kumimoji="0" lang="en-US" sz="1400" kern="1200" baseline="0" dirty="0" smtClean="0">
                          <a:solidFill>
                            <a:schemeClr val="tx1"/>
                          </a:solidFill>
                        </a:rPr>
                        <a:t>10V Battery Kit 	</a:t>
                      </a:r>
                    </a:p>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6258">
                <a:tc>
                  <a:txBody>
                    <a:bodyPr/>
                    <a:lstStyle/>
                    <a:p>
                      <a:pPr algn="l"/>
                      <a:endParaRPr kumimoji="0" lang="en-US" sz="1400" kern="1200" baseline="0" dirty="0" smtClean="0">
                        <a:solidFill>
                          <a:schemeClr val="tx1"/>
                        </a:solidFill>
                      </a:endParaRPr>
                    </a:p>
                    <a:p>
                      <a:pPr algn="l"/>
                      <a:r>
                        <a:rPr kumimoji="0" lang="en-US" sz="1400" kern="1200" baseline="0" dirty="0" err="1" smtClean="0">
                          <a:solidFill>
                            <a:schemeClr val="tx1"/>
                          </a:solidFill>
                        </a:rPr>
                        <a:t>Customised</a:t>
                      </a:r>
                      <a:r>
                        <a:rPr kumimoji="0" lang="en-US" sz="1400" kern="1200" baseline="0" dirty="0" smtClean="0">
                          <a:solidFill>
                            <a:schemeClr val="tx1"/>
                          </a:solidFill>
                        </a:rPr>
                        <a:t> Basket	</a:t>
                      </a:r>
                      <a:endParaRPr kumimoji="0" lang="en-US" sz="14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cover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74638"/>
            <a:ext cx="8143900" cy="1143000"/>
          </a:xfrm>
        </p:spPr>
        <p:txBody>
          <a:bodyPr>
            <a:normAutofit/>
          </a:bodyPr>
          <a:lstStyle/>
          <a:p>
            <a:pPr algn="ctr"/>
            <a:r>
              <a:rPr lang="en-US" sz="3600" dirty="0" smtClean="0"/>
              <a:t>CONCLUSION</a:t>
            </a:r>
            <a:endParaRPr lang="en-US" sz="3600" dirty="0"/>
          </a:p>
        </p:txBody>
      </p:sp>
      <p:sp>
        <p:nvSpPr>
          <p:cNvPr id="3" name="Content Placeholder 2"/>
          <p:cNvSpPr>
            <a:spLocks noGrp="1"/>
          </p:cNvSpPr>
          <p:nvPr>
            <p:ph idx="1"/>
          </p:nvPr>
        </p:nvSpPr>
        <p:spPr>
          <a:xfrm>
            <a:off x="714348" y="1447800"/>
            <a:ext cx="8219340" cy="4800600"/>
          </a:xfrm>
        </p:spPr>
        <p:txBody>
          <a:bodyPr>
            <a:normAutofit/>
          </a:bodyPr>
          <a:lstStyle/>
          <a:p>
            <a:pPr algn="just">
              <a:buNone/>
            </a:pPr>
            <a:r>
              <a:rPr lang="en-US" sz="2000" dirty="0" smtClean="0"/>
              <a:t>		The project will demonstrate the possibility of using </a:t>
            </a:r>
            <a:r>
              <a:rPr lang="en-US" sz="2000" dirty="0" err="1" smtClean="0"/>
              <a:t>Arduino</a:t>
            </a:r>
            <a:r>
              <a:rPr lang="en-US" sz="2000" dirty="0" smtClean="0"/>
              <a:t> and Smart phone for developing a smart shopping system which automates the entire billing procedure. The system developed is highly reliable, fair and cost-effective. With this, shoppers no longer have to wait near counters for payment of bills because of their purchased item information getting transferred to central billing unit. This will enhance the shopping experience to a new level.</a:t>
            </a:r>
          </a:p>
          <a:p>
            <a:pPr algn="just">
              <a:buNone/>
            </a:pPr>
            <a:r>
              <a:rPr lang="en-US" sz="2000" dirty="0" smtClean="0"/>
              <a:t>		Taking into account the changing trend in retail shopping, we come to a conclusion that the Intelligent Shopping Basket is most certainly a definite necessity for the Retail marketing industry to step up their portfolios , cope up with the advancement in technology and save time and manpower. </a:t>
            </a:r>
          </a:p>
          <a:p>
            <a:pPr algn="just"/>
            <a:endParaRPr lang="en-US" sz="2000" dirty="0" smtClean="0"/>
          </a:p>
        </p:txBody>
      </p:sp>
    </p:spTree>
  </p:cSld>
  <p:clrMapOvr>
    <a:masterClrMapping/>
  </p:clrMapOvr>
  <p:transition>
    <p:cover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290"/>
            <a:ext cx="9144000" cy="857256"/>
          </a:xfrm>
        </p:spPr>
        <p:txBody>
          <a:bodyPr/>
          <a:lstStyle/>
          <a:p>
            <a:pPr algn="ctr"/>
            <a:r>
              <a:rPr lang="en-IN" dirty="0" smtClean="0"/>
              <a:t>   </a:t>
            </a:r>
            <a:r>
              <a:rPr lang="en-IN" sz="3600" dirty="0" smtClean="0"/>
              <a:t>REFERENCES</a:t>
            </a:r>
            <a:endParaRPr lang="en-IN" sz="3600" dirty="0"/>
          </a:p>
        </p:txBody>
      </p:sp>
      <p:sp>
        <p:nvSpPr>
          <p:cNvPr id="3" name="Subtitle 2"/>
          <p:cNvSpPr>
            <a:spLocks noGrp="1"/>
          </p:cNvSpPr>
          <p:nvPr>
            <p:ph type="subTitle" idx="1"/>
          </p:nvPr>
        </p:nvSpPr>
        <p:spPr>
          <a:xfrm>
            <a:off x="1000100" y="1214422"/>
            <a:ext cx="7929618" cy="5643578"/>
          </a:xfrm>
        </p:spPr>
        <p:txBody>
          <a:bodyPr>
            <a:normAutofit/>
          </a:bodyPr>
          <a:lstStyle/>
          <a:p>
            <a:pPr marL="571500" indent="-571500" algn="just">
              <a:buSzPct val="60000"/>
              <a:buFont typeface="Wingdings" pitchFamily="2" charset="2"/>
              <a:buChar char="q"/>
            </a:pPr>
            <a:r>
              <a:rPr lang="en-IN" sz="1800" dirty="0" smtClean="0"/>
              <a:t>“Smart Trolley  In Mega Mall”, </a:t>
            </a:r>
            <a:r>
              <a:rPr lang="en-IN" sz="1800" dirty="0" err="1" smtClean="0"/>
              <a:t>Vidya</a:t>
            </a:r>
            <a:r>
              <a:rPr lang="en-IN" sz="1800" dirty="0" smtClean="0"/>
              <a:t> </a:t>
            </a:r>
            <a:r>
              <a:rPr lang="en-IN" sz="1800" dirty="0" err="1" smtClean="0"/>
              <a:t>Palve</a:t>
            </a:r>
            <a:r>
              <a:rPr lang="en-IN" sz="1800" dirty="0" smtClean="0"/>
              <a:t>, </a:t>
            </a:r>
            <a:r>
              <a:rPr lang="en-IN" sz="1800" dirty="0" err="1" smtClean="0"/>
              <a:t>Arpita</a:t>
            </a:r>
            <a:r>
              <a:rPr lang="en-IN" sz="1800" dirty="0" smtClean="0"/>
              <a:t> </a:t>
            </a:r>
            <a:r>
              <a:rPr lang="en-IN" sz="1800" dirty="0" err="1" smtClean="0"/>
              <a:t>Mahale</a:t>
            </a:r>
            <a:r>
              <a:rPr lang="en-IN" sz="1800" dirty="0" smtClean="0"/>
              <a:t>, </a:t>
            </a:r>
            <a:r>
              <a:rPr lang="en-IN" sz="1800" dirty="0" err="1" smtClean="0"/>
              <a:t>Apurva</a:t>
            </a:r>
            <a:r>
              <a:rPr lang="en-IN" sz="1800" dirty="0" smtClean="0"/>
              <a:t> </a:t>
            </a:r>
            <a:r>
              <a:rPr lang="en-IN" sz="1800" dirty="0" err="1" smtClean="0"/>
              <a:t>Dandgarval</a:t>
            </a:r>
            <a:r>
              <a:rPr lang="en-IN" sz="1800" dirty="0" smtClean="0"/>
              <a:t>, </a:t>
            </a:r>
            <a:r>
              <a:rPr lang="en-IN" sz="1800" dirty="0" err="1" smtClean="0"/>
              <a:t>Unnati</a:t>
            </a:r>
            <a:r>
              <a:rPr lang="en-IN" sz="1800" dirty="0" smtClean="0"/>
              <a:t> </a:t>
            </a:r>
            <a:r>
              <a:rPr lang="en-IN" sz="1800" dirty="0" err="1" smtClean="0"/>
              <a:t>Deore</a:t>
            </a:r>
            <a:r>
              <a:rPr lang="en-IN" sz="1800" dirty="0" smtClean="0"/>
              <a:t>, </a:t>
            </a:r>
            <a:r>
              <a:rPr lang="en-IN" sz="1800" dirty="0" err="1" smtClean="0"/>
              <a:t>Prachi</a:t>
            </a:r>
            <a:r>
              <a:rPr lang="en-IN" sz="1800" dirty="0" smtClean="0"/>
              <a:t> </a:t>
            </a:r>
            <a:r>
              <a:rPr lang="en-IN" sz="1800" dirty="0" err="1" smtClean="0"/>
              <a:t>Jadhav</a:t>
            </a:r>
            <a:r>
              <a:rPr lang="en-IN" sz="1800" dirty="0" smtClean="0"/>
              <a:t>, International Journal of Advance Research in Science and Engineering </a:t>
            </a:r>
            <a:r>
              <a:rPr lang="en-IN" sz="1800" dirty="0" err="1" smtClean="0"/>
              <a:t>Vol</a:t>
            </a:r>
            <a:r>
              <a:rPr lang="en-IN" sz="1800" dirty="0" smtClean="0"/>
              <a:t> No.6, February 2018.</a:t>
            </a:r>
          </a:p>
          <a:p>
            <a:pPr marL="571500" indent="-571500" algn="just">
              <a:buSzPct val="60000"/>
              <a:buFont typeface="Wingdings" pitchFamily="2" charset="2"/>
              <a:buChar char="q"/>
            </a:pPr>
            <a:r>
              <a:rPr lang="en-IN" sz="1800" dirty="0" smtClean="0"/>
              <a:t>“Automated Shopping Trolley for Super Market Billing System”, S. </a:t>
            </a:r>
            <a:r>
              <a:rPr lang="en-IN" sz="1800" dirty="0" err="1" smtClean="0"/>
              <a:t>Sainath</a:t>
            </a:r>
            <a:r>
              <a:rPr lang="en-IN" sz="1800" dirty="0" smtClean="0"/>
              <a:t>, K. </a:t>
            </a:r>
            <a:r>
              <a:rPr lang="en-IN" sz="1800" dirty="0" err="1" smtClean="0"/>
              <a:t>Surender</a:t>
            </a:r>
            <a:r>
              <a:rPr lang="en-IN" sz="1800" dirty="0" smtClean="0"/>
              <a:t>, V.  </a:t>
            </a:r>
            <a:r>
              <a:rPr lang="en-IN" sz="1800" dirty="0" err="1" smtClean="0"/>
              <a:t>Vikram</a:t>
            </a:r>
            <a:r>
              <a:rPr lang="en-IN" sz="1800" dirty="0" smtClean="0"/>
              <a:t> </a:t>
            </a:r>
            <a:r>
              <a:rPr lang="en-IN" sz="1800" dirty="0" err="1" smtClean="0"/>
              <a:t>Arvind</a:t>
            </a:r>
            <a:r>
              <a:rPr lang="en-IN" sz="1800" dirty="0" smtClean="0"/>
              <a:t>, International Journal of Computer Applications, 2014</a:t>
            </a:r>
          </a:p>
          <a:p>
            <a:pPr marL="571500" indent="-571500" algn="just">
              <a:buSzPct val="60000"/>
              <a:buFont typeface="Wingdings" pitchFamily="2" charset="2"/>
              <a:buChar char="q"/>
            </a:pPr>
            <a:r>
              <a:rPr lang="en-IN" sz="1800" dirty="0" smtClean="0"/>
              <a:t>“Smart Trolley using Smart Phone and </a:t>
            </a:r>
            <a:r>
              <a:rPr lang="en-IN" sz="1800" dirty="0" err="1" smtClean="0"/>
              <a:t>Arduino</a:t>
            </a:r>
            <a:r>
              <a:rPr lang="en-IN" sz="1800" dirty="0" smtClean="0"/>
              <a:t>”, </a:t>
            </a:r>
            <a:r>
              <a:rPr lang="en-IN" sz="1800" dirty="0" err="1" smtClean="0"/>
              <a:t>Harpreet</a:t>
            </a:r>
            <a:r>
              <a:rPr lang="en-IN" sz="1800" dirty="0" smtClean="0"/>
              <a:t> Singh </a:t>
            </a:r>
            <a:r>
              <a:rPr lang="en-IN" sz="1800" dirty="0" err="1" smtClean="0"/>
              <a:t>Bedi</a:t>
            </a:r>
            <a:r>
              <a:rPr lang="en-IN" sz="1800" dirty="0" smtClean="0"/>
              <a:t>, </a:t>
            </a:r>
            <a:r>
              <a:rPr lang="en-IN" sz="1800" dirty="0" err="1" smtClean="0"/>
              <a:t>Nikhi</a:t>
            </a:r>
            <a:r>
              <a:rPr lang="en-IN" sz="1800" dirty="0" smtClean="0"/>
              <a:t> </a:t>
            </a:r>
            <a:r>
              <a:rPr lang="en-IN" sz="1800" dirty="0" err="1" smtClean="0"/>
              <a:t>Goyal</a:t>
            </a:r>
            <a:r>
              <a:rPr lang="en-IN" sz="1800" dirty="0" smtClean="0"/>
              <a:t>, Sunil Kumar, </a:t>
            </a:r>
            <a:r>
              <a:rPr lang="en-IN" sz="1800" dirty="0" err="1" smtClean="0"/>
              <a:t>Avinash</a:t>
            </a:r>
            <a:r>
              <a:rPr lang="en-IN" sz="1800" dirty="0" smtClean="0"/>
              <a:t> Gupta, Journal of Electrical and </a:t>
            </a:r>
            <a:r>
              <a:rPr lang="en-IN" sz="1800" dirty="0" err="1" smtClean="0"/>
              <a:t>Electronical</a:t>
            </a:r>
            <a:r>
              <a:rPr lang="en-IN" sz="1800" dirty="0" smtClean="0"/>
              <a:t> Systems.</a:t>
            </a:r>
          </a:p>
          <a:p>
            <a:pPr marL="571500" indent="-571500" algn="just">
              <a:buSzPct val="60000"/>
              <a:buFont typeface="Wingdings" pitchFamily="2" charset="2"/>
              <a:buChar char="q"/>
            </a:pPr>
            <a:r>
              <a:rPr lang="en-IN" sz="1800" dirty="0" smtClean="0"/>
              <a:t> “Automated Smart Trolley with Smart Billing using </a:t>
            </a:r>
            <a:r>
              <a:rPr lang="en-IN" sz="1800" dirty="0" err="1" smtClean="0"/>
              <a:t>Arduino</a:t>
            </a:r>
            <a:r>
              <a:rPr lang="en-IN" sz="1800" dirty="0" smtClean="0"/>
              <a:t>”, </a:t>
            </a:r>
            <a:r>
              <a:rPr lang="en-IN" sz="1800" dirty="0" err="1" smtClean="0"/>
              <a:t>Suganya</a:t>
            </a:r>
            <a:r>
              <a:rPr lang="en-IN" sz="1800" dirty="0" smtClean="0"/>
              <a:t> R, </a:t>
            </a:r>
            <a:r>
              <a:rPr lang="en-IN" sz="1800" dirty="0" err="1" smtClean="0"/>
              <a:t>Swarnavalli</a:t>
            </a:r>
            <a:r>
              <a:rPr lang="en-IN" sz="1800" dirty="0" smtClean="0"/>
              <a:t> N, </a:t>
            </a:r>
            <a:r>
              <a:rPr lang="en-IN" sz="1800" dirty="0" err="1" smtClean="0"/>
              <a:t>Vismitha</a:t>
            </a:r>
            <a:r>
              <a:rPr lang="en-IN" sz="1800" dirty="0" smtClean="0"/>
              <a:t> S, Mrs. G.M. </a:t>
            </a:r>
            <a:r>
              <a:rPr lang="en-IN" sz="1800" dirty="0" err="1" smtClean="0"/>
              <a:t>Rajathi</a:t>
            </a:r>
            <a:r>
              <a:rPr lang="en-IN" sz="1800" dirty="0" smtClean="0"/>
              <a:t>, International Journal for Research in Applied Science &amp; Engineering Technology (IJRASET), </a:t>
            </a:r>
            <a:r>
              <a:rPr lang="en-IN" sz="1800" dirty="0" err="1" smtClean="0"/>
              <a:t>Vol</a:t>
            </a:r>
            <a:r>
              <a:rPr lang="en-IN" sz="1800" dirty="0" smtClean="0"/>
              <a:t> 4, Issue III, March 2016.</a:t>
            </a:r>
          </a:p>
          <a:p>
            <a:pPr marL="571500" indent="-571500" algn="just">
              <a:buSzPct val="60000"/>
              <a:buFont typeface="Wingdings" pitchFamily="2" charset="2"/>
              <a:buChar char="q"/>
            </a:pPr>
            <a:r>
              <a:rPr lang="en-IN" sz="1800" dirty="0" smtClean="0"/>
              <a:t>“Design and Implementation of a Smart Shopping Cart by RFID Technology”, </a:t>
            </a:r>
            <a:r>
              <a:rPr lang="en-IN" sz="1800" dirty="0" err="1" smtClean="0"/>
              <a:t>Nemalidinne</a:t>
            </a:r>
            <a:r>
              <a:rPr lang="en-IN" sz="1800" dirty="0" smtClean="0"/>
              <a:t> </a:t>
            </a:r>
            <a:r>
              <a:rPr lang="en-IN" sz="1800" dirty="0" err="1" smtClean="0"/>
              <a:t>Sai</a:t>
            </a:r>
            <a:r>
              <a:rPr lang="en-IN" sz="1800" dirty="0" smtClean="0"/>
              <a:t> </a:t>
            </a:r>
            <a:r>
              <a:rPr lang="en-IN" sz="1800" dirty="0" err="1" smtClean="0"/>
              <a:t>Megana</a:t>
            </a:r>
            <a:r>
              <a:rPr lang="en-IN" sz="1800" dirty="0" smtClean="0"/>
              <a:t>, Asian Institute of Technology School of Engineering and Technology, Thailand, May 2018. </a:t>
            </a:r>
          </a:p>
        </p:txBody>
      </p:sp>
    </p:spTree>
  </p:cSld>
  <p:clrMapOvr>
    <a:masterClrMapping/>
  </p:clrMapOvr>
  <p:transition>
    <p:cover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1285860"/>
            <a:ext cx="8143900" cy="1071570"/>
          </a:xfrm>
        </p:spPr>
        <p:txBody>
          <a:bodyPr/>
          <a:lstStyle/>
          <a:p>
            <a:pPr algn="ctr"/>
            <a:r>
              <a:rPr lang="en-US" b="1" dirty="0" smtClean="0"/>
              <a:t>THANK YOU!!!</a:t>
            </a:r>
            <a:endParaRPr lang="en-US" b="1" dirty="0"/>
          </a:p>
        </p:txBody>
      </p:sp>
      <p:sp>
        <p:nvSpPr>
          <p:cNvPr id="1026" name="AutoShape 2" descr="Image result for minions  with hands rais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0" name="Picture 2" descr="C:\Users\Ajay\Desktop\kid-sitting-in-a-supermarket-shopping-cart_3446-359.jpg"/>
          <p:cNvPicPr>
            <a:picLocks noChangeAspect="1" noChangeArrowheads="1"/>
          </p:cNvPicPr>
          <p:nvPr/>
        </p:nvPicPr>
        <p:blipFill>
          <a:blip r:embed="rId2"/>
          <a:srcRect/>
          <a:stretch>
            <a:fillRect/>
          </a:stretch>
        </p:blipFill>
        <p:spPr bwMode="auto">
          <a:xfrm>
            <a:off x="3286116" y="2285992"/>
            <a:ext cx="3219450" cy="3219450"/>
          </a:xfrm>
          <a:prstGeom prst="rect">
            <a:avLst/>
          </a:prstGeom>
          <a:noFill/>
        </p:spPr>
      </p:pic>
    </p:spTree>
  </p:cSld>
  <p:clrMapOvr>
    <a:masterClrMapping/>
  </p:clrMapOvr>
  <p:transition>
    <p:cover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00042"/>
            <a:ext cx="9144000" cy="857256"/>
          </a:xfrm>
        </p:spPr>
        <p:txBody>
          <a:bodyPr>
            <a:normAutofit/>
          </a:bodyPr>
          <a:lstStyle/>
          <a:p>
            <a:pPr algn="ctr"/>
            <a:r>
              <a:rPr lang="en-IN" sz="4000" dirty="0" smtClean="0">
                <a:latin typeface="+mn-lt"/>
              </a:rPr>
              <a:t>   ABSTRACT</a:t>
            </a:r>
            <a:endParaRPr lang="en-IN" sz="4000" dirty="0">
              <a:latin typeface="+mn-lt"/>
            </a:endParaRPr>
          </a:p>
        </p:txBody>
      </p:sp>
      <p:sp>
        <p:nvSpPr>
          <p:cNvPr id="3" name="Subtitle 2"/>
          <p:cNvSpPr>
            <a:spLocks noGrp="1"/>
          </p:cNvSpPr>
          <p:nvPr>
            <p:ph type="subTitle" idx="1"/>
          </p:nvPr>
        </p:nvSpPr>
        <p:spPr>
          <a:xfrm>
            <a:off x="1071538" y="2000240"/>
            <a:ext cx="7854696" cy="3552400"/>
          </a:xfrm>
        </p:spPr>
        <p:txBody>
          <a:bodyPr>
            <a:normAutofit/>
          </a:bodyPr>
          <a:lstStyle/>
          <a:p>
            <a:pPr algn="just"/>
            <a:r>
              <a:rPr lang="en-US" dirty="0" smtClean="0"/>
              <a:t>The ‘</a:t>
            </a:r>
            <a:r>
              <a:rPr lang="en-US" sz="2400" b="1" dirty="0" smtClean="0">
                <a:latin typeface="Arial" pitchFamily="34" charset="0"/>
                <a:cs typeface="Arial" pitchFamily="34" charset="0"/>
              </a:rPr>
              <a:t>Intelligent Shopping Basket’ </a:t>
            </a:r>
            <a:r>
              <a:rPr lang="en-US" dirty="0" smtClean="0"/>
              <a:t>is a Smart </a:t>
            </a:r>
            <a:r>
              <a:rPr lang="en-US" sz="2400" b="1" dirty="0" smtClean="0">
                <a:latin typeface="Arial" pitchFamily="34" charset="0"/>
                <a:cs typeface="Arial" pitchFamily="34" charset="0"/>
              </a:rPr>
              <a:t>Basket</a:t>
            </a:r>
            <a:r>
              <a:rPr lang="en-US" sz="2800" b="1" dirty="0" smtClean="0">
                <a:latin typeface="Arial" pitchFamily="34" charset="0"/>
                <a:cs typeface="Arial" pitchFamily="34" charset="0"/>
              </a:rPr>
              <a:t> </a:t>
            </a:r>
            <a:r>
              <a:rPr lang="en-US" dirty="0" smtClean="0"/>
              <a:t>which integrates a </a:t>
            </a:r>
            <a:r>
              <a:rPr lang="en-US" dirty="0" err="1" smtClean="0"/>
              <a:t>Arduino</a:t>
            </a:r>
            <a:r>
              <a:rPr lang="en-US" dirty="0" smtClean="0"/>
              <a:t> Embedded Chip with RFID code Scanners and a Battery kit to allow users to self checkout at Super Markets.</a:t>
            </a:r>
            <a:endParaRPr lang="en-IN" dirty="0"/>
          </a:p>
        </p:txBody>
      </p:sp>
    </p:spTree>
  </p:cSld>
  <p:clrMapOvr>
    <a:masterClrMapping/>
  </p:clrMapOvr>
  <p:transition>
    <p:cover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mage result for smart trolley using phone"/>
          <p:cNvPicPr>
            <a:picLocks noChangeAspect="1" noChangeArrowheads="1"/>
          </p:cNvPicPr>
          <p:nvPr/>
        </p:nvPicPr>
        <p:blipFill>
          <a:blip r:embed="rId2"/>
          <a:srcRect/>
          <a:stretch>
            <a:fillRect/>
          </a:stretch>
        </p:blipFill>
        <p:spPr bwMode="auto">
          <a:xfrm>
            <a:off x="4433367" y="1500174"/>
            <a:ext cx="4412182" cy="4714907"/>
          </a:xfrm>
          <a:prstGeom prst="rect">
            <a:avLst/>
          </a:prstGeom>
          <a:noFill/>
        </p:spPr>
      </p:pic>
      <p:sp>
        <p:nvSpPr>
          <p:cNvPr id="2" name="Title 1"/>
          <p:cNvSpPr>
            <a:spLocks noGrp="1"/>
          </p:cNvSpPr>
          <p:nvPr>
            <p:ph type="title"/>
          </p:nvPr>
        </p:nvSpPr>
        <p:spPr>
          <a:xfrm>
            <a:off x="1000100" y="274638"/>
            <a:ext cx="8143900" cy="1143000"/>
          </a:xfrm>
        </p:spPr>
        <p:txBody>
          <a:bodyPr/>
          <a:lstStyle/>
          <a:p>
            <a:pPr algn="ctr"/>
            <a:r>
              <a:rPr lang="en-US" dirty="0" smtClean="0"/>
              <a:t>Index</a:t>
            </a:r>
            <a:endParaRPr lang="en-US" dirty="0"/>
          </a:p>
        </p:txBody>
      </p:sp>
      <p:sp>
        <p:nvSpPr>
          <p:cNvPr id="3" name="Content Placeholder 2"/>
          <p:cNvSpPr>
            <a:spLocks noGrp="1"/>
          </p:cNvSpPr>
          <p:nvPr>
            <p:ph idx="1"/>
          </p:nvPr>
        </p:nvSpPr>
        <p:spPr>
          <a:xfrm>
            <a:off x="1000100" y="1428736"/>
            <a:ext cx="7933588" cy="5429264"/>
          </a:xfrm>
        </p:spPr>
        <p:txBody>
          <a:bodyPr/>
          <a:lstStyle/>
          <a:p>
            <a:pPr>
              <a:buFont typeface="Wingdings" pitchFamily="2" charset="2"/>
              <a:buChar char="§"/>
            </a:pPr>
            <a:r>
              <a:rPr lang="en-US" sz="2400" dirty="0" smtClean="0"/>
              <a:t>INTRODUCTION</a:t>
            </a:r>
          </a:p>
          <a:p>
            <a:pPr>
              <a:buFont typeface="Wingdings" pitchFamily="2" charset="2"/>
              <a:buChar char="§"/>
            </a:pPr>
            <a:r>
              <a:rPr lang="en-US" sz="2400" dirty="0" smtClean="0"/>
              <a:t>AIMS AND OBJECTIVES</a:t>
            </a:r>
          </a:p>
          <a:p>
            <a:pPr>
              <a:buFont typeface="Wingdings" pitchFamily="2" charset="2"/>
              <a:buChar char="§"/>
            </a:pPr>
            <a:r>
              <a:rPr lang="en-US" sz="2400" dirty="0" smtClean="0"/>
              <a:t>LITERATURE SURVEYED</a:t>
            </a:r>
          </a:p>
          <a:p>
            <a:pPr>
              <a:buFont typeface="Wingdings" pitchFamily="2" charset="2"/>
              <a:buChar char="§"/>
            </a:pPr>
            <a:r>
              <a:rPr lang="en-US" sz="2400" dirty="0" smtClean="0"/>
              <a:t>PROBLEM STATEMENT</a:t>
            </a:r>
          </a:p>
          <a:p>
            <a:pPr>
              <a:buFont typeface="Wingdings" pitchFamily="2" charset="2"/>
              <a:buChar char="§"/>
            </a:pPr>
            <a:r>
              <a:rPr lang="en-US" sz="2400" dirty="0" smtClean="0"/>
              <a:t>SCOPE</a:t>
            </a:r>
          </a:p>
          <a:p>
            <a:pPr>
              <a:buFont typeface="Wingdings" pitchFamily="2" charset="2"/>
              <a:buChar char="§"/>
            </a:pPr>
            <a:r>
              <a:rPr lang="en-US" sz="2400" dirty="0" smtClean="0"/>
              <a:t>BLOCK DIAGRAM</a:t>
            </a:r>
          </a:p>
          <a:p>
            <a:pPr>
              <a:buFont typeface="Wingdings" pitchFamily="2" charset="2"/>
              <a:buChar char="§"/>
            </a:pPr>
            <a:r>
              <a:rPr lang="en-US" sz="2400" dirty="0" smtClean="0"/>
              <a:t>DETAILS OF HARDWARE AND SOFTWARE</a:t>
            </a:r>
          </a:p>
          <a:p>
            <a:pPr>
              <a:buFont typeface="Wingdings" pitchFamily="2" charset="2"/>
              <a:buChar char="§"/>
            </a:pPr>
            <a:r>
              <a:rPr lang="en-US" sz="2400" dirty="0" smtClean="0"/>
              <a:t>CONCLUSION</a:t>
            </a:r>
          </a:p>
          <a:p>
            <a:pPr>
              <a:buFont typeface="Wingdings" pitchFamily="2" charset="2"/>
              <a:buChar char="§"/>
            </a:pPr>
            <a:r>
              <a:rPr lang="en-US" sz="2400" dirty="0" smtClean="0"/>
              <a:t>REFERENCES</a:t>
            </a:r>
          </a:p>
          <a:p>
            <a:pPr>
              <a:buNone/>
            </a:pPr>
            <a:endParaRPr lang="en-US" dirty="0" smtClean="0"/>
          </a:p>
        </p:txBody>
      </p:sp>
    </p:spTree>
  </p:cSld>
  <p:clrMapOvr>
    <a:masterClrMapping/>
  </p:clrMapOvr>
  <p:transition>
    <p:cover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0"/>
            <a:ext cx="8929718" cy="1214422"/>
          </a:xfrm>
        </p:spPr>
        <p:txBody>
          <a:bodyPr>
            <a:normAutofit/>
          </a:bodyPr>
          <a:lstStyle/>
          <a:p>
            <a:pPr algn="ctr"/>
            <a:r>
              <a:rPr lang="en-IN" i="1" dirty="0" smtClean="0"/>
              <a:t>    INTRODUCTION</a:t>
            </a:r>
            <a:r>
              <a:rPr lang="en-IN" dirty="0" smtClean="0"/>
              <a:t> </a:t>
            </a:r>
            <a:endParaRPr lang="en-IN" dirty="0"/>
          </a:p>
        </p:txBody>
      </p:sp>
      <p:sp>
        <p:nvSpPr>
          <p:cNvPr id="3" name="Subtitle 2"/>
          <p:cNvSpPr>
            <a:spLocks noGrp="1"/>
          </p:cNvSpPr>
          <p:nvPr>
            <p:ph type="subTitle" idx="1"/>
          </p:nvPr>
        </p:nvSpPr>
        <p:spPr>
          <a:xfrm>
            <a:off x="1214414" y="1643050"/>
            <a:ext cx="7715304" cy="4572032"/>
          </a:xfrm>
        </p:spPr>
        <p:txBody>
          <a:bodyPr vert="horz" anchor="t">
            <a:normAutofit/>
          </a:bodyPr>
          <a:lstStyle/>
          <a:p>
            <a:pPr algn="just"/>
            <a:r>
              <a:rPr lang="en-US" sz="1800" dirty="0" smtClean="0"/>
              <a:t>In the modern world, every supermarket and hypermarkets employ shopping baskets and shopping trolleys in order to aid customers to select and store the products which they intend to purchase. </a:t>
            </a:r>
          </a:p>
          <a:p>
            <a:pPr algn="just"/>
            <a:endParaRPr lang="en-US" sz="1800" dirty="0" smtClean="0"/>
          </a:p>
          <a:p>
            <a:pPr algn="just"/>
            <a:r>
              <a:rPr lang="en-US" sz="1800" dirty="0" smtClean="0"/>
              <a:t>The customers have to drop every product which they wish to purchase into the shopping cart and then proceed to checkout at the billing counter. </a:t>
            </a:r>
          </a:p>
          <a:p>
            <a:pPr algn="just"/>
            <a:endParaRPr lang="en-US" sz="1800" dirty="0" smtClean="0"/>
          </a:p>
          <a:p>
            <a:pPr algn="just"/>
            <a:r>
              <a:rPr lang="en-US" sz="1800" dirty="0" smtClean="0"/>
              <a:t>The billing process is quite tedious and highly time consuming and has created the need for shops to employ more and more human resource in the billing section, and yet waiting time remains considerably high. </a:t>
            </a:r>
          </a:p>
          <a:p>
            <a:pPr algn="just"/>
            <a:endParaRPr lang="en-US" sz="1800" dirty="0" smtClean="0"/>
          </a:p>
          <a:p>
            <a:pPr algn="just"/>
            <a:r>
              <a:rPr lang="en-US" sz="1800" dirty="0" smtClean="0"/>
              <a:t>In a world where technology is replacing the ways we pursue everyday activity, the future of the retail industry also lies in more and more automated devices.</a:t>
            </a:r>
          </a:p>
          <a:p>
            <a:pPr algn="just"/>
            <a:endParaRPr lang="en-US" sz="1800" dirty="0" smtClean="0"/>
          </a:p>
          <a:p>
            <a:pPr algn="just"/>
            <a:endParaRPr lang="en-IN" sz="1800" dirty="0" smtClean="0"/>
          </a:p>
        </p:txBody>
      </p:sp>
    </p:spTree>
  </p:cSld>
  <p:clrMapOvr>
    <a:masterClrMapping/>
  </p:clrMapOvr>
  <p:transition>
    <p:cover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357166"/>
            <a:ext cx="8143900" cy="785818"/>
          </a:xfrm>
        </p:spPr>
        <p:txBody>
          <a:bodyPr>
            <a:normAutofit/>
          </a:bodyPr>
          <a:lstStyle/>
          <a:p>
            <a:pPr algn="ctr"/>
            <a:r>
              <a:rPr lang="en-IN" dirty="0" smtClean="0"/>
              <a:t> </a:t>
            </a:r>
            <a:r>
              <a:rPr lang="en-IN" sz="3600" dirty="0" smtClean="0">
                <a:latin typeface="+mn-lt"/>
              </a:rPr>
              <a:t>AIM AND OBJECTIVES</a:t>
            </a:r>
            <a:endParaRPr lang="en-IN" sz="3600" dirty="0">
              <a:latin typeface="+mn-lt"/>
            </a:endParaRPr>
          </a:p>
        </p:txBody>
      </p:sp>
      <p:sp>
        <p:nvSpPr>
          <p:cNvPr id="3" name="Subtitle 2"/>
          <p:cNvSpPr>
            <a:spLocks noGrp="1"/>
          </p:cNvSpPr>
          <p:nvPr>
            <p:ph type="subTitle" idx="1"/>
          </p:nvPr>
        </p:nvSpPr>
        <p:spPr>
          <a:xfrm>
            <a:off x="1000100" y="1500174"/>
            <a:ext cx="7929618" cy="4929222"/>
          </a:xfrm>
        </p:spPr>
        <p:txBody>
          <a:bodyPr>
            <a:normAutofit/>
          </a:bodyPr>
          <a:lstStyle/>
          <a:p>
            <a:pPr algn="just">
              <a:buFont typeface="Wingdings" pitchFamily="2" charset="2"/>
              <a:buChar char="v"/>
            </a:pPr>
            <a:r>
              <a:rPr lang="en-IN" sz="2000" dirty="0" smtClean="0"/>
              <a:t>  </a:t>
            </a:r>
            <a:r>
              <a:rPr lang="en-IN" sz="2000" b="1" dirty="0" smtClean="0"/>
              <a:t>AIM</a:t>
            </a:r>
            <a:r>
              <a:rPr lang="en-IN" sz="2000" dirty="0" smtClean="0"/>
              <a:t> :  </a:t>
            </a:r>
          </a:p>
          <a:p>
            <a:pPr algn="just"/>
            <a:r>
              <a:rPr lang="en-IN" sz="1600" dirty="0" smtClean="0"/>
              <a:t>     </a:t>
            </a:r>
            <a:r>
              <a:rPr lang="en-US" sz="1800" dirty="0" smtClean="0"/>
              <a:t>The Intelligent Shopping Basket  aims to reduce ,and possibly eliminate the total waiting time of customers, lower the total manpower requirement and expenses for markets and increase efficiency overall. </a:t>
            </a:r>
          </a:p>
          <a:p>
            <a:pPr algn="just"/>
            <a:endParaRPr lang="en-IN" sz="1600" dirty="0" smtClean="0"/>
          </a:p>
          <a:p>
            <a:pPr algn="just"/>
            <a:endParaRPr lang="en-IN" sz="1600" dirty="0" smtClean="0"/>
          </a:p>
          <a:p>
            <a:pPr algn="just">
              <a:buFont typeface="Wingdings" pitchFamily="2" charset="2"/>
              <a:buChar char="v"/>
            </a:pPr>
            <a:r>
              <a:rPr lang="en-IN" sz="2000" b="1" dirty="0" smtClean="0"/>
              <a:t> OBJECTIVES</a:t>
            </a:r>
            <a:r>
              <a:rPr lang="en-IN" sz="2000" dirty="0" smtClean="0"/>
              <a:t>:</a:t>
            </a:r>
          </a:p>
          <a:p>
            <a:pPr algn="just"/>
            <a:r>
              <a:rPr lang="en-US" sz="1800" dirty="0" smtClean="0"/>
              <a:t>The main objective of this project is to reduce and eliminate time taken in billing counter in super markets by designing an Intelligent Shopping Basket which uses </a:t>
            </a:r>
            <a:r>
              <a:rPr lang="en-US" sz="1800" dirty="0" smtClean="0"/>
              <a:t>Barcode scanners </a:t>
            </a:r>
            <a:r>
              <a:rPr lang="en-US" sz="1800" dirty="0" smtClean="0"/>
              <a:t>to allow users to self-checkout and increase productivity time.</a:t>
            </a:r>
            <a:endParaRPr lang="en-IN" sz="1800" dirty="0"/>
          </a:p>
        </p:txBody>
      </p:sp>
    </p:spTree>
  </p:cSld>
  <p:clrMapOvr>
    <a:masterClrMapping/>
  </p:clrMapOvr>
  <p:transition>
    <p:cover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74638"/>
            <a:ext cx="8143900" cy="1143000"/>
          </a:xfrm>
        </p:spPr>
        <p:txBody>
          <a:bodyPr/>
          <a:lstStyle/>
          <a:p>
            <a:pPr algn="ctr"/>
            <a:r>
              <a:rPr lang="en-US" dirty="0" smtClean="0"/>
              <a:t>Literature Surveyed</a:t>
            </a:r>
            <a:endParaRPr lang="en-US" dirty="0"/>
          </a:p>
        </p:txBody>
      </p:sp>
      <p:graphicFrame>
        <p:nvGraphicFramePr>
          <p:cNvPr id="4" name="Table 3"/>
          <p:cNvGraphicFramePr>
            <a:graphicFrameLocks noGrp="1"/>
          </p:cNvGraphicFramePr>
          <p:nvPr/>
        </p:nvGraphicFramePr>
        <p:xfrm>
          <a:off x="1000100" y="1357298"/>
          <a:ext cx="8001056" cy="4789478"/>
        </p:xfrm>
        <a:graphic>
          <a:graphicData uri="http://schemas.openxmlformats.org/drawingml/2006/table">
            <a:tbl>
              <a:tblPr firstRow="1" bandRow="1">
                <a:tableStyleId>{0E3FDE45-AF77-4B5C-9715-49D594BDF05E}</a:tableStyleId>
              </a:tblPr>
              <a:tblGrid>
                <a:gridCol w="491293"/>
                <a:gridCol w="1333516"/>
                <a:gridCol w="1473884"/>
                <a:gridCol w="1403700"/>
                <a:gridCol w="3298663"/>
              </a:tblGrid>
              <a:tr h="674678">
                <a:tc>
                  <a:txBody>
                    <a:bodyPr/>
                    <a:lstStyle/>
                    <a:p>
                      <a:pPr algn="ctr"/>
                      <a:r>
                        <a:rPr lang="en-US" dirty="0" err="1" smtClean="0"/>
                        <a:t>Sr.no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Title</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dirty="0" smtClean="0"/>
                        <a:t>Author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dirty="0" smtClean="0"/>
                        <a:t>Publication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dirty="0" smtClean="0"/>
                        <a:t>Approach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45496">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smtClean="0"/>
                        <a:t>Smart Trolley using Smart Phone and </a:t>
                      </a:r>
                      <a:r>
                        <a:rPr kumimoji="0" lang="en-US" sz="1200" kern="1200" baseline="0" dirty="0" err="1" smtClean="0"/>
                        <a:t>Arduino</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err="1" smtClean="0"/>
                        <a:t>Harpreet</a:t>
                      </a:r>
                      <a:r>
                        <a:rPr kumimoji="0" lang="en-US" sz="1200" kern="1200" baseline="0" dirty="0" smtClean="0"/>
                        <a:t> Singh </a:t>
                      </a:r>
                      <a:r>
                        <a:rPr kumimoji="0" lang="en-US" sz="1200" kern="1200" baseline="0" dirty="0" err="1" smtClean="0"/>
                        <a:t>Bedi</a:t>
                      </a:r>
                      <a:r>
                        <a:rPr kumimoji="0" lang="en-US" sz="1200" kern="1200" baseline="0" dirty="0" smtClean="0"/>
                        <a:t>, Nikhil </a:t>
                      </a:r>
                      <a:r>
                        <a:rPr kumimoji="0" lang="en-US" sz="1200" kern="1200" baseline="0" dirty="0" err="1" smtClean="0"/>
                        <a:t>Goyal</a:t>
                      </a:r>
                      <a:r>
                        <a:rPr kumimoji="0" lang="en-US" sz="1200" kern="1200" baseline="0" dirty="0" smtClean="0"/>
                        <a:t>, Sunil Kumar and </a:t>
                      </a:r>
                      <a:r>
                        <a:rPr kumimoji="0" lang="en-US" sz="1200" kern="1200" baseline="0" dirty="0" err="1" smtClean="0"/>
                        <a:t>Avinash</a:t>
                      </a:r>
                      <a:r>
                        <a:rPr kumimoji="0" lang="en-US" sz="1200" kern="1200" baseline="0" dirty="0" smtClean="0"/>
                        <a:t> Gupta</a:t>
                      </a:r>
                      <a:endParaRPr 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aseline="0" dirty="0" smtClean="0"/>
                        <a:t>Journal of</a:t>
                      </a:r>
                    </a:p>
                    <a:p>
                      <a:pPr algn="l"/>
                      <a:r>
                        <a:rPr lang="en-US" sz="1200" baseline="0" dirty="0" smtClean="0"/>
                        <a:t>Electrical &amp; Electronic Systems</a:t>
                      </a:r>
                      <a:endParaRPr 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kumimoji="0" lang="en-US" sz="1200" kern="1200" baseline="0" dirty="0" smtClean="0"/>
                        <a:t>Customer’s Smartphone acts as the barcode scanner. The code will accept by </a:t>
                      </a:r>
                      <a:r>
                        <a:rPr kumimoji="0" lang="en-US" sz="1200" kern="1200" baseline="0" dirty="0" err="1" smtClean="0"/>
                        <a:t>Arduino</a:t>
                      </a:r>
                      <a:r>
                        <a:rPr kumimoji="0" lang="en-US" sz="1200" kern="1200" baseline="0" dirty="0" smtClean="0"/>
                        <a:t> Uno through Bluetooth </a:t>
                      </a:r>
                      <a:r>
                        <a:rPr kumimoji="0" lang="en-US" sz="1200" kern="1200" baseline="0" dirty="0" err="1" smtClean="0"/>
                        <a:t>Module.</a:t>
                      </a:r>
                      <a:r>
                        <a:rPr lang="en-US" sz="1200" baseline="0" dirty="0" err="1" smtClean="0"/>
                        <a:t>RFID</a:t>
                      </a:r>
                      <a:r>
                        <a:rPr lang="en-US" sz="1200" baseline="0" dirty="0" smtClean="0"/>
                        <a:t> Tags and RFID Reader: The Smart Trolley can be used by those customers who are having the membership </a:t>
                      </a:r>
                      <a:r>
                        <a:rPr lang="en-US" sz="1200" baseline="0" dirty="0" err="1" smtClean="0"/>
                        <a:t>card.Whenever</a:t>
                      </a:r>
                      <a:r>
                        <a:rPr lang="en-US" sz="1200" baseline="0" dirty="0" smtClean="0"/>
                        <a:t> a customer put RFID Tag near to RFID </a:t>
                      </a:r>
                      <a:r>
                        <a:rPr lang="en-US" sz="1200" baseline="0" dirty="0" err="1" smtClean="0"/>
                        <a:t>Reader,RFID</a:t>
                      </a:r>
                      <a:r>
                        <a:rPr lang="en-US" sz="1200" baseline="0" dirty="0" smtClean="0"/>
                        <a:t> Reader detects the RFID Tag and trolley act as Smart Trolley.</a:t>
                      </a:r>
                      <a:endParaRPr kumimoji="0" lang="en-US" sz="1200" kern="1200" baseline="0" dirty="0" smtClean="0"/>
                    </a:p>
                    <a:p>
                      <a:pPr algn="just"/>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45496">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rtl="0" eaLnBrk="1" latinLnBrk="0" hangingPunct="1"/>
                      <a:r>
                        <a:rPr kumimoji="0" lang="en-US" sz="1200" kern="1200" baseline="0" dirty="0" smtClean="0"/>
                        <a:t>Automated Shopping Trolley for Super Market Billing System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smtClean="0"/>
                        <a:t> S. </a:t>
                      </a:r>
                      <a:r>
                        <a:rPr kumimoji="0" lang="en-US" sz="1200" kern="1200" baseline="0" dirty="0" err="1" smtClean="0"/>
                        <a:t>Sainath</a:t>
                      </a:r>
                      <a:r>
                        <a:rPr kumimoji="0" lang="en-US" sz="1200" kern="1200" baseline="0" dirty="0" smtClean="0"/>
                        <a:t>, K. </a:t>
                      </a:r>
                      <a:r>
                        <a:rPr kumimoji="0" lang="en-US" sz="1200" kern="1200" baseline="0" dirty="0" err="1" smtClean="0"/>
                        <a:t>Surender</a:t>
                      </a:r>
                      <a:r>
                        <a:rPr kumimoji="0" lang="en-US" sz="1200" kern="1200" baseline="0" dirty="0" smtClean="0"/>
                        <a:t>, V. </a:t>
                      </a:r>
                      <a:r>
                        <a:rPr kumimoji="0" lang="en-US" sz="1200" kern="1200" baseline="0" dirty="0" err="1" smtClean="0"/>
                        <a:t>Vikram</a:t>
                      </a:r>
                      <a:r>
                        <a:rPr kumimoji="0" lang="en-US" sz="1200" kern="1200" baseline="0" dirty="0" smtClean="0"/>
                        <a:t> </a:t>
                      </a:r>
                      <a:r>
                        <a:rPr kumimoji="0" lang="en-US" sz="1200" kern="1200" baseline="0" dirty="0" err="1" smtClean="0"/>
                        <a:t>Arvind</a:t>
                      </a:r>
                      <a:r>
                        <a:rPr kumimoji="0" lang="en-US" sz="1200" kern="1200" baseline="0" dirty="0" smtClean="0"/>
                        <a:t>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t>International Journal of Computer Applications (0975 – 8887)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smtClean="0"/>
                        <a:t>The Automated Shopping Trolley is a Smart Trolley which integrates a </a:t>
                      </a:r>
                      <a:r>
                        <a:rPr kumimoji="0" lang="en-US" sz="1200" kern="1200" baseline="0" dirty="0" err="1" smtClean="0"/>
                        <a:t>Rasberry</a:t>
                      </a:r>
                      <a:r>
                        <a:rPr kumimoji="0" lang="en-US" sz="1200" kern="1200" baseline="0" dirty="0" smtClean="0"/>
                        <a:t> Pie Embedded Chip with two Bar code Scanners and a Battery kit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45496">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smtClean="0"/>
                        <a:t>Smart Trolley In Mega Mall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err="1" smtClean="0"/>
                        <a:t>Vidya</a:t>
                      </a:r>
                      <a:r>
                        <a:rPr kumimoji="0" lang="en-US" sz="1200" kern="1200" baseline="0" dirty="0" smtClean="0"/>
                        <a:t> </a:t>
                      </a:r>
                      <a:r>
                        <a:rPr kumimoji="0" lang="en-US" sz="1200" kern="1200" baseline="0" dirty="0" err="1" smtClean="0"/>
                        <a:t>Palve</a:t>
                      </a:r>
                      <a:r>
                        <a:rPr kumimoji="0" lang="en-US" sz="1200" kern="1200" baseline="0" dirty="0" smtClean="0"/>
                        <a:t>,</a:t>
                      </a:r>
                    </a:p>
                    <a:p>
                      <a:r>
                        <a:rPr kumimoji="0" lang="en-US" sz="1200" kern="1200" baseline="0" dirty="0" err="1" smtClean="0"/>
                        <a:t>Arpita</a:t>
                      </a:r>
                      <a:r>
                        <a:rPr kumimoji="0" lang="en-US" sz="1200" kern="1200" baseline="0" dirty="0" smtClean="0"/>
                        <a:t> </a:t>
                      </a:r>
                      <a:r>
                        <a:rPr kumimoji="0" lang="en-US" sz="1200" kern="1200" baseline="0" dirty="0" err="1" smtClean="0"/>
                        <a:t>Mahale</a:t>
                      </a:r>
                      <a:r>
                        <a:rPr kumimoji="0" lang="en-US" sz="1200" kern="1200" baseline="0" dirty="0" smtClean="0"/>
                        <a:t>, </a:t>
                      </a:r>
                      <a:r>
                        <a:rPr kumimoji="0" lang="en-US" sz="1200" kern="1200" baseline="0" dirty="0" err="1" smtClean="0"/>
                        <a:t>Apurva</a:t>
                      </a:r>
                      <a:r>
                        <a:rPr kumimoji="0" lang="en-US" sz="1200" kern="1200" baseline="0" dirty="0" smtClean="0"/>
                        <a:t> </a:t>
                      </a:r>
                      <a:r>
                        <a:rPr kumimoji="0" lang="en-US" sz="1200" kern="1200" baseline="0" dirty="0" err="1" smtClean="0"/>
                        <a:t>Dandgaval</a:t>
                      </a:r>
                      <a:r>
                        <a:rPr kumimoji="0" lang="en-US" sz="1200" kern="1200" baseline="0" dirty="0" smtClean="0"/>
                        <a:t>, </a:t>
                      </a:r>
                      <a:r>
                        <a:rPr kumimoji="0" lang="en-US" sz="1200" kern="1200" baseline="0" dirty="0" err="1" smtClean="0"/>
                        <a:t>Unnati</a:t>
                      </a:r>
                      <a:r>
                        <a:rPr kumimoji="0" lang="en-US" sz="1200" kern="1200" baseline="0" dirty="0" smtClean="0"/>
                        <a:t> </a:t>
                      </a:r>
                      <a:r>
                        <a:rPr kumimoji="0" lang="en-US" sz="1200" kern="1200" baseline="0" dirty="0" err="1" smtClean="0"/>
                        <a:t>Deore</a:t>
                      </a:r>
                      <a:r>
                        <a:rPr kumimoji="0" lang="en-US" sz="1200" kern="1200" baseline="0" dirty="0" smtClean="0"/>
                        <a:t>, </a:t>
                      </a:r>
                      <a:r>
                        <a:rPr kumimoji="0" lang="en-US" sz="1200" kern="1200" baseline="0" dirty="0" err="1" smtClean="0"/>
                        <a:t>Prachi</a:t>
                      </a:r>
                      <a:r>
                        <a:rPr kumimoji="0" lang="en-US" sz="1200" kern="1200" baseline="0" dirty="0" smtClean="0"/>
                        <a:t> </a:t>
                      </a:r>
                      <a:r>
                        <a:rPr kumimoji="0" lang="en-US" sz="1200" kern="1200" baseline="0" dirty="0" err="1" smtClean="0"/>
                        <a:t>Jadhav</a:t>
                      </a:r>
                      <a:r>
                        <a:rPr kumimoji="0" lang="en-US" sz="1200" kern="1200" baseline="0" dirty="0" smtClean="0"/>
                        <a:t>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200" kern="1200" baseline="0" dirty="0" smtClean="0"/>
                        <a:t>International Journal of </a:t>
                      </a:r>
                    </a:p>
                    <a:p>
                      <a:r>
                        <a:rPr kumimoji="0" lang="en-US" sz="1200" kern="1200" baseline="0" dirty="0" smtClean="0"/>
                        <a:t> Advanced </a:t>
                      </a:r>
                    </a:p>
                    <a:p>
                      <a:r>
                        <a:rPr kumimoji="0" lang="en-US" sz="1200" kern="1200" baseline="0" dirty="0" smtClean="0"/>
                        <a:t>Research in Science and Technology</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kern="1200" baseline="0" dirty="0" smtClean="0"/>
                        <a:t>It follows the customer while purchasing items &amp; it maintain safe distance between customer &amp; itself. Only customer has to hold the </a:t>
                      </a:r>
                      <a:r>
                        <a:rPr kumimoji="0" lang="en-US" sz="1200" kern="1200" baseline="0" dirty="0" err="1" smtClean="0"/>
                        <a:t>Colour</a:t>
                      </a:r>
                      <a:r>
                        <a:rPr kumimoji="0" lang="en-US" sz="1200" kern="1200" baseline="0" dirty="0" smtClean="0"/>
                        <a:t> code side of the product wrapper in front of </a:t>
                      </a:r>
                      <a:r>
                        <a:rPr kumimoji="0" lang="en-US" sz="1200" kern="1200" baseline="0" dirty="0" err="1" smtClean="0"/>
                        <a:t>colour</a:t>
                      </a:r>
                      <a:r>
                        <a:rPr kumimoji="0" lang="en-US" sz="1200" kern="1200" baseline="0" dirty="0" smtClean="0"/>
                        <a:t> sensor. By using this trolley customer can buy number of products in very less time with less effort. </a:t>
                      </a:r>
                      <a:endParaRPr kumimoji="0" lang="en-US" sz="1200" kern="1200" baseline="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p:cover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285728"/>
            <a:ext cx="8286776" cy="1071570"/>
          </a:xfrm>
        </p:spPr>
        <p:txBody>
          <a:bodyPr>
            <a:normAutofit/>
          </a:bodyPr>
          <a:lstStyle/>
          <a:p>
            <a:pPr algn="ctr"/>
            <a:r>
              <a:rPr lang="en-IN" dirty="0" smtClean="0"/>
              <a:t>  </a:t>
            </a:r>
            <a:r>
              <a:rPr lang="en-IN" sz="3600" dirty="0" smtClean="0">
                <a:latin typeface="+mn-lt"/>
              </a:rPr>
              <a:t>PROBLEM STATEMENT</a:t>
            </a:r>
            <a:endParaRPr lang="en-IN" sz="3600" dirty="0">
              <a:latin typeface="+mn-lt"/>
            </a:endParaRPr>
          </a:p>
        </p:txBody>
      </p:sp>
      <p:sp>
        <p:nvSpPr>
          <p:cNvPr id="3" name="Subtitle 2"/>
          <p:cNvSpPr>
            <a:spLocks noGrp="1"/>
          </p:cNvSpPr>
          <p:nvPr>
            <p:ph type="subTitle" idx="1"/>
          </p:nvPr>
        </p:nvSpPr>
        <p:spPr>
          <a:xfrm>
            <a:off x="1000100" y="1643050"/>
            <a:ext cx="8143900" cy="3338086"/>
          </a:xfrm>
        </p:spPr>
        <p:txBody>
          <a:bodyPr/>
          <a:lstStyle/>
          <a:p>
            <a:pPr algn="l"/>
            <a:r>
              <a:rPr lang="en-IN" dirty="0" smtClean="0"/>
              <a:t>   </a:t>
            </a:r>
            <a:r>
              <a:rPr lang="en-IN" sz="2000" dirty="0" smtClean="0"/>
              <a:t>After shopping grocery products in the shopping mall it becomes a challenging task to pay a bill by standing in the queue. The customers have to stand in the billing lines for a lot more time than actual shopping time </a:t>
            </a:r>
            <a:r>
              <a:rPr lang="en-IN" sz="2000" dirty="0" err="1" smtClean="0"/>
              <a:t>sometimes.To</a:t>
            </a:r>
            <a:r>
              <a:rPr lang="en-IN" sz="2000" dirty="0" smtClean="0"/>
              <a:t> overcome with these problems we have designed a smart trolley in such a manner that every customer can manage the bill using mobile application in the android system.</a:t>
            </a:r>
            <a:endParaRPr lang="en-IN" sz="2000" dirty="0"/>
          </a:p>
        </p:txBody>
      </p:sp>
    </p:spTree>
  </p:cSld>
  <p:clrMapOvr>
    <a:masterClrMapping/>
  </p:clrMapOvr>
  <p:transition>
    <p:cover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28662" y="571480"/>
            <a:ext cx="8215338" cy="785818"/>
          </a:xfrm>
        </p:spPr>
        <p:txBody>
          <a:bodyPr/>
          <a:lstStyle/>
          <a:p>
            <a:pPr algn="ctr"/>
            <a:r>
              <a:rPr lang="en-IN" dirty="0" smtClean="0"/>
              <a:t> </a:t>
            </a:r>
            <a:r>
              <a:rPr lang="en-IN" sz="3600" dirty="0" smtClean="0"/>
              <a:t>SCOPE OF OUR PROJECT</a:t>
            </a:r>
            <a:endParaRPr lang="en-IN" sz="3600" dirty="0"/>
          </a:p>
        </p:txBody>
      </p:sp>
      <p:sp>
        <p:nvSpPr>
          <p:cNvPr id="3" name="Subtitle 2"/>
          <p:cNvSpPr>
            <a:spLocks noGrp="1"/>
          </p:cNvSpPr>
          <p:nvPr>
            <p:ph type="subTitle" idx="1"/>
          </p:nvPr>
        </p:nvSpPr>
        <p:spPr>
          <a:xfrm>
            <a:off x="1000100" y="1714488"/>
            <a:ext cx="7786742" cy="4214842"/>
          </a:xfrm>
        </p:spPr>
        <p:txBody>
          <a:bodyPr>
            <a:normAutofit/>
          </a:bodyPr>
          <a:lstStyle/>
          <a:p>
            <a:pPr algn="just"/>
            <a:r>
              <a:rPr lang="en-IN" dirty="0" smtClean="0"/>
              <a:t>  </a:t>
            </a:r>
            <a:r>
              <a:rPr lang="en-IN" sz="2000" dirty="0" smtClean="0"/>
              <a:t>We have to update the details of the product items in the memory unit of trolley time to time. We take the help of Internet of Things and some software with the help of which all information will be updated </a:t>
            </a:r>
            <a:r>
              <a:rPr lang="en-IN" sz="2000" dirty="0" smtClean="0"/>
              <a:t>regularly. This </a:t>
            </a:r>
            <a:r>
              <a:rPr lang="en-IN" sz="2000" dirty="0" smtClean="0"/>
              <a:t>system is also very cost efficient and user-friendly as most of the work is done on smart phone and requires less power supply.</a:t>
            </a:r>
            <a:endParaRPr lang="en-IN" sz="2000" dirty="0"/>
          </a:p>
        </p:txBody>
      </p:sp>
    </p:spTree>
  </p:cSld>
  <p:clrMapOvr>
    <a:masterClrMapping/>
  </p:clrMapOvr>
  <p:transition>
    <p:cover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85728"/>
            <a:ext cx="8143900" cy="1131910"/>
          </a:xfrm>
        </p:spPr>
        <p:txBody>
          <a:bodyPr/>
          <a:lstStyle/>
          <a:p>
            <a:pPr algn="ctr"/>
            <a:r>
              <a:rPr lang="en-US" dirty="0" smtClean="0"/>
              <a:t>Block diagram</a:t>
            </a:r>
            <a:endParaRPr lang="en-US" dirty="0"/>
          </a:p>
        </p:txBody>
      </p:sp>
      <p:sp>
        <p:nvSpPr>
          <p:cNvPr id="8" name="Cloud 7"/>
          <p:cNvSpPr/>
          <p:nvPr/>
        </p:nvSpPr>
        <p:spPr>
          <a:xfrm>
            <a:off x="4572000" y="1428736"/>
            <a:ext cx="1571636" cy="928694"/>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CLOUD</a:t>
            </a:r>
            <a:endParaRPr lang="en-US" dirty="0"/>
          </a:p>
        </p:txBody>
      </p:sp>
      <p:sp>
        <p:nvSpPr>
          <p:cNvPr id="14" name="Rectangle 13"/>
          <p:cNvSpPr/>
          <p:nvPr/>
        </p:nvSpPr>
        <p:spPr>
          <a:xfrm>
            <a:off x="7072330" y="2643182"/>
            <a:ext cx="1428760" cy="8572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BILLING </a:t>
            </a:r>
          </a:p>
          <a:p>
            <a:pPr algn="ctr"/>
            <a:r>
              <a:rPr lang="en-US" dirty="0" smtClean="0"/>
              <a:t>COUNTER</a:t>
            </a:r>
            <a:endParaRPr lang="en-US" dirty="0"/>
          </a:p>
        </p:txBody>
      </p:sp>
      <p:sp>
        <p:nvSpPr>
          <p:cNvPr id="21" name="Rounded Rectangle 20"/>
          <p:cNvSpPr/>
          <p:nvPr/>
        </p:nvSpPr>
        <p:spPr>
          <a:xfrm>
            <a:off x="4143372" y="4071942"/>
            <a:ext cx="4500594" cy="242889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BASKET</a:t>
            </a:r>
            <a:endParaRPr lang="en-US" dirty="0"/>
          </a:p>
        </p:txBody>
      </p:sp>
      <p:sp>
        <p:nvSpPr>
          <p:cNvPr id="23" name="Rounded Rectangle 22"/>
          <p:cNvSpPr/>
          <p:nvPr/>
        </p:nvSpPr>
        <p:spPr>
          <a:xfrm>
            <a:off x="1071538" y="2214554"/>
            <a:ext cx="2643206" cy="40005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SMART PHONE</a:t>
            </a:r>
            <a:endParaRPr lang="en-US" dirty="0"/>
          </a:p>
        </p:txBody>
      </p:sp>
      <p:sp>
        <p:nvSpPr>
          <p:cNvPr id="16" name="Oval 15"/>
          <p:cNvSpPr/>
          <p:nvPr/>
        </p:nvSpPr>
        <p:spPr>
          <a:xfrm>
            <a:off x="5857884" y="4357694"/>
            <a:ext cx="100013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ARDUINO</a:t>
            </a:r>
            <a:endParaRPr lang="en-US" sz="900" dirty="0"/>
          </a:p>
        </p:txBody>
      </p:sp>
      <p:sp>
        <p:nvSpPr>
          <p:cNvPr id="17" name="Oval 16"/>
          <p:cNvSpPr/>
          <p:nvPr/>
        </p:nvSpPr>
        <p:spPr>
          <a:xfrm>
            <a:off x="5357818" y="5786454"/>
            <a:ext cx="857256"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LCD</a:t>
            </a:r>
            <a:endParaRPr lang="en-US" sz="900" dirty="0"/>
          </a:p>
        </p:txBody>
      </p:sp>
      <p:sp>
        <p:nvSpPr>
          <p:cNvPr id="18" name="Oval 17"/>
          <p:cNvSpPr/>
          <p:nvPr/>
        </p:nvSpPr>
        <p:spPr>
          <a:xfrm>
            <a:off x="4357686" y="5000636"/>
            <a:ext cx="928694"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RFID READER</a:t>
            </a:r>
            <a:endParaRPr lang="en-US" sz="900" dirty="0"/>
          </a:p>
        </p:txBody>
      </p:sp>
      <p:sp>
        <p:nvSpPr>
          <p:cNvPr id="19" name="Oval 18"/>
          <p:cNvSpPr/>
          <p:nvPr/>
        </p:nvSpPr>
        <p:spPr>
          <a:xfrm>
            <a:off x="7429520" y="5000636"/>
            <a:ext cx="1071570"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BARCODE SCANNER</a:t>
            </a:r>
            <a:endParaRPr lang="en-US" sz="900" dirty="0"/>
          </a:p>
        </p:txBody>
      </p:sp>
      <p:sp>
        <p:nvSpPr>
          <p:cNvPr id="24" name="Oval 23"/>
          <p:cNvSpPr/>
          <p:nvPr/>
        </p:nvSpPr>
        <p:spPr>
          <a:xfrm>
            <a:off x="2571736" y="2643182"/>
            <a:ext cx="100013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ONLINE PAYMENT</a:t>
            </a:r>
            <a:endParaRPr lang="en-US" sz="900" dirty="0"/>
          </a:p>
        </p:txBody>
      </p:sp>
      <p:sp>
        <p:nvSpPr>
          <p:cNvPr id="25" name="Oval 24"/>
          <p:cNvSpPr/>
          <p:nvPr/>
        </p:nvSpPr>
        <p:spPr>
          <a:xfrm>
            <a:off x="1285852" y="4929198"/>
            <a:ext cx="128588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AUTOMATED BILL </a:t>
            </a:r>
            <a:endParaRPr lang="en-US" sz="900" dirty="0"/>
          </a:p>
        </p:txBody>
      </p:sp>
      <p:sp>
        <p:nvSpPr>
          <p:cNvPr id="28" name="Oval 27"/>
          <p:cNvSpPr/>
          <p:nvPr/>
        </p:nvSpPr>
        <p:spPr>
          <a:xfrm>
            <a:off x="6572264" y="5786454"/>
            <a:ext cx="928694"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BATTERY</a:t>
            </a:r>
            <a:endParaRPr lang="en-US" sz="900" dirty="0"/>
          </a:p>
        </p:txBody>
      </p:sp>
      <p:cxnSp>
        <p:nvCxnSpPr>
          <p:cNvPr id="20" name="Straight Connector 19"/>
          <p:cNvCxnSpPr>
            <a:stCxn id="23" idx="3"/>
            <a:endCxn id="8" idx="1"/>
          </p:cNvCxnSpPr>
          <p:nvPr/>
        </p:nvCxnSpPr>
        <p:spPr>
          <a:xfrm flipV="1">
            <a:off x="3714744" y="2356441"/>
            <a:ext cx="1643074" cy="1858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1"/>
            <a:endCxn id="14" idx="1"/>
          </p:cNvCxnSpPr>
          <p:nvPr/>
        </p:nvCxnSpPr>
        <p:spPr>
          <a:xfrm rot="16200000" flipH="1">
            <a:off x="5857390" y="1856869"/>
            <a:ext cx="715369" cy="1714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21" idx="0"/>
          </p:cNvCxnSpPr>
          <p:nvPr/>
        </p:nvCxnSpPr>
        <p:spPr>
          <a:xfrm rot="16200000" flipH="1">
            <a:off x="5054206" y="2732479"/>
            <a:ext cx="1643074" cy="103585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cover dir="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823</TotalTime>
  <Words>954</Words>
  <Application>Microsoft Office PowerPoint</Application>
  <PresentationFormat>On-screen Show (4:3)</PresentationFormat>
  <Paragraphs>134</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Presentation on Intelligent Shopping basket.</vt:lpstr>
      <vt:lpstr>   ABSTRACT</vt:lpstr>
      <vt:lpstr>Index</vt:lpstr>
      <vt:lpstr>    INTRODUCTION </vt:lpstr>
      <vt:lpstr> AIM AND OBJECTIVES</vt:lpstr>
      <vt:lpstr>Literature Surveyed</vt:lpstr>
      <vt:lpstr>  PROBLEM STATEMENT</vt:lpstr>
      <vt:lpstr> SCOPE OF OUR PROJECT</vt:lpstr>
      <vt:lpstr>Block diagram</vt:lpstr>
      <vt:lpstr>Flow Chart</vt:lpstr>
      <vt:lpstr> DETAILS OF HARDWARE &amp; SOFTWARE</vt:lpstr>
      <vt:lpstr>CONCLUSION</vt:lpstr>
      <vt:lpstr>   REFERENCES</vt:lpstr>
      <vt:lpstr>THANK YOU!!!</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Sushma</dc:creator>
  <cp:lastModifiedBy>ajay Kushwaha</cp:lastModifiedBy>
  <cp:revision>118</cp:revision>
  <dcterms:created xsi:type="dcterms:W3CDTF">2018-08-04T06:46:06Z</dcterms:created>
  <dcterms:modified xsi:type="dcterms:W3CDTF">2018-08-09T17:25:35Z</dcterms:modified>
</cp:coreProperties>
</file>