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4" r:id="rId1"/>
  </p:sldMasterIdLst>
  <p:notesMasterIdLst>
    <p:notesMasterId r:id="rId9"/>
  </p:notesMasterIdLst>
  <p:sldIdLst>
    <p:sldId id="270" r:id="rId2"/>
    <p:sldId id="267" r:id="rId3"/>
    <p:sldId id="268" r:id="rId4"/>
    <p:sldId id="265" r:id="rId5"/>
    <p:sldId id="260" r:id="rId6"/>
    <p:sldId id="266" r:id="rId7"/>
    <p:sldId id="27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35" autoAdjust="0"/>
    <p:restoredTop sz="94444" autoAdjust="0"/>
  </p:normalViewPr>
  <p:slideViewPr>
    <p:cSldViewPr>
      <p:cViewPr varScale="1">
        <p:scale>
          <a:sx n="92" d="100"/>
          <a:sy n="92" d="100"/>
        </p:scale>
        <p:origin x="-750"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41F146-082E-495F-A00A-BD71F0F65EA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927781DC-524D-4C1D-9291-40878F0E48DE}">
      <dgm:prSet phldrT="[Tex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r>
            <a:rPr lang="en-IN" dirty="0"/>
            <a:t>Free hand sketches</a:t>
          </a:r>
          <a:endParaRPr lang="en-US" dirty="0"/>
        </a:p>
      </dgm:t>
    </dgm:pt>
    <dgm:pt modelId="{46F17209-193D-4358-8E3A-75E80391D92A}" type="parTrans" cxnId="{89AE86C7-2131-4858-940A-7C5C5E00CFD7}">
      <dgm:prSet/>
      <dgm:spPr/>
      <dgm:t>
        <a:bodyPr/>
        <a:lstStyle/>
        <a:p>
          <a:endParaRPr lang="en-US"/>
        </a:p>
      </dgm:t>
    </dgm:pt>
    <dgm:pt modelId="{AF4317BE-26E1-434A-BA43-A6F3B30A2B31}" type="sibTrans" cxnId="{89AE86C7-2131-4858-940A-7C5C5E00CFD7}">
      <dgm:prSe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endParaRPr lang="en-US"/>
        </a:p>
      </dgm:t>
    </dgm:pt>
    <dgm:pt modelId="{45884972-8AA3-4152-BE04-936A629FBE9C}">
      <dgm:prSet phldrT="[Tex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r>
            <a:rPr lang="en-IN" dirty="0"/>
            <a:t>Pre-processing using </a:t>
          </a:r>
          <a:r>
            <a:rPr lang="en-IN" dirty="0" err="1"/>
            <a:t>OpenCV</a:t>
          </a:r>
          <a:endParaRPr lang="en-US" dirty="0"/>
        </a:p>
      </dgm:t>
    </dgm:pt>
    <dgm:pt modelId="{00456311-08D2-48D4-8AB7-AF41B0439AC3}" type="parTrans" cxnId="{225AF006-9925-4FCA-82C0-89351CE21DD2}">
      <dgm:prSet/>
      <dgm:spPr/>
      <dgm:t>
        <a:bodyPr/>
        <a:lstStyle/>
        <a:p>
          <a:endParaRPr lang="en-US"/>
        </a:p>
      </dgm:t>
    </dgm:pt>
    <dgm:pt modelId="{8A157865-E7BD-402D-95AB-D0AA40839977}" type="sibTrans" cxnId="{225AF006-9925-4FCA-82C0-89351CE21DD2}">
      <dgm:prSe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endParaRPr lang="en-US"/>
        </a:p>
      </dgm:t>
    </dgm:pt>
    <dgm:pt modelId="{99C66312-9918-446C-A39D-218D5D2657B4}">
      <dgm:prSet phldrT="[Tex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r>
            <a:rPr lang="en-IN" dirty="0"/>
            <a:t>CNN model	</a:t>
          </a:r>
          <a:endParaRPr lang="en-US" dirty="0"/>
        </a:p>
      </dgm:t>
    </dgm:pt>
    <dgm:pt modelId="{EBBA56C4-B5A4-43E0-A17A-433E283FC313}" type="parTrans" cxnId="{91858179-7DD1-4D52-BE52-D58B25B449D4}">
      <dgm:prSet/>
      <dgm:spPr/>
      <dgm:t>
        <a:bodyPr/>
        <a:lstStyle/>
        <a:p>
          <a:endParaRPr lang="en-US"/>
        </a:p>
      </dgm:t>
    </dgm:pt>
    <dgm:pt modelId="{7B9C8869-6DB0-4061-B96B-E1CB3675AC32}" type="sibTrans" cxnId="{91858179-7DD1-4D52-BE52-D58B25B449D4}">
      <dgm:prSe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endParaRPr lang="en-US"/>
        </a:p>
      </dgm:t>
    </dgm:pt>
    <dgm:pt modelId="{D58EB1C6-38DB-4F97-8AFC-23D673412035}">
      <dgm:prSet phldrT="[Tex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r>
            <a:rPr lang="en-IN" dirty="0"/>
            <a:t>Trained System</a:t>
          </a:r>
          <a:endParaRPr lang="en-US" dirty="0"/>
        </a:p>
      </dgm:t>
    </dgm:pt>
    <dgm:pt modelId="{71F56B28-9BA3-4DB0-B673-E0C7B2266A78}" type="parTrans" cxnId="{68F98E28-723E-4070-B771-D189553793F4}">
      <dgm:prSet/>
      <dgm:spPr/>
      <dgm:t>
        <a:bodyPr/>
        <a:lstStyle/>
        <a:p>
          <a:endParaRPr lang="en-US"/>
        </a:p>
      </dgm:t>
    </dgm:pt>
    <dgm:pt modelId="{F0AF5267-1EF0-421D-A86D-C62E6D8A7310}" type="sibTrans" cxnId="{68F98E28-723E-4070-B771-D189553793F4}">
      <dgm:prSet/>
      <dgm:spPr/>
      <dgm:t>
        <a:bodyPr/>
        <a:lstStyle/>
        <a:p>
          <a:endParaRPr lang="en-US"/>
        </a:p>
      </dgm:t>
    </dgm:pt>
    <dgm:pt modelId="{8C37CDF2-2B02-4780-A159-81D2F5556877}" type="pres">
      <dgm:prSet presAssocID="{A841F146-082E-495F-A00A-BD71F0F65EA3}" presName="diagram" presStyleCnt="0">
        <dgm:presLayoutVars>
          <dgm:dir/>
          <dgm:resizeHandles val="exact"/>
        </dgm:presLayoutVars>
      </dgm:prSet>
      <dgm:spPr/>
      <dgm:t>
        <a:bodyPr/>
        <a:lstStyle/>
        <a:p>
          <a:endParaRPr lang="en-US"/>
        </a:p>
      </dgm:t>
    </dgm:pt>
    <dgm:pt modelId="{7C6D480F-B7B9-46AD-8C66-F000E1BDB012}" type="pres">
      <dgm:prSet presAssocID="{927781DC-524D-4C1D-9291-40878F0E48DE}" presName="node" presStyleLbl="node1" presStyleIdx="0" presStyleCnt="4" custLinFactX="37785" custLinFactY="62975" custLinFactNeighborX="100000" custLinFactNeighborY="100000">
        <dgm:presLayoutVars>
          <dgm:bulletEnabled val="1"/>
        </dgm:presLayoutVars>
      </dgm:prSet>
      <dgm:spPr/>
      <dgm:t>
        <a:bodyPr/>
        <a:lstStyle/>
        <a:p>
          <a:endParaRPr lang="en-US"/>
        </a:p>
      </dgm:t>
    </dgm:pt>
    <dgm:pt modelId="{34FFC75B-A5E7-484D-8AA8-A27CECA326CD}" type="pres">
      <dgm:prSet presAssocID="{AF4317BE-26E1-434A-BA43-A6F3B30A2B31}" presName="sibTrans" presStyleLbl="sibTrans2D1" presStyleIdx="0" presStyleCnt="3"/>
      <dgm:spPr/>
      <dgm:t>
        <a:bodyPr/>
        <a:lstStyle/>
        <a:p>
          <a:endParaRPr lang="en-US"/>
        </a:p>
      </dgm:t>
    </dgm:pt>
    <dgm:pt modelId="{5265A51D-EE33-43A4-AE81-715E41D77042}" type="pres">
      <dgm:prSet presAssocID="{AF4317BE-26E1-434A-BA43-A6F3B30A2B31}" presName="connectorText" presStyleLbl="sibTrans2D1" presStyleIdx="0" presStyleCnt="3"/>
      <dgm:spPr/>
      <dgm:t>
        <a:bodyPr/>
        <a:lstStyle/>
        <a:p>
          <a:endParaRPr lang="en-US"/>
        </a:p>
      </dgm:t>
    </dgm:pt>
    <dgm:pt modelId="{EDAA805D-2334-4A42-88CE-BF4FB6C62EAF}" type="pres">
      <dgm:prSet presAssocID="{45884972-8AA3-4152-BE04-936A629FBE9C}" presName="node" presStyleLbl="node1" presStyleIdx="1" presStyleCnt="4" custLinFactX="-31155" custLinFactY="62975" custLinFactNeighborX="-100000" custLinFactNeighborY="100000">
        <dgm:presLayoutVars>
          <dgm:bulletEnabled val="1"/>
        </dgm:presLayoutVars>
      </dgm:prSet>
      <dgm:spPr/>
      <dgm:t>
        <a:bodyPr/>
        <a:lstStyle/>
        <a:p>
          <a:endParaRPr lang="en-US"/>
        </a:p>
      </dgm:t>
    </dgm:pt>
    <dgm:pt modelId="{C4EE21E7-226A-4CD3-B89F-D10F3C1B5A84}" type="pres">
      <dgm:prSet presAssocID="{8A157865-E7BD-402D-95AB-D0AA40839977}" presName="sibTrans" presStyleLbl="sibTrans2D1" presStyleIdx="1" presStyleCnt="3"/>
      <dgm:spPr/>
      <dgm:t>
        <a:bodyPr/>
        <a:lstStyle/>
        <a:p>
          <a:endParaRPr lang="en-US"/>
        </a:p>
      </dgm:t>
    </dgm:pt>
    <dgm:pt modelId="{C910B896-FBC8-4EF4-B87D-4A485A3D02B9}" type="pres">
      <dgm:prSet presAssocID="{8A157865-E7BD-402D-95AB-D0AA40839977}" presName="connectorText" presStyleLbl="sibTrans2D1" presStyleIdx="1" presStyleCnt="3"/>
      <dgm:spPr/>
      <dgm:t>
        <a:bodyPr/>
        <a:lstStyle/>
        <a:p>
          <a:endParaRPr lang="en-US"/>
        </a:p>
      </dgm:t>
    </dgm:pt>
    <dgm:pt modelId="{A06328D8-0BEC-45A7-88BE-AB294C2FFC78}" type="pres">
      <dgm:prSet presAssocID="{99C66312-9918-446C-A39D-218D5D2657B4}" presName="node" presStyleLbl="node1" presStyleIdx="2" presStyleCnt="4" custLinFactX="-35601" custLinFactY="-59308" custLinFactNeighborX="-100000" custLinFactNeighborY="-100000">
        <dgm:presLayoutVars>
          <dgm:bulletEnabled val="1"/>
        </dgm:presLayoutVars>
      </dgm:prSet>
      <dgm:spPr/>
      <dgm:t>
        <a:bodyPr/>
        <a:lstStyle/>
        <a:p>
          <a:endParaRPr lang="en-US"/>
        </a:p>
      </dgm:t>
    </dgm:pt>
    <dgm:pt modelId="{73F68EA6-B89D-43B0-948D-9F53FAC2CE7B}" type="pres">
      <dgm:prSet presAssocID="{7B9C8869-6DB0-4061-B96B-E1CB3675AC32}" presName="sibTrans" presStyleLbl="sibTrans2D1" presStyleIdx="2" presStyleCnt="3"/>
      <dgm:spPr/>
      <dgm:t>
        <a:bodyPr/>
        <a:lstStyle/>
        <a:p>
          <a:endParaRPr lang="en-US"/>
        </a:p>
      </dgm:t>
    </dgm:pt>
    <dgm:pt modelId="{AEF3E053-17BE-4126-A79B-5E6F3D682F04}" type="pres">
      <dgm:prSet presAssocID="{7B9C8869-6DB0-4061-B96B-E1CB3675AC32}" presName="connectorText" presStyleLbl="sibTrans2D1" presStyleIdx="2" presStyleCnt="3"/>
      <dgm:spPr/>
      <dgm:t>
        <a:bodyPr/>
        <a:lstStyle/>
        <a:p>
          <a:endParaRPr lang="en-US"/>
        </a:p>
      </dgm:t>
    </dgm:pt>
    <dgm:pt modelId="{A0217081-F5C4-4710-85C1-E73E16AFB1CB}" type="pres">
      <dgm:prSet presAssocID="{D58EB1C6-38DB-4F97-8AFC-23D673412035}" presName="node" presStyleLbl="node1" presStyleIdx="3" presStyleCnt="4" custLinFactX="37785" custLinFactY="-66719" custLinFactNeighborX="100000" custLinFactNeighborY="-100000">
        <dgm:presLayoutVars>
          <dgm:bulletEnabled val="1"/>
        </dgm:presLayoutVars>
      </dgm:prSet>
      <dgm:spPr/>
      <dgm:t>
        <a:bodyPr/>
        <a:lstStyle/>
        <a:p>
          <a:endParaRPr lang="en-US"/>
        </a:p>
      </dgm:t>
    </dgm:pt>
  </dgm:ptLst>
  <dgm:cxnLst>
    <dgm:cxn modelId="{41A454AE-6829-4116-9E49-B540C4DE744D}" type="presOf" srcId="{8A157865-E7BD-402D-95AB-D0AA40839977}" destId="{C4EE21E7-226A-4CD3-B89F-D10F3C1B5A84}" srcOrd="0" destOrd="0" presId="urn:microsoft.com/office/officeart/2005/8/layout/process5"/>
    <dgm:cxn modelId="{89AE86C7-2131-4858-940A-7C5C5E00CFD7}" srcId="{A841F146-082E-495F-A00A-BD71F0F65EA3}" destId="{927781DC-524D-4C1D-9291-40878F0E48DE}" srcOrd="0" destOrd="0" parTransId="{46F17209-193D-4358-8E3A-75E80391D92A}" sibTransId="{AF4317BE-26E1-434A-BA43-A6F3B30A2B31}"/>
    <dgm:cxn modelId="{89B483B2-886E-4775-B8FB-F5DADAF549FB}" type="presOf" srcId="{45884972-8AA3-4152-BE04-936A629FBE9C}" destId="{EDAA805D-2334-4A42-88CE-BF4FB6C62EAF}" srcOrd="0" destOrd="0" presId="urn:microsoft.com/office/officeart/2005/8/layout/process5"/>
    <dgm:cxn modelId="{25231FFD-8DBF-470D-93E6-BE87970D4E89}" type="presOf" srcId="{7B9C8869-6DB0-4061-B96B-E1CB3675AC32}" destId="{AEF3E053-17BE-4126-A79B-5E6F3D682F04}" srcOrd="1" destOrd="0" presId="urn:microsoft.com/office/officeart/2005/8/layout/process5"/>
    <dgm:cxn modelId="{1BFB7B61-541A-463C-AEAC-6A6D368E6431}" type="presOf" srcId="{AF4317BE-26E1-434A-BA43-A6F3B30A2B31}" destId="{34FFC75B-A5E7-484D-8AA8-A27CECA326CD}" srcOrd="0" destOrd="0" presId="urn:microsoft.com/office/officeart/2005/8/layout/process5"/>
    <dgm:cxn modelId="{83EDBCA4-5B7F-4126-8C46-597C74A28410}" type="presOf" srcId="{8A157865-E7BD-402D-95AB-D0AA40839977}" destId="{C910B896-FBC8-4EF4-B87D-4A485A3D02B9}" srcOrd="1" destOrd="0" presId="urn:microsoft.com/office/officeart/2005/8/layout/process5"/>
    <dgm:cxn modelId="{6E5247F8-4B5F-47F6-B453-232D80BD98BF}" type="presOf" srcId="{99C66312-9918-446C-A39D-218D5D2657B4}" destId="{A06328D8-0BEC-45A7-88BE-AB294C2FFC78}" srcOrd="0" destOrd="0" presId="urn:microsoft.com/office/officeart/2005/8/layout/process5"/>
    <dgm:cxn modelId="{91858179-7DD1-4D52-BE52-D58B25B449D4}" srcId="{A841F146-082E-495F-A00A-BD71F0F65EA3}" destId="{99C66312-9918-446C-A39D-218D5D2657B4}" srcOrd="2" destOrd="0" parTransId="{EBBA56C4-B5A4-43E0-A17A-433E283FC313}" sibTransId="{7B9C8869-6DB0-4061-B96B-E1CB3675AC32}"/>
    <dgm:cxn modelId="{370E8ECA-8B32-45A4-A8E9-05445151986E}" type="presOf" srcId="{D58EB1C6-38DB-4F97-8AFC-23D673412035}" destId="{A0217081-F5C4-4710-85C1-E73E16AFB1CB}" srcOrd="0" destOrd="0" presId="urn:microsoft.com/office/officeart/2005/8/layout/process5"/>
    <dgm:cxn modelId="{42633E61-7F85-46D3-A0F9-457CB22173A1}" type="presOf" srcId="{927781DC-524D-4C1D-9291-40878F0E48DE}" destId="{7C6D480F-B7B9-46AD-8C66-F000E1BDB012}" srcOrd="0" destOrd="0" presId="urn:microsoft.com/office/officeart/2005/8/layout/process5"/>
    <dgm:cxn modelId="{06FCE011-DE27-4B79-9DFB-318313DE5BDC}" type="presOf" srcId="{AF4317BE-26E1-434A-BA43-A6F3B30A2B31}" destId="{5265A51D-EE33-43A4-AE81-715E41D77042}" srcOrd="1" destOrd="0" presId="urn:microsoft.com/office/officeart/2005/8/layout/process5"/>
    <dgm:cxn modelId="{43A28D1C-00D2-464B-8D5F-5031A8CA7079}" type="presOf" srcId="{A841F146-082E-495F-A00A-BD71F0F65EA3}" destId="{8C37CDF2-2B02-4780-A159-81D2F5556877}" srcOrd="0" destOrd="0" presId="urn:microsoft.com/office/officeart/2005/8/layout/process5"/>
    <dgm:cxn modelId="{225AF006-9925-4FCA-82C0-89351CE21DD2}" srcId="{A841F146-082E-495F-A00A-BD71F0F65EA3}" destId="{45884972-8AA3-4152-BE04-936A629FBE9C}" srcOrd="1" destOrd="0" parTransId="{00456311-08D2-48D4-8AB7-AF41B0439AC3}" sibTransId="{8A157865-E7BD-402D-95AB-D0AA40839977}"/>
    <dgm:cxn modelId="{68F98E28-723E-4070-B771-D189553793F4}" srcId="{A841F146-082E-495F-A00A-BD71F0F65EA3}" destId="{D58EB1C6-38DB-4F97-8AFC-23D673412035}" srcOrd="3" destOrd="0" parTransId="{71F56B28-9BA3-4DB0-B673-E0C7B2266A78}" sibTransId="{F0AF5267-1EF0-421D-A86D-C62E6D8A7310}"/>
    <dgm:cxn modelId="{3736D381-C8FF-47E5-AEAD-C2E513643FC6}" type="presOf" srcId="{7B9C8869-6DB0-4061-B96B-E1CB3675AC32}" destId="{73F68EA6-B89D-43B0-948D-9F53FAC2CE7B}" srcOrd="0" destOrd="0" presId="urn:microsoft.com/office/officeart/2005/8/layout/process5"/>
    <dgm:cxn modelId="{24D3FBAD-779F-4755-87EC-9288281D1AAE}" type="presParOf" srcId="{8C37CDF2-2B02-4780-A159-81D2F5556877}" destId="{7C6D480F-B7B9-46AD-8C66-F000E1BDB012}" srcOrd="0" destOrd="0" presId="urn:microsoft.com/office/officeart/2005/8/layout/process5"/>
    <dgm:cxn modelId="{F7A5B883-CD2D-41BB-95E6-31C457DB17A1}" type="presParOf" srcId="{8C37CDF2-2B02-4780-A159-81D2F5556877}" destId="{34FFC75B-A5E7-484D-8AA8-A27CECA326CD}" srcOrd="1" destOrd="0" presId="urn:microsoft.com/office/officeart/2005/8/layout/process5"/>
    <dgm:cxn modelId="{30D27FAD-2200-4C25-AAFD-7E3262BFC88B}" type="presParOf" srcId="{34FFC75B-A5E7-484D-8AA8-A27CECA326CD}" destId="{5265A51D-EE33-43A4-AE81-715E41D77042}" srcOrd="0" destOrd="0" presId="urn:microsoft.com/office/officeart/2005/8/layout/process5"/>
    <dgm:cxn modelId="{A5619BCB-387A-45A1-833C-5F8DD2678CBD}" type="presParOf" srcId="{8C37CDF2-2B02-4780-A159-81D2F5556877}" destId="{EDAA805D-2334-4A42-88CE-BF4FB6C62EAF}" srcOrd="2" destOrd="0" presId="urn:microsoft.com/office/officeart/2005/8/layout/process5"/>
    <dgm:cxn modelId="{D928DFE6-9D67-427D-8EC3-D8489F288FA9}" type="presParOf" srcId="{8C37CDF2-2B02-4780-A159-81D2F5556877}" destId="{C4EE21E7-226A-4CD3-B89F-D10F3C1B5A84}" srcOrd="3" destOrd="0" presId="urn:microsoft.com/office/officeart/2005/8/layout/process5"/>
    <dgm:cxn modelId="{A54E5E6D-354A-4B15-9EB0-2ADBB0E8B932}" type="presParOf" srcId="{C4EE21E7-226A-4CD3-B89F-D10F3C1B5A84}" destId="{C910B896-FBC8-4EF4-B87D-4A485A3D02B9}" srcOrd="0" destOrd="0" presId="urn:microsoft.com/office/officeart/2005/8/layout/process5"/>
    <dgm:cxn modelId="{FD2044AD-0430-49B2-A974-EF94A5F3F5EC}" type="presParOf" srcId="{8C37CDF2-2B02-4780-A159-81D2F5556877}" destId="{A06328D8-0BEC-45A7-88BE-AB294C2FFC78}" srcOrd="4" destOrd="0" presId="urn:microsoft.com/office/officeart/2005/8/layout/process5"/>
    <dgm:cxn modelId="{6D17C666-E2D2-4FAE-A04A-7AACAEEE8DA3}" type="presParOf" srcId="{8C37CDF2-2B02-4780-A159-81D2F5556877}" destId="{73F68EA6-B89D-43B0-948D-9F53FAC2CE7B}" srcOrd="5" destOrd="0" presId="urn:microsoft.com/office/officeart/2005/8/layout/process5"/>
    <dgm:cxn modelId="{5C35551E-7A42-4696-9654-EBB02A50B5EB}" type="presParOf" srcId="{73F68EA6-B89D-43B0-948D-9F53FAC2CE7B}" destId="{AEF3E053-17BE-4126-A79B-5E6F3D682F04}" srcOrd="0" destOrd="0" presId="urn:microsoft.com/office/officeart/2005/8/layout/process5"/>
    <dgm:cxn modelId="{1DC68954-99FF-4E15-94C3-68A3DE092E37}" type="presParOf" srcId="{8C37CDF2-2B02-4780-A159-81D2F5556877}" destId="{A0217081-F5C4-4710-85C1-E73E16AFB1CB}" srcOrd="6"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41F146-082E-495F-A00A-BD71F0F65EA3}"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45884972-8AA3-4152-BE04-936A629FBE9C}">
      <dgm:prSet phldrT="[Tex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r>
            <a:rPr lang="en-IN" dirty="0"/>
            <a:t>Canvas Edge detection using </a:t>
          </a:r>
          <a:r>
            <a:rPr lang="en-IN" dirty="0" err="1"/>
            <a:t>ARKit</a:t>
          </a:r>
          <a:r>
            <a:rPr lang="en-IN" dirty="0"/>
            <a:t> 2</a:t>
          </a:r>
          <a:endParaRPr lang="en-US" dirty="0"/>
        </a:p>
      </dgm:t>
    </dgm:pt>
    <dgm:pt modelId="{00456311-08D2-48D4-8AB7-AF41B0439AC3}" type="parTrans" cxnId="{225AF006-9925-4FCA-82C0-89351CE21DD2}">
      <dgm:prSet/>
      <dgm:spPr/>
      <dgm:t>
        <a:bodyPr/>
        <a:lstStyle/>
        <a:p>
          <a:endParaRPr lang="en-US"/>
        </a:p>
      </dgm:t>
    </dgm:pt>
    <dgm:pt modelId="{8A157865-E7BD-402D-95AB-D0AA40839977}" type="sibTrans" cxnId="{225AF006-9925-4FCA-82C0-89351CE21DD2}">
      <dgm:prSe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endParaRPr lang="en-US"/>
        </a:p>
      </dgm:t>
    </dgm:pt>
    <dgm:pt modelId="{D58EB1C6-38DB-4F97-8AFC-23D673412035}">
      <dgm:prSet phldrT="[Text]">
        <dgm:style>
          <a:lnRef idx="3">
            <a:schemeClr val="lt1"/>
          </a:lnRef>
          <a:fillRef idx="1">
            <a:schemeClr val="accent6"/>
          </a:fillRef>
          <a:effectRef idx="1">
            <a:schemeClr val="accent6"/>
          </a:effectRef>
          <a:fontRef idx="minor">
            <a:schemeClr val="lt1"/>
          </a:fontRef>
        </dgm:style>
      </dgm:prSet>
      <dgm:spPr>
        <a:solidFill>
          <a:schemeClr val="bg2">
            <a:lumMod val="50000"/>
          </a:schemeClr>
        </a:solidFill>
      </dgm:spPr>
      <dgm:t>
        <a:bodyPr/>
        <a:lstStyle/>
        <a:p>
          <a:r>
            <a:rPr lang="en-IN" dirty="0"/>
            <a:t>Blending Canvas and sketch using </a:t>
          </a:r>
          <a:r>
            <a:rPr lang="en-IN" dirty="0" err="1"/>
            <a:t>ARCore</a:t>
          </a:r>
          <a:r>
            <a:rPr lang="en-IN" dirty="0"/>
            <a:t> </a:t>
          </a:r>
          <a:endParaRPr lang="en-US" dirty="0"/>
        </a:p>
      </dgm:t>
    </dgm:pt>
    <dgm:pt modelId="{71F56B28-9BA3-4DB0-B673-E0C7B2266A78}" type="parTrans" cxnId="{68F98E28-723E-4070-B771-D189553793F4}">
      <dgm:prSet/>
      <dgm:spPr/>
      <dgm:t>
        <a:bodyPr/>
        <a:lstStyle/>
        <a:p>
          <a:endParaRPr lang="en-US"/>
        </a:p>
      </dgm:t>
    </dgm:pt>
    <dgm:pt modelId="{F0AF5267-1EF0-421D-A86D-C62E6D8A7310}" type="sibTrans" cxnId="{68F98E28-723E-4070-B771-D189553793F4}">
      <dgm:prSet/>
      <dgm:spPr/>
      <dgm:t>
        <a:bodyPr/>
        <a:lstStyle/>
        <a:p>
          <a:endParaRPr lang="en-US"/>
        </a:p>
      </dgm:t>
    </dgm:pt>
    <dgm:pt modelId="{8C37CDF2-2B02-4780-A159-81D2F5556877}" type="pres">
      <dgm:prSet presAssocID="{A841F146-082E-495F-A00A-BD71F0F65EA3}" presName="diagram" presStyleCnt="0">
        <dgm:presLayoutVars>
          <dgm:dir/>
          <dgm:resizeHandles val="exact"/>
        </dgm:presLayoutVars>
      </dgm:prSet>
      <dgm:spPr/>
      <dgm:t>
        <a:bodyPr/>
        <a:lstStyle/>
        <a:p>
          <a:endParaRPr lang="en-US"/>
        </a:p>
      </dgm:t>
    </dgm:pt>
    <dgm:pt modelId="{EDAA805D-2334-4A42-88CE-BF4FB6C62EAF}" type="pres">
      <dgm:prSet presAssocID="{45884972-8AA3-4152-BE04-936A629FBE9C}" presName="node" presStyleLbl="node1" presStyleIdx="0" presStyleCnt="2" custLinFactY="70760" custLinFactNeighborX="16318" custLinFactNeighborY="100000">
        <dgm:presLayoutVars>
          <dgm:bulletEnabled val="1"/>
        </dgm:presLayoutVars>
      </dgm:prSet>
      <dgm:spPr/>
      <dgm:t>
        <a:bodyPr/>
        <a:lstStyle/>
        <a:p>
          <a:endParaRPr lang="en-US"/>
        </a:p>
      </dgm:t>
    </dgm:pt>
    <dgm:pt modelId="{C4EE21E7-226A-4CD3-B89F-D10F3C1B5A84}" type="pres">
      <dgm:prSet presAssocID="{8A157865-E7BD-402D-95AB-D0AA40839977}" presName="sibTrans" presStyleLbl="sibTrans2D1" presStyleIdx="0" presStyleCnt="1" custFlipVert="1" custScaleX="148754" custScaleY="69141"/>
      <dgm:spPr>
        <a:prstGeom prst="leftRightArrow">
          <a:avLst/>
        </a:prstGeom>
      </dgm:spPr>
      <dgm:t>
        <a:bodyPr/>
        <a:lstStyle/>
        <a:p>
          <a:endParaRPr lang="en-US"/>
        </a:p>
      </dgm:t>
    </dgm:pt>
    <dgm:pt modelId="{C910B896-FBC8-4EF4-B87D-4A485A3D02B9}" type="pres">
      <dgm:prSet presAssocID="{8A157865-E7BD-402D-95AB-D0AA40839977}" presName="connectorText" presStyleLbl="sibTrans2D1" presStyleIdx="0" presStyleCnt="1"/>
      <dgm:spPr/>
      <dgm:t>
        <a:bodyPr/>
        <a:lstStyle/>
        <a:p>
          <a:endParaRPr lang="en-US"/>
        </a:p>
      </dgm:t>
    </dgm:pt>
    <dgm:pt modelId="{A0217081-F5C4-4710-85C1-E73E16AFB1CB}" type="pres">
      <dgm:prSet presAssocID="{D58EB1C6-38DB-4F97-8AFC-23D673412035}" presName="node" presStyleLbl="node1" presStyleIdx="1" presStyleCnt="2" custLinFactY="-45706" custLinFactNeighborX="12076" custLinFactNeighborY="-100000">
        <dgm:presLayoutVars>
          <dgm:bulletEnabled val="1"/>
        </dgm:presLayoutVars>
      </dgm:prSet>
      <dgm:spPr/>
      <dgm:t>
        <a:bodyPr/>
        <a:lstStyle/>
        <a:p>
          <a:endParaRPr lang="en-US"/>
        </a:p>
      </dgm:t>
    </dgm:pt>
  </dgm:ptLst>
  <dgm:cxnLst>
    <dgm:cxn modelId="{66E5785D-9D54-49E5-A840-DAA9E9C605BC}" type="presOf" srcId="{D58EB1C6-38DB-4F97-8AFC-23D673412035}" destId="{A0217081-F5C4-4710-85C1-E73E16AFB1CB}" srcOrd="0" destOrd="0" presId="urn:microsoft.com/office/officeart/2005/8/layout/process5"/>
    <dgm:cxn modelId="{868F8D0B-4E1B-4AF0-AF87-5F466A072442}" type="presOf" srcId="{8A157865-E7BD-402D-95AB-D0AA40839977}" destId="{C910B896-FBC8-4EF4-B87D-4A485A3D02B9}" srcOrd="1" destOrd="0" presId="urn:microsoft.com/office/officeart/2005/8/layout/process5"/>
    <dgm:cxn modelId="{C6B3F7F4-7D4B-4C76-B172-CABA97817A51}" type="presOf" srcId="{A841F146-082E-495F-A00A-BD71F0F65EA3}" destId="{8C37CDF2-2B02-4780-A159-81D2F5556877}" srcOrd="0" destOrd="0" presId="urn:microsoft.com/office/officeart/2005/8/layout/process5"/>
    <dgm:cxn modelId="{80E6025C-C51C-4630-A7A5-97CAE279D7C3}" type="presOf" srcId="{45884972-8AA3-4152-BE04-936A629FBE9C}" destId="{EDAA805D-2334-4A42-88CE-BF4FB6C62EAF}" srcOrd="0" destOrd="0" presId="urn:microsoft.com/office/officeart/2005/8/layout/process5"/>
    <dgm:cxn modelId="{A1F70FFC-DDAD-4F92-846A-B82CE53911A6}" type="presOf" srcId="{8A157865-E7BD-402D-95AB-D0AA40839977}" destId="{C4EE21E7-226A-4CD3-B89F-D10F3C1B5A84}" srcOrd="0" destOrd="0" presId="urn:microsoft.com/office/officeart/2005/8/layout/process5"/>
    <dgm:cxn modelId="{225AF006-9925-4FCA-82C0-89351CE21DD2}" srcId="{A841F146-082E-495F-A00A-BD71F0F65EA3}" destId="{45884972-8AA3-4152-BE04-936A629FBE9C}" srcOrd="0" destOrd="0" parTransId="{00456311-08D2-48D4-8AB7-AF41B0439AC3}" sibTransId="{8A157865-E7BD-402D-95AB-D0AA40839977}"/>
    <dgm:cxn modelId="{68F98E28-723E-4070-B771-D189553793F4}" srcId="{A841F146-082E-495F-A00A-BD71F0F65EA3}" destId="{D58EB1C6-38DB-4F97-8AFC-23D673412035}" srcOrd="1" destOrd="0" parTransId="{71F56B28-9BA3-4DB0-B673-E0C7B2266A78}" sibTransId="{F0AF5267-1EF0-421D-A86D-C62E6D8A7310}"/>
    <dgm:cxn modelId="{9A378A6D-C41C-46CF-BFFA-C4AFE16A69C1}" type="presParOf" srcId="{8C37CDF2-2B02-4780-A159-81D2F5556877}" destId="{EDAA805D-2334-4A42-88CE-BF4FB6C62EAF}" srcOrd="0" destOrd="0" presId="urn:microsoft.com/office/officeart/2005/8/layout/process5"/>
    <dgm:cxn modelId="{C8CC2DAB-ECD4-4E8F-8AAB-7EA3741453F6}" type="presParOf" srcId="{8C37CDF2-2B02-4780-A159-81D2F5556877}" destId="{C4EE21E7-226A-4CD3-B89F-D10F3C1B5A84}" srcOrd="1" destOrd="0" presId="urn:microsoft.com/office/officeart/2005/8/layout/process5"/>
    <dgm:cxn modelId="{51AEEBFC-A035-4971-9856-ECA2A277541F}" type="presParOf" srcId="{C4EE21E7-226A-4CD3-B89F-D10F3C1B5A84}" destId="{C910B896-FBC8-4EF4-B87D-4A485A3D02B9}" srcOrd="0" destOrd="0" presId="urn:microsoft.com/office/officeart/2005/8/layout/process5"/>
    <dgm:cxn modelId="{734DF9CF-53B4-423E-8501-D6B82622A9E1}" type="presParOf" srcId="{8C37CDF2-2B02-4780-A159-81D2F5556877}" destId="{A0217081-F5C4-4710-85C1-E73E16AFB1CB}" srcOrd="2" destOrd="0" presId="urn:microsoft.com/office/officeart/2005/8/layout/process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D480F-B7B9-46AD-8C66-F000E1BDB012}">
      <dsp:nvSpPr>
        <dsp:cNvPr id="0" name=""/>
        <dsp:cNvSpPr/>
      </dsp:nvSpPr>
      <dsp:spPr>
        <a:xfrm>
          <a:off x="2214582" y="1643078"/>
          <a:ext cx="1606727" cy="964036"/>
        </a:xfrm>
        <a:prstGeom prst="roundRect">
          <a:avLst>
            <a:gd name="adj" fmla="val 10000"/>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Free hand sketches</a:t>
          </a:r>
          <a:endParaRPr lang="en-US" sz="1900" kern="1200" dirty="0"/>
        </a:p>
      </dsp:txBody>
      <dsp:txXfrm>
        <a:off x="2242818" y="1671314"/>
        <a:ext cx="1550255" cy="907564"/>
      </dsp:txXfrm>
    </dsp:sp>
    <dsp:sp modelId="{34FFC75B-A5E7-484D-8AA8-A27CECA326CD}">
      <dsp:nvSpPr>
        <dsp:cNvPr id="0" name=""/>
        <dsp:cNvSpPr/>
      </dsp:nvSpPr>
      <dsp:spPr>
        <a:xfrm rot="10800000">
          <a:off x="1865842" y="1925862"/>
          <a:ext cx="246443" cy="398468"/>
        </a:xfrm>
        <a:prstGeom prst="rightArrow">
          <a:avLst>
            <a:gd name="adj1" fmla="val 60000"/>
            <a:gd name="adj2" fmla="val 50000"/>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1939775" y="2005556"/>
        <a:ext cx="172510" cy="239080"/>
      </dsp:txXfrm>
    </dsp:sp>
    <dsp:sp modelId="{EDAA805D-2334-4A42-88CE-BF4FB6C62EAF}">
      <dsp:nvSpPr>
        <dsp:cNvPr id="0" name=""/>
        <dsp:cNvSpPr/>
      </dsp:nvSpPr>
      <dsp:spPr>
        <a:xfrm>
          <a:off x="142868" y="1643078"/>
          <a:ext cx="1606727" cy="964036"/>
        </a:xfrm>
        <a:prstGeom prst="roundRect">
          <a:avLst>
            <a:gd name="adj" fmla="val 10000"/>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Pre-processing using </a:t>
          </a:r>
          <a:r>
            <a:rPr lang="en-IN" sz="1900" kern="1200" dirty="0" err="1"/>
            <a:t>OpenCV</a:t>
          </a:r>
          <a:endParaRPr lang="en-US" sz="1900" kern="1200" dirty="0"/>
        </a:p>
      </dsp:txBody>
      <dsp:txXfrm>
        <a:off x="171104" y="1671314"/>
        <a:ext cx="1550255" cy="907564"/>
      </dsp:txXfrm>
    </dsp:sp>
    <dsp:sp modelId="{C4EE21E7-226A-4CD3-B89F-D10F3C1B5A84}">
      <dsp:nvSpPr>
        <dsp:cNvPr id="0" name=""/>
        <dsp:cNvSpPr/>
      </dsp:nvSpPr>
      <dsp:spPr>
        <a:xfrm rot="16036428">
          <a:off x="768653" y="1183805"/>
          <a:ext cx="284487" cy="398468"/>
        </a:xfrm>
        <a:prstGeom prst="rightArrow">
          <a:avLst>
            <a:gd name="adj1" fmla="val 60000"/>
            <a:gd name="adj2" fmla="val 50000"/>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793387" y="1326093"/>
        <a:ext cx="239080" cy="199141"/>
      </dsp:txXfrm>
    </dsp:sp>
    <dsp:sp modelId="{A06328D8-0BEC-45A7-88BE-AB294C2FFC78}">
      <dsp:nvSpPr>
        <dsp:cNvPr id="0" name=""/>
        <dsp:cNvSpPr/>
      </dsp:nvSpPr>
      <dsp:spPr>
        <a:xfrm>
          <a:off x="71433" y="142880"/>
          <a:ext cx="1606727" cy="964036"/>
        </a:xfrm>
        <a:prstGeom prst="roundRect">
          <a:avLst>
            <a:gd name="adj" fmla="val 10000"/>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CNN model	</a:t>
          </a:r>
          <a:endParaRPr lang="en-US" sz="1900" kern="1200" dirty="0"/>
        </a:p>
      </dsp:txBody>
      <dsp:txXfrm>
        <a:off x="99669" y="171116"/>
        <a:ext cx="1550255" cy="907564"/>
      </dsp:txXfrm>
    </dsp:sp>
    <dsp:sp modelId="{73F68EA6-B89D-43B0-948D-9F53FAC2CE7B}">
      <dsp:nvSpPr>
        <dsp:cNvPr id="0" name=""/>
        <dsp:cNvSpPr/>
      </dsp:nvSpPr>
      <dsp:spPr>
        <a:xfrm rot="21485441">
          <a:off x="1796094" y="390210"/>
          <a:ext cx="284461" cy="398468"/>
        </a:xfrm>
        <a:prstGeom prst="rightArrow">
          <a:avLst>
            <a:gd name="adj1" fmla="val 60000"/>
            <a:gd name="adj2" fmla="val 50000"/>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96118" y="471326"/>
        <a:ext cx="199123" cy="239080"/>
      </dsp:txXfrm>
    </dsp:sp>
    <dsp:sp modelId="{A0217081-F5C4-4710-85C1-E73E16AFB1CB}">
      <dsp:nvSpPr>
        <dsp:cNvPr id="0" name=""/>
        <dsp:cNvSpPr/>
      </dsp:nvSpPr>
      <dsp:spPr>
        <a:xfrm>
          <a:off x="2214582" y="71435"/>
          <a:ext cx="1606727" cy="964036"/>
        </a:xfrm>
        <a:prstGeom prst="roundRect">
          <a:avLst>
            <a:gd name="adj" fmla="val 10000"/>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Trained System</a:t>
          </a:r>
          <a:endParaRPr lang="en-US" sz="1900" kern="1200" dirty="0"/>
        </a:p>
      </dsp:txBody>
      <dsp:txXfrm>
        <a:off x="2242818" y="99671"/>
        <a:ext cx="1550255" cy="907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A805D-2334-4A42-88CE-BF4FB6C62EAF}">
      <dsp:nvSpPr>
        <dsp:cNvPr id="0" name=""/>
        <dsp:cNvSpPr/>
      </dsp:nvSpPr>
      <dsp:spPr>
        <a:xfrm>
          <a:off x="447882" y="1697489"/>
          <a:ext cx="1695257" cy="1017154"/>
        </a:xfrm>
        <a:prstGeom prst="roundRect">
          <a:avLst>
            <a:gd name="adj" fmla="val 10000"/>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Canvas Edge detection using </a:t>
          </a:r>
          <a:r>
            <a:rPr lang="en-IN" sz="1700" kern="1200" dirty="0" err="1"/>
            <a:t>ARKit</a:t>
          </a:r>
          <a:r>
            <a:rPr lang="en-IN" sz="1700" kern="1200" dirty="0"/>
            <a:t> 2</a:t>
          </a:r>
          <a:endParaRPr lang="en-US" sz="1700" kern="1200" dirty="0"/>
        </a:p>
      </dsp:txBody>
      <dsp:txXfrm>
        <a:off x="477673" y="1727280"/>
        <a:ext cx="1635675" cy="957572"/>
      </dsp:txXfrm>
    </dsp:sp>
    <dsp:sp modelId="{C4EE21E7-226A-4CD3-B89F-D10F3C1B5A84}">
      <dsp:nvSpPr>
        <dsp:cNvPr id="0" name=""/>
        <dsp:cNvSpPr/>
      </dsp:nvSpPr>
      <dsp:spPr>
        <a:xfrm rot="5444551" flipV="1">
          <a:off x="1102272" y="1326128"/>
          <a:ext cx="367436" cy="290685"/>
        </a:xfrm>
        <a:prstGeom prst="leftRightArrow">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199350" y="1287756"/>
        <a:ext cx="174411" cy="280231"/>
      </dsp:txXfrm>
    </dsp:sp>
    <dsp:sp modelId="{A0217081-F5C4-4710-85C1-E73E16AFB1CB}">
      <dsp:nvSpPr>
        <dsp:cNvPr id="0" name=""/>
        <dsp:cNvSpPr/>
      </dsp:nvSpPr>
      <dsp:spPr>
        <a:xfrm>
          <a:off x="428660" y="214318"/>
          <a:ext cx="1695257" cy="1017154"/>
        </a:xfrm>
        <a:prstGeom prst="roundRect">
          <a:avLst>
            <a:gd name="adj" fmla="val 10000"/>
          </a:avLst>
        </a:prstGeom>
        <a:solidFill>
          <a:schemeClr val="bg2">
            <a:lumMod val="50000"/>
          </a:schemeClr>
        </a:solidFill>
        <a:ln w="22225" cap="flat"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Blending Canvas and sketch using </a:t>
          </a:r>
          <a:r>
            <a:rPr lang="en-IN" sz="1700" kern="1200" dirty="0" err="1"/>
            <a:t>ARCore</a:t>
          </a:r>
          <a:r>
            <a:rPr lang="en-IN" sz="1700" kern="1200" dirty="0"/>
            <a:t> </a:t>
          </a:r>
          <a:endParaRPr lang="en-US" sz="1700" kern="1200" dirty="0"/>
        </a:p>
      </dsp:txBody>
      <dsp:txXfrm>
        <a:off x="458451" y="244109"/>
        <a:ext cx="1635675" cy="9575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4628D-4B1A-4F68-851A-30ECF0C7A4D3}" type="datetimeFigureOut">
              <a:rPr lang="en-US" smtClean="0"/>
              <a:pPr/>
              <a:t>7/18/2019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EF3DCA-D6F3-4A97-88E2-9D4AC54689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B537A1B-B536-420B-8435-6996776CE88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xmlns="" val="3388488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F3DCA-D6F3-4A97-88E2-9D4AC54689CF}"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026C799-CFAD-450F-8C0E-44BADDA73201}" type="datetimeFigureOut">
              <a:rPr lang="en-US" smtClean="0"/>
              <a:pPr/>
              <a:t>7/18/2019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EE85747-DA28-4DBC-82E9-5FAA134C2EB6}" type="slidenum">
              <a:rPr lang="en-IN" smtClean="0"/>
              <a:pPr/>
              <a:t>‹#›</a:t>
            </a:fld>
            <a:endParaRPr lang="en-I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26C799-CFAD-450F-8C0E-44BADDA73201}" type="datetimeFigureOut">
              <a:rPr lang="en-US" smtClean="0"/>
              <a:pPr/>
              <a:t>7/18/2019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85747-DA28-4DBC-82E9-5FAA134C2EB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26C799-CFAD-450F-8C0E-44BADDA73201}" type="datetimeFigureOut">
              <a:rPr lang="en-US" smtClean="0"/>
              <a:pPr/>
              <a:t>7/18/2019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85747-DA28-4DBC-82E9-5FAA134C2EB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026C799-CFAD-450F-8C0E-44BADDA73201}" type="datetimeFigureOut">
              <a:rPr lang="en-US" smtClean="0"/>
              <a:pPr/>
              <a:t>7/18/2019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E85747-DA28-4DBC-82E9-5FAA134C2EB6}" type="slidenum">
              <a:rPr lang="en-IN" smtClean="0"/>
              <a:pPr/>
              <a:t>‹#›</a:t>
            </a:fld>
            <a:endParaRPr lang="en-I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26C799-CFAD-450F-8C0E-44BADDA73201}" type="datetimeFigureOut">
              <a:rPr lang="en-US" smtClean="0"/>
              <a:pPr/>
              <a:t>7/18/2019</a:t>
            </a:fld>
            <a:endParaRPr lang="en-IN"/>
          </a:p>
        </p:txBody>
      </p:sp>
      <p:sp>
        <p:nvSpPr>
          <p:cNvPr id="5" name="Footer Placeholder 4"/>
          <p:cNvSpPr>
            <a:spLocks noGrp="1"/>
          </p:cNvSpPr>
          <p:nvPr>
            <p:ph type="ftr" sz="quarter" idx="11"/>
          </p:nvPr>
        </p:nvSpPr>
        <p:spPr>
          <a:xfrm>
            <a:off x="800100" y="4629150"/>
            <a:ext cx="4000500" cy="342900"/>
          </a:xfrm>
        </p:spPr>
        <p:txBody>
          <a:bodyPr/>
          <a:lstStyle/>
          <a:p>
            <a:endParaRPr lang="en-IN"/>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CEE85747-DA28-4DBC-82E9-5FAA134C2EB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26C799-CFAD-450F-8C0E-44BADDA73201}" type="datetimeFigureOut">
              <a:rPr lang="en-US" smtClean="0"/>
              <a:pPr/>
              <a:t>7/18/2019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85747-DA28-4DBC-82E9-5FAA134C2EB6}" type="slidenum">
              <a:rPr lang="en-IN" smtClean="0"/>
              <a:pPr/>
              <a:t>‹#›</a:t>
            </a:fld>
            <a:endParaRPr lang="en-I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026C799-CFAD-450F-8C0E-44BADDA73201}" type="datetimeFigureOut">
              <a:rPr lang="en-US" smtClean="0"/>
              <a:pPr/>
              <a:t>7/18/2019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E85747-DA28-4DBC-82E9-5FAA134C2EB6}" type="slidenum">
              <a:rPr lang="en-IN" smtClean="0"/>
              <a:pPr/>
              <a:t>‹#›</a:t>
            </a:fld>
            <a:endParaRPr lang="en-I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26C799-CFAD-450F-8C0E-44BADDA73201}" type="datetimeFigureOut">
              <a:rPr lang="en-US" smtClean="0"/>
              <a:pPr/>
              <a:t>7/18/2019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E85747-DA28-4DBC-82E9-5FAA134C2EB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6C799-CFAD-450F-8C0E-44BADDA73201}" type="datetimeFigureOut">
              <a:rPr lang="en-US" smtClean="0"/>
              <a:pPr/>
              <a:t>7/18/2019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E85747-DA28-4DBC-82E9-5FAA134C2EB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26C799-CFAD-450F-8C0E-44BADDA73201}" type="datetimeFigureOut">
              <a:rPr lang="en-US" smtClean="0"/>
              <a:pPr/>
              <a:t>7/18/2019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E85747-DA28-4DBC-82E9-5FAA134C2EB6}" type="slidenum">
              <a:rPr lang="en-IN" smtClean="0"/>
              <a:pPr/>
              <a:t>‹#›</a:t>
            </a:fld>
            <a:endParaRPr lang="en-I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26C799-CFAD-450F-8C0E-44BADDA73201}" type="datetimeFigureOut">
              <a:rPr lang="en-US" smtClean="0"/>
              <a:pPr/>
              <a:t>7/18/2019</a:t>
            </a:fld>
            <a:endParaRPr lang="en-IN"/>
          </a:p>
        </p:txBody>
      </p:sp>
      <p:sp>
        <p:nvSpPr>
          <p:cNvPr id="6" name="Footer Placeholder 5"/>
          <p:cNvSpPr>
            <a:spLocks noGrp="1"/>
          </p:cNvSpPr>
          <p:nvPr>
            <p:ph type="ftr" sz="quarter" idx="11"/>
          </p:nvPr>
        </p:nvSpPr>
        <p:spPr>
          <a:xfrm>
            <a:off x="914400" y="4629150"/>
            <a:ext cx="3886200" cy="342900"/>
          </a:xfrm>
        </p:spPr>
        <p:txBody>
          <a:bodyPr/>
          <a:lstStyle/>
          <a:p>
            <a:endParaRPr lang="en-IN"/>
          </a:p>
        </p:txBody>
      </p:sp>
      <p:sp>
        <p:nvSpPr>
          <p:cNvPr id="7" name="Slide Number Placeholder 6"/>
          <p:cNvSpPr>
            <a:spLocks noGrp="1"/>
          </p:cNvSpPr>
          <p:nvPr>
            <p:ph type="sldNum" sz="quarter" idx="12"/>
          </p:nvPr>
        </p:nvSpPr>
        <p:spPr>
          <a:xfrm>
            <a:off x="146304" y="4656582"/>
            <a:ext cx="457200" cy="342900"/>
          </a:xfrm>
        </p:spPr>
        <p:txBody>
          <a:bodyPr/>
          <a:lstStyle/>
          <a:p>
            <a:fld id="{CEE85747-DA28-4DBC-82E9-5FAA134C2EB6}" type="slidenum">
              <a:rPr lang="en-IN" smtClean="0"/>
              <a:pPr/>
              <a:t>‹#›</a:t>
            </a:fld>
            <a:endParaRPr lang="en-I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8026C799-CFAD-450F-8C0E-44BADDA73201}" type="datetimeFigureOut">
              <a:rPr lang="en-US" smtClean="0"/>
              <a:pPr/>
              <a:t>7/18/2019</a:t>
            </a:fld>
            <a:endParaRPr lang="en-IN"/>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EE85747-DA28-4DBC-82E9-5FAA134C2EB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microsoft.com/office/2007/relationships/diagramDrawing" Target="../diagrams/drawing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5008" y="2357436"/>
            <a:ext cx="3428992" cy="1393041"/>
          </a:xfrm>
          <a:noFill/>
          <a:ln>
            <a:noFill/>
          </a:ln>
        </p:spPr>
        <p:txBody>
          <a:bodyPr>
            <a:normAutofit fontScale="92500" lnSpcReduction="20000"/>
          </a:bodyPr>
          <a:lstStyle/>
          <a:p>
            <a:pPr algn="ctr"/>
            <a:r>
              <a:rPr lang="en-US" sz="25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Presented </a:t>
            </a:r>
            <a:r>
              <a:rPr lang="en-US" sz="25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By:</a:t>
            </a:r>
          </a:p>
          <a:p>
            <a:pPr algn="ctr"/>
            <a:r>
              <a:rPr lang="en-US" sz="2200" cap="none" dirty="0" err="1"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Ajaykumar</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r>
              <a:rPr lang="en-US" sz="2200" cap="none" dirty="0" err="1"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Kushwaha</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(41)</a:t>
            </a:r>
            <a:endParaRPr lang="en-US"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a:p>
            <a:pPr algn="ctr"/>
            <a:r>
              <a:rPr lang="en-IN" sz="2200" cap="none"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Damini</a:t>
            </a:r>
            <a:r>
              <a:rPr lang="en-IN"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r>
              <a:rPr lang="en-IN" sz="2200" cap="none" dirty="0" err="1">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Pandare</a:t>
            </a:r>
            <a:r>
              <a:rPr lang="en-US"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(57)</a:t>
            </a:r>
          </a:p>
          <a:p>
            <a:pPr algn="ctr"/>
            <a:r>
              <a:rPr lang="en-US" sz="2200" cap="none" dirty="0" err="1"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Rishikesh</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a:t>
            </a:r>
            <a:r>
              <a:rPr lang="en-US" sz="2200" cap="none" dirty="0" err="1"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Nanaware</a:t>
            </a:r>
            <a:r>
              <a:rPr lang="en-US" sz="2200" cap="none" dirty="0" smtClean="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rPr>
              <a:t> (52)</a:t>
            </a:r>
            <a:endParaRPr lang="en-US"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a:p>
            <a:pPr algn="ctr"/>
            <a:endParaRPr lang="en-US" sz="2200" cap="none" dirty="0">
              <a:ln w="0"/>
              <a:solidFill>
                <a:schemeClr val="tx1"/>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
        <p:nvSpPr>
          <p:cNvPr id="2" name="Title 1"/>
          <p:cNvSpPr>
            <a:spLocks noGrp="1"/>
          </p:cNvSpPr>
          <p:nvPr>
            <p:ph type="ctrTitle"/>
          </p:nvPr>
        </p:nvSpPr>
        <p:spPr>
          <a:xfrm>
            <a:off x="3357554" y="1142990"/>
            <a:ext cx="2857520" cy="964395"/>
          </a:xfrm>
        </p:spPr>
        <p:txBody>
          <a:bodyPr>
            <a:noAutofit/>
          </a:bodyPr>
          <a:lstStyle/>
          <a:p>
            <a:pPr algn="ctr"/>
            <a:r>
              <a:rPr lang="en-US" sz="2600" b="1" dirty="0">
                <a:latin typeface="Times New Roman" pitchFamily="18" charset="0"/>
                <a:cs typeface="Times New Roman" pitchFamily="18" charset="0"/>
              </a:rPr>
              <a:t>Presentation on</a:t>
            </a:r>
            <a:r>
              <a:rPr lang="en-US" sz="3000" b="1" dirty="0">
                <a:latin typeface="Times New Roman" pitchFamily="18" charset="0"/>
                <a:cs typeface="Times New Roman" pitchFamily="18" charset="0"/>
              </a:rPr>
              <a:t/>
            </a:r>
            <a:br>
              <a:rPr lang="en-US" sz="3000" b="1" dirty="0">
                <a:latin typeface="Times New Roman" pitchFamily="18" charset="0"/>
                <a:cs typeface="Times New Roman" pitchFamily="18" charset="0"/>
              </a:rPr>
            </a:br>
            <a:endParaRPr lang="en-US" sz="4400" b="1" u="sng" dirty="0">
              <a:latin typeface="Broadway" pitchFamily="82" charset="0"/>
              <a:cs typeface="Times New Roman" pitchFamily="18" charset="0"/>
            </a:endParaRPr>
          </a:p>
        </p:txBody>
      </p:sp>
      <p:sp>
        <p:nvSpPr>
          <p:cNvPr id="7" name="TextBox 6"/>
          <p:cNvSpPr txBox="1"/>
          <p:nvPr/>
        </p:nvSpPr>
        <p:spPr>
          <a:xfrm>
            <a:off x="642910" y="3500444"/>
            <a:ext cx="8143900" cy="1846659"/>
          </a:xfrm>
          <a:prstGeom prst="rect">
            <a:avLst/>
          </a:prstGeom>
          <a:noFill/>
        </p:spPr>
        <p:txBody>
          <a:bodyPr wrap="square" rtlCol="0">
            <a:spAutoFit/>
          </a:bodyPr>
          <a:lstStyle/>
          <a:p>
            <a:pPr algn="ctr"/>
            <a:endParaRPr lang="en-US" sz="2400" b="1" dirty="0">
              <a:latin typeface="Times New Roman" pitchFamily="18" charset="0"/>
              <a:cs typeface="Times New Roman" pitchFamily="18" charset="0"/>
            </a:endParaRPr>
          </a:p>
          <a:p>
            <a:pPr algn="ctr"/>
            <a:r>
              <a:rPr lang="en-US" sz="2400" dirty="0">
                <a:ln w="18415" cmpd="sng">
                  <a:noFill/>
                  <a:prstDash val="solid"/>
                </a:ln>
                <a:effectLst>
                  <a:outerShdw blurRad="63500" dir="3600000" algn="tl" rotWithShape="0">
                    <a:srgbClr val="000000">
                      <a:alpha val="70000"/>
                    </a:srgbClr>
                  </a:outerShdw>
                </a:effectLst>
                <a:latin typeface="Times New Roman" pitchFamily="18" charset="0"/>
                <a:cs typeface="Times New Roman" pitchFamily="18" charset="0"/>
              </a:rPr>
              <a:t>Department of Information Technology</a:t>
            </a:r>
          </a:p>
          <a:p>
            <a:pPr algn="ctr"/>
            <a:r>
              <a:rPr lang="en-US" sz="2400" dirty="0" err="1">
                <a:ln w="18415" cmpd="sng">
                  <a:noFill/>
                  <a:prstDash val="solid"/>
                </a:ln>
                <a:effectLst>
                  <a:outerShdw blurRad="63500" dir="3600000" algn="tl" rotWithShape="0">
                    <a:srgbClr val="000000">
                      <a:alpha val="70000"/>
                    </a:srgbClr>
                  </a:outerShdw>
                </a:effectLst>
                <a:latin typeface="Times New Roman" pitchFamily="18" charset="0"/>
                <a:cs typeface="Times New Roman" pitchFamily="18" charset="0"/>
              </a:rPr>
              <a:t>Atharva</a:t>
            </a:r>
            <a:r>
              <a:rPr lang="en-US" sz="2400" dirty="0">
                <a:ln w="18415" cmpd="sng">
                  <a:noFill/>
                  <a:prstDash val="solid"/>
                </a:ln>
                <a:effectLst>
                  <a:outerShdw blurRad="63500" dir="3600000" algn="tl" rotWithShape="0">
                    <a:srgbClr val="000000">
                      <a:alpha val="70000"/>
                    </a:srgbClr>
                  </a:outerShdw>
                </a:effectLst>
                <a:latin typeface="Times New Roman" pitchFamily="18" charset="0"/>
                <a:cs typeface="Times New Roman" pitchFamily="18" charset="0"/>
              </a:rPr>
              <a:t> College of Engineering</a:t>
            </a:r>
          </a:p>
          <a:p>
            <a:pPr algn="ctr"/>
            <a:r>
              <a:rPr lang="en-US" sz="2400" dirty="0">
                <a:ln w="18415" cmpd="sng">
                  <a:noFill/>
                  <a:prstDash val="solid"/>
                </a:ln>
                <a:effectLst>
                  <a:outerShdw blurRad="63500" dir="3600000" algn="tl" rotWithShape="0">
                    <a:srgbClr val="000000">
                      <a:alpha val="70000"/>
                    </a:srgbClr>
                  </a:outerShdw>
                </a:effectLst>
                <a:latin typeface="Times New Roman" pitchFamily="18" charset="0"/>
                <a:cs typeface="Times New Roman" pitchFamily="18" charset="0"/>
              </a:rPr>
              <a:t>Mumbai.</a:t>
            </a:r>
          </a:p>
          <a:p>
            <a:pPr algn="ctr"/>
            <a:endParaRPr lang="en-US" dirty="0"/>
          </a:p>
        </p:txBody>
      </p:sp>
      <p:sp>
        <p:nvSpPr>
          <p:cNvPr id="52226" name="AutoShape 2" descr="https://lh6.googleusercontent.com/cyW7SphDOdDYtYwvzK9J68b6XgYrWkQtzJDBqP8u4e1APo4xT04iJW_fSSee4RAipD9lUkaLaFEyM-isJQDzrNfLIWFMs13t_2S7HeWJzCo4KiiIMOQ0piC9k_YzlSp19bTpWH8jPz1mkXmQ1w"/>
          <p:cNvSpPr>
            <a:spLocks noChangeAspect="1" noChangeArrowheads="1"/>
          </p:cNvSpPr>
          <p:nvPr/>
        </p:nvSpPr>
        <p:spPr bwMode="auto">
          <a:xfrm>
            <a:off x="120650" y="-377428"/>
            <a:ext cx="5943600" cy="78581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Subtitle 2"/>
          <p:cNvSpPr txBox="1">
            <a:spLocks/>
          </p:cNvSpPr>
          <p:nvPr/>
        </p:nvSpPr>
        <p:spPr>
          <a:xfrm>
            <a:off x="214282" y="2500312"/>
            <a:ext cx="3571900" cy="857256"/>
          </a:xfrm>
          <a:prstGeom prst="rect">
            <a:avLst/>
          </a:prstGeom>
        </p:spPr>
        <p:txBody>
          <a:bodyPr tIns="0">
            <a:normAutofit lnSpcReduction="10000"/>
          </a:bodyPr>
          <a:lstStyle/>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500" i="0" u="none" strike="noStrike" kern="1200" normalizeH="0" baseline="0" noProof="0" dirty="0">
                <a:solidFill>
                  <a:srgbClr val="FF0000"/>
                </a:solidFill>
                <a:uLnTx/>
                <a:uFillTx/>
                <a:latin typeface="Times New Roman" pitchFamily="18" charset="0"/>
                <a:ea typeface="+mn-ea"/>
                <a:cs typeface="Times New Roman" pitchFamily="18" charset="0"/>
              </a:rPr>
              <a:t>Guided By:</a:t>
            </a: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Prof. </a:t>
            </a:r>
            <a:r>
              <a:rPr kumimoji="0" lang="en-US" sz="2800" b="1" i="0" u="none" strike="noStrike" kern="1200" cap="none" spc="0" normalizeH="0" baseline="0" noProof="0" dirty="0" err="1">
                <a:ln>
                  <a:noFill/>
                </a:ln>
                <a:solidFill>
                  <a:srgbClr val="FF0000"/>
                </a:solidFill>
                <a:effectLst/>
                <a:uLnTx/>
                <a:uFillTx/>
                <a:latin typeface="Times New Roman" pitchFamily="18" charset="0"/>
                <a:ea typeface="+mn-ea"/>
                <a:cs typeface="Times New Roman" pitchFamily="18" charset="0"/>
              </a:rPr>
              <a:t>Nileema</a:t>
            </a:r>
            <a:r>
              <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a:t>
            </a:r>
            <a:r>
              <a:rPr kumimoji="0" lang="en-US" sz="2800" b="1" i="0" u="none" strike="noStrike" kern="1200" cap="none" spc="0" normalizeH="0" baseline="0" noProof="0" dirty="0" err="1">
                <a:ln>
                  <a:noFill/>
                </a:ln>
                <a:solidFill>
                  <a:srgbClr val="FF0000"/>
                </a:solidFill>
                <a:effectLst/>
                <a:uLnTx/>
                <a:uFillTx/>
                <a:latin typeface="Times New Roman" pitchFamily="18" charset="0"/>
                <a:ea typeface="+mn-ea"/>
                <a:cs typeface="Times New Roman" pitchFamily="18" charset="0"/>
              </a:rPr>
              <a:t>Pathak</a:t>
            </a:r>
            <a:endPar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endParaRPr>
          </a:p>
          <a:p>
            <a:pPr marL="27432" marR="0" lvl="0" indent="0" algn="ctr"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n-US" sz="28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endParaRPr>
          </a:p>
        </p:txBody>
      </p:sp>
      <p:sp>
        <p:nvSpPr>
          <p:cNvPr id="9" name="TextBox 8"/>
          <p:cNvSpPr txBox="1"/>
          <p:nvPr/>
        </p:nvSpPr>
        <p:spPr>
          <a:xfrm>
            <a:off x="1500166" y="1357304"/>
            <a:ext cx="6971652" cy="830997"/>
          </a:xfrm>
          <a:prstGeom prst="rect">
            <a:avLst/>
          </a:prstGeom>
          <a:noFill/>
        </p:spPr>
        <p:txBody>
          <a:bodyPr wrap="none" rtlCol="0">
            <a:spAutoFit/>
          </a:bodyPr>
          <a:lstStyle/>
          <a:p>
            <a:r>
              <a:rPr lang="en-IN" sz="4800" dirty="0" err="1" smtClean="0"/>
              <a:t>Chatbot</a:t>
            </a:r>
            <a:r>
              <a:rPr lang="en-IN" sz="4800" dirty="0" smtClean="0"/>
              <a:t> For HR Department</a:t>
            </a:r>
            <a:endParaRPr lang="en-US" sz="4800" dirty="0"/>
          </a:p>
        </p:txBody>
      </p:sp>
      <p:pic>
        <p:nvPicPr>
          <p:cNvPr id="1026" name="Picture 2" descr="Image result for atharva college of engineering">
            <a:extLst>
              <a:ext uri="{FF2B5EF4-FFF2-40B4-BE49-F238E27FC236}">
                <a16:creationId xmlns:a16="http://schemas.microsoft.com/office/drawing/2014/main" xmlns="" id="{F92B9F5C-CCC4-4845-AF80-8780134FDDD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000496" y="3071816"/>
            <a:ext cx="1724025" cy="9572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9790150"/>
      </p:ext>
    </p:extLst>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500312"/>
            <a:ext cx="7643866" cy="2143140"/>
          </a:xfrm>
          <a:noFill/>
          <a:ln>
            <a:solidFill>
              <a:schemeClr val="bg1"/>
            </a:solidFill>
          </a:ln>
        </p:spPr>
        <p:txBody>
          <a:bodyPr>
            <a:normAutofit lnSpcReduction="10000"/>
          </a:bodyPr>
          <a:lstStyle/>
          <a:p>
            <a:pPr algn="just"/>
            <a:r>
              <a:rPr lang="en-US" sz="1800" dirty="0" err="1" smtClean="0">
                <a:solidFill>
                  <a:schemeClr val="tx1"/>
                </a:solidFill>
              </a:rPr>
              <a:t>Chatbots</a:t>
            </a:r>
            <a:r>
              <a:rPr lang="en-US" sz="1800" dirty="0" smtClean="0">
                <a:solidFill>
                  <a:schemeClr val="tx1"/>
                </a:solidFill>
              </a:rPr>
              <a:t> </a:t>
            </a:r>
            <a:r>
              <a:rPr lang="en-US" sz="1800" dirty="0" smtClean="0">
                <a:solidFill>
                  <a:schemeClr val="tx1"/>
                </a:solidFill>
              </a:rPr>
              <a:t>are programs that mimic human conversation using Artificial Intelligence (AI). It is designed to be the ultimate virtual </a:t>
            </a:r>
            <a:r>
              <a:rPr lang="en-US" sz="1800" dirty="0" smtClean="0">
                <a:solidFill>
                  <a:schemeClr val="tx1"/>
                </a:solidFill>
              </a:rPr>
              <a:t>assistant. To provide </a:t>
            </a:r>
            <a:r>
              <a:rPr lang="en-US" sz="1800" dirty="0" smtClean="0">
                <a:solidFill>
                  <a:schemeClr val="tx1"/>
                </a:solidFill>
              </a:rPr>
              <a:t>an efficient and accurate answer for any query based on the dataset of FAQs using Artificial Intelligence Markup Language (AIML) and Latent Semantic Analysis (LSA). Template based and general questions like welcome/ greetings and general questions will be responded using AIML and other service based questions uses LSA to provide responses at any time that will serve user satisfaction. This </a:t>
            </a:r>
            <a:r>
              <a:rPr lang="en-US" sz="1800" dirty="0" err="1" smtClean="0">
                <a:solidFill>
                  <a:schemeClr val="tx1"/>
                </a:solidFill>
              </a:rPr>
              <a:t>chatbot</a:t>
            </a:r>
            <a:r>
              <a:rPr lang="en-US" sz="1800" dirty="0" smtClean="0">
                <a:solidFill>
                  <a:schemeClr val="tx1"/>
                </a:solidFill>
              </a:rPr>
              <a:t> can be used by any </a:t>
            </a:r>
            <a:r>
              <a:rPr lang="en-US" sz="1800" dirty="0" err="1" smtClean="0">
                <a:solidFill>
                  <a:schemeClr val="tx1"/>
                </a:solidFill>
              </a:rPr>
              <a:t>bussiness</a:t>
            </a:r>
            <a:r>
              <a:rPr lang="en-US" sz="1800" dirty="0" smtClean="0">
                <a:solidFill>
                  <a:schemeClr val="tx1"/>
                </a:solidFill>
              </a:rPr>
              <a:t> </a:t>
            </a:r>
            <a:r>
              <a:rPr lang="en-US" sz="1800" dirty="0" smtClean="0">
                <a:solidFill>
                  <a:schemeClr val="tx1"/>
                </a:solidFill>
              </a:rPr>
              <a:t>to answer FAQs to curious </a:t>
            </a:r>
            <a:r>
              <a:rPr lang="en-US" sz="1800" dirty="0" smtClean="0">
                <a:solidFill>
                  <a:schemeClr val="tx1"/>
                </a:solidFill>
              </a:rPr>
              <a:t>HRs in </a:t>
            </a:r>
            <a:r>
              <a:rPr lang="en-US" sz="1800" dirty="0" smtClean="0">
                <a:solidFill>
                  <a:schemeClr val="tx1"/>
                </a:solidFill>
              </a:rPr>
              <a:t>an interactive fashion. </a:t>
            </a:r>
            <a:endParaRPr lang="en-IN" sz="1800" dirty="0">
              <a:solidFill>
                <a:schemeClr val="tx1"/>
              </a:solidFill>
            </a:endParaRPr>
          </a:p>
        </p:txBody>
      </p:sp>
      <p:sp>
        <p:nvSpPr>
          <p:cNvPr id="2" name="Title 1"/>
          <p:cNvSpPr>
            <a:spLocks noGrp="1"/>
          </p:cNvSpPr>
          <p:nvPr>
            <p:ph type="ctrTitle"/>
          </p:nvPr>
        </p:nvSpPr>
        <p:spPr>
          <a:xfrm>
            <a:off x="0" y="1357304"/>
            <a:ext cx="9144000" cy="642942"/>
          </a:xfrm>
        </p:spPr>
        <p:txBody>
          <a:bodyPr>
            <a:normAutofit fontScale="90000"/>
          </a:bodyPr>
          <a:lstStyle/>
          <a:p>
            <a:pPr algn="ctr"/>
            <a:r>
              <a:rPr lang="en-IN"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onotype Corsiva" pitchFamily="66" charset="0"/>
              </a:rPr>
              <a:t>   </a:t>
            </a:r>
            <a:r>
              <a:rPr lang="en-IN" sz="4800" b="1" dirty="0">
                <a:ln w="1905"/>
                <a:solidFill>
                  <a:schemeClr val="tx1"/>
                </a:solidFill>
                <a:effectLst>
                  <a:innerShdw blurRad="69850" dist="43180" dir="5400000">
                    <a:srgbClr val="000000">
                      <a:alpha val="65000"/>
                    </a:srgbClr>
                  </a:innerShdw>
                </a:effectLst>
                <a:latin typeface="Arial" pitchFamily="34" charset="0"/>
                <a:ea typeface="+mn-ea"/>
                <a:cs typeface="Arial" pitchFamily="34" charset="0"/>
              </a:rPr>
              <a:t>ABSTRACT</a:t>
            </a:r>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2357418"/>
            <a:ext cx="7715304" cy="2786082"/>
          </a:xfrm>
          <a:ln>
            <a:solidFill>
              <a:schemeClr val="bg1"/>
            </a:solidFill>
          </a:ln>
        </p:spPr>
        <p:txBody>
          <a:bodyPr vert="horz" anchor="t">
            <a:normAutofit/>
          </a:bodyPr>
          <a:lstStyle/>
          <a:p>
            <a:pPr algn="just"/>
            <a:r>
              <a:rPr lang="en-IN" dirty="0" smtClean="0">
                <a:solidFill>
                  <a:schemeClr val="tx1"/>
                </a:solidFill>
              </a:rPr>
              <a:t>This system is made to reduce work of HR department. Users can ask questions related to HR department  and </a:t>
            </a:r>
            <a:r>
              <a:rPr lang="en-IN" dirty="0" err="1" smtClean="0">
                <a:solidFill>
                  <a:schemeClr val="tx1"/>
                </a:solidFill>
              </a:rPr>
              <a:t>chatbot</a:t>
            </a:r>
            <a:r>
              <a:rPr lang="en-IN" dirty="0" smtClean="0">
                <a:solidFill>
                  <a:schemeClr val="tx1"/>
                </a:solidFill>
              </a:rPr>
              <a:t> will answer questions based on developed model using AIML.</a:t>
            </a:r>
            <a:endParaRPr lang="en-IN" dirty="0">
              <a:solidFill>
                <a:schemeClr val="tx1"/>
              </a:solidFill>
            </a:endParaRPr>
          </a:p>
        </p:txBody>
      </p:sp>
      <p:sp>
        <p:nvSpPr>
          <p:cNvPr id="2" name="Title 1"/>
          <p:cNvSpPr>
            <a:spLocks noGrp="1"/>
          </p:cNvSpPr>
          <p:nvPr>
            <p:ph type="ctrTitle"/>
          </p:nvPr>
        </p:nvSpPr>
        <p:spPr>
          <a:xfrm>
            <a:off x="214282" y="1214428"/>
            <a:ext cx="8929718" cy="910817"/>
          </a:xfrm>
        </p:spPr>
        <p:txBody>
          <a:bodyPr>
            <a:normAutofit/>
          </a:bodyPr>
          <a:lstStyle/>
          <a:p>
            <a:pPr algn="ctr"/>
            <a:r>
              <a:rPr lang="en-IN" sz="4800" b="1" dirty="0">
                <a:ln>
                  <a:solidFill>
                    <a:schemeClr val="bg1"/>
                  </a:solidFill>
                </a:ln>
                <a:solidFill>
                  <a:schemeClr val="tx1"/>
                </a:solidFill>
                <a:latin typeface="Broadway" pitchFamily="82" charset="0"/>
              </a:rPr>
              <a:t>    </a:t>
            </a:r>
            <a:r>
              <a:rPr lang="en-IN" sz="4800" b="1" dirty="0">
                <a:ln w="1905"/>
                <a:solidFill>
                  <a:schemeClr val="tx1"/>
                </a:solidFill>
                <a:effectLst>
                  <a:innerShdw blurRad="69850" dist="43180" dir="5400000">
                    <a:srgbClr val="000000">
                      <a:alpha val="65000"/>
                    </a:srgbClr>
                  </a:innerShdw>
                </a:effectLst>
                <a:latin typeface="Arial" pitchFamily="34" charset="0"/>
                <a:cs typeface="Arial" pitchFamily="34" charset="0"/>
              </a:rPr>
              <a:t>INTRODUCTION </a:t>
            </a:r>
            <a:endParaRPr lang="en-IN" sz="4800" b="1" dirty="0">
              <a:ln>
                <a:solidFill>
                  <a:schemeClr val="bg1"/>
                </a:solidFill>
              </a:ln>
              <a:solidFill>
                <a:schemeClr val="tx1"/>
              </a:solidFill>
              <a:latin typeface="Arial" pitchFamily="34" charset="0"/>
              <a:cs typeface="Arial" pitchFamily="34" charset="0"/>
            </a:endParaRPr>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05979"/>
            <a:ext cx="8143900" cy="857250"/>
          </a:xfrm>
        </p:spPr>
        <p:txBody>
          <a:bodyPr>
            <a:normAutofit fontScale="90000"/>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Literature Surveyed</a:t>
            </a:r>
          </a:p>
        </p:txBody>
      </p:sp>
      <p:graphicFrame>
        <p:nvGraphicFramePr>
          <p:cNvPr id="4" name="Table 3"/>
          <p:cNvGraphicFramePr>
            <a:graphicFrameLocks noGrp="1"/>
          </p:cNvGraphicFramePr>
          <p:nvPr>
            <p:extLst>
              <p:ext uri="{D42A27DB-BD31-4B8C-83A1-F6EECF244321}">
                <p14:modId xmlns:p14="http://schemas.microsoft.com/office/powerpoint/2010/main" xmlns="" val="1823788961"/>
              </p:ext>
            </p:extLst>
          </p:nvPr>
        </p:nvGraphicFramePr>
        <p:xfrm>
          <a:off x="285721" y="1017973"/>
          <a:ext cx="8715436" cy="4054107"/>
        </p:xfrm>
        <a:graphic>
          <a:graphicData uri="http://schemas.openxmlformats.org/drawingml/2006/table">
            <a:tbl>
              <a:tblPr firstRow="1" bandRow="1">
                <a:tableStyleId>{0E3FDE45-AF77-4B5C-9715-49D594BDF05E}</a:tableStyleId>
              </a:tblPr>
              <a:tblGrid>
                <a:gridCol w="535158">
                  <a:extLst>
                    <a:ext uri="{9D8B030D-6E8A-4147-A177-3AD203B41FA5}">
                      <a16:colId xmlns:a16="http://schemas.microsoft.com/office/drawing/2014/main" xmlns="" val="20000"/>
                    </a:ext>
                  </a:extLst>
                </a:gridCol>
                <a:gridCol w="1250791">
                  <a:extLst>
                    <a:ext uri="{9D8B030D-6E8A-4147-A177-3AD203B41FA5}">
                      <a16:colId xmlns:a16="http://schemas.microsoft.com/office/drawing/2014/main" xmlns="" val="20001"/>
                    </a:ext>
                  </a:extLst>
                </a:gridCol>
                <a:gridCol w="1500198">
                  <a:extLst>
                    <a:ext uri="{9D8B030D-6E8A-4147-A177-3AD203B41FA5}">
                      <a16:colId xmlns:a16="http://schemas.microsoft.com/office/drawing/2014/main" xmlns="" val="20002"/>
                    </a:ext>
                  </a:extLst>
                </a:gridCol>
                <a:gridCol w="1214446">
                  <a:extLst>
                    <a:ext uri="{9D8B030D-6E8A-4147-A177-3AD203B41FA5}">
                      <a16:colId xmlns:a16="http://schemas.microsoft.com/office/drawing/2014/main" xmlns="" val="20003"/>
                    </a:ext>
                  </a:extLst>
                </a:gridCol>
                <a:gridCol w="4214843">
                  <a:extLst>
                    <a:ext uri="{9D8B030D-6E8A-4147-A177-3AD203B41FA5}">
                      <a16:colId xmlns:a16="http://schemas.microsoft.com/office/drawing/2014/main" xmlns="" val="20004"/>
                    </a:ext>
                  </a:extLst>
                </a:gridCol>
              </a:tblGrid>
              <a:tr h="506009">
                <a:tc>
                  <a:txBody>
                    <a:bodyPr/>
                    <a:lstStyle/>
                    <a:p>
                      <a:pPr algn="ctr"/>
                      <a:r>
                        <a:rPr lang="en-US" sz="1400" dirty="0" err="1"/>
                        <a:t>Sr.no</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dirty="0"/>
                        <a:t>Title</a:t>
                      </a:r>
                    </a:p>
                    <a:p>
                      <a:pPr algn="ct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dirty="0"/>
                        <a:t>Author</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dirty="0"/>
                        <a:t>Publication</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400" dirty="0"/>
                        <a:t>Approach</a:t>
                      </a:r>
                      <a:endParaRPr 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165860">
                <a:tc>
                  <a:txBody>
                    <a:bodyPr/>
                    <a:lstStyle/>
                    <a:p>
                      <a:r>
                        <a:rPr lang="en-US" sz="1400" dirty="0"/>
                        <a:t>1</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err="1" smtClean="0"/>
                        <a:t>Chatbot</a:t>
                      </a:r>
                      <a:r>
                        <a:rPr lang="en-US" sz="900" dirty="0" smtClean="0"/>
                        <a:t> for University Related FAQs</a:t>
                      </a:r>
                      <a:endParaRPr lang="en-US" sz="9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err="1" smtClean="0"/>
                        <a:t>Bhavika</a:t>
                      </a:r>
                      <a:r>
                        <a:rPr lang="en-US" sz="900" dirty="0" smtClean="0"/>
                        <a:t> R. </a:t>
                      </a:r>
                      <a:r>
                        <a:rPr lang="en-US" sz="900" dirty="0" err="1" smtClean="0"/>
                        <a:t>Ranoliya</a:t>
                      </a:r>
                      <a:r>
                        <a:rPr lang="en-US" sz="900" dirty="0" smtClean="0"/>
                        <a:t> , </a:t>
                      </a:r>
                      <a:r>
                        <a:rPr lang="en-US" sz="900" dirty="0" err="1" smtClean="0"/>
                        <a:t>Nidhi</a:t>
                      </a:r>
                      <a:r>
                        <a:rPr lang="en-US" sz="900" dirty="0" smtClean="0"/>
                        <a:t> </a:t>
                      </a:r>
                      <a:r>
                        <a:rPr lang="en-US" sz="900" dirty="0" err="1" smtClean="0"/>
                        <a:t>Raghuwanshi</a:t>
                      </a:r>
                      <a:r>
                        <a:rPr lang="en-US" sz="900" dirty="0" smtClean="0"/>
                        <a:t> and Sanjay Singh</a:t>
                      </a:r>
                      <a:endParaRPr lang="en-US" sz="900" b="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900" b="0" baseline="0" dirty="0" smtClean="0">
                          <a:solidFill>
                            <a:schemeClr val="tx1"/>
                          </a:solidFill>
                        </a:rPr>
                        <a:t>International Conference on Advances In Computing Communications and Informatics </a:t>
                      </a:r>
                      <a:r>
                        <a:rPr lang="en-IN" sz="900" b="0" dirty="0" smtClean="0">
                          <a:solidFill>
                            <a:schemeClr val="tx1"/>
                          </a:solidFill>
                        </a:rPr>
                        <a:t>2017</a:t>
                      </a:r>
                      <a:endParaRPr lang="en-US" sz="900" b="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100" dirty="0" smtClean="0"/>
                        <a:t>They developed a interactive </a:t>
                      </a:r>
                      <a:r>
                        <a:rPr lang="en-US" sz="1100" dirty="0" err="1" smtClean="0"/>
                        <a:t>chatbot</a:t>
                      </a:r>
                      <a:r>
                        <a:rPr lang="en-US" sz="1100" dirty="0" smtClean="0"/>
                        <a:t> for University related Frequently Asked Questions (FAQs). User discussion as a rule begins with welcome or general questions. User inquiries are first taken care by AIML check piece to check whether entered inquiry is AIML script or not. AIML is characterized with general inquiries and welcome which is replied by utilizing AIML formats</a:t>
                      </a:r>
                      <a:r>
                        <a:rPr lang="en-US" sz="1100" dirty="0" smtClean="0"/>
                        <a:t>.</a:t>
                      </a:r>
                      <a:endParaRPr lang="en-US" sz="11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88720">
                <a:tc>
                  <a:txBody>
                    <a:bodyPr/>
                    <a:lstStyle/>
                    <a:p>
                      <a:r>
                        <a:rPr lang="en-US" sz="1400" dirty="0"/>
                        <a:t>2</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rtl="0" eaLnBrk="1" latinLnBrk="0" hangingPunct="1"/>
                      <a:r>
                        <a:rPr lang="en-US" sz="900" dirty="0" smtClean="0"/>
                        <a:t>Automated Thai-FAQ </a:t>
                      </a:r>
                      <a:r>
                        <a:rPr lang="en-US" sz="900" dirty="0" err="1" smtClean="0"/>
                        <a:t>Chatbot</a:t>
                      </a:r>
                      <a:r>
                        <a:rPr lang="en-US" sz="900" dirty="0" smtClean="0"/>
                        <a:t> using RNN-LSTM</a:t>
                      </a:r>
                      <a:endParaRPr kumimoji="0" lang="en-US" sz="9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err="1" smtClean="0"/>
                        <a:t>Panitan</a:t>
                      </a:r>
                      <a:r>
                        <a:rPr lang="en-US" sz="900" dirty="0" smtClean="0"/>
                        <a:t> </a:t>
                      </a:r>
                      <a:r>
                        <a:rPr lang="en-US" sz="900" dirty="0" err="1" smtClean="0"/>
                        <a:t>Muangkammuen,Narong</a:t>
                      </a:r>
                      <a:r>
                        <a:rPr lang="en-US" sz="900" dirty="0" smtClean="0"/>
                        <a:t> </a:t>
                      </a:r>
                      <a:r>
                        <a:rPr lang="en-US" sz="900" dirty="0" err="1" smtClean="0"/>
                        <a:t>Intiruk</a:t>
                      </a:r>
                      <a:r>
                        <a:rPr lang="en-US" sz="900" dirty="0" smtClean="0"/>
                        <a:t> ,Kanda </a:t>
                      </a:r>
                      <a:r>
                        <a:rPr lang="en-US" sz="900" dirty="0" err="1" smtClean="0"/>
                        <a:t>Runapongsa</a:t>
                      </a:r>
                      <a:r>
                        <a:rPr lang="en-US" sz="900" dirty="0" smtClean="0"/>
                        <a:t> </a:t>
                      </a:r>
                      <a:r>
                        <a:rPr lang="en-US" sz="900" dirty="0" err="1" smtClean="0"/>
                        <a:t>Saikaew</a:t>
                      </a:r>
                      <a:endParaRPr kumimoji="0" lang="en-US" sz="9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latin typeface="+mn-lt"/>
                          <a:ea typeface="+mn-ea"/>
                          <a:cs typeface="+mn-cs"/>
                        </a:rPr>
                        <a:t>22</a:t>
                      </a:r>
                      <a:r>
                        <a:rPr lang="en-IN" sz="900" kern="1200" baseline="30000" dirty="0" smtClean="0">
                          <a:solidFill>
                            <a:schemeClr val="tx1"/>
                          </a:solidFill>
                          <a:latin typeface="+mn-lt"/>
                          <a:ea typeface="+mn-ea"/>
                          <a:cs typeface="+mn-cs"/>
                        </a:rPr>
                        <a:t>nd</a:t>
                      </a:r>
                      <a:r>
                        <a:rPr lang="en-IN" sz="900" kern="1200" dirty="0" smtClean="0">
                          <a:solidFill>
                            <a:schemeClr val="tx1"/>
                          </a:solidFill>
                          <a:latin typeface="+mn-lt"/>
                          <a:ea typeface="+mn-ea"/>
                          <a:cs typeface="+mn-cs"/>
                        </a:rPr>
                        <a:t>  International Computer Science and Engineering Conference</a:t>
                      </a:r>
                    </a:p>
                    <a:p>
                      <a:pPr marL="0" marR="0" indent="0" algn="l" defTabSz="914400" rtl="0" eaLnBrk="1" fontAlgn="auto" latinLnBrk="0" hangingPunct="1">
                        <a:lnSpc>
                          <a:spcPct val="100000"/>
                        </a:lnSpc>
                        <a:spcBef>
                          <a:spcPts val="0"/>
                        </a:spcBef>
                        <a:spcAft>
                          <a:spcPts val="0"/>
                        </a:spcAft>
                        <a:buClrTx/>
                        <a:buSzTx/>
                        <a:buFontTx/>
                        <a:buNone/>
                        <a:tabLst/>
                        <a:defRPr/>
                      </a:pPr>
                      <a:r>
                        <a:rPr lang="en-IN" sz="900" kern="1200" dirty="0" smtClean="0">
                          <a:solidFill>
                            <a:schemeClr val="tx1"/>
                          </a:solidFill>
                          <a:latin typeface="+mn-lt"/>
                          <a:ea typeface="+mn-ea"/>
                          <a:cs typeface="+mn-cs"/>
                        </a:rPr>
                        <a:t>2018</a:t>
                      </a:r>
                      <a:endParaRPr lang="en-US" sz="900" kern="120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They proposed and developed a Frequently Asked Questions (FAQs) </a:t>
                      </a:r>
                      <a:r>
                        <a:rPr lang="en-US" sz="1100" dirty="0" err="1" smtClean="0"/>
                        <a:t>Chatbot</a:t>
                      </a:r>
                      <a:r>
                        <a:rPr lang="en-US" sz="1100" dirty="0" smtClean="0"/>
                        <a:t> which automatically responds to customers by using a Recurrent Neural Network (RNN) in the form of Long </a:t>
                      </a:r>
                      <a:r>
                        <a:rPr lang="en-US" sz="1100" dirty="0" err="1" smtClean="0"/>
                        <a:t>ShortTerm</a:t>
                      </a:r>
                      <a:r>
                        <a:rPr lang="en-US" sz="1100" dirty="0" smtClean="0"/>
                        <a:t> Memory (LSTM) for text classification. </a:t>
                      </a:r>
                      <a:endParaRPr kumimoji="0" lang="en-US" sz="11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193518">
                <a:tc>
                  <a:txBody>
                    <a:bodyPr/>
                    <a:lstStyle/>
                    <a:p>
                      <a:r>
                        <a:rPr lang="en-US" sz="1400" dirty="0"/>
                        <a:t>3</a:t>
                      </a: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t>Intelligent Chatting Service Using AIML </a:t>
                      </a:r>
                      <a:endParaRPr kumimoji="0" lang="en-US" sz="9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err="1" smtClean="0"/>
                        <a:t>Saqib</a:t>
                      </a:r>
                      <a:r>
                        <a:rPr lang="en-US" sz="900" dirty="0" smtClean="0"/>
                        <a:t> G,</a:t>
                      </a:r>
                      <a:r>
                        <a:rPr lang="en-US" sz="900" baseline="0" dirty="0" smtClean="0"/>
                        <a:t> </a:t>
                      </a:r>
                      <a:r>
                        <a:rPr lang="en-US" sz="900" dirty="0" err="1" smtClean="0"/>
                        <a:t>Faizan</a:t>
                      </a:r>
                      <a:r>
                        <a:rPr lang="en-US" sz="900" dirty="0" smtClean="0"/>
                        <a:t> ,</a:t>
                      </a:r>
                      <a:r>
                        <a:rPr lang="en-US" sz="900" baseline="0" dirty="0" smtClean="0"/>
                        <a:t> </a:t>
                      </a:r>
                      <a:r>
                        <a:rPr lang="en-US" sz="900" dirty="0" err="1" smtClean="0"/>
                        <a:t>Ghatte</a:t>
                      </a:r>
                      <a:r>
                        <a:rPr lang="en-US" sz="900" dirty="0" smtClean="0"/>
                        <a:t> N</a:t>
                      </a:r>
                      <a:endParaRPr kumimoji="0" lang="en-US" sz="9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900" dirty="0" smtClean="0"/>
                        <a:t>IEEE International Conference on Current Trends toward Converging Technologies, </a:t>
                      </a:r>
                      <a:r>
                        <a:rPr lang="en-US" sz="900" dirty="0" smtClean="0"/>
                        <a:t>2018 </a:t>
                      </a:r>
                      <a:endParaRPr kumimoji="0" lang="en-US" sz="9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AIML limits the bots to perform mathematical calculations, provide information about weather, news, recent updates etc. This paper describes the development of chat bots hosting service. This hosting website also provide API’s for Weather, News, Dictionary, web encyclopedia, Mathematical Calculations and much more and a global file to keep all bots updated that are hosted on the website. </a:t>
                      </a:r>
                      <a:endParaRPr kumimoji="0" lang="en-US" sz="1100" kern="1200" baseline="0" dirty="0">
                        <a:solidFill>
                          <a:schemeClr val="tx1"/>
                        </a:solidFill>
                        <a:latin typeface="+mn-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428874"/>
            <a:ext cx="8143900" cy="2089562"/>
          </a:xfrm>
          <a:ln>
            <a:solidFill>
              <a:schemeClr val="bg1"/>
            </a:solidFill>
          </a:ln>
        </p:spPr>
        <p:txBody>
          <a:bodyPr>
            <a:normAutofit fontScale="77500" lnSpcReduction="20000"/>
          </a:bodyPr>
          <a:lstStyle/>
          <a:p>
            <a:pPr algn="l"/>
            <a:r>
              <a:rPr lang="en-US" sz="2800" dirty="0" smtClean="0">
                <a:solidFill>
                  <a:schemeClr val="tx1"/>
                </a:solidFill>
              </a:rPr>
              <a:t>To provide an efficient and accurate answer for any query based on the dataset of FAQs using Artificial Intelligence Markup Language (AIML) and Latent Semantic Analysis (LSA). Template based and general questions like welcome/ greetings and general questions will be responded using AIML and other service based questions uses LSA to provide responses at any time that will serve user satisfaction. This </a:t>
            </a:r>
            <a:r>
              <a:rPr lang="en-US" sz="2800" dirty="0" err="1" smtClean="0">
                <a:solidFill>
                  <a:schemeClr val="tx1"/>
                </a:solidFill>
              </a:rPr>
              <a:t>chatbot</a:t>
            </a:r>
            <a:r>
              <a:rPr lang="en-US" sz="2800" dirty="0" smtClean="0">
                <a:solidFill>
                  <a:schemeClr val="tx1"/>
                </a:solidFill>
              </a:rPr>
              <a:t> can be used by any </a:t>
            </a:r>
            <a:r>
              <a:rPr lang="en-US" sz="2800" dirty="0" err="1" smtClean="0">
                <a:solidFill>
                  <a:schemeClr val="tx1"/>
                </a:solidFill>
              </a:rPr>
              <a:t>bussiness</a:t>
            </a:r>
            <a:r>
              <a:rPr lang="en-US" sz="2800" dirty="0" smtClean="0">
                <a:solidFill>
                  <a:schemeClr val="tx1"/>
                </a:solidFill>
              </a:rPr>
              <a:t> to answer FAQs to curious HRs in an interactive fashion.</a:t>
            </a:r>
            <a:endParaRPr lang="en-IN" dirty="0">
              <a:solidFill>
                <a:schemeClr val="tx1"/>
              </a:solidFill>
            </a:endParaRPr>
          </a:p>
        </p:txBody>
      </p:sp>
      <p:sp>
        <p:nvSpPr>
          <p:cNvPr id="2" name="Title 1"/>
          <p:cNvSpPr>
            <a:spLocks noGrp="1"/>
          </p:cNvSpPr>
          <p:nvPr>
            <p:ph type="ctrTitle"/>
          </p:nvPr>
        </p:nvSpPr>
        <p:spPr>
          <a:xfrm>
            <a:off x="642910" y="1285866"/>
            <a:ext cx="8286776" cy="803678"/>
          </a:xfrm>
        </p:spPr>
        <p:txBody>
          <a:bodyPr>
            <a:normAutofit fontScale="90000"/>
          </a:bodyPr>
          <a:lstStyle/>
          <a:p>
            <a:pPr algn="ctr"/>
            <a:r>
              <a:rPr lang="en-IN"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  PROBLEM STATEMENT</a:t>
            </a:r>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222" y="589345"/>
            <a:ext cx="3929090" cy="848933"/>
          </a:xfrm>
        </p:spPr>
        <p:txBody>
          <a:bodyPr>
            <a:normAutofit fontScale="90000"/>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Block diagram</a:t>
            </a:r>
          </a:p>
        </p:txBody>
      </p:sp>
      <p:sp>
        <p:nvSpPr>
          <p:cNvPr id="4" name="Rectangle 3"/>
          <p:cNvSpPr/>
          <p:nvPr/>
        </p:nvSpPr>
        <p:spPr>
          <a:xfrm>
            <a:off x="142844" y="2196700"/>
            <a:ext cx="4357718" cy="2839661"/>
          </a:xfrm>
          <a:prstGeom prst="rect">
            <a:avLst/>
          </a:prstGeom>
          <a:solidFill>
            <a:schemeClr val="bg2">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aphicFrame>
        <p:nvGraphicFramePr>
          <p:cNvPr id="3" name="Diagram 2"/>
          <p:cNvGraphicFramePr/>
          <p:nvPr>
            <p:extLst>
              <p:ext uri="{D42A27DB-BD31-4B8C-83A1-F6EECF244321}">
                <p14:modId xmlns:p14="http://schemas.microsoft.com/office/powerpoint/2010/main" xmlns="" val="2630051090"/>
              </p:ext>
            </p:extLst>
          </p:nvPr>
        </p:nvGraphicFramePr>
        <p:xfrm>
          <a:off x="428596" y="2786064"/>
          <a:ext cx="3857652" cy="2035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214414" y="2250280"/>
            <a:ext cx="2500330" cy="646331"/>
          </a:xfrm>
          <a:prstGeom prst="rect">
            <a:avLst/>
          </a:prstGeom>
          <a:noFill/>
        </p:spPr>
        <p:txBody>
          <a:bodyPr wrap="square" rtlCol="0">
            <a:spAutoFit/>
          </a:bodyPr>
          <a:lstStyle/>
          <a:p>
            <a:pPr algn="ctr"/>
            <a:r>
              <a:rPr lang="en-IN" dirty="0"/>
              <a:t>Creation  of procedure for sketch</a:t>
            </a:r>
            <a:endParaRPr lang="en-US" dirty="0"/>
          </a:p>
        </p:txBody>
      </p:sp>
      <p:sp>
        <p:nvSpPr>
          <p:cNvPr id="6" name="Rectangle 5"/>
          <p:cNvSpPr/>
          <p:nvPr/>
        </p:nvSpPr>
        <p:spPr>
          <a:xfrm>
            <a:off x="6643670" y="107139"/>
            <a:ext cx="2357486" cy="2839661"/>
          </a:xfrm>
          <a:prstGeom prst="rect">
            <a:avLst/>
          </a:prstGeom>
          <a:solidFill>
            <a:schemeClr val="bg2">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aphicFrame>
        <p:nvGraphicFramePr>
          <p:cNvPr id="7" name="Diagram 6"/>
          <p:cNvGraphicFramePr/>
          <p:nvPr>
            <p:extLst>
              <p:ext uri="{D42A27DB-BD31-4B8C-83A1-F6EECF244321}">
                <p14:modId xmlns:p14="http://schemas.microsoft.com/office/powerpoint/2010/main" xmlns="" val="1224568954"/>
              </p:ext>
            </p:extLst>
          </p:nvPr>
        </p:nvGraphicFramePr>
        <p:xfrm>
          <a:off x="6643670" y="696503"/>
          <a:ext cx="2143140" cy="20359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TextBox 7"/>
          <p:cNvSpPr txBox="1"/>
          <p:nvPr/>
        </p:nvSpPr>
        <p:spPr>
          <a:xfrm>
            <a:off x="6572232" y="214297"/>
            <a:ext cx="2500330" cy="646331"/>
          </a:xfrm>
          <a:prstGeom prst="rect">
            <a:avLst/>
          </a:prstGeom>
          <a:noFill/>
        </p:spPr>
        <p:txBody>
          <a:bodyPr wrap="square" rtlCol="0">
            <a:spAutoFit/>
          </a:bodyPr>
          <a:lstStyle/>
          <a:p>
            <a:pPr algn="ctr"/>
            <a:r>
              <a:rPr lang="en-US" dirty="0"/>
              <a:t>Blend the digital and physical worlds</a:t>
            </a:r>
          </a:p>
        </p:txBody>
      </p:sp>
      <p:sp>
        <p:nvSpPr>
          <p:cNvPr id="9" name="Rectangle 8"/>
          <p:cNvSpPr/>
          <p:nvPr/>
        </p:nvSpPr>
        <p:spPr>
          <a:xfrm>
            <a:off x="3071802" y="214296"/>
            <a:ext cx="2286016" cy="75009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Canvas</a:t>
            </a:r>
            <a:endParaRPr lang="en-US" dirty="0"/>
          </a:p>
        </p:txBody>
      </p:sp>
      <p:sp>
        <p:nvSpPr>
          <p:cNvPr id="11" name="Rectangle 10"/>
          <p:cNvSpPr/>
          <p:nvPr/>
        </p:nvSpPr>
        <p:spPr>
          <a:xfrm>
            <a:off x="6500826" y="4071948"/>
            <a:ext cx="2286016" cy="75009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Image</a:t>
            </a:r>
            <a:endParaRPr lang="en-US" dirty="0"/>
          </a:p>
        </p:txBody>
      </p:sp>
      <p:sp>
        <p:nvSpPr>
          <p:cNvPr id="12" name="Up-Down Arrow 11"/>
          <p:cNvSpPr/>
          <p:nvPr/>
        </p:nvSpPr>
        <p:spPr>
          <a:xfrm rot="16200000">
            <a:off x="5750728" y="35701"/>
            <a:ext cx="428629" cy="1214447"/>
          </a:xfrm>
          <a:prstGeom prst="upDownArrow">
            <a:avLst/>
          </a:prstGeom>
          <a:solidFill>
            <a:schemeClr val="bg2">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3" name="Left Arrow 12"/>
          <p:cNvSpPr/>
          <p:nvPr/>
        </p:nvSpPr>
        <p:spPr>
          <a:xfrm>
            <a:off x="4643438" y="4125527"/>
            <a:ext cx="1571636" cy="642942"/>
          </a:xfrm>
          <a:prstGeom prst="leftArrow">
            <a:avLst/>
          </a:prstGeom>
          <a:solidFill>
            <a:schemeClr val="bg2">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4" name="Right Arrow 13"/>
          <p:cNvSpPr/>
          <p:nvPr/>
        </p:nvSpPr>
        <p:spPr>
          <a:xfrm>
            <a:off x="4786314" y="2196700"/>
            <a:ext cx="1643074" cy="589364"/>
          </a:xfrm>
          <a:prstGeom prst="rightArrow">
            <a:avLst/>
          </a:prstGeom>
          <a:solidFill>
            <a:schemeClr val="bg2">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00" y="205979"/>
            <a:ext cx="8143900" cy="857250"/>
          </a:xfrm>
        </p:spPr>
        <p:txBody>
          <a:bodyPr>
            <a:normAutofit fontScale="90000"/>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CONCLUSION</a:t>
            </a:r>
            <a:endParaRPr lang="en-US" sz="4800" b="1" dirty="0">
              <a:ln>
                <a:solidFill>
                  <a:schemeClr val="bg1"/>
                </a:solidFill>
              </a:ln>
              <a:latin typeface="Arial" pitchFamily="34" charset="0"/>
              <a:cs typeface="Arial" pitchFamily="34" charset="0"/>
            </a:endParaRPr>
          </a:p>
        </p:txBody>
      </p:sp>
      <p:sp>
        <p:nvSpPr>
          <p:cNvPr id="3" name="Content Placeholder 2"/>
          <p:cNvSpPr>
            <a:spLocks noGrp="1"/>
          </p:cNvSpPr>
          <p:nvPr>
            <p:ph sz="quarter" idx="1"/>
          </p:nvPr>
        </p:nvSpPr>
        <p:spPr>
          <a:xfrm>
            <a:off x="928662" y="1607337"/>
            <a:ext cx="7790712" cy="2143140"/>
          </a:xfrm>
          <a:ln>
            <a:solidFill>
              <a:schemeClr val="bg1"/>
            </a:solidFill>
          </a:ln>
        </p:spPr>
        <p:txBody>
          <a:bodyPr>
            <a:normAutofit lnSpcReduction="10000"/>
          </a:bodyPr>
          <a:lstStyle/>
          <a:p>
            <a:r>
              <a:rPr lang="en-US" sz="2800" dirty="0"/>
              <a:t>Taking into account the Upcoming  technological advancements , we conclude that the </a:t>
            </a:r>
            <a:r>
              <a:rPr lang="en-US" sz="2800" dirty="0" err="1"/>
              <a:t>TraceAR</a:t>
            </a:r>
            <a:r>
              <a:rPr lang="en-US" sz="2800" dirty="0"/>
              <a:t>  will offer professional artists, creators, innovators  and naïve sketcher a new learning insight with augmented reality promoting their designing and creative skills.</a:t>
            </a:r>
          </a:p>
        </p:txBody>
      </p:sp>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1570</TotalTime>
  <Words>568</Words>
  <Application>Microsoft Office PowerPoint</Application>
  <PresentationFormat>On-screen Show (16:9)</PresentationFormat>
  <Paragraphs>55</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Presentation on </vt:lpstr>
      <vt:lpstr>   ABSTRACT</vt:lpstr>
      <vt:lpstr>    INTRODUCTION </vt:lpstr>
      <vt:lpstr>Literature Surveyed</vt:lpstr>
      <vt:lpstr>  PROBLEM STATEMENT</vt:lpstr>
      <vt:lpstr>Block diagram</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Sushma</dc:creator>
  <cp:lastModifiedBy>ajay Kushwaha</cp:lastModifiedBy>
  <cp:revision>194</cp:revision>
  <dcterms:created xsi:type="dcterms:W3CDTF">2018-08-04T06:46:06Z</dcterms:created>
  <dcterms:modified xsi:type="dcterms:W3CDTF">2019-07-18T04:51:45Z</dcterms:modified>
</cp:coreProperties>
</file>