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81" r:id="rId6"/>
    <p:sldId id="261" r:id="rId7"/>
    <p:sldId id="262" r:id="rId8"/>
    <p:sldId id="263" r:id="rId9"/>
    <p:sldId id="271" r:id="rId10"/>
    <p:sldId id="273" r:id="rId11"/>
    <p:sldId id="279" r:id="rId12"/>
    <p:sldId id="260" r:id="rId13"/>
    <p:sldId id="270" r:id="rId14"/>
    <p:sldId id="283" r:id="rId15"/>
    <p:sldId id="264" r:id="rId16"/>
    <p:sldId id="284" r:id="rId17"/>
    <p:sldId id="266" r:id="rId18"/>
    <p:sldId id="282" r:id="rId19"/>
    <p:sldId id="267" r:id="rId20"/>
    <p:sldId id="268" r:id="rId21"/>
    <p:sldId id="265" r:id="rId22"/>
    <p:sldId id="269" r:id="rId23"/>
    <p:sldId id="28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54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614340-CD70-4583-9DB3-45B353BF6176}" type="datetimeFigureOut">
              <a:rPr lang="en-US" smtClean="0"/>
              <a:t>8/4/2017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B7E454-0641-4887-B4F0-DDC946161A95}" type="slidenum">
              <a:rPr lang="en-US" smtClean="0"/>
              <a:t>‹#›</a:t>
            </a:fld>
            <a:endParaRPr lang="en-US"/>
          </a:p>
        </p:txBody>
      </p:sp>
    </p:spTree>
    <p:extLst>
      <p:ext uri="{BB962C8B-B14F-4D97-AF65-F5344CB8AC3E}">
        <p14:creationId xmlns:p14="http://schemas.microsoft.com/office/powerpoint/2010/main" val="284344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 API documentation:</a:t>
            </a:r>
          </a:p>
          <a:p>
            <a:endParaRPr lang="en-US" dirty="0"/>
          </a:p>
          <a:p>
            <a:r>
              <a:rPr lang="en-US" dirty="0"/>
              <a:t>http://msdn.microsoft.com/en-us/library/dn781481.aspx</a:t>
            </a:r>
          </a:p>
          <a:p>
            <a:endParaRPr lang="en-US" dirty="0"/>
          </a:p>
          <a:p>
            <a:endParaRPr lang="en-US" dirty="0"/>
          </a:p>
        </p:txBody>
      </p:sp>
      <p:sp>
        <p:nvSpPr>
          <p:cNvPr id="4" name="Slide Number Placeholder 3"/>
          <p:cNvSpPr>
            <a:spLocks noGrp="1"/>
          </p:cNvSpPr>
          <p:nvPr>
            <p:ph type="sldNum" sz="quarter" idx="10"/>
          </p:nvPr>
        </p:nvSpPr>
        <p:spPr/>
        <p:txBody>
          <a:bodyPr/>
          <a:lstStyle/>
          <a:p>
            <a:fld id="{AE5B8EE2-B66D-4E34-89A2-F2BBEB5371AE}" type="slidenum">
              <a:rPr lang="en-US" smtClean="0"/>
              <a:t>5</a:t>
            </a:fld>
            <a:endParaRPr lang="en-US"/>
          </a:p>
        </p:txBody>
      </p:sp>
    </p:spTree>
    <p:extLst>
      <p:ext uri="{BB962C8B-B14F-4D97-AF65-F5344CB8AC3E}">
        <p14:creationId xmlns:p14="http://schemas.microsoft.com/office/powerpoint/2010/main" val="3227829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0B7E454-0641-4887-B4F0-DDC946161A95}" type="slidenum">
              <a:rPr lang="en-US" smtClean="0"/>
              <a:t>13</a:t>
            </a:fld>
            <a:endParaRPr lang="en-US"/>
          </a:p>
        </p:txBody>
      </p:sp>
    </p:spTree>
    <p:extLst>
      <p:ext uri="{BB962C8B-B14F-4D97-AF65-F5344CB8AC3E}">
        <p14:creationId xmlns:p14="http://schemas.microsoft.com/office/powerpoint/2010/main" val="4272809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0B7E454-0641-4887-B4F0-DDC946161A95}" type="slidenum">
              <a:rPr lang="en-US" smtClean="0"/>
              <a:t>17</a:t>
            </a:fld>
            <a:endParaRPr lang="en-US"/>
          </a:p>
        </p:txBody>
      </p:sp>
    </p:spTree>
    <p:extLst>
      <p:ext uri="{BB962C8B-B14F-4D97-AF65-F5344CB8AC3E}">
        <p14:creationId xmlns:p14="http://schemas.microsoft.com/office/powerpoint/2010/main" val="1868163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B7E454-0641-4887-B4F0-DDC946161A95}" type="slidenum">
              <a:rPr lang="en-US" smtClean="0"/>
              <a:t>22</a:t>
            </a:fld>
            <a:endParaRPr lang="en-US"/>
          </a:p>
        </p:txBody>
      </p:sp>
    </p:spTree>
    <p:extLst>
      <p:ext uri="{BB962C8B-B14F-4D97-AF65-F5344CB8AC3E}">
        <p14:creationId xmlns:p14="http://schemas.microsoft.com/office/powerpoint/2010/main" val="4075636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9.wmf"/><Relationship Id="rId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2.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3.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4.wmf"/><Relationship Id="rId4" Type="http://schemas.openxmlformats.org/officeDocument/2006/relationships/oleObject" Target="../embeddings/oleObject11.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5.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7.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8.w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19.wmf"/><Relationship Id="rId4" Type="http://schemas.openxmlformats.org/officeDocument/2006/relationships/oleObject" Target="../embeddings/oleObject16.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0.wmf"/></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81000"/>
            <a:ext cx="7772400" cy="1523999"/>
          </a:xfrm>
        </p:spPr>
        <p:txBody>
          <a:bodyPr/>
          <a:lstStyle/>
          <a:p>
            <a:pPr algn="l"/>
            <a:r>
              <a:rPr lang="en-US" dirty="0"/>
              <a:t>What is DocumentDB</a:t>
            </a:r>
          </a:p>
        </p:txBody>
      </p:sp>
      <p:sp>
        <p:nvSpPr>
          <p:cNvPr id="3" name="Subtitle 2"/>
          <p:cNvSpPr>
            <a:spLocks noGrp="1"/>
          </p:cNvSpPr>
          <p:nvPr>
            <p:ph type="subTitle" idx="1"/>
          </p:nvPr>
        </p:nvSpPr>
        <p:spPr>
          <a:xfrm>
            <a:off x="304800" y="2209800"/>
            <a:ext cx="8534400" cy="2743200"/>
          </a:xfrm>
        </p:spPr>
        <p:txBody>
          <a:bodyPr>
            <a:normAutofit/>
          </a:bodyPr>
          <a:lstStyle/>
          <a:p>
            <a:pPr algn="just"/>
            <a:r>
              <a:rPr lang="en-US" sz="2800" dirty="0">
                <a:solidFill>
                  <a:schemeClr val="tx1"/>
                </a:solidFill>
              </a:rPr>
              <a:t>Azure </a:t>
            </a:r>
            <a:r>
              <a:rPr lang="en-US" sz="2800" b="1" dirty="0">
                <a:solidFill>
                  <a:schemeClr val="tx1"/>
                </a:solidFill>
              </a:rPr>
              <a:t>DocumentDB</a:t>
            </a:r>
            <a:r>
              <a:rPr lang="en-US" sz="2800" dirty="0">
                <a:solidFill>
                  <a:schemeClr val="tx1"/>
                </a:solidFill>
              </a:rPr>
              <a:t> is a NoSQL </a:t>
            </a:r>
            <a:r>
              <a:rPr lang="en-US" sz="2800" b="1" dirty="0">
                <a:solidFill>
                  <a:schemeClr val="tx1"/>
                </a:solidFill>
              </a:rPr>
              <a:t>document</a:t>
            </a:r>
            <a:r>
              <a:rPr lang="en-US" sz="2800" dirty="0">
                <a:solidFill>
                  <a:schemeClr val="tx1"/>
                </a:solidFill>
              </a:rPr>
              <a:t> database service designed from the ground up to natively support JSON and JavaScript directly inside the database engine.</a:t>
            </a:r>
          </a:p>
          <a:p>
            <a:pPr algn="just"/>
            <a:endParaRPr lang="en-US" sz="2800" dirty="0">
              <a:solidFill>
                <a:schemeClr val="tx1"/>
              </a:solidFill>
            </a:endParaRPr>
          </a:p>
          <a:p>
            <a:pPr algn="just"/>
            <a:endParaRPr lang="en-US" sz="2800"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418" y="3657600"/>
            <a:ext cx="6096000" cy="2639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6756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Data Model</a:t>
            </a:r>
          </a:p>
        </p:txBody>
      </p:sp>
      <p:sp>
        <p:nvSpPr>
          <p:cNvPr id="3" name="Content Placeholder 2"/>
          <p:cNvSpPr>
            <a:spLocks noGrp="1"/>
          </p:cNvSpPr>
          <p:nvPr>
            <p:ph idx="1"/>
          </p:nvPr>
        </p:nvSpPr>
        <p:spPr/>
        <p:txBody>
          <a:bodyPr>
            <a:normAutofit/>
          </a:bodyPr>
          <a:lstStyle/>
          <a:p>
            <a:r>
              <a:rPr lang="en-US" sz="2000" dirty="0"/>
              <a:t>Uses JSON.NET library for serialization</a:t>
            </a:r>
          </a:p>
          <a:p>
            <a:r>
              <a:rPr lang="en-US" sz="2000" dirty="0"/>
              <a:t>Simple class</a:t>
            </a:r>
          </a:p>
          <a:p>
            <a:pPr lvl="1">
              <a:buFont typeface="Arial" pitchFamily="34" charset="0"/>
              <a:buChar char="•"/>
            </a:pPr>
            <a:r>
              <a:rPr lang="en-US" sz="2000" dirty="0"/>
              <a:t>No special base class</a:t>
            </a:r>
          </a:p>
          <a:p>
            <a:pPr lvl="1">
              <a:buFont typeface="Arial" pitchFamily="34" charset="0"/>
              <a:buChar char="•"/>
            </a:pPr>
            <a:r>
              <a:rPr lang="en-US" sz="2000" dirty="0"/>
              <a:t>All public properties are serialized into JSON</a:t>
            </a:r>
          </a:p>
          <a:p>
            <a:r>
              <a:rPr lang="en-US" sz="2000" dirty="0"/>
              <a:t>Obvious mapping from.NET to JSON</a:t>
            </a:r>
          </a:p>
          <a:p>
            <a:pPr lvl="1">
              <a:buFont typeface="Arial" pitchFamily="34" charset="0"/>
              <a:buChar char="•"/>
            </a:pPr>
            <a:r>
              <a:rPr lang="en-US" sz="2000" dirty="0" err="1"/>
              <a:t>IList</a:t>
            </a:r>
            <a:r>
              <a:rPr lang="en-US" sz="2000" dirty="0"/>
              <a:t>, etc. -&gt; Array</a:t>
            </a:r>
          </a:p>
          <a:p>
            <a:pPr lvl="1">
              <a:buFont typeface="Arial" pitchFamily="34" charset="0"/>
              <a:buChar char="•"/>
            </a:pPr>
            <a:r>
              <a:rPr lang="en-US" sz="2000" dirty="0"/>
              <a:t>Int32, etc. -&gt; Integer</a:t>
            </a:r>
          </a:p>
          <a:p>
            <a:pPr lvl="1">
              <a:buFont typeface="Arial" pitchFamily="34" charset="0"/>
              <a:buChar char="•"/>
            </a:pPr>
            <a:r>
              <a:rPr lang="en-US" sz="2000" dirty="0"/>
              <a:t>Float, etc. -&gt; Float</a:t>
            </a:r>
          </a:p>
          <a:p>
            <a:pPr lvl="1">
              <a:buFont typeface="Arial" pitchFamily="34" charset="0"/>
              <a:buChar char="•"/>
            </a:pPr>
            <a:r>
              <a:rPr lang="en-US" sz="2000" dirty="0" err="1"/>
              <a:t>DateTime</a:t>
            </a:r>
            <a:r>
              <a:rPr lang="en-US" sz="2000" dirty="0"/>
              <a:t> -&gt; String</a:t>
            </a:r>
          </a:p>
          <a:p>
            <a:pPr lvl="1">
              <a:buFont typeface="Arial" pitchFamily="34" charset="0"/>
              <a:buChar char="•"/>
            </a:pPr>
            <a:r>
              <a:rPr lang="en-US" sz="2000" dirty="0"/>
              <a:t>Byte[] -&gt; String</a:t>
            </a:r>
          </a:p>
          <a:p>
            <a:endParaRPr lang="en-US" sz="2000" dirty="0"/>
          </a:p>
        </p:txBody>
      </p:sp>
    </p:spTree>
    <p:extLst>
      <p:ext uri="{BB962C8B-B14F-4D97-AF65-F5344CB8AC3E}">
        <p14:creationId xmlns:p14="http://schemas.microsoft.com/office/powerpoint/2010/main" val="1388673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46" y="183058"/>
            <a:ext cx="6629400" cy="487362"/>
          </a:xfrm>
        </p:spPr>
        <p:txBody>
          <a:bodyPr>
            <a:normAutofit/>
          </a:bodyPr>
          <a:lstStyle/>
          <a:p>
            <a:pPr algn="l"/>
            <a:r>
              <a:rPr lang="en-US" sz="2000" dirty="0"/>
              <a:t>Read all the Documents in an Collection:</a:t>
            </a:r>
          </a:p>
        </p:txBody>
      </p:sp>
      <p:sp>
        <p:nvSpPr>
          <p:cNvPr id="5" name="Rectangle 4"/>
          <p:cNvSpPr/>
          <p:nvPr/>
        </p:nvSpPr>
        <p:spPr>
          <a:xfrm>
            <a:off x="228600" y="3186639"/>
            <a:ext cx="3040191" cy="369332"/>
          </a:xfrm>
          <a:prstGeom prst="rect">
            <a:avLst/>
          </a:prstGeom>
        </p:spPr>
        <p:txBody>
          <a:bodyPr wrap="none">
            <a:spAutoFit/>
          </a:bodyPr>
          <a:lstStyle/>
          <a:p>
            <a:r>
              <a:rPr lang="en-US" dirty="0"/>
              <a:t>Delete Document Based on Id:</a:t>
            </a:r>
            <a:endParaRPr lang="en-IN" dirty="0"/>
          </a:p>
        </p:txBody>
      </p:sp>
      <p:graphicFrame>
        <p:nvGraphicFramePr>
          <p:cNvPr id="7" name="Content Placeholder 6"/>
          <p:cNvGraphicFramePr>
            <a:graphicFrameLocks noGrp="1" noChangeAspect="1"/>
          </p:cNvGraphicFramePr>
          <p:nvPr>
            <p:ph idx="1"/>
            <p:extLst>
              <p:ext uri="{D42A27DB-BD31-4B8C-83A1-F6EECF244321}">
                <p14:modId xmlns:p14="http://schemas.microsoft.com/office/powerpoint/2010/main" val="4180729998"/>
              </p:ext>
            </p:extLst>
          </p:nvPr>
        </p:nvGraphicFramePr>
        <p:xfrm>
          <a:off x="436563" y="708025"/>
          <a:ext cx="8210550" cy="2163763"/>
        </p:xfrm>
        <a:graphic>
          <a:graphicData uri="http://schemas.openxmlformats.org/presentationml/2006/ole">
            <mc:AlternateContent xmlns:mc="http://schemas.openxmlformats.org/markup-compatibility/2006">
              <mc:Choice xmlns:v="urn:schemas-microsoft-com:vml" Requires="v">
                <p:oleObj spid="_x0000_s3094" name="Document" r:id="rId3" imgW="6517800" imgH="1718280" progId="Word.OpenDocumentText.12">
                  <p:embed/>
                </p:oleObj>
              </mc:Choice>
              <mc:Fallback>
                <p:oleObj name="Document" r:id="rId3" imgW="6517800" imgH="1718280" progId="Word.OpenDocumentText.12">
                  <p:embed/>
                  <p:pic>
                    <p:nvPicPr>
                      <p:cNvPr id="0" name=""/>
                      <p:cNvPicPr/>
                      <p:nvPr/>
                    </p:nvPicPr>
                    <p:blipFill>
                      <a:blip r:embed="rId4"/>
                      <a:stretch>
                        <a:fillRect/>
                      </a:stretch>
                    </p:blipFill>
                    <p:spPr>
                      <a:xfrm>
                        <a:off x="436563" y="708025"/>
                        <a:ext cx="8210550" cy="2163763"/>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585808057"/>
              </p:ext>
            </p:extLst>
          </p:nvPr>
        </p:nvGraphicFramePr>
        <p:xfrm>
          <a:off x="533400" y="3733800"/>
          <a:ext cx="8361363" cy="2519363"/>
        </p:xfrm>
        <a:graphic>
          <a:graphicData uri="http://schemas.openxmlformats.org/presentationml/2006/ole">
            <mc:AlternateContent xmlns:mc="http://schemas.openxmlformats.org/markup-compatibility/2006">
              <mc:Choice xmlns:v="urn:schemas-microsoft-com:vml" Requires="v">
                <p:oleObj spid="_x0000_s3095" name="Document" r:id="rId5" imgW="8361000" imgH="2061720" progId="Word.OpenDocumentText.12">
                  <p:embed/>
                </p:oleObj>
              </mc:Choice>
              <mc:Fallback>
                <p:oleObj name="Document" r:id="rId5" imgW="8361000" imgH="2061720" progId="Word.OpenDocumentText.12">
                  <p:embed/>
                  <p:pic>
                    <p:nvPicPr>
                      <p:cNvPr id="0" name=""/>
                      <p:cNvPicPr/>
                      <p:nvPr/>
                    </p:nvPicPr>
                    <p:blipFill>
                      <a:blip r:embed="rId6"/>
                      <a:stretch>
                        <a:fillRect/>
                      </a:stretch>
                    </p:blipFill>
                    <p:spPr>
                      <a:xfrm>
                        <a:off x="533400" y="3733800"/>
                        <a:ext cx="8361363" cy="2519363"/>
                      </a:xfrm>
                      <a:prstGeom prst="rect">
                        <a:avLst/>
                      </a:prstGeom>
                    </p:spPr>
                  </p:pic>
                </p:oleObj>
              </mc:Fallback>
            </mc:AlternateContent>
          </a:graphicData>
        </a:graphic>
      </p:graphicFrame>
    </p:spTree>
    <p:extLst>
      <p:ext uri="{BB962C8B-B14F-4D97-AF65-F5344CB8AC3E}">
        <p14:creationId xmlns:p14="http://schemas.microsoft.com/office/powerpoint/2010/main" val="403883116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a:t>Working on Stored Procedures, Triggers and User Defined Functions:</a:t>
            </a:r>
            <a:br>
              <a:rPr lang="en-US" sz="3200" dirty="0"/>
            </a:br>
            <a:endParaRPr lang="en-US" sz="3200" dirty="0"/>
          </a:p>
        </p:txBody>
      </p:sp>
      <p:sp>
        <p:nvSpPr>
          <p:cNvPr id="3" name="Content Placeholder 2"/>
          <p:cNvSpPr>
            <a:spLocks noGrp="1"/>
          </p:cNvSpPr>
          <p:nvPr>
            <p:ph idx="1"/>
          </p:nvPr>
        </p:nvSpPr>
        <p:spPr>
          <a:xfrm>
            <a:off x="457200" y="1066800"/>
            <a:ext cx="8229600" cy="5059363"/>
          </a:xfrm>
        </p:spPr>
        <p:txBody>
          <a:bodyPr>
            <a:normAutofit/>
          </a:bodyPr>
          <a:lstStyle/>
          <a:p>
            <a:r>
              <a:rPr lang="en-US" sz="2400" dirty="0"/>
              <a:t>DocumentDB supports server-side JavaScript</a:t>
            </a:r>
          </a:p>
          <a:p>
            <a:pPr marL="0" indent="0">
              <a:buNone/>
            </a:pPr>
            <a:r>
              <a:rPr lang="en-US" sz="2400" dirty="0"/>
              <a:t>Stored Procedure:</a:t>
            </a:r>
          </a:p>
          <a:p>
            <a:pPr lvl="1">
              <a:buFont typeface="Arial" pitchFamily="34" charset="0"/>
              <a:buChar char="•"/>
            </a:pPr>
            <a:r>
              <a:rPr lang="en-US" sz="2000" dirty="0"/>
              <a:t>Registered at collection level</a:t>
            </a:r>
          </a:p>
          <a:p>
            <a:pPr lvl="1">
              <a:buFont typeface="Arial" pitchFamily="34" charset="0"/>
              <a:buChar char="•"/>
            </a:pPr>
            <a:r>
              <a:rPr lang="en-US" sz="2000" dirty="0"/>
              <a:t>Operate on any document in the collection</a:t>
            </a:r>
          </a:p>
          <a:p>
            <a:pPr lvl="1">
              <a:buFont typeface="Arial" pitchFamily="34" charset="0"/>
              <a:buChar char="•"/>
            </a:pPr>
            <a:r>
              <a:rPr lang="en-US" sz="2000" dirty="0"/>
              <a:t>Invoked inside transaction context on primary replica</a:t>
            </a:r>
          </a:p>
          <a:p>
            <a:pPr marL="0" indent="0">
              <a:buNone/>
            </a:pPr>
            <a:r>
              <a:rPr lang="en-US" sz="2000" dirty="0"/>
              <a:t>Sample code: Creating  the Stored Procedure in .js file:</a:t>
            </a:r>
          </a:p>
        </p:txBody>
      </p:sp>
      <p:graphicFrame>
        <p:nvGraphicFramePr>
          <p:cNvPr id="5" name="Object 4"/>
          <p:cNvGraphicFramePr>
            <a:graphicFrameLocks noChangeAspect="1"/>
          </p:cNvGraphicFramePr>
          <p:nvPr>
            <p:extLst>
              <p:ext uri="{D42A27DB-BD31-4B8C-83A1-F6EECF244321}">
                <p14:modId xmlns:p14="http://schemas.microsoft.com/office/powerpoint/2010/main" val="885438594"/>
              </p:ext>
            </p:extLst>
          </p:nvPr>
        </p:nvGraphicFramePr>
        <p:xfrm>
          <a:off x="609600" y="3276600"/>
          <a:ext cx="8651875" cy="3817937"/>
        </p:xfrm>
        <a:graphic>
          <a:graphicData uri="http://schemas.openxmlformats.org/presentationml/2006/ole">
            <mc:AlternateContent xmlns:mc="http://schemas.openxmlformats.org/markup-compatibility/2006">
              <mc:Choice xmlns:v="urn:schemas-microsoft-com:vml" Requires="v">
                <p:oleObj spid="_x0000_s4108" name="Document" r:id="rId3" imgW="8651160" imgH="3958560" progId="Word.OpenDocumentText.12">
                  <p:embed/>
                </p:oleObj>
              </mc:Choice>
              <mc:Fallback>
                <p:oleObj name="Document" r:id="rId3" imgW="8651160" imgH="3958560" progId="Word.OpenDocumentText.12">
                  <p:embed/>
                  <p:pic>
                    <p:nvPicPr>
                      <p:cNvPr id="0" name=""/>
                      <p:cNvPicPr/>
                      <p:nvPr/>
                    </p:nvPicPr>
                    <p:blipFill>
                      <a:blip r:embed="rId4"/>
                      <a:stretch>
                        <a:fillRect/>
                      </a:stretch>
                    </p:blipFill>
                    <p:spPr>
                      <a:xfrm>
                        <a:off x="609600" y="3276600"/>
                        <a:ext cx="8651875" cy="3817937"/>
                      </a:xfrm>
                      <a:prstGeom prst="rect">
                        <a:avLst/>
                      </a:prstGeom>
                    </p:spPr>
                  </p:pic>
                </p:oleObj>
              </mc:Fallback>
            </mc:AlternateContent>
          </a:graphicData>
        </a:graphic>
      </p:graphicFrame>
    </p:spTree>
    <p:extLst>
      <p:ext uri="{BB962C8B-B14F-4D97-AF65-F5344CB8AC3E}">
        <p14:creationId xmlns:p14="http://schemas.microsoft.com/office/powerpoint/2010/main" val="1233008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88934" y="152400"/>
            <a:ext cx="4437158" cy="369332"/>
          </a:xfrm>
          <a:prstGeom prst="rect">
            <a:avLst/>
          </a:prstGeom>
          <a:noFill/>
        </p:spPr>
        <p:txBody>
          <a:bodyPr wrap="square" rtlCol="0">
            <a:spAutoFit/>
          </a:bodyPr>
          <a:lstStyle/>
          <a:p>
            <a:r>
              <a:rPr lang="en-US" dirty="0"/>
              <a:t>Executing the Stored Procedure:</a:t>
            </a:r>
          </a:p>
        </p:txBody>
      </p:sp>
      <p:graphicFrame>
        <p:nvGraphicFramePr>
          <p:cNvPr id="5" name="Object 4"/>
          <p:cNvGraphicFramePr>
            <a:graphicFrameLocks noChangeAspect="1"/>
          </p:cNvGraphicFramePr>
          <p:nvPr>
            <p:extLst>
              <p:ext uri="{D42A27DB-BD31-4B8C-83A1-F6EECF244321}">
                <p14:modId xmlns:p14="http://schemas.microsoft.com/office/powerpoint/2010/main" val="2443958208"/>
              </p:ext>
            </p:extLst>
          </p:nvPr>
        </p:nvGraphicFramePr>
        <p:xfrm>
          <a:off x="304799" y="609600"/>
          <a:ext cx="8476135" cy="5943600"/>
        </p:xfrm>
        <a:graphic>
          <a:graphicData uri="http://schemas.openxmlformats.org/presentationml/2006/ole">
            <mc:AlternateContent xmlns:mc="http://schemas.openxmlformats.org/markup-compatibility/2006">
              <mc:Choice xmlns:v="urn:schemas-microsoft-com:vml" Requires="v">
                <p:oleObj spid="_x0000_s5131" name="Document" r:id="rId4" imgW="8052480" imgH="5635440" progId="Word.OpenDocumentText.12">
                  <p:embed/>
                </p:oleObj>
              </mc:Choice>
              <mc:Fallback>
                <p:oleObj name="Document" r:id="rId4" imgW="8052480" imgH="5635440" progId="Word.OpenDocumentText.12">
                  <p:embed/>
                  <p:pic>
                    <p:nvPicPr>
                      <p:cNvPr id="0" name=""/>
                      <p:cNvPicPr/>
                      <p:nvPr/>
                    </p:nvPicPr>
                    <p:blipFill>
                      <a:blip r:embed="rId5"/>
                      <a:stretch>
                        <a:fillRect/>
                      </a:stretch>
                    </p:blipFill>
                    <p:spPr>
                      <a:xfrm>
                        <a:off x="304799" y="609600"/>
                        <a:ext cx="8476135" cy="5943600"/>
                      </a:xfrm>
                      <a:prstGeom prst="rect">
                        <a:avLst/>
                      </a:prstGeom>
                    </p:spPr>
                  </p:pic>
                </p:oleObj>
              </mc:Fallback>
            </mc:AlternateContent>
          </a:graphicData>
        </a:graphic>
      </p:graphicFrame>
    </p:spTree>
    <p:extLst>
      <p:ext uri="{BB962C8B-B14F-4D97-AF65-F5344CB8AC3E}">
        <p14:creationId xmlns:p14="http://schemas.microsoft.com/office/powerpoint/2010/main" val="3793916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dirty="0"/>
              <a:t>Create Procedure If doesn’t Exist:</a:t>
            </a:r>
            <a:br>
              <a:rPr lang="en-IN" sz="2400" dirty="0"/>
            </a:br>
            <a:endParaRPr lang="en-IN" sz="2400" dirty="0"/>
          </a:p>
        </p:txBody>
      </p:sp>
      <p:graphicFrame>
        <p:nvGraphicFramePr>
          <p:cNvPr id="5" name="Object 4"/>
          <p:cNvGraphicFramePr>
            <a:graphicFrameLocks noChangeAspect="1"/>
          </p:cNvGraphicFramePr>
          <p:nvPr>
            <p:extLst>
              <p:ext uri="{D42A27DB-BD31-4B8C-83A1-F6EECF244321}">
                <p14:modId xmlns:p14="http://schemas.microsoft.com/office/powerpoint/2010/main" val="3910181442"/>
              </p:ext>
            </p:extLst>
          </p:nvPr>
        </p:nvGraphicFramePr>
        <p:xfrm>
          <a:off x="1525588" y="1397000"/>
          <a:ext cx="6092825" cy="4064000"/>
        </p:xfrm>
        <a:graphic>
          <a:graphicData uri="http://schemas.openxmlformats.org/presentationml/2006/ole">
            <mc:AlternateContent xmlns:mc="http://schemas.openxmlformats.org/markup-compatibility/2006">
              <mc:Choice xmlns:v="urn:schemas-microsoft-com:vml" Requires="v">
                <p:oleObj spid="_x0000_s6164" name="Document" r:id="rId3" imgW="6093360" imgH="4064040" progId="Word.OpenDocumentText.12">
                  <p:embed/>
                </p:oleObj>
              </mc:Choice>
              <mc:Fallback>
                <p:oleObj name="Document" r:id="rId3" imgW="6093360" imgH="4064040" progId="Word.OpenDocumentText.12">
                  <p:embed/>
                  <p:pic>
                    <p:nvPicPr>
                      <p:cNvPr id="0" name=""/>
                      <p:cNvPicPr/>
                      <p:nvPr/>
                    </p:nvPicPr>
                    <p:blipFill>
                      <a:blip r:embed="rId4"/>
                      <a:stretch>
                        <a:fillRect/>
                      </a:stretch>
                    </p:blipFill>
                    <p:spPr>
                      <a:xfrm>
                        <a:off x="1525588" y="1397000"/>
                        <a:ext cx="6092825" cy="40640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188910935"/>
              </p:ext>
            </p:extLst>
          </p:nvPr>
        </p:nvGraphicFramePr>
        <p:xfrm>
          <a:off x="303213" y="976313"/>
          <a:ext cx="8350250" cy="5459412"/>
        </p:xfrm>
        <a:graphic>
          <a:graphicData uri="http://schemas.openxmlformats.org/presentationml/2006/ole">
            <mc:AlternateContent xmlns:mc="http://schemas.openxmlformats.org/markup-compatibility/2006">
              <mc:Choice xmlns:v="urn:schemas-microsoft-com:vml" Requires="v">
                <p:oleObj spid="_x0000_s6165" name="Document" r:id="rId5" imgW="8350200" imgH="5459040" progId="Word.OpenDocumentText.12">
                  <p:embed/>
                </p:oleObj>
              </mc:Choice>
              <mc:Fallback>
                <p:oleObj name="Document" r:id="rId5" imgW="8350200" imgH="5459040" progId="Word.OpenDocumentText.12">
                  <p:embed/>
                  <p:pic>
                    <p:nvPicPr>
                      <p:cNvPr id="0" name=""/>
                      <p:cNvPicPr/>
                      <p:nvPr/>
                    </p:nvPicPr>
                    <p:blipFill>
                      <a:blip r:embed="rId6"/>
                      <a:stretch>
                        <a:fillRect/>
                      </a:stretch>
                    </p:blipFill>
                    <p:spPr>
                      <a:xfrm>
                        <a:off x="303213" y="976313"/>
                        <a:ext cx="8350250" cy="5459412"/>
                      </a:xfrm>
                      <a:prstGeom prst="rect">
                        <a:avLst/>
                      </a:prstGeom>
                    </p:spPr>
                  </p:pic>
                </p:oleObj>
              </mc:Fallback>
            </mc:AlternateContent>
          </a:graphicData>
        </a:graphic>
      </p:graphicFrame>
    </p:spTree>
    <p:extLst>
      <p:ext uri="{BB962C8B-B14F-4D97-AF65-F5344CB8AC3E}">
        <p14:creationId xmlns:p14="http://schemas.microsoft.com/office/powerpoint/2010/main" val="2986439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a:t>Triggers:</a:t>
            </a:r>
          </a:p>
        </p:txBody>
      </p:sp>
      <p:sp>
        <p:nvSpPr>
          <p:cNvPr id="3" name="Content Placeholder 2"/>
          <p:cNvSpPr>
            <a:spLocks noGrp="1"/>
          </p:cNvSpPr>
          <p:nvPr>
            <p:ph idx="1"/>
          </p:nvPr>
        </p:nvSpPr>
        <p:spPr>
          <a:xfrm>
            <a:off x="152400" y="1066800"/>
            <a:ext cx="8534400" cy="5059363"/>
          </a:xfrm>
        </p:spPr>
        <p:txBody>
          <a:bodyPr>
            <a:normAutofit/>
          </a:bodyPr>
          <a:lstStyle/>
          <a:p>
            <a:pPr lvl="1">
              <a:buFont typeface="Arial" pitchFamily="34" charset="0"/>
              <a:buChar char="•"/>
            </a:pPr>
            <a:r>
              <a:rPr lang="en-US" sz="1400" dirty="0"/>
              <a:t>Pre- or Post: create, replace or delete operations</a:t>
            </a:r>
          </a:p>
          <a:p>
            <a:pPr lvl="1">
              <a:buFont typeface="Arial" pitchFamily="34" charset="0"/>
              <a:buChar char="•"/>
            </a:pPr>
            <a:r>
              <a:rPr lang="en-US" sz="1400" dirty="0"/>
              <a:t>Invoked inside transaction context on primary replica</a:t>
            </a:r>
          </a:p>
          <a:p>
            <a:pPr marL="457200" lvl="1" indent="0">
              <a:buNone/>
            </a:pPr>
            <a:r>
              <a:rPr lang="en-IN" sz="1600" b="1" dirty="0"/>
              <a:t>Creating the Pre-Triggers:</a:t>
            </a:r>
          </a:p>
          <a:p>
            <a:pPr lvl="1">
              <a:buFont typeface="Arial" pitchFamily="34" charset="0"/>
              <a:buChar char="•"/>
            </a:pPr>
            <a:endParaRPr lang="en-IN" sz="1400" dirty="0"/>
          </a:p>
          <a:p>
            <a:pPr marL="457200" lvl="1" indent="0">
              <a:buNone/>
            </a:pPr>
            <a:endParaRPr lang="en-US" sz="1400" dirty="0"/>
          </a:p>
        </p:txBody>
      </p:sp>
      <p:graphicFrame>
        <p:nvGraphicFramePr>
          <p:cNvPr id="6" name="Object 5"/>
          <p:cNvGraphicFramePr>
            <a:graphicFrameLocks noChangeAspect="1"/>
          </p:cNvGraphicFramePr>
          <p:nvPr>
            <p:extLst>
              <p:ext uri="{D42A27DB-BD31-4B8C-83A1-F6EECF244321}">
                <p14:modId xmlns:p14="http://schemas.microsoft.com/office/powerpoint/2010/main" val="3687649761"/>
              </p:ext>
            </p:extLst>
          </p:nvPr>
        </p:nvGraphicFramePr>
        <p:xfrm>
          <a:off x="457200" y="2076450"/>
          <a:ext cx="8610599" cy="4622026"/>
        </p:xfrm>
        <a:graphic>
          <a:graphicData uri="http://schemas.openxmlformats.org/presentationml/2006/ole">
            <mc:AlternateContent xmlns:mc="http://schemas.openxmlformats.org/markup-compatibility/2006">
              <mc:Choice xmlns:v="urn:schemas-microsoft-com:vml" Requires="v">
                <p:oleObj spid="_x0000_s7180" name="Document" r:id="rId3" imgW="7969320" imgH="4388760" progId="Word.OpenDocumentText.12">
                  <p:embed/>
                </p:oleObj>
              </mc:Choice>
              <mc:Fallback>
                <p:oleObj name="Document" r:id="rId3" imgW="7969320" imgH="4388760" progId="Word.OpenDocumentText.12">
                  <p:embed/>
                  <p:pic>
                    <p:nvPicPr>
                      <p:cNvPr id="0" name=""/>
                      <p:cNvPicPr/>
                      <p:nvPr/>
                    </p:nvPicPr>
                    <p:blipFill>
                      <a:blip r:embed="rId4"/>
                      <a:stretch>
                        <a:fillRect/>
                      </a:stretch>
                    </p:blipFill>
                    <p:spPr>
                      <a:xfrm>
                        <a:off x="457200" y="2076450"/>
                        <a:ext cx="8610599" cy="4622026"/>
                      </a:xfrm>
                      <a:prstGeom prst="rect">
                        <a:avLst/>
                      </a:prstGeom>
                    </p:spPr>
                  </p:pic>
                </p:oleObj>
              </mc:Fallback>
            </mc:AlternateContent>
          </a:graphicData>
        </a:graphic>
      </p:graphicFrame>
    </p:spTree>
    <p:extLst>
      <p:ext uri="{BB962C8B-B14F-4D97-AF65-F5344CB8AC3E}">
        <p14:creationId xmlns:p14="http://schemas.microsoft.com/office/powerpoint/2010/main" val="3936481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228600"/>
            <a:ext cx="7086600" cy="954107"/>
          </a:xfrm>
          <a:prstGeom prst="rect">
            <a:avLst/>
          </a:prstGeom>
        </p:spPr>
        <p:txBody>
          <a:bodyPr wrap="square">
            <a:spAutoFit/>
          </a:bodyPr>
          <a:lstStyle/>
          <a:p>
            <a:pPr lvl="1"/>
            <a:r>
              <a:rPr lang="en-US" sz="2000" dirty="0"/>
              <a:t>Pre-Trigger:   Creating the Pre-Trigger in .</a:t>
            </a:r>
            <a:r>
              <a:rPr lang="en-US" sz="2000" dirty="0" err="1"/>
              <a:t>js</a:t>
            </a:r>
            <a:r>
              <a:rPr lang="en-US" sz="2000" dirty="0"/>
              <a:t> file:                                                </a:t>
            </a:r>
          </a:p>
          <a:p>
            <a:pPr lvl="1"/>
            <a:endParaRPr lang="en-US" dirty="0"/>
          </a:p>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4222725571"/>
              </p:ext>
            </p:extLst>
          </p:nvPr>
        </p:nvGraphicFramePr>
        <p:xfrm>
          <a:off x="457200" y="762000"/>
          <a:ext cx="8032750" cy="6096000"/>
        </p:xfrm>
        <a:graphic>
          <a:graphicData uri="http://schemas.openxmlformats.org/presentationml/2006/ole">
            <mc:AlternateContent xmlns:mc="http://schemas.openxmlformats.org/markup-compatibility/2006">
              <mc:Choice xmlns:v="urn:schemas-microsoft-com:vml" Requires="v">
                <p:oleObj spid="_x0000_s8203" name="Document" r:id="rId3" imgW="7952760" imgH="7770600" progId="Word.OpenDocumentText.12">
                  <p:embed/>
                </p:oleObj>
              </mc:Choice>
              <mc:Fallback>
                <p:oleObj name="Document" r:id="rId3" imgW="7952760" imgH="7770600" progId="Word.OpenDocumentText.12">
                  <p:embed/>
                  <p:pic>
                    <p:nvPicPr>
                      <p:cNvPr id="0" name=""/>
                      <p:cNvPicPr/>
                      <p:nvPr/>
                    </p:nvPicPr>
                    <p:blipFill>
                      <a:blip r:embed="rId4"/>
                      <a:stretch>
                        <a:fillRect/>
                      </a:stretch>
                    </p:blipFill>
                    <p:spPr>
                      <a:xfrm>
                        <a:off x="457200" y="762000"/>
                        <a:ext cx="8032750" cy="6096000"/>
                      </a:xfrm>
                      <a:prstGeom prst="rect">
                        <a:avLst/>
                      </a:prstGeom>
                    </p:spPr>
                  </p:pic>
                </p:oleObj>
              </mc:Fallback>
            </mc:AlternateContent>
          </a:graphicData>
        </a:graphic>
      </p:graphicFrame>
    </p:spTree>
    <p:extLst>
      <p:ext uri="{BB962C8B-B14F-4D97-AF65-F5344CB8AC3E}">
        <p14:creationId xmlns:p14="http://schemas.microsoft.com/office/powerpoint/2010/main" val="2588206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52400"/>
            <a:ext cx="8229600" cy="5973763"/>
          </a:xfrm>
        </p:spPr>
        <p:txBody>
          <a:bodyPr>
            <a:normAutofit/>
          </a:bodyPr>
          <a:lstStyle/>
          <a:p>
            <a:pPr marL="0" indent="0">
              <a:buNone/>
            </a:pPr>
            <a:r>
              <a:rPr lang="en-IN" sz="2000" dirty="0"/>
              <a:t>Execute the Pre-Trigger:</a:t>
            </a:r>
          </a:p>
          <a:p>
            <a:pPr marL="0" indent="0">
              <a:buNone/>
            </a:pPr>
            <a:endParaRPr lang="en-IN" sz="2000" dirty="0"/>
          </a:p>
        </p:txBody>
      </p:sp>
      <p:graphicFrame>
        <p:nvGraphicFramePr>
          <p:cNvPr id="2" name="Object 1"/>
          <p:cNvGraphicFramePr>
            <a:graphicFrameLocks noChangeAspect="1"/>
          </p:cNvGraphicFramePr>
          <p:nvPr>
            <p:extLst>
              <p:ext uri="{D42A27DB-BD31-4B8C-83A1-F6EECF244321}">
                <p14:modId xmlns:p14="http://schemas.microsoft.com/office/powerpoint/2010/main" val="274810044"/>
              </p:ext>
            </p:extLst>
          </p:nvPr>
        </p:nvGraphicFramePr>
        <p:xfrm>
          <a:off x="206375" y="612775"/>
          <a:ext cx="8624888" cy="5980113"/>
        </p:xfrm>
        <a:graphic>
          <a:graphicData uri="http://schemas.openxmlformats.org/presentationml/2006/ole">
            <mc:AlternateContent xmlns:mc="http://schemas.openxmlformats.org/markup-compatibility/2006">
              <mc:Choice xmlns:v="urn:schemas-microsoft-com:vml" Requires="v">
                <p:oleObj spid="_x0000_s9226" name="Document" r:id="rId4" imgW="8625240" imgH="5979960" progId="Word.OpenDocumentText.12">
                  <p:embed/>
                </p:oleObj>
              </mc:Choice>
              <mc:Fallback>
                <p:oleObj name="Document" r:id="rId4" imgW="8625240" imgH="5979960" progId="Word.OpenDocumentText.12">
                  <p:embed/>
                  <p:pic>
                    <p:nvPicPr>
                      <p:cNvPr id="0" name=""/>
                      <p:cNvPicPr/>
                      <p:nvPr/>
                    </p:nvPicPr>
                    <p:blipFill>
                      <a:blip r:embed="rId5"/>
                      <a:stretch>
                        <a:fillRect/>
                      </a:stretch>
                    </p:blipFill>
                    <p:spPr>
                      <a:xfrm>
                        <a:off x="206375" y="612775"/>
                        <a:ext cx="8624888" cy="5980113"/>
                      </a:xfrm>
                      <a:prstGeom prst="rect">
                        <a:avLst/>
                      </a:prstGeom>
                    </p:spPr>
                  </p:pic>
                </p:oleObj>
              </mc:Fallback>
            </mc:AlternateContent>
          </a:graphicData>
        </a:graphic>
      </p:graphicFrame>
    </p:spTree>
    <p:extLst>
      <p:ext uri="{BB962C8B-B14F-4D97-AF65-F5344CB8AC3E}">
        <p14:creationId xmlns:p14="http://schemas.microsoft.com/office/powerpoint/2010/main" val="1595036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049963"/>
          </a:xfrm>
        </p:spPr>
        <p:txBody>
          <a:bodyPr>
            <a:normAutofit/>
          </a:bodyPr>
          <a:lstStyle/>
          <a:p>
            <a:r>
              <a:rPr lang="en-IN" sz="1800" dirty="0"/>
              <a:t>Create Trigger if doesn’t Exist:</a:t>
            </a:r>
          </a:p>
        </p:txBody>
      </p:sp>
      <p:graphicFrame>
        <p:nvGraphicFramePr>
          <p:cNvPr id="2" name="Object 1"/>
          <p:cNvGraphicFramePr>
            <a:graphicFrameLocks noChangeAspect="1"/>
          </p:cNvGraphicFramePr>
          <p:nvPr>
            <p:extLst>
              <p:ext uri="{D42A27DB-BD31-4B8C-83A1-F6EECF244321}">
                <p14:modId xmlns:p14="http://schemas.microsoft.com/office/powerpoint/2010/main" val="319147186"/>
              </p:ext>
            </p:extLst>
          </p:nvPr>
        </p:nvGraphicFramePr>
        <p:xfrm>
          <a:off x="138113" y="600075"/>
          <a:ext cx="8710612" cy="6046788"/>
        </p:xfrm>
        <a:graphic>
          <a:graphicData uri="http://schemas.openxmlformats.org/presentationml/2006/ole">
            <mc:AlternateContent xmlns:mc="http://schemas.openxmlformats.org/markup-compatibility/2006">
              <mc:Choice xmlns:v="urn:schemas-microsoft-com:vml" Requires="v">
                <p:oleObj spid="_x0000_s10248" name="Document" r:id="rId3" imgW="8791560" imgH="6107040" progId="Word.OpenDocumentText.12">
                  <p:embed/>
                </p:oleObj>
              </mc:Choice>
              <mc:Fallback>
                <p:oleObj name="Document" r:id="rId3" imgW="8791560" imgH="6107040" progId="Word.OpenDocumentText.12">
                  <p:embed/>
                  <p:pic>
                    <p:nvPicPr>
                      <p:cNvPr id="0" name=""/>
                      <p:cNvPicPr/>
                      <p:nvPr/>
                    </p:nvPicPr>
                    <p:blipFill>
                      <a:blip r:embed="rId4"/>
                      <a:stretch>
                        <a:fillRect/>
                      </a:stretch>
                    </p:blipFill>
                    <p:spPr>
                      <a:xfrm>
                        <a:off x="138113" y="600075"/>
                        <a:ext cx="8710612" cy="6046788"/>
                      </a:xfrm>
                      <a:prstGeom prst="rect">
                        <a:avLst/>
                      </a:prstGeom>
                    </p:spPr>
                  </p:pic>
                </p:oleObj>
              </mc:Fallback>
            </mc:AlternateContent>
          </a:graphicData>
        </a:graphic>
      </p:graphicFrame>
    </p:spTree>
    <p:extLst>
      <p:ext uri="{BB962C8B-B14F-4D97-AF65-F5344CB8AC3E}">
        <p14:creationId xmlns:p14="http://schemas.microsoft.com/office/powerpoint/2010/main" val="987186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lgn="l">
              <a:buFont typeface="Arial" pitchFamily="34" charset="0"/>
              <a:buChar char="•"/>
            </a:pPr>
            <a:r>
              <a:rPr lang="en-US" sz="2000" dirty="0"/>
              <a:t>Post-Trigger:</a:t>
            </a:r>
            <a:br>
              <a:rPr lang="en-US" sz="2000" dirty="0"/>
            </a:br>
            <a:r>
              <a:rPr lang="en-US" sz="2000" dirty="0"/>
              <a:t>    Creating the Post-Trigger in .</a:t>
            </a:r>
            <a:r>
              <a:rPr lang="en-US" sz="2000" dirty="0" err="1"/>
              <a:t>js</a:t>
            </a:r>
            <a:r>
              <a:rPr lang="en-US" sz="2000" dirty="0"/>
              <a:t> file:</a:t>
            </a:r>
          </a:p>
        </p:txBody>
      </p:sp>
      <p:graphicFrame>
        <p:nvGraphicFramePr>
          <p:cNvPr id="5" name="Content Placeholder 4"/>
          <p:cNvGraphicFramePr>
            <a:graphicFrameLocks noGrp="1" noChangeAspect="1"/>
          </p:cNvGraphicFramePr>
          <p:nvPr>
            <p:ph idx="1"/>
            <p:extLst>
              <p:ext uri="{D42A27DB-BD31-4B8C-83A1-F6EECF244321}">
                <p14:modId xmlns:p14="http://schemas.microsoft.com/office/powerpoint/2010/main" val="996121051"/>
              </p:ext>
            </p:extLst>
          </p:nvPr>
        </p:nvGraphicFramePr>
        <p:xfrm>
          <a:off x="2292349" y="1219200"/>
          <a:ext cx="5127967" cy="5486400"/>
        </p:xfrm>
        <a:graphic>
          <a:graphicData uri="http://schemas.openxmlformats.org/presentationml/2006/ole">
            <mc:AlternateContent xmlns:mc="http://schemas.openxmlformats.org/markup-compatibility/2006">
              <mc:Choice xmlns:v="urn:schemas-microsoft-com:vml" Requires="v">
                <p:oleObj spid="_x0000_s11272" name="Document" r:id="rId3" imgW="6312600" imgH="6752520" progId="Word.OpenDocumentText.12">
                  <p:embed/>
                </p:oleObj>
              </mc:Choice>
              <mc:Fallback>
                <p:oleObj name="Document" r:id="rId3" imgW="6312600" imgH="6752520" progId="Word.OpenDocumentText.12">
                  <p:embed/>
                  <p:pic>
                    <p:nvPicPr>
                      <p:cNvPr id="0" name=""/>
                      <p:cNvPicPr/>
                      <p:nvPr/>
                    </p:nvPicPr>
                    <p:blipFill>
                      <a:blip r:embed="rId4"/>
                      <a:stretch>
                        <a:fillRect/>
                      </a:stretch>
                    </p:blipFill>
                    <p:spPr>
                      <a:xfrm>
                        <a:off x="2292349" y="1219200"/>
                        <a:ext cx="5127967" cy="5486400"/>
                      </a:xfrm>
                      <a:prstGeom prst="rect">
                        <a:avLst/>
                      </a:prstGeom>
                    </p:spPr>
                  </p:pic>
                </p:oleObj>
              </mc:Fallback>
            </mc:AlternateContent>
          </a:graphicData>
        </a:graphic>
      </p:graphicFrame>
    </p:spTree>
    <p:extLst>
      <p:ext uri="{BB962C8B-B14F-4D97-AF65-F5344CB8AC3E}">
        <p14:creationId xmlns:p14="http://schemas.microsoft.com/office/powerpoint/2010/main" val="2589690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06562"/>
          </a:xfrm>
        </p:spPr>
        <p:txBody>
          <a:bodyPr>
            <a:normAutofit fontScale="90000"/>
          </a:bodyPr>
          <a:lstStyle/>
          <a:p>
            <a:pPr algn="l"/>
            <a:r>
              <a:rPr lang="en-US" sz="3600" dirty="0"/>
              <a:t>What capabilities and key features does Azure Cosmos DB offer?</a:t>
            </a:r>
            <a:br>
              <a:rPr lang="en-US" dirty="0"/>
            </a:br>
            <a:endParaRPr lang="en-US" dirty="0"/>
          </a:p>
        </p:txBody>
      </p:sp>
      <p:sp>
        <p:nvSpPr>
          <p:cNvPr id="3" name="Content Placeholder 2"/>
          <p:cNvSpPr>
            <a:spLocks noGrp="1"/>
          </p:cNvSpPr>
          <p:nvPr>
            <p:ph idx="1"/>
          </p:nvPr>
        </p:nvSpPr>
        <p:spPr/>
        <p:txBody>
          <a:bodyPr>
            <a:normAutofit/>
          </a:bodyPr>
          <a:lstStyle/>
          <a:p>
            <a:r>
              <a:rPr lang="en-US" sz="2000" b="1" dirty="0"/>
              <a:t>Elastically scalable throughput and storage</a:t>
            </a:r>
          </a:p>
          <a:p>
            <a:r>
              <a:rPr lang="en-US" sz="2000" b="1" dirty="0"/>
              <a:t>Multi-region replication</a:t>
            </a:r>
          </a:p>
          <a:p>
            <a:r>
              <a:rPr lang="en-US" sz="2000" b="1" dirty="0"/>
              <a:t>Ad hoc queries with familiar SQL syntax</a:t>
            </a:r>
          </a:p>
          <a:p>
            <a:r>
              <a:rPr lang="en-US" sz="2000" b="1" dirty="0"/>
              <a:t>JavaScript execution within the database</a:t>
            </a:r>
          </a:p>
          <a:p>
            <a:r>
              <a:rPr lang="en-US" sz="2000" b="1" dirty="0"/>
              <a:t>Tunable consistency levels</a:t>
            </a:r>
          </a:p>
          <a:p>
            <a:r>
              <a:rPr lang="en-US" sz="2000" b="1" dirty="0"/>
              <a:t>Fully managed</a:t>
            </a:r>
          </a:p>
          <a:p>
            <a:r>
              <a:rPr lang="en-US" sz="2000" b="1" dirty="0"/>
              <a:t>Open by design</a:t>
            </a:r>
          </a:p>
          <a:p>
            <a:r>
              <a:rPr lang="en-US" sz="2000" b="1" dirty="0"/>
              <a:t>Automatic indexing</a:t>
            </a:r>
            <a:endParaRPr lang="en-US" sz="2000" dirty="0"/>
          </a:p>
        </p:txBody>
      </p:sp>
    </p:spTree>
    <p:extLst>
      <p:ext uri="{BB962C8B-B14F-4D97-AF65-F5344CB8AC3E}">
        <p14:creationId xmlns:p14="http://schemas.microsoft.com/office/powerpoint/2010/main" val="474424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85800"/>
            <a:ext cx="3278870" cy="369332"/>
          </a:xfrm>
          <a:prstGeom prst="rect">
            <a:avLst/>
          </a:prstGeom>
          <a:noFill/>
        </p:spPr>
        <p:txBody>
          <a:bodyPr wrap="square" rtlCol="0">
            <a:spAutoFit/>
          </a:bodyPr>
          <a:lstStyle/>
          <a:p>
            <a:pPr marL="285750" indent="-285750">
              <a:buFont typeface="Arial" pitchFamily="34" charset="0"/>
              <a:buChar char="•"/>
            </a:pPr>
            <a:r>
              <a:rPr lang="en-US" dirty="0"/>
              <a:t>Execute the Post-Trigger:</a:t>
            </a:r>
          </a:p>
        </p:txBody>
      </p:sp>
      <p:graphicFrame>
        <p:nvGraphicFramePr>
          <p:cNvPr id="5" name="Object 4"/>
          <p:cNvGraphicFramePr>
            <a:graphicFrameLocks noChangeAspect="1"/>
          </p:cNvGraphicFramePr>
          <p:nvPr>
            <p:extLst>
              <p:ext uri="{D42A27DB-BD31-4B8C-83A1-F6EECF244321}">
                <p14:modId xmlns:p14="http://schemas.microsoft.com/office/powerpoint/2010/main" val="3279038041"/>
              </p:ext>
            </p:extLst>
          </p:nvPr>
        </p:nvGraphicFramePr>
        <p:xfrm>
          <a:off x="246063" y="1090613"/>
          <a:ext cx="8721725" cy="5556250"/>
        </p:xfrm>
        <a:graphic>
          <a:graphicData uri="http://schemas.openxmlformats.org/presentationml/2006/ole">
            <mc:AlternateContent xmlns:mc="http://schemas.openxmlformats.org/markup-compatibility/2006">
              <mc:Choice xmlns:v="urn:schemas-microsoft-com:vml" Requires="v">
                <p:oleObj spid="_x0000_s12295" name="Document" r:id="rId3" imgW="5996880" imgH="3823200" progId="Word.OpenDocumentText.12">
                  <p:embed/>
                </p:oleObj>
              </mc:Choice>
              <mc:Fallback>
                <p:oleObj name="Document" r:id="rId3" imgW="5996880" imgH="3823200" progId="Word.OpenDocumentText.12">
                  <p:embed/>
                  <p:pic>
                    <p:nvPicPr>
                      <p:cNvPr id="0" name=""/>
                      <p:cNvPicPr/>
                      <p:nvPr/>
                    </p:nvPicPr>
                    <p:blipFill>
                      <a:blip r:embed="rId4"/>
                      <a:stretch>
                        <a:fillRect/>
                      </a:stretch>
                    </p:blipFill>
                    <p:spPr>
                      <a:xfrm>
                        <a:off x="246063" y="1090613"/>
                        <a:ext cx="8721725" cy="5556250"/>
                      </a:xfrm>
                      <a:prstGeom prst="rect">
                        <a:avLst/>
                      </a:prstGeom>
                    </p:spPr>
                  </p:pic>
                </p:oleObj>
              </mc:Fallback>
            </mc:AlternateContent>
          </a:graphicData>
        </a:graphic>
      </p:graphicFrame>
    </p:spTree>
    <p:extLst>
      <p:ext uri="{BB962C8B-B14F-4D97-AF65-F5344CB8AC3E}">
        <p14:creationId xmlns:p14="http://schemas.microsoft.com/office/powerpoint/2010/main" val="3965791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l" rtl="0">
              <a:spcBef>
                <a:spcPct val="0"/>
              </a:spcBef>
            </a:pPr>
            <a:r>
              <a:rPr lang="en-US" sz="2000" dirty="0">
                <a:latin typeface="+mn-lt"/>
              </a:rPr>
              <a:t>User Defined Functions(UDFs):</a:t>
            </a:r>
            <a:br>
              <a:rPr lang="en-US" dirty="0">
                <a:latin typeface="+mn-lt"/>
              </a:rPr>
            </a:br>
            <a:br>
              <a:rPr lang="en-US" dirty="0">
                <a:latin typeface="+mn-lt"/>
              </a:rPr>
            </a:br>
            <a:r>
              <a:rPr lang="en-US" dirty="0">
                <a:latin typeface="+mn-lt"/>
              </a:rPr>
              <a:t>     </a:t>
            </a:r>
            <a:br>
              <a:rPr lang="en-US" dirty="0">
                <a:latin typeface="+mn-lt"/>
              </a:rPr>
            </a:br>
            <a:endParaRPr lang="en-US" dirty="0">
              <a:latin typeface="+mn-lt"/>
            </a:endParaRPr>
          </a:p>
        </p:txBody>
      </p:sp>
      <p:sp>
        <p:nvSpPr>
          <p:cNvPr id="4" name="Rectangle 3"/>
          <p:cNvSpPr/>
          <p:nvPr/>
        </p:nvSpPr>
        <p:spPr>
          <a:xfrm>
            <a:off x="531752" y="762000"/>
            <a:ext cx="4087145" cy="338554"/>
          </a:xfrm>
          <a:prstGeom prst="rect">
            <a:avLst/>
          </a:prstGeom>
        </p:spPr>
        <p:txBody>
          <a:bodyPr wrap="none">
            <a:spAutoFit/>
          </a:bodyPr>
          <a:lstStyle/>
          <a:p>
            <a:pPr marL="285750" indent="-285750">
              <a:buFont typeface="Arial" pitchFamily="34" charset="0"/>
              <a:buChar char="•"/>
            </a:pPr>
            <a:r>
              <a:rPr lang="en-US" sz="1600" dirty="0"/>
              <a:t>Scalar functions invoked only inside queries</a:t>
            </a:r>
          </a:p>
        </p:txBody>
      </p:sp>
      <p:sp>
        <p:nvSpPr>
          <p:cNvPr id="3" name="TextBox 2"/>
          <p:cNvSpPr txBox="1"/>
          <p:nvPr/>
        </p:nvSpPr>
        <p:spPr>
          <a:xfrm>
            <a:off x="762000" y="1100554"/>
            <a:ext cx="4260136" cy="369332"/>
          </a:xfrm>
          <a:prstGeom prst="rect">
            <a:avLst/>
          </a:prstGeom>
          <a:noFill/>
        </p:spPr>
        <p:txBody>
          <a:bodyPr wrap="square" rtlCol="0">
            <a:spAutoFit/>
          </a:bodyPr>
          <a:lstStyle/>
          <a:p>
            <a:pPr marL="285750" indent="-285750">
              <a:buFont typeface="Arial" pitchFamily="34" charset="0"/>
              <a:buChar char="•"/>
            </a:pPr>
            <a:r>
              <a:rPr lang="en-US" dirty="0"/>
              <a:t>Creating the UDF in .js file:</a:t>
            </a:r>
          </a:p>
        </p:txBody>
      </p:sp>
      <p:graphicFrame>
        <p:nvGraphicFramePr>
          <p:cNvPr id="7" name="Object 6"/>
          <p:cNvGraphicFramePr>
            <a:graphicFrameLocks noChangeAspect="1"/>
          </p:cNvGraphicFramePr>
          <p:nvPr>
            <p:extLst>
              <p:ext uri="{D42A27DB-BD31-4B8C-83A1-F6EECF244321}">
                <p14:modId xmlns:p14="http://schemas.microsoft.com/office/powerpoint/2010/main" val="1540957608"/>
              </p:ext>
            </p:extLst>
          </p:nvPr>
        </p:nvGraphicFramePr>
        <p:xfrm>
          <a:off x="1828800" y="1624123"/>
          <a:ext cx="7086600" cy="3916235"/>
        </p:xfrm>
        <a:graphic>
          <a:graphicData uri="http://schemas.openxmlformats.org/presentationml/2006/ole">
            <mc:AlternateContent xmlns:mc="http://schemas.openxmlformats.org/markup-compatibility/2006">
              <mc:Choice xmlns:v="urn:schemas-microsoft-com:vml" Requires="v">
                <p:oleObj spid="_x0000_s13318" name="Document" r:id="rId3" imgW="6093360" imgH="4064040" progId="Word.OpenDocumentText.12">
                  <p:embed/>
                </p:oleObj>
              </mc:Choice>
              <mc:Fallback>
                <p:oleObj name="Document" r:id="rId3" imgW="6093360" imgH="4064040" progId="Word.OpenDocumentText.12">
                  <p:embed/>
                  <p:pic>
                    <p:nvPicPr>
                      <p:cNvPr id="0" name=""/>
                      <p:cNvPicPr/>
                      <p:nvPr/>
                    </p:nvPicPr>
                    <p:blipFill>
                      <a:blip r:embed="rId4"/>
                      <a:stretch>
                        <a:fillRect/>
                      </a:stretch>
                    </p:blipFill>
                    <p:spPr>
                      <a:xfrm>
                        <a:off x="1828800" y="1624123"/>
                        <a:ext cx="7086600" cy="3916235"/>
                      </a:xfrm>
                      <a:prstGeom prst="rect">
                        <a:avLst/>
                      </a:prstGeom>
                    </p:spPr>
                  </p:pic>
                </p:oleObj>
              </mc:Fallback>
            </mc:AlternateContent>
          </a:graphicData>
        </a:graphic>
      </p:graphicFrame>
    </p:spTree>
    <p:extLst>
      <p:ext uri="{BB962C8B-B14F-4D97-AF65-F5344CB8AC3E}">
        <p14:creationId xmlns:p14="http://schemas.microsoft.com/office/powerpoint/2010/main" val="619524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114" y="152400"/>
            <a:ext cx="2635770" cy="369332"/>
          </a:xfrm>
          <a:prstGeom prst="rect">
            <a:avLst/>
          </a:prstGeom>
          <a:noFill/>
        </p:spPr>
        <p:txBody>
          <a:bodyPr wrap="square" rtlCol="0">
            <a:spAutoFit/>
          </a:bodyPr>
          <a:lstStyle/>
          <a:p>
            <a:pPr marL="285750" indent="-285750">
              <a:buFont typeface="Arial" pitchFamily="34" charset="0"/>
              <a:buChar char="•"/>
            </a:pPr>
            <a:r>
              <a:rPr lang="en-US" dirty="0"/>
              <a:t>Execute  the UDF:</a:t>
            </a:r>
          </a:p>
        </p:txBody>
      </p:sp>
      <p:graphicFrame>
        <p:nvGraphicFramePr>
          <p:cNvPr id="4" name="Object 3"/>
          <p:cNvGraphicFramePr>
            <a:graphicFrameLocks noChangeAspect="1"/>
          </p:cNvGraphicFramePr>
          <p:nvPr>
            <p:extLst>
              <p:ext uri="{D42A27DB-BD31-4B8C-83A1-F6EECF244321}">
                <p14:modId xmlns:p14="http://schemas.microsoft.com/office/powerpoint/2010/main" val="833740348"/>
              </p:ext>
            </p:extLst>
          </p:nvPr>
        </p:nvGraphicFramePr>
        <p:xfrm>
          <a:off x="461963" y="461963"/>
          <a:ext cx="8347075" cy="6135687"/>
        </p:xfrm>
        <a:graphic>
          <a:graphicData uri="http://schemas.openxmlformats.org/presentationml/2006/ole">
            <mc:AlternateContent xmlns:mc="http://schemas.openxmlformats.org/markup-compatibility/2006">
              <mc:Choice xmlns:v="urn:schemas-microsoft-com:vml" Requires="v">
                <p:oleObj spid="_x0000_s14342" name="Document" r:id="rId4" imgW="6757200" imgH="4952880" progId="Word.OpenDocumentText.12">
                  <p:embed/>
                </p:oleObj>
              </mc:Choice>
              <mc:Fallback>
                <p:oleObj name="Document" r:id="rId4" imgW="6757200" imgH="4952880" progId="Word.OpenDocumentText.12">
                  <p:embed/>
                  <p:pic>
                    <p:nvPicPr>
                      <p:cNvPr id="0" name=""/>
                      <p:cNvPicPr/>
                      <p:nvPr/>
                    </p:nvPicPr>
                    <p:blipFill>
                      <a:blip r:embed="rId5"/>
                      <a:stretch>
                        <a:fillRect/>
                      </a:stretch>
                    </p:blipFill>
                    <p:spPr>
                      <a:xfrm>
                        <a:off x="461963" y="461963"/>
                        <a:ext cx="8347075" cy="6135687"/>
                      </a:xfrm>
                      <a:prstGeom prst="rect">
                        <a:avLst/>
                      </a:prstGeom>
                    </p:spPr>
                  </p:pic>
                </p:oleObj>
              </mc:Fallback>
            </mc:AlternateContent>
          </a:graphicData>
        </a:graphic>
      </p:graphicFrame>
    </p:spTree>
    <p:extLst>
      <p:ext uri="{BB962C8B-B14F-4D97-AF65-F5344CB8AC3E}">
        <p14:creationId xmlns:p14="http://schemas.microsoft.com/office/powerpoint/2010/main" val="1550165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3046" y="228600"/>
            <a:ext cx="2809808" cy="369332"/>
          </a:xfrm>
          <a:prstGeom prst="rect">
            <a:avLst/>
          </a:prstGeom>
        </p:spPr>
        <p:txBody>
          <a:bodyPr wrap="none">
            <a:spAutoFit/>
          </a:bodyPr>
          <a:lstStyle/>
          <a:p>
            <a:r>
              <a:rPr lang="en-IN" dirty="0"/>
              <a:t>Create UDF if doesn’t Exist:</a:t>
            </a:r>
          </a:p>
        </p:txBody>
      </p:sp>
      <p:graphicFrame>
        <p:nvGraphicFramePr>
          <p:cNvPr id="6" name="Object 5"/>
          <p:cNvGraphicFramePr>
            <a:graphicFrameLocks noChangeAspect="1"/>
          </p:cNvGraphicFramePr>
          <p:nvPr>
            <p:extLst>
              <p:ext uri="{D42A27DB-BD31-4B8C-83A1-F6EECF244321}">
                <p14:modId xmlns:p14="http://schemas.microsoft.com/office/powerpoint/2010/main" val="55138636"/>
              </p:ext>
            </p:extLst>
          </p:nvPr>
        </p:nvGraphicFramePr>
        <p:xfrm>
          <a:off x="255588" y="730250"/>
          <a:ext cx="8093075" cy="5813425"/>
        </p:xfrm>
        <a:graphic>
          <a:graphicData uri="http://schemas.openxmlformats.org/presentationml/2006/ole">
            <mc:AlternateContent xmlns:mc="http://schemas.openxmlformats.org/markup-compatibility/2006">
              <mc:Choice xmlns:v="urn:schemas-microsoft-com:vml" Requires="v">
                <p:oleObj spid="_x0000_s15366" name="Document" r:id="rId3" imgW="8093160" imgH="5812920" progId="Word.OpenDocumentText.12">
                  <p:embed/>
                </p:oleObj>
              </mc:Choice>
              <mc:Fallback>
                <p:oleObj name="Document" r:id="rId3" imgW="8093160" imgH="5812920" progId="Word.OpenDocumentText.12">
                  <p:embed/>
                  <p:pic>
                    <p:nvPicPr>
                      <p:cNvPr id="0" name=""/>
                      <p:cNvPicPr/>
                      <p:nvPr/>
                    </p:nvPicPr>
                    <p:blipFill>
                      <a:blip r:embed="rId4"/>
                      <a:stretch>
                        <a:fillRect/>
                      </a:stretch>
                    </p:blipFill>
                    <p:spPr>
                      <a:xfrm>
                        <a:off x="255588" y="730250"/>
                        <a:ext cx="8093075" cy="5813425"/>
                      </a:xfrm>
                      <a:prstGeom prst="rect">
                        <a:avLst/>
                      </a:prstGeom>
                    </p:spPr>
                  </p:pic>
                </p:oleObj>
              </mc:Fallback>
            </mc:AlternateContent>
          </a:graphicData>
        </a:graphic>
      </p:graphicFrame>
    </p:spTree>
    <p:extLst>
      <p:ext uri="{BB962C8B-B14F-4D97-AF65-F5344CB8AC3E}">
        <p14:creationId xmlns:p14="http://schemas.microsoft.com/office/powerpoint/2010/main" val="372607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How do you manage data with the DocumentDB API?</a:t>
            </a:r>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92382"/>
            <a:ext cx="8382000" cy="4853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9554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.NET SDK</a:t>
            </a:r>
          </a:p>
        </p:txBody>
      </p:sp>
      <p:sp>
        <p:nvSpPr>
          <p:cNvPr id="3" name="Content Placeholder 2"/>
          <p:cNvSpPr>
            <a:spLocks noGrp="1"/>
          </p:cNvSpPr>
          <p:nvPr>
            <p:ph idx="1"/>
          </p:nvPr>
        </p:nvSpPr>
        <p:spPr/>
        <p:txBody>
          <a:bodyPr>
            <a:normAutofit/>
          </a:bodyPr>
          <a:lstStyle/>
          <a:p>
            <a:r>
              <a:rPr lang="en-US" sz="2400" dirty="0"/>
              <a:t>.NET API hosted on NuGet</a:t>
            </a:r>
          </a:p>
          <a:p>
            <a:pPr lvl="1">
              <a:buFont typeface="Wingdings" pitchFamily="2" charset="2"/>
              <a:buChar char="Ø"/>
            </a:pPr>
            <a:r>
              <a:rPr lang="en-US" sz="2400" dirty="0"/>
              <a:t>Install-Package Microsoft.Azure.Documents.Client –Pre</a:t>
            </a:r>
          </a:p>
          <a:p>
            <a:r>
              <a:rPr lang="en-US" sz="2400" dirty="0"/>
              <a:t>Installs DocumentDB and JSON.NET packages</a:t>
            </a:r>
          </a:p>
          <a:p>
            <a:pPr marL="731520" lvl="1" indent="-457200"/>
            <a:endParaRPr lang="en-US" sz="2400" dirty="0"/>
          </a:p>
          <a:p>
            <a:pPr marL="731520" lvl="1" indent="-457200"/>
            <a:endParaRPr lang="en-US" sz="2400" dirty="0"/>
          </a:p>
        </p:txBody>
      </p:sp>
    </p:spTree>
    <p:extLst>
      <p:ext uri="{BB962C8B-B14F-4D97-AF65-F5344CB8AC3E}">
        <p14:creationId xmlns:p14="http://schemas.microsoft.com/office/powerpoint/2010/main" val="1056117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err="1"/>
              <a:t>RESTful</a:t>
            </a:r>
            <a:r>
              <a:rPr lang="en-US" sz="2800" dirty="0"/>
              <a:t> API:</a:t>
            </a:r>
          </a:p>
        </p:txBody>
      </p:sp>
      <p:sp>
        <p:nvSpPr>
          <p:cNvPr id="3" name="Content Placeholder 2"/>
          <p:cNvSpPr>
            <a:spLocks noGrp="1"/>
          </p:cNvSpPr>
          <p:nvPr>
            <p:ph idx="1"/>
          </p:nvPr>
        </p:nvSpPr>
        <p:spPr/>
        <p:txBody>
          <a:bodyPr>
            <a:normAutofit/>
          </a:bodyPr>
          <a:lstStyle/>
          <a:p>
            <a:r>
              <a:rPr lang="en-US" sz="2400" dirty="0"/>
              <a:t>Core interface to DocumentDB</a:t>
            </a:r>
          </a:p>
          <a:p>
            <a:pPr lvl="1">
              <a:buFont typeface="Wingdings" pitchFamily="2" charset="2"/>
              <a:buChar char="Ø"/>
            </a:pPr>
            <a:r>
              <a:rPr lang="en-US" sz="2400" dirty="0"/>
              <a:t>Used by all client libraries</a:t>
            </a:r>
          </a:p>
          <a:p>
            <a:r>
              <a:rPr lang="en-US" sz="2400" dirty="0"/>
              <a:t>Standard operations against all DocumentDB resources:</a:t>
            </a:r>
          </a:p>
          <a:p>
            <a:pPr lvl="1">
              <a:buFont typeface="Wingdings" pitchFamily="2" charset="2"/>
              <a:buChar char="Ø"/>
            </a:pPr>
            <a:r>
              <a:rPr lang="en-US" sz="2400" dirty="0"/>
              <a:t>CREATE, DELETE, PUT, GET, POST</a:t>
            </a:r>
          </a:p>
          <a:p>
            <a:pPr lvl="1">
              <a:buFont typeface="Wingdings" pitchFamily="2" charset="2"/>
              <a:buChar char="Ø"/>
            </a:pPr>
            <a:r>
              <a:rPr lang="en-US" sz="2400" dirty="0"/>
              <a:t>Returns permanent resource URL on creation</a:t>
            </a:r>
          </a:p>
          <a:p>
            <a:r>
              <a:rPr lang="en-US" sz="2400" dirty="0"/>
              <a:t>HMAC authentication using management or resource key</a:t>
            </a:r>
          </a:p>
          <a:p>
            <a:r>
              <a:rPr lang="en-US" sz="2400" dirty="0"/>
              <a:t>DocumentDB request headers.</a:t>
            </a:r>
          </a:p>
        </p:txBody>
      </p:sp>
    </p:spTree>
    <p:extLst>
      <p:ext uri="{BB962C8B-B14F-4D97-AF65-F5344CB8AC3E}">
        <p14:creationId xmlns:p14="http://schemas.microsoft.com/office/powerpoint/2010/main" val="321802576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lvl="2" algn="l" rtl="0">
              <a:spcBef>
                <a:spcPct val="0"/>
              </a:spcBef>
            </a:pPr>
            <a:r>
              <a:rPr lang="en-US" sz="3200" dirty="0">
                <a:solidFill>
                  <a:schemeClr val="tx1"/>
                </a:solidFill>
              </a:rPr>
              <a:t>Steps to create a DocumentDB Account:</a:t>
            </a:r>
            <a:br>
              <a:rPr lang="en-US" sz="3200" dirty="0">
                <a:solidFill>
                  <a:schemeClr val="tx1"/>
                </a:solidFill>
              </a:rPr>
            </a:br>
            <a:endParaRPr lang="en-US" sz="3200" dirty="0">
              <a:solidFill>
                <a:schemeClr val="tx1"/>
              </a:solidFill>
            </a:endParaRPr>
          </a:p>
        </p:txBody>
      </p:sp>
      <p:sp>
        <p:nvSpPr>
          <p:cNvPr id="3" name="Content Placeholder 2"/>
          <p:cNvSpPr>
            <a:spLocks noGrp="1"/>
          </p:cNvSpPr>
          <p:nvPr>
            <p:ph idx="1"/>
          </p:nvPr>
        </p:nvSpPr>
        <p:spPr>
          <a:xfrm>
            <a:off x="381000" y="762000"/>
            <a:ext cx="8229600" cy="5791200"/>
          </a:xfrm>
        </p:spPr>
        <p:txBody>
          <a:bodyPr>
            <a:normAutofit/>
          </a:bodyPr>
          <a:lstStyle/>
          <a:p>
            <a:r>
              <a:rPr lang="en-US" sz="1800" dirty="0"/>
              <a:t>In a new window, sign in to the Azure portal.</a:t>
            </a:r>
          </a:p>
          <a:p>
            <a:r>
              <a:rPr lang="en-US" sz="1800" dirty="0"/>
              <a:t>In the left pane, click </a:t>
            </a:r>
            <a:r>
              <a:rPr lang="en-US" sz="1800" b="1" dirty="0"/>
              <a:t>New</a:t>
            </a:r>
            <a:r>
              <a:rPr lang="en-US" sz="1800" dirty="0"/>
              <a:t>, click </a:t>
            </a:r>
            <a:r>
              <a:rPr lang="en-US" sz="1800" b="1" dirty="0"/>
              <a:t>Databases</a:t>
            </a:r>
            <a:r>
              <a:rPr lang="en-US" sz="1800" dirty="0"/>
              <a:t>, and then click </a:t>
            </a:r>
            <a:r>
              <a:rPr lang="en-US" sz="1800" b="1" dirty="0"/>
              <a:t>Azure Cosmos DB</a:t>
            </a:r>
            <a:r>
              <a:rPr lang="en-US" sz="1800" dirty="0"/>
              <a:t>.</a:t>
            </a:r>
          </a:p>
          <a:p>
            <a:r>
              <a:rPr lang="en-US" sz="1800" dirty="0"/>
              <a:t>On the </a:t>
            </a:r>
            <a:r>
              <a:rPr lang="en-US" sz="1800" b="1" dirty="0"/>
              <a:t>New account</a:t>
            </a:r>
            <a:r>
              <a:rPr lang="en-US" sz="1800" dirty="0"/>
              <a:t> blade, specify the configuration that you want for the Azure Cosmos DB account. With Azure Cosmos DB, you can choose one of four programming models: Gremlin (graph), MongoDB, SQL (DocumentDB), and Table (key-value).so choose </a:t>
            </a:r>
            <a:r>
              <a:rPr lang="en-US" sz="1800" b="1" dirty="0"/>
              <a:t>SQL (DocumentDB)</a:t>
            </a:r>
            <a:r>
              <a:rPr lang="en-US" sz="1800" dirty="0"/>
              <a:t> as you fill out the form. </a:t>
            </a:r>
          </a:p>
          <a:p>
            <a:r>
              <a:rPr lang="en-US" sz="1800" dirty="0"/>
              <a:t>Click </a:t>
            </a:r>
            <a:r>
              <a:rPr lang="en-US" sz="1800" b="1" dirty="0"/>
              <a:t>Create</a:t>
            </a:r>
            <a:r>
              <a:rPr lang="en-US" sz="1800" dirty="0"/>
              <a:t> to create the account.</a:t>
            </a:r>
          </a:p>
          <a:p>
            <a:r>
              <a:rPr lang="en-US" sz="1800" dirty="0"/>
              <a:t>On the top toolbar, click </a:t>
            </a:r>
            <a:r>
              <a:rPr lang="en-US" sz="1800" b="1" dirty="0"/>
              <a:t>Notifications</a:t>
            </a:r>
            <a:r>
              <a:rPr lang="en-US" sz="1800" dirty="0"/>
              <a:t> to monitor the deployment process.</a:t>
            </a:r>
          </a:p>
          <a:p>
            <a:r>
              <a:rPr lang="en-US" sz="1800" dirty="0"/>
              <a:t>When the deployment is complete, open the new account from the </a:t>
            </a:r>
            <a:r>
              <a:rPr lang="en-US" sz="1800" b="1" dirty="0"/>
              <a:t>All Resources</a:t>
            </a:r>
            <a:r>
              <a:rPr lang="en-US" sz="1800" dirty="0"/>
              <a:t> tile.</a:t>
            </a:r>
          </a:p>
          <a:p>
            <a:r>
              <a:rPr lang="en-US" sz="1800" dirty="0"/>
              <a:t> In the Azure portal, in the left navigation menu, click </a:t>
            </a:r>
            <a:r>
              <a:rPr lang="en-US" sz="1800" b="1" dirty="0"/>
              <a:t>Data Explorer (Preview)</a:t>
            </a:r>
            <a:r>
              <a:rPr lang="en-US" sz="1800" dirty="0"/>
              <a:t>.On the </a:t>
            </a:r>
            <a:r>
              <a:rPr lang="en-US" sz="1800" b="1" dirty="0"/>
              <a:t>Data Explorer (Preview)</a:t>
            </a:r>
            <a:r>
              <a:rPr lang="en-US" sz="1800" dirty="0"/>
              <a:t> blade, click </a:t>
            </a:r>
            <a:r>
              <a:rPr lang="en-US" sz="1800" b="1" dirty="0"/>
              <a:t>New Collection.</a:t>
            </a:r>
          </a:p>
          <a:p>
            <a:r>
              <a:rPr lang="en-US" sz="1800" dirty="0"/>
              <a:t>In Data Explorer, the new database appears in the Collections pane. Expand the </a:t>
            </a:r>
            <a:r>
              <a:rPr lang="en-US" sz="1800" b="1" dirty="0"/>
              <a:t>Tasks </a:t>
            </a:r>
            <a:r>
              <a:rPr lang="en-US" sz="1800" dirty="0"/>
              <a:t>database, expand the </a:t>
            </a:r>
            <a:r>
              <a:rPr lang="en-US" sz="1800" b="1" dirty="0"/>
              <a:t>Items</a:t>
            </a:r>
            <a:r>
              <a:rPr lang="en-US" sz="1800" dirty="0"/>
              <a:t> collection, click </a:t>
            </a:r>
            <a:r>
              <a:rPr lang="en-US" sz="1800" b="1" dirty="0"/>
              <a:t>Documents</a:t>
            </a:r>
            <a:r>
              <a:rPr lang="en-US" sz="1800" dirty="0"/>
              <a:t>, and then click </a:t>
            </a:r>
            <a:r>
              <a:rPr lang="en-US" sz="1800" b="1" dirty="0"/>
              <a:t>New Documents</a:t>
            </a:r>
            <a:r>
              <a:rPr lang="en-US" sz="1800" dirty="0"/>
              <a:t>.</a:t>
            </a:r>
          </a:p>
          <a:p>
            <a:r>
              <a:rPr lang="en-US" sz="1800" dirty="0"/>
              <a:t>Now add a few documents to the collection with the following structure, where you insert unique values for id in each document and change the other properties as you see fit. Your new documents can have any structure you want as Azure Cosmos DB doesn't impose any schema on your data.</a:t>
            </a:r>
          </a:p>
          <a:p>
            <a:pPr marL="0" indent="0">
              <a:buNone/>
            </a:pPr>
            <a:endParaRPr lang="en-US" sz="1800" dirty="0"/>
          </a:p>
          <a:p>
            <a:endParaRPr lang="en-US" sz="1800" dirty="0"/>
          </a:p>
        </p:txBody>
      </p:sp>
    </p:spTree>
    <p:extLst>
      <p:ext uri="{BB962C8B-B14F-4D97-AF65-F5344CB8AC3E}">
        <p14:creationId xmlns:p14="http://schemas.microsoft.com/office/powerpoint/2010/main" val="3783826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marL="0" indent="0">
              <a:buNone/>
            </a:pPr>
            <a:r>
              <a:rPr lang="en-US" sz="1800" dirty="0"/>
              <a:t>//Sample Code:</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Once you've added the json to the </a:t>
            </a:r>
            <a:r>
              <a:rPr lang="en-US" sz="1800" b="1" dirty="0"/>
              <a:t>Documents</a:t>
            </a:r>
            <a:r>
              <a:rPr lang="en-US" sz="1800" dirty="0"/>
              <a:t> tab, click </a:t>
            </a:r>
            <a:r>
              <a:rPr lang="en-US" sz="1800" b="1" dirty="0"/>
              <a:t>Save</a:t>
            </a:r>
            <a:r>
              <a:rPr lang="en-US" sz="1800" dirty="0"/>
              <a:t>.</a:t>
            </a:r>
          </a:p>
          <a:p>
            <a:pPr algn="just"/>
            <a:r>
              <a:rPr lang="en-US" sz="1800" dirty="0"/>
              <a:t>You can now use queries in Data Explorer to retrieve your data. By default, Data Explorer uses SELECT * FROM c to retrieve all documents in the collection, but you can change that to SELECT * FROM c ORDER BY c.name ASC, to return all the documents in alphabetic ascending order of the name property.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762000"/>
            <a:ext cx="6248400" cy="3028950"/>
          </a:xfrm>
          <a:prstGeom prst="rect">
            <a:avLst/>
          </a:prstGeom>
        </p:spPr>
      </p:pic>
    </p:spTree>
    <p:extLst>
      <p:ext uri="{BB962C8B-B14F-4D97-AF65-F5344CB8AC3E}">
        <p14:creationId xmlns:p14="http://schemas.microsoft.com/office/powerpoint/2010/main" val="1976059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792162"/>
          </a:xfrm>
        </p:spPr>
        <p:txBody>
          <a:bodyPr>
            <a:normAutofit/>
          </a:bodyPr>
          <a:lstStyle/>
          <a:p>
            <a:pPr algn="l"/>
            <a:r>
              <a:rPr lang="en-US" sz="2400" dirty="0"/>
              <a:t>Document Client:</a:t>
            </a:r>
          </a:p>
        </p:txBody>
      </p:sp>
      <p:sp>
        <p:nvSpPr>
          <p:cNvPr id="3" name="Content Placeholder 2"/>
          <p:cNvSpPr>
            <a:spLocks noGrp="1"/>
          </p:cNvSpPr>
          <p:nvPr>
            <p:ph idx="1"/>
          </p:nvPr>
        </p:nvSpPr>
        <p:spPr>
          <a:xfrm>
            <a:off x="152400" y="609600"/>
            <a:ext cx="8382000" cy="5285655"/>
          </a:xfrm>
        </p:spPr>
        <p:txBody>
          <a:bodyPr>
            <a:noAutofit/>
          </a:bodyPr>
          <a:lstStyle/>
          <a:p>
            <a:pPr lvl="1">
              <a:buFont typeface="Arial" pitchFamily="34" charset="0"/>
              <a:buChar char="•"/>
            </a:pPr>
            <a:r>
              <a:rPr lang="en-US" sz="1800" dirty="0"/>
              <a:t>Constructed with endpoint URL and Primary key for Database account</a:t>
            </a:r>
          </a:p>
          <a:p>
            <a:pPr lvl="1">
              <a:buFont typeface="Arial" pitchFamily="34" charset="0"/>
              <a:buChar char="•"/>
            </a:pPr>
            <a:r>
              <a:rPr lang="en-US" sz="1800" dirty="0"/>
              <a:t>Provides async/await methods for CRUD operations on DocumentDB resources</a:t>
            </a:r>
          </a:p>
          <a:p>
            <a:pPr lvl="1">
              <a:buFont typeface="Arial" pitchFamily="34" charset="0"/>
              <a:buChar char="•"/>
            </a:pPr>
            <a:r>
              <a:rPr lang="en-US" sz="1800" dirty="0"/>
              <a:t>Manages the connection to Document DB</a:t>
            </a:r>
          </a:p>
          <a:p>
            <a:pPr marL="274320" lvl="1" indent="0">
              <a:buNone/>
            </a:pPr>
            <a:endParaRPr lang="en-US" sz="2000" dirty="0"/>
          </a:p>
        </p:txBody>
      </p:sp>
      <p:graphicFrame>
        <p:nvGraphicFramePr>
          <p:cNvPr id="8" name="Object 7"/>
          <p:cNvGraphicFramePr>
            <a:graphicFrameLocks noChangeAspect="1"/>
          </p:cNvGraphicFramePr>
          <p:nvPr>
            <p:extLst>
              <p:ext uri="{D42A27DB-BD31-4B8C-83A1-F6EECF244321}">
                <p14:modId xmlns:p14="http://schemas.microsoft.com/office/powerpoint/2010/main" val="1658282061"/>
              </p:ext>
            </p:extLst>
          </p:nvPr>
        </p:nvGraphicFramePr>
        <p:xfrm>
          <a:off x="609600" y="2083574"/>
          <a:ext cx="8000560" cy="4622025"/>
        </p:xfrm>
        <a:graphic>
          <a:graphicData uri="http://schemas.openxmlformats.org/presentationml/2006/ole">
            <mc:AlternateContent xmlns:mc="http://schemas.openxmlformats.org/markup-compatibility/2006">
              <mc:Choice xmlns:v="urn:schemas-microsoft-com:vml" Requires="v">
                <p:oleObj spid="_x0000_s1037" name="Document" r:id="rId3" imgW="7578720" imgH="4378320" progId="Word.OpenDocumentText.12">
                  <p:embed/>
                </p:oleObj>
              </mc:Choice>
              <mc:Fallback>
                <p:oleObj name="Document" r:id="rId3" imgW="7578720" imgH="4378320" progId="Word.OpenDocumentText.12">
                  <p:embed/>
                  <p:pic>
                    <p:nvPicPr>
                      <p:cNvPr id="0" name=""/>
                      <p:cNvPicPr/>
                      <p:nvPr/>
                    </p:nvPicPr>
                    <p:blipFill>
                      <a:blip r:embed="rId4"/>
                      <a:stretch>
                        <a:fillRect/>
                      </a:stretch>
                    </p:blipFill>
                    <p:spPr>
                      <a:xfrm>
                        <a:off x="609600" y="2083574"/>
                        <a:ext cx="8000560" cy="4622025"/>
                      </a:xfrm>
                      <a:prstGeom prst="rect">
                        <a:avLst/>
                      </a:prstGeom>
                    </p:spPr>
                  </p:pic>
                </p:oleObj>
              </mc:Fallback>
            </mc:AlternateContent>
          </a:graphicData>
        </a:graphic>
      </p:graphicFrame>
    </p:spTree>
    <p:extLst>
      <p:ext uri="{BB962C8B-B14F-4D97-AF65-F5344CB8AC3E}">
        <p14:creationId xmlns:p14="http://schemas.microsoft.com/office/powerpoint/2010/main" val="3498238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endParaRPr lang="en-US" sz="2800" dirty="0"/>
          </a:p>
          <a:p>
            <a:pPr marL="0" indent="0">
              <a:buNone/>
            </a:pPr>
            <a:r>
              <a:rPr lang="en-US" sz="2400" dirty="0"/>
              <a:t>Construct Database and Document Collection if doesn’t Exist:</a:t>
            </a:r>
            <a:br>
              <a:rPr lang="en-US" sz="2800" dirty="0"/>
            </a:br>
            <a:r>
              <a:rPr lang="en-US" sz="2800" dirty="0"/>
              <a:t>   </a:t>
            </a:r>
            <a:br>
              <a:rPr lang="en-US" sz="2800" dirty="0"/>
            </a:br>
            <a:endParaRPr lang="en-US" sz="2800" dirty="0"/>
          </a:p>
        </p:txBody>
      </p:sp>
      <p:graphicFrame>
        <p:nvGraphicFramePr>
          <p:cNvPr id="4" name="Object 3"/>
          <p:cNvGraphicFramePr>
            <a:graphicFrameLocks noChangeAspect="1"/>
          </p:cNvGraphicFramePr>
          <p:nvPr>
            <p:extLst>
              <p:ext uri="{D42A27DB-BD31-4B8C-83A1-F6EECF244321}">
                <p14:modId xmlns:p14="http://schemas.microsoft.com/office/powerpoint/2010/main" val="2235702830"/>
              </p:ext>
            </p:extLst>
          </p:nvPr>
        </p:nvGraphicFramePr>
        <p:xfrm>
          <a:off x="990600" y="1828800"/>
          <a:ext cx="8001000" cy="4818062"/>
        </p:xfrm>
        <a:graphic>
          <a:graphicData uri="http://schemas.openxmlformats.org/presentationml/2006/ole">
            <mc:AlternateContent xmlns:mc="http://schemas.openxmlformats.org/markup-compatibility/2006">
              <mc:Choice xmlns:v="urn:schemas-microsoft-com:vml" Requires="v">
                <p:oleObj spid="_x0000_s2060" name="Document" r:id="rId3" imgW="6720840" imgH="3653640" progId="Word.OpenDocumentText.12">
                  <p:embed/>
                </p:oleObj>
              </mc:Choice>
              <mc:Fallback>
                <p:oleObj name="Document" r:id="rId3" imgW="6720840" imgH="3653640" progId="Word.OpenDocumentText.12">
                  <p:embed/>
                  <p:pic>
                    <p:nvPicPr>
                      <p:cNvPr id="0" name=""/>
                      <p:cNvPicPr/>
                      <p:nvPr/>
                    </p:nvPicPr>
                    <p:blipFill>
                      <a:blip r:embed="rId4"/>
                      <a:stretch>
                        <a:fillRect/>
                      </a:stretch>
                    </p:blipFill>
                    <p:spPr>
                      <a:xfrm>
                        <a:off x="990600" y="1828800"/>
                        <a:ext cx="8001000" cy="4818062"/>
                      </a:xfrm>
                      <a:prstGeom prst="rect">
                        <a:avLst/>
                      </a:prstGeom>
                    </p:spPr>
                  </p:pic>
                </p:oleObj>
              </mc:Fallback>
            </mc:AlternateContent>
          </a:graphicData>
        </a:graphic>
      </p:graphicFrame>
    </p:spTree>
    <p:extLst>
      <p:ext uri="{BB962C8B-B14F-4D97-AF65-F5344CB8AC3E}">
        <p14:creationId xmlns:p14="http://schemas.microsoft.com/office/powerpoint/2010/main" val="2407607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357</TotalTime>
  <Words>420</Words>
  <Application>Microsoft Office PowerPoint</Application>
  <PresentationFormat>On-screen Show (4:3)</PresentationFormat>
  <Paragraphs>97</Paragraphs>
  <Slides>23</Slides>
  <Notes>4</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8" baseType="lpstr">
      <vt:lpstr>Arial</vt:lpstr>
      <vt:lpstr>Calibri</vt:lpstr>
      <vt:lpstr>Wingdings</vt:lpstr>
      <vt:lpstr>Office Theme</vt:lpstr>
      <vt:lpstr>Document</vt:lpstr>
      <vt:lpstr>What is DocumentDB</vt:lpstr>
      <vt:lpstr>What capabilities and key features does Azure Cosmos DB offer? </vt:lpstr>
      <vt:lpstr>How do you manage data with the DocumentDB API?</vt:lpstr>
      <vt:lpstr>.NET SDK</vt:lpstr>
      <vt:lpstr>RESTful API:</vt:lpstr>
      <vt:lpstr>Steps to create a DocumentDB Account: </vt:lpstr>
      <vt:lpstr>PowerPoint Presentation</vt:lpstr>
      <vt:lpstr>Document Client:</vt:lpstr>
      <vt:lpstr>PowerPoint Presentation</vt:lpstr>
      <vt:lpstr>Data Model</vt:lpstr>
      <vt:lpstr>Read all the Documents in an Collection:</vt:lpstr>
      <vt:lpstr>Working on Stored Procedures, Triggers and User Defined Functions: </vt:lpstr>
      <vt:lpstr>PowerPoint Presentation</vt:lpstr>
      <vt:lpstr>Create Procedure If doesn’t Exist: </vt:lpstr>
      <vt:lpstr>Triggers:</vt:lpstr>
      <vt:lpstr>PowerPoint Presentation</vt:lpstr>
      <vt:lpstr>PowerPoint Presentation</vt:lpstr>
      <vt:lpstr>PowerPoint Presentation</vt:lpstr>
      <vt:lpstr>Post-Trigger:     Creating the Post-Trigger in .js file:</vt:lpstr>
      <vt:lpstr>PowerPoint Presentation</vt:lpstr>
      <vt:lpstr>User Defined Functions(UDFs):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DocumentDB</dc:title>
  <dc:creator>I'mSai</dc:creator>
  <cp:lastModifiedBy>Sravan Gopu</cp:lastModifiedBy>
  <cp:revision>57</cp:revision>
  <dcterms:created xsi:type="dcterms:W3CDTF">2006-08-16T00:00:00Z</dcterms:created>
  <dcterms:modified xsi:type="dcterms:W3CDTF">2017-08-04T11:22:42Z</dcterms:modified>
</cp:coreProperties>
</file>