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76" r:id="rId6"/>
    <p:sldId id="270" r:id="rId7"/>
    <p:sldId id="259" r:id="rId8"/>
    <p:sldId id="261" r:id="rId9"/>
    <p:sldId id="290" r:id="rId10"/>
    <p:sldId id="289" r:id="rId11"/>
    <p:sldId id="278" r:id="rId12"/>
    <p:sldId id="260" r:id="rId13"/>
    <p:sldId id="281" r:id="rId14"/>
    <p:sldId id="280" r:id="rId15"/>
    <p:sldId id="286" r:id="rId16"/>
    <p:sldId id="282" r:id="rId17"/>
    <p:sldId id="264" r:id="rId18"/>
    <p:sldId id="284" r:id="rId19"/>
    <p:sldId id="283" r:id="rId20"/>
    <p:sldId id="285" r:id="rId21"/>
    <p:sldId id="26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DDEEA009-661A-C59A-41E0-C856D1D73E1C}" name="Majmudar, Ajay" initials="AM" userId="S::amajmudar6@gatech.edu::a23e4b76-fc39-482f-a4af-765e7ba94f1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4FDEB-4E55-8D49-B1B2-40BEADA29900}" v="2593" dt="2023-01-20T03:23:47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7B-D04E-B7B1-6BE125A2EA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LightGBM</c:v>
                </c:pt>
                <c:pt idx="1">
                  <c:v>Linear Regression</c:v>
                </c:pt>
                <c:pt idx="2">
                  <c:v>Lasso Regression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10.79</c:v>
                </c:pt>
                <c:pt idx="1">
                  <c:v>18.03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1-F045-941E-963FA0F45C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Final model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LightGBM</c:v>
                </c:pt>
                <c:pt idx="1">
                  <c:v>Linear Regression</c:v>
                </c:pt>
                <c:pt idx="2">
                  <c:v>Lasso Regression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15.0928</c:v>
                </c:pt>
                <c:pt idx="1">
                  <c:v>8.6248000000000005</c:v>
                </c:pt>
                <c:pt idx="2">
                  <c:v>4.117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1-F045-941E-963FA0F45CE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22139391"/>
        <c:axId val="832278463"/>
      </c:barChart>
      <c:catAx>
        <c:axId val="72213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278463"/>
        <c:crosses val="autoZero"/>
        <c:auto val="1"/>
        <c:lblAlgn val="ctr"/>
        <c:lblOffset val="100"/>
        <c:noMultiLvlLbl val="0"/>
      </c:catAx>
      <c:valAx>
        <c:axId val="8322784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13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87234-6EF4-134C-B5A4-C2D3E1071225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DA43F-EC4F-AF40-ACF9-4AB15C594160}">
      <dgm:prSet phldrT="[Text]"/>
      <dgm:spPr/>
      <dgm:t>
        <a:bodyPr/>
        <a:lstStyle/>
        <a:p>
          <a:r>
            <a:rPr lang="en-US"/>
            <a:t>Slow-selling SKUs need forecasts</a:t>
          </a:r>
        </a:p>
      </dgm:t>
    </dgm:pt>
    <dgm:pt modelId="{40ECF7FF-ED3A-E746-8439-EE4E064E7BFF}" type="parTrans" cxnId="{66510BBE-99EE-B542-899C-81F02F89E65F}">
      <dgm:prSet/>
      <dgm:spPr/>
      <dgm:t>
        <a:bodyPr/>
        <a:lstStyle/>
        <a:p>
          <a:endParaRPr lang="en-US"/>
        </a:p>
      </dgm:t>
    </dgm:pt>
    <dgm:pt modelId="{047A0BD1-0E28-DC4D-A8E5-C85DAE0F7CBD}" type="sibTrans" cxnId="{66510BBE-99EE-B542-899C-81F02F89E65F}">
      <dgm:prSet/>
      <dgm:spPr/>
      <dgm:t>
        <a:bodyPr/>
        <a:lstStyle/>
        <a:p>
          <a:endParaRPr lang="en-US"/>
        </a:p>
      </dgm:t>
    </dgm:pt>
    <dgm:pt modelId="{02DD5DF5-FE49-1844-8B24-0C78167B94F7}">
      <dgm:prSet phldrT="[Text]"/>
      <dgm:spPr/>
      <dgm:t>
        <a:bodyPr/>
        <a:lstStyle/>
        <a:p>
          <a:r>
            <a:rPr lang="en-US"/>
            <a:t>Make up a large quantity of SKUs</a:t>
          </a:r>
        </a:p>
      </dgm:t>
    </dgm:pt>
    <dgm:pt modelId="{6328E55C-7DBD-AA4D-84C5-95C8F6975564}" type="parTrans" cxnId="{3C90C514-C67E-F74F-B75E-75A578682D9A}">
      <dgm:prSet/>
      <dgm:spPr/>
      <dgm:t>
        <a:bodyPr/>
        <a:lstStyle/>
        <a:p>
          <a:endParaRPr lang="en-US"/>
        </a:p>
      </dgm:t>
    </dgm:pt>
    <dgm:pt modelId="{67EEEA1B-CB8C-A840-B05B-496F5A664A3F}" type="sibTrans" cxnId="{3C90C514-C67E-F74F-B75E-75A578682D9A}">
      <dgm:prSet/>
      <dgm:spPr/>
      <dgm:t>
        <a:bodyPr/>
        <a:lstStyle/>
        <a:p>
          <a:endParaRPr lang="en-US"/>
        </a:p>
      </dgm:t>
    </dgm:pt>
    <dgm:pt modelId="{51457A94-E471-9647-88FA-E0C54C579B55}">
      <dgm:prSet phldrT="[Text]"/>
      <dgm:spPr/>
      <dgm:t>
        <a:bodyPr/>
        <a:lstStyle/>
        <a:p>
          <a:r>
            <a:rPr lang="en-US"/>
            <a:t>Forecasts need to be accurate and efficient</a:t>
          </a:r>
        </a:p>
      </dgm:t>
    </dgm:pt>
    <dgm:pt modelId="{CDADE42C-A1A5-5D4B-824D-24EFCAE81D69}" type="parTrans" cxnId="{E3F2B017-BCEB-7342-B83B-A60214AA11D1}">
      <dgm:prSet/>
      <dgm:spPr/>
      <dgm:t>
        <a:bodyPr/>
        <a:lstStyle/>
        <a:p>
          <a:endParaRPr lang="en-US"/>
        </a:p>
      </dgm:t>
    </dgm:pt>
    <dgm:pt modelId="{57C587B5-92F9-734E-B938-2A725F6814F3}" type="sibTrans" cxnId="{E3F2B017-BCEB-7342-B83B-A60214AA11D1}">
      <dgm:prSet/>
      <dgm:spPr/>
      <dgm:t>
        <a:bodyPr/>
        <a:lstStyle/>
        <a:p>
          <a:endParaRPr lang="en-US"/>
        </a:p>
      </dgm:t>
    </dgm:pt>
    <dgm:pt modelId="{FDF08D06-228D-184F-93CB-C9C3FB5FD462}" type="pres">
      <dgm:prSet presAssocID="{DA887234-6EF4-134C-B5A4-C2D3E1071225}" presName="linear" presStyleCnt="0">
        <dgm:presLayoutVars>
          <dgm:dir/>
          <dgm:animLvl val="lvl"/>
          <dgm:resizeHandles val="exact"/>
        </dgm:presLayoutVars>
      </dgm:prSet>
      <dgm:spPr/>
    </dgm:pt>
    <dgm:pt modelId="{03F5B4A3-A2A1-5C49-83B5-38AEFB7E95C5}" type="pres">
      <dgm:prSet presAssocID="{A56DA43F-EC4F-AF40-ACF9-4AB15C594160}" presName="parentLin" presStyleCnt="0"/>
      <dgm:spPr/>
    </dgm:pt>
    <dgm:pt modelId="{A3256262-F541-D241-AD5D-248139BE3BFA}" type="pres">
      <dgm:prSet presAssocID="{A56DA43F-EC4F-AF40-ACF9-4AB15C594160}" presName="parentLeftMargin" presStyleLbl="node1" presStyleIdx="0" presStyleCnt="3"/>
      <dgm:spPr/>
    </dgm:pt>
    <dgm:pt modelId="{FF5FEF13-86FA-BB4A-8744-600889E66959}" type="pres">
      <dgm:prSet presAssocID="{A56DA43F-EC4F-AF40-ACF9-4AB15C5941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D6847B-E596-764F-8A4E-37D0E283301A}" type="pres">
      <dgm:prSet presAssocID="{A56DA43F-EC4F-AF40-ACF9-4AB15C594160}" presName="negativeSpace" presStyleCnt="0"/>
      <dgm:spPr/>
    </dgm:pt>
    <dgm:pt modelId="{E0E3F7D4-1BE9-B649-803F-3787FBE9EC3F}" type="pres">
      <dgm:prSet presAssocID="{A56DA43F-EC4F-AF40-ACF9-4AB15C594160}" presName="childText" presStyleLbl="conFgAcc1" presStyleIdx="0" presStyleCnt="3">
        <dgm:presLayoutVars>
          <dgm:bulletEnabled val="1"/>
        </dgm:presLayoutVars>
      </dgm:prSet>
      <dgm:spPr/>
    </dgm:pt>
    <dgm:pt modelId="{BEB4E289-951F-064D-8702-0F659BDFA67F}" type="pres">
      <dgm:prSet presAssocID="{047A0BD1-0E28-DC4D-A8E5-C85DAE0F7CBD}" presName="spaceBetweenRectangles" presStyleCnt="0"/>
      <dgm:spPr/>
    </dgm:pt>
    <dgm:pt modelId="{1718784F-C1B9-3841-A37D-ACC4E7FA65DD}" type="pres">
      <dgm:prSet presAssocID="{02DD5DF5-FE49-1844-8B24-0C78167B94F7}" presName="parentLin" presStyleCnt="0"/>
      <dgm:spPr/>
    </dgm:pt>
    <dgm:pt modelId="{FA00DF8A-44A1-2742-B42D-70286B1B6FD5}" type="pres">
      <dgm:prSet presAssocID="{02DD5DF5-FE49-1844-8B24-0C78167B94F7}" presName="parentLeftMargin" presStyleLbl="node1" presStyleIdx="0" presStyleCnt="3"/>
      <dgm:spPr/>
    </dgm:pt>
    <dgm:pt modelId="{1D04DE34-151B-E642-82CD-07964862D79B}" type="pres">
      <dgm:prSet presAssocID="{02DD5DF5-FE49-1844-8B24-0C78167B94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50C447-1F64-6541-B495-727B42B69105}" type="pres">
      <dgm:prSet presAssocID="{02DD5DF5-FE49-1844-8B24-0C78167B94F7}" presName="negativeSpace" presStyleCnt="0"/>
      <dgm:spPr/>
    </dgm:pt>
    <dgm:pt modelId="{6017B380-7852-A545-B186-DCA0F059D783}" type="pres">
      <dgm:prSet presAssocID="{02DD5DF5-FE49-1844-8B24-0C78167B94F7}" presName="childText" presStyleLbl="conFgAcc1" presStyleIdx="1" presStyleCnt="3">
        <dgm:presLayoutVars>
          <dgm:bulletEnabled val="1"/>
        </dgm:presLayoutVars>
      </dgm:prSet>
      <dgm:spPr/>
    </dgm:pt>
    <dgm:pt modelId="{A567011D-AFB8-8749-A7EB-C730F40C17C8}" type="pres">
      <dgm:prSet presAssocID="{67EEEA1B-CB8C-A840-B05B-496F5A664A3F}" presName="spaceBetweenRectangles" presStyleCnt="0"/>
      <dgm:spPr/>
    </dgm:pt>
    <dgm:pt modelId="{983F2B5E-828C-4446-A6BA-6C33E6862380}" type="pres">
      <dgm:prSet presAssocID="{51457A94-E471-9647-88FA-E0C54C579B55}" presName="parentLin" presStyleCnt="0"/>
      <dgm:spPr/>
    </dgm:pt>
    <dgm:pt modelId="{21287482-82CF-8548-94A7-0E6C382D4B1F}" type="pres">
      <dgm:prSet presAssocID="{51457A94-E471-9647-88FA-E0C54C579B55}" presName="parentLeftMargin" presStyleLbl="node1" presStyleIdx="1" presStyleCnt="3"/>
      <dgm:spPr/>
    </dgm:pt>
    <dgm:pt modelId="{2BB583B0-9986-9A40-BF68-EDF27AB711D8}" type="pres">
      <dgm:prSet presAssocID="{51457A94-E471-9647-88FA-E0C54C579B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6BFEBF-2738-8E46-86EF-C11A198CB9A7}" type="pres">
      <dgm:prSet presAssocID="{51457A94-E471-9647-88FA-E0C54C579B55}" presName="negativeSpace" presStyleCnt="0"/>
      <dgm:spPr/>
    </dgm:pt>
    <dgm:pt modelId="{79486878-7342-FA42-8BEA-A7C1DCC18629}" type="pres">
      <dgm:prSet presAssocID="{51457A94-E471-9647-88FA-E0C54C579B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C90C514-C67E-F74F-B75E-75A578682D9A}" srcId="{DA887234-6EF4-134C-B5A4-C2D3E1071225}" destId="{02DD5DF5-FE49-1844-8B24-0C78167B94F7}" srcOrd="1" destOrd="0" parTransId="{6328E55C-7DBD-AA4D-84C5-95C8F6975564}" sibTransId="{67EEEA1B-CB8C-A840-B05B-496F5A664A3F}"/>
    <dgm:cxn modelId="{E3F2B017-BCEB-7342-B83B-A60214AA11D1}" srcId="{DA887234-6EF4-134C-B5A4-C2D3E1071225}" destId="{51457A94-E471-9647-88FA-E0C54C579B55}" srcOrd="2" destOrd="0" parTransId="{CDADE42C-A1A5-5D4B-824D-24EFCAE81D69}" sibTransId="{57C587B5-92F9-734E-B938-2A725F6814F3}"/>
    <dgm:cxn modelId="{0ED23A1E-40AD-9248-9FB0-6FDEAA3C151C}" type="presOf" srcId="{51457A94-E471-9647-88FA-E0C54C579B55}" destId="{21287482-82CF-8548-94A7-0E6C382D4B1F}" srcOrd="0" destOrd="0" presId="urn:microsoft.com/office/officeart/2005/8/layout/list1"/>
    <dgm:cxn modelId="{80CD2054-426E-7F40-B2C7-CC24902B669A}" type="presOf" srcId="{DA887234-6EF4-134C-B5A4-C2D3E1071225}" destId="{FDF08D06-228D-184F-93CB-C9C3FB5FD462}" srcOrd="0" destOrd="0" presId="urn:microsoft.com/office/officeart/2005/8/layout/list1"/>
    <dgm:cxn modelId="{03DDE8AB-0962-6249-9951-454C90DEC91C}" type="presOf" srcId="{02DD5DF5-FE49-1844-8B24-0C78167B94F7}" destId="{1D04DE34-151B-E642-82CD-07964862D79B}" srcOrd="1" destOrd="0" presId="urn:microsoft.com/office/officeart/2005/8/layout/list1"/>
    <dgm:cxn modelId="{87B3D6B1-A483-2042-A88F-FA7129619C01}" type="presOf" srcId="{A56DA43F-EC4F-AF40-ACF9-4AB15C594160}" destId="{FF5FEF13-86FA-BB4A-8744-600889E66959}" srcOrd="1" destOrd="0" presId="urn:microsoft.com/office/officeart/2005/8/layout/list1"/>
    <dgm:cxn modelId="{DAC113B2-8E51-0B4B-9C8D-588438A8F675}" type="presOf" srcId="{51457A94-E471-9647-88FA-E0C54C579B55}" destId="{2BB583B0-9986-9A40-BF68-EDF27AB711D8}" srcOrd="1" destOrd="0" presId="urn:microsoft.com/office/officeart/2005/8/layout/list1"/>
    <dgm:cxn modelId="{66510BBE-99EE-B542-899C-81F02F89E65F}" srcId="{DA887234-6EF4-134C-B5A4-C2D3E1071225}" destId="{A56DA43F-EC4F-AF40-ACF9-4AB15C594160}" srcOrd="0" destOrd="0" parTransId="{40ECF7FF-ED3A-E746-8439-EE4E064E7BFF}" sibTransId="{047A0BD1-0E28-DC4D-A8E5-C85DAE0F7CBD}"/>
    <dgm:cxn modelId="{D50A0ADC-1D5D-3749-B833-D6B874C0AF48}" type="presOf" srcId="{A56DA43F-EC4F-AF40-ACF9-4AB15C594160}" destId="{A3256262-F541-D241-AD5D-248139BE3BFA}" srcOrd="0" destOrd="0" presId="urn:microsoft.com/office/officeart/2005/8/layout/list1"/>
    <dgm:cxn modelId="{8E28CCDD-7282-AA4E-984F-D284A31E0D45}" type="presOf" srcId="{02DD5DF5-FE49-1844-8B24-0C78167B94F7}" destId="{FA00DF8A-44A1-2742-B42D-70286B1B6FD5}" srcOrd="0" destOrd="0" presId="urn:microsoft.com/office/officeart/2005/8/layout/list1"/>
    <dgm:cxn modelId="{56C65FD3-C09F-7E46-9095-4BF09CFA6DD6}" type="presParOf" srcId="{FDF08D06-228D-184F-93CB-C9C3FB5FD462}" destId="{03F5B4A3-A2A1-5C49-83B5-38AEFB7E95C5}" srcOrd="0" destOrd="0" presId="urn:microsoft.com/office/officeart/2005/8/layout/list1"/>
    <dgm:cxn modelId="{7D4460F8-60C0-3744-B1BB-959BDE934AC7}" type="presParOf" srcId="{03F5B4A3-A2A1-5C49-83B5-38AEFB7E95C5}" destId="{A3256262-F541-D241-AD5D-248139BE3BFA}" srcOrd="0" destOrd="0" presId="urn:microsoft.com/office/officeart/2005/8/layout/list1"/>
    <dgm:cxn modelId="{FF2CCAB4-8A41-AE4F-9B02-24722BA43A41}" type="presParOf" srcId="{03F5B4A3-A2A1-5C49-83B5-38AEFB7E95C5}" destId="{FF5FEF13-86FA-BB4A-8744-600889E66959}" srcOrd="1" destOrd="0" presId="urn:microsoft.com/office/officeart/2005/8/layout/list1"/>
    <dgm:cxn modelId="{4F65DACB-1E73-DA4E-ADC7-FB64BF50CB88}" type="presParOf" srcId="{FDF08D06-228D-184F-93CB-C9C3FB5FD462}" destId="{DDD6847B-E596-764F-8A4E-37D0E283301A}" srcOrd="1" destOrd="0" presId="urn:microsoft.com/office/officeart/2005/8/layout/list1"/>
    <dgm:cxn modelId="{F9FF3FA4-156D-4647-99A7-6373AAD929EA}" type="presParOf" srcId="{FDF08D06-228D-184F-93CB-C9C3FB5FD462}" destId="{E0E3F7D4-1BE9-B649-803F-3787FBE9EC3F}" srcOrd="2" destOrd="0" presId="urn:microsoft.com/office/officeart/2005/8/layout/list1"/>
    <dgm:cxn modelId="{805BA1C6-AB3D-0846-BA39-AFD1B2327B86}" type="presParOf" srcId="{FDF08D06-228D-184F-93CB-C9C3FB5FD462}" destId="{BEB4E289-951F-064D-8702-0F659BDFA67F}" srcOrd="3" destOrd="0" presId="urn:microsoft.com/office/officeart/2005/8/layout/list1"/>
    <dgm:cxn modelId="{C6DDB6A6-D1CF-2243-8ED2-94D509B01E0B}" type="presParOf" srcId="{FDF08D06-228D-184F-93CB-C9C3FB5FD462}" destId="{1718784F-C1B9-3841-A37D-ACC4E7FA65DD}" srcOrd="4" destOrd="0" presId="urn:microsoft.com/office/officeart/2005/8/layout/list1"/>
    <dgm:cxn modelId="{167C33D9-52FC-3E4B-99A6-EA98B0CFC4DB}" type="presParOf" srcId="{1718784F-C1B9-3841-A37D-ACC4E7FA65DD}" destId="{FA00DF8A-44A1-2742-B42D-70286B1B6FD5}" srcOrd="0" destOrd="0" presId="urn:microsoft.com/office/officeart/2005/8/layout/list1"/>
    <dgm:cxn modelId="{D6D58E3F-E6C0-2A41-94A5-7CD553E1E790}" type="presParOf" srcId="{1718784F-C1B9-3841-A37D-ACC4E7FA65DD}" destId="{1D04DE34-151B-E642-82CD-07964862D79B}" srcOrd="1" destOrd="0" presId="urn:microsoft.com/office/officeart/2005/8/layout/list1"/>
    <dgm:cxn modelId="{304B720A-6FC4-8641-9F2A-94BA7883686D}" type="presParOf" srcId="{FDF08D06-228D-184F-93CB-C9C3FB5FD462}" destId="{C050C447-1F64-6541-B495-727B42B69105}" srcOrd="5" destOrd="0" presId="urn:microsoft.com/office/officeart/2005/8/layout/list1"/>
    <dgm:cxn modelId="{76E5553E-997F-2648-9C53-E4F6A756DBFB}" type="presParOf" srcId="{FDF08D06-228D-184F-93CB-C9C3FB5FD462}" destId="{6017B380-7852-A545-B186-DCA0F059D783}" srcOrd="6" destOrd="0" presId="urn:microsoft.com/office/officeart/2005/8/layout/list1"/>
    <dgm:cxn modelId="{F2BD1F56-F769-164B-8E89-DBB7E643CD97}" type="presParOf" srcId="{FDF08D06-228D-184F-93CB-C9C3FB5FD462}" destId="{A567011D-AFB8-8749-A7EB-C730F40C17C8}" srcOrd="7" destOrd="0" presId="urn:microsoft.com/office/officeart/2005/8/layout/list1"/>
    <dgm:cxn modelId="{D7317EE9-D2C5-4044-8598-CE31D6F7E16E}" type="presParOf" srcId="{FDF08D06-228D-184F-93CB-C9C3FB5FD462}" destId="{983F2B5E-828C-4446-A6BA-6C33E6862380}" srcOrd="8" destOrd="0" presId="urn:microsoft.com/office/officeart/2005/8/layout/list1"/>
    <dgm:cxn modelId="{5EB6A26F-FB46-1C49-9ECB-98E6A3FD8B0F}" type="presParOf" srcId="{983F2B5E-828C-4446-A6BA-6C33E6862380}" destId="{21287482-82CF-8548-94A7-0E6C382D4B1F}" srcOrd="0" destOrd="0" presId="urn:microsoft.com/office/officeart/2005/8/layout/list1"/>
    <dgm:cxn modelId="{49985212-6BED-7E4A-AC3C-39A6E37EE9DC}" type="presParOf" srcId="{983F2B5E-828C-4446-A6BA-6C33E6862380}" destId="{2BB583B0-9986-9A40-BF68-EDF27AB711D8}" srcOrd="1" destOrd="0" presId="urn:microsoft.com/office/officeart/2005/8/layout/list1"/>
    <dgm:cxn modelId="{CC023872-AC87-F74C-9D46-1AF7E5559614}" type="presParOf" srcId="{FDF08D06-228D-184F-93CB-C9C3FB5FD462}" destId="{696BFEBF-2738-8E46-86EF-C11A198CB9A7}" srcOrd="9" destOrd="0" presId="urn:microsoft.com/office/officeart/2005/8/layout/list1"/>
    <dgm:cxn modelId="{3DBBFD0B-D217-9D4F-BE2E-52BE142C0E7B}" type="presParOf" srcId="{FDF08D06-228D-184F-93CB-C9C3FB5FD462}" destId="{79486878-7342-FA42-8BEA-A7C1DCC186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Tenorite"/>
            </a:rPr>
            <a:t>Analyzed and interpreted model results</a:t>
          </a:r>
          <a:endParaRPr lang="en-US" sz="1400" b="1">
            <a:solidFill>
              <a:schemeClr val="bg1"/>
            </a:solidFill>
            <a:latin typeface="Tenorite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/>
            </a:rPr>
            <a:t>Exploratory Data Analysis (EDA)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Tenorite"/>
            </a:rPr>
            <a:t>Preliminary analysis to understand data better and assist in feature engineering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/>
            </a:rPr>
            <a:t>Feature Engineering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pPr rtl="0"/>
          <a:r>
            <a:rPr lang="en-US" sz="1400" b="0">
              <a:solidFill>
                <a:schemeClr val="bg1"/>
              </a:solidFill>
              <a:latin typeface="Tenorite"/>
            </a:rPr>
            <a:t>Based on EDA, created features to assist with model performance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/>
            </a:rPr>
            <a:t>Approach Exploration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Tenorite"/>
            </a:rPr>
            <a:t>Compared baseline results of 4 different models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Tenorite"/>
            </a:rPr>
            <a:t>Approach and considerations to improve chosen models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/>
            </a:rPr>
            <a:t>Model Results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Tenorite"/>
            </a:rPr>
            <a:t>Model Refinement</a:t>
          </a: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1B4CF-CC1F-9241-A503-502FBA28E3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04569-C7AE-D04F-AEEF-AE98F7A6C682}">
      <dgm:prSet/>
      <dgm:spPr/>
      <dgm:t>
        <a:bodyPr/>
        <a:lstStyle/>
        <a:p>
          <a:r>
            <a:rPr lang="en-US"/>
            <a:t>Category Features</a:t>
          </a:r>
        </a:p>
      </dgm:t>
    </dgm:pt>
    <dgm:pt modelId="{961BD9E3-E0E4-A241-8810-BE6A8C753C12}" type="parTrans" cxnId="{05DCBA7A-9EE5-EB49-8D0B-623AF2E6685A}">
      <dgm:prSet/>
      <dgm:spPr/>
      <dgm:t>
        <a:bodyPr/>
        <a:lstStyle/>
        <a:p>
          <a:endParaRPr lang="en-US"/>
        </a:p>
      </dgm:t>
    </dgm:pt>
    <dgm:pt modelId="{9A87EC24-FB86-2046-B711-7BB0796D26AC}" type="sibTrans" cxnId="{05DCBA7A-9EE5-EB49-8D0B-623AF2E6685A}">
      <dgm:prSet/>
      <dgm:spPr/>
      <dgm:t>
        <a:bodyPr/>
        <a:lstStyle/>
        <a:p>
          <a:endParaRPr lang="en-US"/>
        </a:p>
      </dgm:t>
    </dgm:pt>
    <dgm:pt modelId="{6B296530-1B98-6446-905E-51C4807991C0}">
      <dgm:prSet/>
      <dgm:spPr/>
      <dgm:t>
        <a:bodyPr/>
        <a:lstStyle/>
        <a:p>
          <a:r>
            <a:rPr lang="en-US"/>
            <a:t>Price Features</a:t>
          </a:r>
        </a:p>
      </dgm:t>
    </dgm:pt>
    <dgm:pt modelId="{CBFD04AE-AB9E-7844-9AF4-12BD8B73B2BA}" type="parTrans" cxnId="{4680401D-5BEC-9547-8EF4-92CCAC8342DC}">
      <dgm:prSet/>
      <dgm:spPr/>
      <dgm:t>
        <a:bodyPr/>
        <a:lstStyle/>
        <a:p>
          <a:endParaRPr lang="en-US"/>
        </a:p>
      </dgm:t>
    </dgm:pt>
    <dgm:pt modelId="{B3A0422E-79A0-814D-AF94-6A9C87090CAC}" type="sibTrans" cxnId="{4680401D-5BEC-9547-8EF4-92CCAC8342DC}">
      <dgm:prSet/>
      <dgm:spPr/>
      <dgm:t>
        <a:bodyPr/>
        <a:lstStyle/>
        <a:p>
          <a:endParaRPr lang="en-US"/>
        </a:p>
      </dgm:t>
    </dgm:pt>
    <dgm:pt modelId="{3DE58AB5-A39B-8F4F-A74E-E3B13E417F6F}">
      <dgm:prSet/>
      <dgm:spPr/>
      <dgm:t>
        <a:bodyPr/>
        <a:lstStyle/>
        <a:p>
          <a:r>
            <a:rPr lang="en-US"/>
            <a:t>Inventory Features</a:t>
          </a:r>
        </a:p>
      </dgm:t>
    </dgm:pt>
    <dgm:pt modelId="{9F1395FB-339F-154D-92A0-3865B8CE661D}" type="parTrans" cxnId="{0B7C80A2-2762-C94F-B9D0-F5A8890681F7}">
      <dgm:prSet/>
      <dgm:spPr/>
      <dgm:t>
        <a:bodyPr/>
        <a:lstStyle/>
        <a:p>
          <a:endParaRPr lang="en-US"/>
        </a:p>
      </dgm:t>
    </dgm:pt>
    <dgm:pt modelId="{72170B7B-9D7F-9C40-996C-F7BE2BE5C00F}" type="sibTrans" cxnId="{0B7C80A2-2762-C94F-B9D0-F5A8890681F7}">
      <dgm:prSet/>
      <dgm:spPr/>
      <dgm:t>
        <a:bodyPr/>
        <a:lstStyle/>
        <a:p>
          <a:endParaRPr lang="en-US"/>
        </a:p>
      </dgm:t>
    </dgm:pt>
    <dgm:pt modelId="{AD24DD12-876B-9B48-A7BC-FDDC80BCA680}">
      <dgm:prSet/>
      <dgm:spPr/>
      <dgm:t>
        <a:bodyPr/>
        <a:lstStyle/>
        <a:p>
          <a:r>
            <a:rPr lang="en-US"/>
            <a:t>Time Features</a:t>
          </a:r>
        </a:p>
      </dgm:t>
    </dgm:pt>
    <dgm:pt modelId="{07671AB1-F05E-0E4B-88FA-84FE5B7483AA}" type="parTrans" cxnId="{83B9D297-4DA5-9444-A0C1-3F23837A4700}">
      <dgm:prSet/>
      <dgm:spPr/>
      <dgm:t>
        <a:bodyPr/>
        <a:lstStyle/>
        <a:p>
          <a:endParaRPr lang="en-US"/>
        </a:p>
      </dgm:t>
    </dgm:pt>
    <dgm:pt modelId="{FD9810A6-29A4-564E-87BF-C1D26810EBBD}" type="sibTrans" cxnId="{83B9D297-4DA5-9444-A0C1-3F23837A4700}">
      <dgm:prSet/>
      <dgm:spPr/>
      <dgm:t>
        <a:bodyPr/>
        <a:lstStyle/>
        <a:p>
          <a:endParaRPr lang="en-US"/>
        </a:p>
      </dgm:t>
    </dgm:pt>
    <dgm:pt modelId="{68E97623-FC30-FF4A-9AC2-FF8BD8F076AE}">
      <dgm:prSet/>
      <dgm:spPr/>
      <dgm:t>
        <a:bodyPr/>
        <a:lstStyle/>
        <a:p>
          <a:r>
            <a:rPr lang="en-US"/>
            <a:t>Sales vary by category </a:t>
          </a:r>
        </a:p>
      </dgm:t>
    </dgm:pt>
    <dgm:pt modelId="{BE726E76-5EF5-C945-A9C1-38FEC56D4577}" type="parTrans" cxnId="{EA611EDB-C3F3-9348-B1A4-4372AFBD389B}">
      <dgm:prSet/>
      <dgm:spPr/>
      <dgm:t>
        <a:bodyPr/>
        <a:lstStyle/>
        <a:p>
          <a:endParaRPr lang="en-US"/>
        </a:p>
      </dgm:t>
    </dgm:pt>
    <dgm:pt modelId="{5F8843DA-10BA-6747-ACB9-B46981CA84E5}" type="sibTrans" cxnId="{EA611EDB-C3F3-9348-B1A4-4372AFBD389B}">
      <dgm:prSet/>
      <dgm:spPr/>
      <dgm:t>
        <a:bodyPr/>
        <a:lstStyle/>
        <a:p>
          <a:endParaRPr lang="en-US"/>
        </a:p>
      </dgm:t>
    </dgm:pt>
    <dgm:pt modelId="{952F0476-DCEB-8542-A88D-3DAB49F0EAF1}">
      <dgm:prSet/>
      <dgm:spPr/>
      <dgm:t>
        <a:bodyPr/>
        <a:lstStyle/>
        <a:p>
          <a:r>
            <a:rPr lang="en-US" sz="2500"/>
            <a:t>Promo prices increase sales</a:t>
          </a:r>
        </a:p>
      </dgm:t>
    </dgm:pt>
    <dgm:pt modelId="{119FDA58-0D06-1D4E-A3EF-49BA3A7FC390}" type="parTrans" cxnId="{94004FCC-7B71-9245-9F61-55FC80F39BD6}">
      <dgm:prSet/>
      <dgm:spPr/>
      <dgm:t>
        <a:bodyPr/>
        <a:lstStyle/>
        <a:p>
          <a:endParaRPr lang="en-US"/>
        </a:p>
      </dgm:t>
    </dgm:pt>
    <dgm:pt modelId="{F639E02A-5B1F-6E42-B7D9-0409E092BBAE}" type="sibTrans" cxnId="{94004FCC-7B71-9245-9F61-55FC80F39BD6}">
      <dgm:prSet/>
      <dgm:spPr/>
      <dgm:t>
        <a:bodyPr/>
        <a:lstStyle/>
        <a:p>
          <a:endParaRPr lang="en-US"/>
        </a:p>
      </dgm:t>
    </dgm:pt>
    <dgm:pt modelId="{D08871ED-5E6F-8D43-A81C-914C48DEC995}">
      <dgm:prSet/>
      <dgm:spPr/>
      <dgm:t>
        <a:bodyPr/>
        <a:lstStyle/>
        <a:p>
          <a:r>
            <a:rPr lang="en-US"/>
            <a:t>Sales slow when items are out-of-stock</a:t>
          </a:r>
        </a:p>
      </dgm:t>
    </dgm:pt>
    <dgm:pt modelId="{8B1AF53A-3CD9-174A-A8E5-986D68EA3C1C}" type="parTrans" cxnId="{81F649FF-E247-AE4C-BC9B-F292B5848239}">
      <dgm:prSet/>
      <dgm:spPr/>
      <dgm:t>
        <a:bodyPr/>
        <a:lstStyle/>
        <a:p>
          <a:endParaRPr lang="en-US"/>
        </a:p>
      </dgm:t>
    </dgm:pt>
    <dgm:pt modelId="{BDC12447-9A04-7448-B699-863790C36D20}" type="sibTrans" cxnId="{81F649FF-E247-AE4C-BC9B-F292B5848239}">
      <dgm:prSet/>
      <dgm:spPr/>
      <dgm:t>
        <a:bodyPr/>
        <a:lstStyle/>
        <a:p>
          <a:endParaRPr lang="en-US"/>
        </a:p>
      </dgm:t>
    </dgm:pt>
    <dgm:pt modelId="{3FDDF8A9-8223-3A48-BAF9-CDA644DCEC73}">
      <dgm:prSet/>
      <dgm:spPr/>
      <dgm:t>
        <a:bodyPr/>
        <a:lstStyle/>
        <a:p>
          <a:r>
            <a:rPr lang="en-US"/>
            <a:t>Sales increase during holidays </a:t>
          </a:r>
        </a:p>
      </dgm:t>
    </dgm:pt>
    <dgm:pt modelId="{83CE93E2-0588-DF47-ADE6-31F5DCE8ABFA}" type="parTrans" cxnId="{E53E236C-3F4F-D24C-B7F4-4F77DD604C02}">
      <dgm:prSet/>
      <dgm:spPr/>
      <dgm:t>
        <a:bodyPr/>
        <a:lstStyle/>
        <a:p>
          <a:endParaRPr lang="en-US"/>
        </a:p>
      </dgm:t>
    </dgm:pt>
    <dgm:pt modelId="{4666F3A8-5C67-0244-9BE9-7BB94A768B6C}" type="sibTrans" cxnId="{E53E236C-3F4F-D24C-B7F4-4F77DD604C02}">
      <dgm:prSet/>
      <dgm:spPr/>
      <dgm:t>
        <a:bodyPr/>
        <a:lstStyle/>
        <a:p>
          <a:endParaRPr lang="en-US"/>
        </a:p>
      </dgm:t>
    </dgm:pt>
    <dgm:pt modelId="{CA873F6D-C4EB-1E41-A946-B2BA2514652C}">
      <dgm:prSet/>
      <dgm:spPr/>
      <dgm:t>
        <a:bodyPr/>
        <a:lstStyle/>
        <a:p>
          <a:r>
            <a:rPr lang="en-US"/>
            <a:t>Ex: Flash memory has much higher sales</a:t>
          </a:r>
        </a:p>
      </dgm:t>
    </dgm:pt>
    <dgm:pt modelId="{1C2899BB-E1A9-5347-8BB5-14509F19A87C}" type="parTrans" cxnId="{C96F3A87-F263-1741-BFF8-8176DE8701F1}">
      <dgm:prSet/>
      <dgm:spPr/>
      <dgm:t>
        <a:bodyPr/>
        <a:lstStyle/>
        <a:p>
          <a:endParaRPr lang="en-US"/>
        </a:p>
      </dgm:t>
    </dgm:pt>
    <dgm:pt modelId="{233E2D48-A0CF-8F43-A1E4-017ECA341A46}" type="sibTrans" cxnId="{C96F3A87-F263-1741-BFF8-8176DE8701F1}">
      <dgm:prSet/>
      <dgm:spPr/>
      <dgm:t>
        <a:bodyPr/>
        <a:lstStyle/>
        <a:p>
          <a:endParaRPr lang="en-US"/>
        </a:p>
      </dgm:t>
    </dgm:pt>
    <dgm:pt modelId="{9058E4AC-C9FD-7649-9B7D-55EF2304CB3C}">
      <dgm:prSet custT="1"/>
      <dgm:spPr/>
      <dgm:t>
        <a:bodyPr/>
        <a:lstStyle/>
        <a:p>
          <a:r>
            <a:rPr lang="en-US" sz="2500"/>
            <a:t>Having lower price than competitors = higher sales</a:t>
          </a:r>
        </a:p>
      </dgm:t>
    </dgm:pt>
    <dgm:pt modelId="{A57D74AB-B4F5-584E-AAA1-1882F9D88327}" type="parTrans" cxnId="{F1A0706C-A1A6-074A-9C93-8F2486916038}">
      <dgm:prSet/>
      <dgm:spPr/>
      <dgm:t>
        <a:bodyPr/>
        <a:lstStyle/>
        <a:p>
          <a:endParaRPr lang="en-US"/>
        </a:p>
      </dgm:t>
    </dgm:pt>
    <dgm:pt modelId="{00DA1EC5-1185-E64A-B6FA-051EE71FBEC3}" type="sibTrans" cxnId="{F1A0706C-A1A6-074A-9C93-8F2486916038}">
      <dgm:prSet/>
      <dgm:spPr/>
      <dgm:t>
        <a:bodyPr/>
        <a:lstStyle/>
        <a:p>
          <a:endParaRPr lang="en-US"/>
        </a:p>
      </dgm:t>
    </dgm:pt>
    <dgm:pt modelId="{0CAFDC5C-DFE0-5F44-86F8-A78835C7CAD6}">
      <dgm:prSet/>
      <dgm:spPr/>
      <dgm:t>
        <a:bodyPr/>
        <a:lstStyle/>
        <a:p>
          <a:r>
            <a:rPr lang="en-US"/>
            <a:t>Sales increase when supply is limited</a:t>
          </a:r>
        </a:p>
      </dgm:t>
    </dgm:pt>
    <dgm:pt modelId="{4E0EDE86-917F-0848-9950-9C8F1F5304C2}" type="parTrans" cxnId="{2796821F-FFA5-7F44-ADED-CD9CB27FDC08}">
      <dgm:prSet/>
      <dgm:spPr/>
      <dgm:t>
        <a:bodyPr/>
        <a:lstStyle/>
        <a:p>
          <a:endParaRPr lang="en-US"/>
        </a:p>
      </dgm:t>
    </dgm:pt>
    <dgm:pt modelId="{8CBC0AB6-2490-F843-BE8E-F36FD9ECC480}" type="sibTrans" cxnId="{2796821F-FFA5-7F44-ADED-CD9CB27FDC08}">
      <dgm:prSet/>
      <dgm:spPr/>
      <dgm:t>
        <a:bodyPr/>
        <a:lstStyle/>
        <a:p>
          <a:endParaRPr lang="en-US"/>
        </a:p>
      </dgm:t>
    </dgm:pt>
    <dgm:pt modelId="{EE06C4D5-6EA5-4B4A-9F4A-68C76391C0D9}">
      <dgm:prSet/>
      <dgm:spPr/>
      <dgm:t>
        <a:bodyPr/>
        <a:lstStyle/>
        <a:p>
          <a:r>
            <a:rPr lang="en-US"/>
            <a:t>Sales increase during weekends </a:t>
          </a:r>
        </a:p>
      </dgm:t>
    </dgm:pt>
    <dgm:pt modelId="{972A077F-62B2-D449-886E-2733395F9D3A}" type="parTrans" cxnId="{E9A67BF9-C1A4-CE49-8745-945E114C4FA4}">
      <dgm:prSet/>
      <dgm:spPr/>
      <dgm:t>
        <a:bodyPr/>
        <a:lstStyle/>
        <a:p>
          <a:endParaRPr lang="en-US"/>
        </a:p>
      </dgm:t>
    </dgm:pt>
    <dgm:pt modelId="{34850CC7-A3BD-CE42-B2A2-FD439E774981}" type="sibTrans" cxnId="{E9A67BF9-C1A4-CE49-8745-945E114C4FA4}">
      <dgm:prSet/>
      <dgm:spPr/>
      <dgm:t>
        <a:bodyPr/>
        <a:lstStyle/>
        <a:p>
          <a:endParaRPr lang="en-US"/>
        </a:p>
      </dgm:t>
    </dgm:pt>
    <dgm:pt modelId="{5B2A8E6B-FB88-A043-BEDC-A2031A0D609B}" type="pres">
      <dgm:prSet presAssocID="{7FC1B4CF-CC1F-9241-A503-502FBA28E303}" presName="Name0" presStyleCnt="0">
        <dgm:presLayoutVars>
          <dgm:dir/>
          <dgm:animLvl val="lvl"/>
          <dgm:resizeHandles val="exact"/>
        </dgm:presLayoutVars>
      </dgm:prSet>
      <dgm:spPr/>
    </dgm:pt>
    <dgm:pt modelId="{E85AEB96-D55D-AB45-BF8A-6A4E983962D1}" type="pres">
      <dgm:prSet presAssocID="{2B204569-C7AE-D04F-AEEF-AE98F7A6C682}" presName="composite" presStyleCnt="0"/>
      <dgm:spPr/>
    </dgm:pt>
    <dgm:pt modelId="{8AA208F8-8E37-034F-9AE2-EC4A55D3B3E7}" type="pres">
      <dgm:prSet presAssocID="{2B204569-C7AE-D04F-AEEF-AE98F7A6C68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4313262-979C-9844-90EF-5C871C4DFE92}" type="pres">
      <dgm:prSet presAssocID="{2B204569-C7AE-D04F-AEEF-AE98F7A6C682}" presName="desTx" presStyleLbl="alignAccFollowNode1" presStyleIdx="0" presStyleCnt="4">
        <dgm:presLayoutVars>
          <dgm:bulletEnabled val="1"/>
        </dgm:presLayoutVars>
      </dgm:prSet>
      <dgm:spPr/>
    </dgm:pt>
    <dgm:pt modelId="{ECC7A3A7-8DC4-4747-B28B-0C4E3768347E}" type="pres">
      <dgm:prSet presAssocID="{9A87EC24-FB86-2046-B711-7BB0796D26AC}" presName="space" presStyleCnt="0"/>
      <dgm:spPr/>
    </dgm:pt>
    <dgm:pt modelId="{DED27834-B4E0-EC44-92E1-339198F8AD98}" type="pres">
      <dgm:prSet presAssocID="{6B296530-1B98-6446-905E-51C4807991C0}" presName="composite" presStyleCnt="0"/>
      <dgm:spPr/>
    </dgm:pt>
    <dgm:pt modelId="{1CC60D6B-7A7A-1A4E-B62A-2981FC6288EB}" type="pres">
      <dgm:prSet presAssocID="{6B296530-1B98-6446-905E-51C4807991C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653E960-828A-114F-ADC9-D02E7EF7F42F}" type="pres">
      <dgm:prSet presAssocID="{6B296530-1B98-6446-905E-51C4807991C0}" presName="desTx" presStyleLbl="alignAccFollowNode1" presStyleIdx="1" presStyleCnt="4">
        <dgm:presLayoutVars>
          <dgm:bulletEnabled val="1"/>
        </dgm:presLayoutVars>
      </dgm:prSet>
      <dgm:spPr/>
    </dgm:pt>
    <dgm:pt modelId="{2343E51E-98C1-B846-A3B2-A1B4891982A1}" type="pres">
      <dgm:prSet presAssocID="{B3A0422E-79A0-814D-AF94-6A9C87090CAC}" presName="space" presStyleCnt="0"/>
      <dgm:spPr/>
    </dgm:pt>
    <dgm:pt modelId="{0C390096-D17B-2643-953D-B81A711FF186}" type="pres">
      <dgm:prSet presAssocID="{3DE58AB5-A39B-8F4F-A74E-E3B13E417F6F}" presName="composite" presStyleCnt="0"/>
      <dgm:spPr/>
    </dgm:pt>
    <dgm:pt modelId="{99AE14EB-F4F7-2349-899E-2AC4EEC65E4F}" type="pres">
      <dgm:prSet presAssocID="{3DE58AB5-A39B-8F4F-A74E-E3B13E417F6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C1FF8A2-A138-554F-B944-1685D70369CE}" type="pres">
      <dgm:prSet presAssocID="{3DE58AB5-A39B-8F4F-A74E-E3B13E417F6F}" presName="desTx" presStyleLbl="alignAccFollowNode1" presStyleIdx="2" presStyleCnt="4">
        <dgm:presLayoutVars>
          <dgm:bulletEnabled val="1"/>
        </dgm:presLayoutVars>
      </dgm:prSet>
      <dgm:spPr/>
    </dgm:pt>
    <dgm:pt modelId="{17A2F628-C9DB-6B4F-848F-C372806DD1D2}" type="pres">
      <dgm:prSet presAssocID="{72170B7B-9D7F-9C40-996C-F7BE2BE5C00F}" presName="space" presStyleCnt="0"/>
      <dgm:spPr/>
    </dgm:pt>
    <dgm:pt modelId="{B02F3A22-4625-7D46-B73B-93F99DFE8A15}" type="pres">
      <dgm:prSet presAssocID="{AD24DD12-876B-9B48-A7BC-FDDC80BCA680}" presName="composite" presStyleCnt="0"/>
      <dgm:spPr/>
    </dgm:pt>
    <dgm:pt modelId="{93BBA89D-2717-B64D-9B7D-7DBF0A43DBEF}" type="pres">
      <dgm:prSet presAssocID="{AD24DD12-876B-9B48-A7BC-FDDC80BCA68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1206AD7-077D-8043-B49E-230AFEFA699A}" type="pres">
      <dgm:prSet presAssocID="{AD24DD12-876B-9B48-A7BC-FDDC80BCA68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FAE2118-4C38-6D42-98A0-1F19E0E8233A}" type="presOf" srcId="{6B296530-1B98-6446-905E-51C4807991C0}" destId="{1CC60D6B-7A7A-1A4E-B62A-2981FC6288EB}" srcOrd="0" destOrd="0" presId="urn:microsoft.com/office/officeart/2005/8/layout/hList1"/>
    <dgm:cxn modelId="{4680401D-5BEC-9547-8EF4-92CCAC8342DC}" srcId="{7FC1B4CF-CC1F-9241-A503-502FBA28E303}" destId="{6B296530-1B98-6446-905E-51C4807991C0}" srcOrd="1" destOrd="0" parTransId="{CBFD04AE-AB9E-7844-9AF4-12BD8B73B2BA}" sibTransId="{B3A0422E-79A0-814D-AF94-6A9C87090CAC}"/>
    <dgm:cxn modelId="{2796821F-FFA5-7F44-ADED-CD9CB27FDC08}" srcId="{3DE58AB5-A39B-8F4F-A74E-E3B13E417F6F}" destId="{0CAFDC5C-DFE0-5F44-86F8-A78835C7CAD6}" srcOrd="1" destOrd="0" parTransId="{4E0EDE86-917F-0848-9950-9C8F1F5304C2}" sibTransId="{8CBC0AB6-2490-F843-BE8E-F36FD9ECC480}"/>
    <dgm:cxn modelId="{24D30F2A-B1AB-324D-B9B6-5164610C61B9}" type="presOf" srcId="{3FDDF8A9-8223-3A48-BAF9-CDA644DCEC73}" destId="{11206AD7-077D-8043-B49E-230AFEFA699A}" srcOrd="0" destOrd="0" presId="urn:microsoft.com/office/officeart/2005/8/layout/hList1"/>
    <dgm:cxn modelId="{1A84A236-CA67-7644-88F5-7F4F5B182F59}" type="presOf" srcId="{9058E4AC-C9FD-7649-9B7D-55EF2304CB3C}" destId="{C653E960-828A-114F-ADC9-D02E7EF7F42F}" srcOrd="0" destOrd="1" presId="urn:microsoft.com/office/officeart/2005/8/layout/hList1"/>
    <dgm:cxn modelId="{7F57154A-18FA-3A4C-87F5-2ACA72842F5D}" type="presOf" srcId="{D08871ED-5E6F-8D43-A81C-914C48DEC995}" destId="{1C1FF8A2-A138-554F-B944-1685D70369CE}" srcOrd="0" destOrd="0" presId="urn:microsoft.com/office/officeart/2005/8/layout/hList1"/>
    <dgm:cxn modelId="{E53E236C-3F4F-D24C-B7F4-4F77DD604C02}" srcId="{AD24DD12-876B-9B48-A7BC-FDDC80BCA680}" destId="{3FDDF8A9-8223-3A48-BAF9-CDA644DCEC73}" srcOrd="0" destOrd="0" parTransId="{83CE93E2-0588-DF47-ADE6-31F5DCE8ABFA}" sibTransId="{4666F3A8-5C67-0244-9BE9-7BB94A768B6C}"/>
    <dgm:cxn modelId="{F1A0706C-A1A6-074A-9C93-8F2486916038}" srcId="{6B296530-1B98-6446-905E-51C4807991C0}" destId="{9058E4AC-C9FD-7649-9B7D-55EF2304CB3C}" srcOrd="1" destOrd="0" parTransId="{A57D74AB-B4F5-584E-AAA1-1882F9D88327}" sibTransId="{00DA1EC5-1185-E64A-B6FA-051EE71FBEC3}"/>
    <dgm:cxn modelId="{0A908A78-E6E2-904F-8FFD-CEE075A5AC1A}" type="presOf" srcId="{2B204569-C7AE-D04F-AEEF-AE98F7A6C682}" destId="{8AA208F8-8E37-034F-9AE2-EC4A55D3B3E7}" srcOrd="0" destOrd="0" presId="urn:microsoft.com/office/officeart/2005/8/layout/hList1"/>
    <dgm:cxn modelId="{05DCBA7A-9EE5-EB49-8D0B-623AF2E6685A}" srcId="{7FC1B4CF-CC1F-9241-A503-502FBA28E303}" destId="{2B204569-C7AE-D04F-AEEF-AE98F7A6C682}" srcOrd="0" destOrd="0" parTransId="{961BD9E3-E0E4-A241-8810-BE6A8C753C12}" sibTransId="{9A87EC24-FB86-2046-B711-7BB0796D26AC}"/>
    <dgm:cxn modelId="{C96F3A87-F263-1741-BFF8-8176DE8701F1}" srcId="{2B204569-C7AE-D04F-AEEF-AE98F7A6C682}" destId="{CA873F6D-C4EB-1E41-A946-B2BA2514652C}" srcOrd="1" destOrd="0" parTransId="{1C2899BB-E1A9-5347-8BB5-14509F19A87C}" sibTransId="{233E2D48-A0CF-8F43-A1E4-017ECA341A46}"/>
    <dgm:cxn modelId="{CDF55291-24C1-6646-934B-07BA47B7A954}" type="presOf" srcId="{CA873F6D-C4EB-1E41-A946-B2BA2514652C}" destId="{D4313262-979C-9844-90EF-5C871C4DFE92}" srcOrd="0" destOrd="1" presId="urn:microsoft.com/office/officeart/2005/8/layout/hList1"/>
    <dgm:cxn modelId="{0186CE93-FB59-484C-887A-8518A3D1B638}" type="presOf" srcId="{7FC1B4CF-CC1F-9241-A503-502FBA28E303}" destId="{5B2A8E6B-FB88-A043-BEDC-A2031A0D609B}" srcOrd="0" destOrd="0" presId="urn:microsoft.com/office/officeart/2005/8/layout/hList1"/>
    <dgm:cxn modelId="{83B9D297-4DA5-9444-A0C1-3F23837A4700}" srcId="{7FC1B4CF-CC1F-9241-A503-502FBA28E303}" destId="{AD24DD12-876B-9B48-A7BC-FDDC80BCA680}" srcOrd="3" destOrd="0" parTransId="{07671AB1-F05E-0E4B-88FA-84FE5B7483AA}" sibTransId="{FD9810A6-29A4-564E-87BF-C1D26810EBBD}"/>
    <dgm:cxn modelId="{0B7C80A2-2762-C94F-B9D0-F5A8890681F7}" srcId="{7FC1B4CF-CC1F-9241-A503-502FBA28E303}" destId="{3DE58AB5-A39B-8F4F-A74E-E3B13E417F6F}" srcOrd="2" destOrd="0" parTransId="{9F1395FB-339F-154D-92A0-3865B8CE661D}" sibTransId="{72170B7B-9D7F-9C40-996C-F7BE2BE5C00F}"/>
    <dgm:cxn modelId="{E5D8E2A3-99DC-8249-A69E-9854ACD77150}" type="presOf" srcId="{EE06C4D5-6EA5-4B4A-9F4A-68C76391C0D9}" destId="{11206AD7-077D-8043-B49E-230AFEFA699A}" srcOrd="0" destOrd="1" presId="urn:microsoft.com/office/officeart/2005/8/layout/hList1"/>
    <dgm:cxn modelId="{94004FCC-7B71-9245-9F61-55FC80F39BD6}" srcId="{6B296530-1B98-6446-905E-51C4807991C0}" destId="{952F0476-DCEB-8542-A88D-3DAB49F0EAF1}" srcOrd="0" destOrd="0" parTransId="{119FDA58-0D06-1D4E-A3EF-49BA3A7FC390}" sibTransId="{F639E02A-5B1F-6E42-B7D9-0409E092BBAE}"/>
    <dgm:cxn modelId="{E15F0DCD-7F8A-9A41-8382-671498580286}" type="presOf" srcId="{3DE58AB5-A39B-8F4F-A74E-E3B13E417F6F}" destId="{99AE14EB-F4F7-2349-899E-2AC4EEC65E4F}" srcOrd="0" destOrd="0" presId="urn:microsoft.com/office/officeart/2005/8/layout/hList1"/>
    <dgm:cxn modelId="{EA611EDB-C3F3-9348-B1A4-4372AFBD389B}" srcId="{2B204569-C7AE-D04F-AEEF-AE98F7A6C682}" destId="{68E97623-FC30-FF4A-9AC2-FF8BD8F076AE}" srcOrd="0" destOrd="0" parTransId="{BE726E76-5EF5-C945-A9C1-38FEC56D4577}" sibTransId="{5F8843DA-10BA-6747-ACB9-B46981CA84E5}"/>
    <dgm:cxn modelId="{8EA983E0-51B4-BA46-9C21-20D706328306}" type="presOf" srcId="{AD24DD12-876B-9B48-A7BC-FDDC80BCA680}" destId="{93BBA89D-2717-B64D-9B7D-7DBF0A43DBEF}" srcOrd="0" destOrd="0" presId="urn:microsoft.com/office/officeart/2005/8/layout/hList1"/>
    <dgm:cxn modelId="{1725ABE9-636F-914C-BDAA-AEDA54879E21}" type="presOf" srcId="{952F0476-DCEB-8542-A88D-3DAB49F0EAF1}" destId="{C653E960-828A-114F-ADC9-D02E7EF7F42F}" srcOrd="0" destOrd="0" presId="urn:microsoft.com/office/officeart/2005/8/layout/hList1"/>
    <dgm:cxn modelId="{2B14B2F0-6B2C-AA4F-AFB1-DA60E02F27DF}" type="presOf" srcId="{68E97623-FC30-FF4A-9AC2-FF8BD8F076AE}" destId="{D4313262-979C-9844-90EF-5C871C4DFE92}" srcOrd="0" destOrd="0" presId="urn:microsoft.com/office/officeart/2005/8/layout/hList1"/>
    <dgm:cxn modelId="{E9A67BF9-C1A4-CE49-8745-945E114C4FA4}" srcId="{AD24DD12-876B-9B48-A7BC-FDDC80BCA680}" destId="{EE06C4D5-6EA5-4B4A-9F4A-68C76391C0D9}" srcOrd="1" destOrd="0" parTransId="{972A077F-62B2-D449-886E-2733395F9D3A}" sibTransId="{34850CC7-A3BD-CE42-B2A2-FD439E774981}"/>
    <dgm:cxn modelId="{A195EBFA-A80E-0C4D-B778-2582CAF117F0}" type="presOf" srcId="{0CAFDC5C-DFE0-5F44-86F8-A78835C7CAD6}" destId="{1C1FF8A2-A138-554F-B944-1685D70369CE}" srcOrd="0" destOrd="1" presId="urn:microsoft.com/office/officeart/2005/8/layout/hList1"/>
    <dgm:cxn modelId="{81F649FF-E247-AE4C-BC9B-F292B5848239}" srcId="{3DE58AB5-A39B-8F4F-A74E-E3B13E417F6F}" destId="{D08871ED-5E6F-8D43-A81C-914C48DEC995}" srcOrd="0" destOrd="0" parTransId="{8B1AF53A-3CD9-174A-A8E5-986D68EA3C1C}" sibTransId="{BDC12447-9A04-7448-B699-863790C36D20}"/>
    <dgm:cxn modelId="{86D44F5E-47AE-674C-9943-37ADD84D47BD}" type="presParOf" srcId="{5B2A8E6B-FB88-A043-BEDC-A2031A0D609B}" destId="{E85AEB96-D55D-AB45-BF8A-6A4E983962D1}" srcOrd="0" destOrd="0" presId="urn:microsoft.com/office/officeart/2005/8/layout/hList1"/>
    <dgm:cxn modelId="{8354C82E-3FA0-D247-AA8B-F108F7F0B795}" type="presParOf" srcId="{E85AEB96-D55D-AB45-BF8A-6A4E983962D1}" destId="{8AA208F8-8E37-034F-9AE2-EC4A55D3B3E7}" srcOrd="0" destOrd="0" presId="urn:microsoft.com/office/officeart/2005/8/layout/hList1"/>
    <dgm:cxn modelId="{8B36417F-793F-F740-B65D-3DC273FB8F08}" type="presParOf" srcId="{E85AEB96-D55D-AB45-BF8A-6A4E983962D1}" destId="{D4313262-979C-9844-90EF-5C871C4DFE92}" srcOrd="1" destOrd="0" presId="urn:microsoft.com/office/officeart/2005/8/layout/hList1"/>
    <dgm:cxn modelId="{1A795C40-C60F-924B-85CB-81F0E73213F0}" type="presParOf" srcId="{5B2A8E6B-FB88-A043-BEDC-A2031A0D609B}" destId="{ECC7A3A7-8DC4-4747-B28B-0C4E3768347E}" srcOrd="1" destOrd="0" presId="urn:microsoft.com/office/officeart/2005/8/layout/hList1"/>
    <dgm:cxn modelId="{0707AC6B-A423-3648-8DD1-4837202D3CA7}" type="presParOf" srcId="{5B2A8E6B-FB88-A043-BEDC-A2031A0D609B}" destId="{DED27834-B4E0-EC44-92E1-339198F8AD98}" srcOrd="2" destOrd="0" presId="urn:microsoft.com/office/officeart/2005/8/layout/hList1"/>
    <dgm:cxn modelId="{FC9FCF72-F011-114F-B679-05C196E8C911}" type="presParOf" srcId="{DED27834-B4E0-EC44-92E1-339198F8AD98}" destId="{1CC60D6B-7A7A-1A4E-B62A-2981FC6288EB}" srcOrd="0" destOrd="0" presId="urn:microsoft.com/office/officeart/2005/8/layout/hList1"/>
    <dgm:cxn modelId="{C92E093F-DFEA-7E41-8648-9E68D3193DBF}" type="presParOf" srcId="{DED27834-B4E0-EC44-92E1-339198F8AD98}" destId="{C653E960-828A-114F-ADC9-D02E7EF7F42F}" srcOrd="1" destOrd="0" presId="urn:microsoft.com/office/officeart/2005/8/layout/hList1"/>
    <dgm:cxn modelId="{58815BFB-8EEB-ED41-AC26-3F86E1C37E49}" type="presParOf" srcId="{5B2A8E6B-FB88-A043-BEDC-A2031A0D609B}" destId="{2343E51E-98C1-B846-A3B2-A1B4891982A1}" srcOrd="3" destOrd="0" presId="urn:microsoft.com/office/officeart/2005/8/layout/hList1"/>
    <dgm:cxn modelId="{1591A470-6181-F144-8F48-898E335A0D1F}" type="presParOf" srcId="{5B2A8E6B-FB88-A043-BEDC-A2031A0D609B}" destId="{0C390096-D17B-2643-953D-B81A711FF186}" srcOrd="4" destOrd="0" presId="urn:microsoft.com/office/officeart/2005/8/layout/hList1"/>
    <dgm:cxn modelId="{D3A74A43-1A16-F640-8DBE-AFCD76DBEE09}" type="presParOf" srcId="{0C390096-D17B-2643-953D-B81A711FF186}" destId="{99AE14EB-F4F7-2349-899E-2AC4EEC65E4F}" srcOrd="0" destOrd="0" presId="urn:microsoft.com/office/officeart/2005/8/layout/hList1"/>
    <dgm:cxn modelId="{DFB187D0-1411-D44B-B1C4-7EE816277958}" type="presParOf" srcId="{0C390096-D17B-2643-953D-B81A711FF186}" destId="{1C1FF8A2-A138-554F-B944-1685D70369CE}" srcOrd="1" destOrd="0" presId="urn:microsoft.com/office/officeart/2005/8/layout/hList1"/>
    <dgm:cxn modelId="{CEF28AD1-0A45-3F4F-8AEE-4AC66332577F}" type="presParOf" srcId="{5B2A8E6B-FB88-A043-BEDC-A2031A0D609B}" destId="{17A2F628-C9DB-6B4F-848F-C372806DD1D2}" srcOrd="5" destOrd="0" presId="urn:microsoft.com/office/officeart/2005/8/layout/hList1"/>
    <dgm:cxn modelId="{84278FC0-2D7C-6A4D-AB19-2D8DE6E60767}" type="presParOf" srcId="{5B2A8E6B-FB88-A043-BEDC-A2031A0D609B}" destId="{B02F3A22-4625-7D46-B73B-93F99DFE8A15}" srcOrd="6" destOrd="0" presId="urn:microsoft.com/office/officeart/2005/8/layout/hList1"/>
    <dgm:cxn modelId="{7B025D3D-2996-2641-9306-5BCB9939265D}" type="presParOf" srcId="{B02F3A22-4625-7D46-B73B-93F99DFE8A15}" destId="{93BBA89D-2717-B64D-9B7D-7DBF0A43DBEF}" srcOrd="0" destOrd="0" presId="urn:microsoft.com/office/officeart/2005/8/layout/hList1"/>
    <dgm:cxn modelId="{4929826C-E00F-674F-8FAC-01934D99DF52}" type="presParOf" srcId="{B02F3A22-4625-7D46-B73B-93F99DFE8A15}" destId="{11206AD7-077D-8043-B49E-230AFEFA69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D8632B-BF64-7045-A5A2-C601978F3330}" type="doc">
      <dgm:prSet loTypeId="urn:microsoft.com/office/officeart/2005/8/layout/arrow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9B431-D8B7-B34F-8A89-3A9D33E4654F}">
      <dgm:prSet custT="1"/>
      <dgm:spPr/>
      <dgm:t>
        <a:bodyPr/>
        <a:lstStyle/>
        <a:p>
          <a:pPr rtl="0"/>
          <a:r>
            <a:rPr lang="en-US" sz="2400" b="1"/>
            <a:t>Time Series Approach:</a:t>
          </a:r>
          <a:r>
            <a:rPr lang="en-US" sz="2400" b="1">
              <a:latin typeface="Tenorite"/>
            </a:rPr>
            <a:t> </a:t>
          </a:r>
          <a:endParaRPr lang="en-US" sz="2400" b="1"/>
        </a:p>
        <a:p>
          <a:pPr rtl="0"/>
          <a:r>
            <a:rPr lang="en-US" sz="2000"/>
            <a:t>Time series is traditional, but analysis </a:t>
          </a:r>
          <a:r>
            <a:rPr lang="en-US" sz="2000">
              <a:latin typeface="Tenorite"/>
            </a:rPr>
            <a:t>shows </a:t>
          </a:r>
          <a:r>
            <a:rPr lang="en-US" sz="2000"/>
            <a:t>that the sales data is too sparse and might not be appropriate.</a:t>
          </a:r>
        </a:p>
      </dgm:t>
    </dgm:pt>
    <dgm:pt modelId="{833A1F83-4D6C-1548-BB61-ED37DFEA9C66}" type="parTrans" cxnId="{62941D56-DDB4-4E45-9F76-C9ED80AD9D96}">
      <dgm:prSet/>
      <dgm:spPr/>
      <dgm:t>
        <a:bodyPr/>
        <a:lstStyle/>
        <a:p>
          <a:endParaRPr lang="en-US"/>
        </a:p>
      </dgm:t>
    </dgm:pt>
    <dgm:pt modelId="{7E471833-83AD-6C45-8156-8BCD8D595B17}" type="sibTrans" cxnId="{62941D56-DDB4-4E45-9F76-C9ED80AD9D96}">
      <dgm:prSet/>
      <dgm:spPr/>
      <dgm:t>
        <a:bodyPr/>
        <a:lstStyle/>
        <a:p>
          <a:endParaRPr lang="en-US"/>
        </a:p>
      </dgm:t>
    </dgm:pt>
    <dgm:pt modelId="{16DC7695-38C4-D546-89C3-F2C1235F2FB4}">
      <dgm:prSet custT="1"/>
      <dgm:spPr/>
      <dgm:t>
        <a:bodyPr/>
        <a:lstStyle/>
        <a:p>
          <a:pPr rtl="0"/>
          <a:r>
            <a:rPr lang="en-US" sz="2400" b="1"/>
            <a:t>Regression Approach:</a:t>
          </a:r>
          <a:r>
            <a:rPr lang="en-US" sz="2400" b="1">
              <a:latin typeface="Tenorite"/>
            </a:rPr>
            <a:t> </a:t>
          </a:r>
          <a:endParaRPr lang="en-US" sz="2400" b="1"/>
        </a:p>
        <a:p>
          <a:r>
            <a:rPr lang="en-US" sz="2300"/>
            <a:t>Formulate 7 regression problems for 7 </a:t>
          </a:r>
          <a:r>
            <a:rPr lang="en-US" sz="2300">
              <a:latin typeface="Tenorite"/>
            </a:rPr>
            <a:t>days</a:t>
          </a:r>
          <a:r>
            <a:rPr lang="en-US" sz="2300"/>
            <a:t> of weeks due to the clear weekly trend.</a:t>
          </a:r>
        </a:p>
      </dgm:t>
    </dgm:pt>
    <dgm:pt modelId="{FE45F519-3A5A-2745-AE29-7198D1223CA6}" type="parTrans" cxnId="{96BC5ACD-63FA-B64B-9CD3-B20383BC32EF}">
      <dgm:prSet/>
      <dgm:spPr/>
      <dgm:t>
        <a:bodyPr/>
        <a:lstStyle/>
        <a:p>
          <a:endParaRPr lang="en-US"/>
        </a:p>
      </dgm:t>
    </dgm:pt>
    <dgm:pt modelId="{E652CB56-EA76-ED46-8CB2-ED967EFB51E6}" type="sibTrans" cxnId="{96BC5ACD-63FA-B64B-9CD3-B20383BC32EF}">
      <dgm:prSet/>
      <dgm:spPr/>
      <dgm:t>
        <a:bodyPr/>
        <a:lstStyle/>
        <a:p>
          <a:endParaRPr lang="en-US"/>
        </a:p>
      </dgm:t>
    </dgm:pt>
    <dgm:pt modelId="{6BD75E9D-487A-5045-84B3-0A797C523837}" type="pres">
      <dgm:prSet presAssocID="{63D8632B-BF64-7045-A5A2-C601978F3330}" presName="compositeShape" presStyleCnt="0">
        <dgm:presLayoutVars>
          <dgm:chMax val="2"/>
          <dgm:dir/>
          <dgm:resizeHandles val="exact"/>
        </dgm:presLayoutVars>
      </dgm:prSet>
      <dgm:spPr/>
    </dgm:pt>
    <dgm:pt modelId="{CC76E94E-9D4A-F246-8422-03DC3B4C048A}" type="pres">
      <dgm:prSet presAssocID="{63D8632B-BF64-7045-A5A2-C601978F3330}" presName="ribbon" presStyleLbl="node1" presStyleIdx="0" presStyleCnt="1"/>
      <dgm:spPr/>
    </dgm:pt>
    <dgm:pt modelId="{D4566BA0-3201-6F4F-BBBB-FF1FAB1DD91E}" type="pres">
      <dgm:prSet presAssocID="{63D8632B-BF64-7045-A5A2-C601978F3330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37631388-65D6-584F-BAFD-2B0FA7FA5482}" type="pres">
      <dgm:prSet presAssocID="{63D8632B-BF64-7045-A5A2-C601978F3330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702340-4F40-8340-AB96-C4718142D875}" type="presOf" srcId="{63D8632B-BF64-7045-A5A2-C601978F3330}" destId="{6BD75E9D-487A-5045-84B3-0A797C523837}" srcOrd="0" destOrd="0" presId="urn:microsoft.com/office/officeart/2005/8/layout/arrow6"/>
    <dgm:cxn modelId="{62941D56-DDB4-4E45-9F76-C9ED80AD9D96}" srcId="{63D8632B-BF64-7045-A5A2-C601978F3330}" destId="{0CC9B431-D8B7-B34F-8A89-3A9D33E4654F}" srcOrd="0" destOrd="0" parTransId="{833A1F83-4D6C-1548-BB61-ED37DFEA9C66}" sibTransId="{7E471833-83AD-6C45-8156-8BCD8D595B17}"/>
    <dgm:cxn modelId="{05B4656F-A7FA-E04C-88DC-545D753C5917}" type="presOf" srcId="{0CC9B431-D8B7-B34F-8A89-3A9D33E4654F}" destId="{D4566BA0-3201-6F4F-BBBB-FF1FAB1DD91E}" srcOrd="0" destOrd="0" presId="urn:microsoft.com/office/officeart/2005/8/layout/arrow6"/>
    <dgm:cxn modelId="{96BC5ACD-63FA-B64B-9CD3-B20383BC32EF}" srcId="{63D8632B-BF64-7045-A5A2-C601978F3330}" destId="{16DC7695-38C4-D546-89C3-F2C1235F2FB4}" srcOrd="1" destOrd="0" parTransId="{FE45F519-3A5A-2745-AE29-7198D1223CA6}" sibTransId="{E652CB56-EA76-ED46-8CB2-ED967EFB51E6}"/>
    <dgm:cxn modelId="{89EEF3E6-96B8-2E49-BD5D-942C2FFB98CA}" type="presOf" srcId="{16DC7695-38C4-D546-89C3-F2C1235F2FB4}" destId="{37631388-65D6-584F-BAFD-2B0FA7FA5482}" srcOrd="0" destOrd="0" presId="urn:microsoft.com/office/officeart/2005/8/layout/arrow6"/>
    <dgm:cxn modelId="{9356EAB0-031D-F94A-8F07-5B947E084C9F}" type="presParOf" srcId="{6BD75E9D-487A-5045-84B3-0A797C523837}" destId="{CC76E94E-9D4A-F246-8422-03DC3B4C048A}" srcOrd="0" destOrd="0" presId="urn:microsoft.com/office/officeart/2005/8/layout/arrow6"/>
    <dgm:cxn modelId="{2054B736-C5B9-5749-BD1C-99CD1E25FE16}" type="presParOf" srcId="{6BD75E9D-487A-5045-84B3-0A797C523837}" destId="{D4566BA0-3201-6F4F-BBBB-FF1FAB1DD91E}" srcOrd="1" destOrd="0" presId="urn:microsoft.com/office/officeart/2005/8/layout/arrow6"/>
    <dgm:cxn modelId="{9EBB6414-84D2-704D-80F1-EE932618FB73}" type="presParOf" srcId="{6BD75E9D-487A-5045-84B3-0A797C523837}" destId="{37631388-65D6-584F-BAFD-2B0FA7FA548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DADDD-E567-8740-B1F9-42FD33B910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F8BA6-F538-B247-81F9-23A33EE51450}">
      <dgm:prSet custT="1"/>
      <dgm:spPr/>
      <dgm:t>
        <a:bodyPr/>
        <a:lstStyle/>
        <a:p>
          <a:r>
            <a:rPr lang="en-US" sz="2400"/>
            <a:t>Regression approach outperformed time series approach</a:t>
          </a:r>
        </a:p>
      </dgm:t>
    </dgm:pt>
    <dgm:pt modelId="{345FA17B-93DC-4D4E-A11B-EC304E05D0A8}" type="parTrans" cxnId="{BA24786E-E092-B944-AC4A-47F55C7841A2}">
      <dgm:prSet/>
      <dgm:spPr/>
      <dgm:t>
        <a:bodyPr/>
        <a:lstStyle/>
        <a:p>
          <a:endParaRPr lang="en-US"/>
        </a:p>
      </dgm:t>
    </dgm:pt>
    <dgm:pt modelId="{DE4B3693-B871-D542-B8C0-555033BF0231}" type="sibTrans" cxnId="{BA24786E-E092-B944-AC4A-47F55C7841A2}">
      <dgm:prSet/>
      <dgm:spPr/>
      <dgm:t>
        <a:bodyPr/>
        <a:lstStyle/>
        <a:p>
          <a:endParaRPr lang="en-US"/>
        </a:p>
      </dgm:t>
    </dgm:pt>
    <dgm:pt modelId="{3E1BAAF7-33F5-A443-B23A-0FD3E1242ABF}">
      <dgm:prSet custT="1"/>
      <dgm:spPr/>
      <dgm:t>
        <a:bodyPr/>
        <a:lstStyle/>
        <a:p>
          <a:r>
            <a:rPr lang="en-US" sz="2400"/>
            <a:t>Improvement to 4.12 RMSE &amp; 0.7 second run time</a:t>
          </a:r>
        </a:p>
      </dgm:t>
    </dgm:pt>
    <dgm:pt modelId="{85FC6AB3-96B0-2847-947B-FB7FC0A58739}" type="parTrans" cxnId="{4B3E10DB-2317-9E48-AE25-CD037A3171A4}">
      <dgm:prSet/>
      <dgm:spPr/>
      <dgm:t>
        <a:bodyPr/>
        <a:lstStyle/>
        <a:p>
          <a:endParaRPr lang="en-US"/>
        </a:p>
      </dgm:t>
    </dgm:pt>
    <dgm:pt modelId="{EFB3D842-D752-E340-8B6A-7444912448C7}" type="sibTrans" cxnId="{4B3E10DB-2317-9E48-AE25-CD037A3171A4}">
      <dgm:prSet/>
      <dgm:spPr/>
      <dgm:t>
        <a:bodyPr/>
        <a:lstStyle/>
        <a:p>
          <a:endParaRPr lang="en-US"/>
        </a:p>
      </dgm:t>
    </dgm:pt>
    <dgm:pt modelId="{8B48C2AA-51AA-5B49-821F-22EB7BF7484A}">
      <dgm:prSet custT="1"/>
      <dgm:spPr/>
      <dgm:t>
        <a:bodyPr/>
        <a:lstStyle/>
        <a:p>
          <a:r>
            <a:rPr lang="en-US" sz="2400"/>
            <a:t>Can run forecast as frequently as needed</a:t>
          </a:r>
        </a:p>
      </dgm:t>
    </dgm:pt>
    <dgm:pt modelId="{65121EC1-9A55-E444-B5EA-DA118FC522D7}" type="parTrans" cxnId="{5E6D7D5D-6025-3E42-BDD7-F5B386916EA9}">
      <dgm:prSet/>
      <dgm:spPr/>
      <dgm:t>
        <a:bodyPr/>
        <a:lstStyle/>
        <a:p>
          <a:endParaRPr lang="en-US"/>
        </a:p>
      </dgm:t>
    </dgm:pt>
    <dgm:pt modelId="{197BACE0-5064-E446-AE94-D17C6C6D02B5}" type="sibTrans" cxnId="{5E6D7D5D-6025-3E42-BDD7-F5B386916EA9}">
      <dgm:prSet/>
      <dgm:spPr/>
      <dgm:t>
        <a:bodyPr/>
        <a:lstStyle/>
        <a:p>
          <a:endParaRPr lang="en-US"/>
        </a:p>
      </dgm:t>
    </dgm:pt>
    <dgm:pt modelId="{BEB20FB5-ADC5-3E4A-97FA-21C9F0320799}" type="pres">
      <dgm:prSet presAssocID="{F87DADDD-E567-8740-B1F9-42FD33B9104B}" presName="linear" presStyleCnt="0">
        <dgm:presLayoutVars>
          <dgm:dir/>
          <dgm:animLvl val="lvl"/>
          <dgm:resizeHandles val="exact"/>
        </dgm:presLayoutVars>
      </dgm:prSet>
      <dgm:spPr/>
    </dgm:pt>
    <dgm:pt modelId="{44AD30B1-EAAF-9440-BF4F-21B09F10123D}" type="pres">
      <dgm:prSet presAssocID="{BBBF8BA6-F538-B247-81F9-23A33EE51450}" presName="parentLin" presStyleCnt="0"/>
      <dgm:spPr/>
    </dgm:pt>
    <dgm:pt modelId="{FF74138B-3B68-B24A-A832-B3EBE90F1D25}" type="pres">
      <dgm:prSet presAssocID="{BBBF8BA6-F538-B247-81F9-23A33EE51450}" presName="parentLeftMargin" presStyleLbl="node1" presStyleIdx="0" presStyleCnt="3"/>
      <dgm:spPr/>
    </dgm:pt>
    <dgm:pt modelId="{116ACBA5-AE65-2B41-A2DE-D5D7E319969B}" type="pres">
      <dgm:prSet presAssocID="{BBBF8BA6-F538-B247-81F9-23A33EE514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8EA8C2-EF30-0147-B4E9-B8A7B01140E7}" type="pres">
      <dgm:prSet presAssocID="{BBBF8BA6-F538-B247-81F9-23A33EE51450}" presName="negativeSpace" presStyleCnt="0"/>
      <dgm:spPr/>
    </dgm:pt>
    <dgm:pt modelId="{1B217B46-1025-1E4A-A87F-55D3803E1442}" type="pres">
      <dgm:prSet presAssocID="{BBBF8BA6-F538-B247-81F9-23A33EE51450}" presName="childText" presStyleLbl="conFgAcc1" presStyleIdx="0" presStyleCnt="3">
        <dgm:presLayoutVars>
          <dgm:bulletEnabled val="1"/>
        </dgm:presLayoutVars>
      </dgm:prSet>
      <dgm:spPr/>
    </dgm:pt>
    <dgm:pt modelId="{A260F303-B10F-034A-AB89-94D5D6F20EFC}" type="pres">
      <dgm:prSet presAssocID="{DE4B3693-B871-D542-B8C0-555033BF0231}" presName="spaceBetweenRectangles" presStyleCnt="0"/>
      <dgm:spPr/>
    </dgm:pt>
    <dgm:pt modelId="{038CF81C-0B49-D148-8E20-D1FD33B2E104}" type="pres">
      <dgm:prSet presAssocID="{3E1BAAF7-33F5-A443-B23A-0FD3E1242ABF}" presName="parentLin" presStyleCnt="0"/>
      <dgm:spPr/>
    </dgm:pt>
    <dgm:pt modelId="{1929D184-4F1D-8B46-AA12-4D709EF1C19E}" type="pres">
      <dgm:prSet presAssocID="{3E1BAAF7-33F5-A443-B23A-0FD3E1242ABF}" presName="parentLeftMargin" presStyleLbl="node1" presStyleIdx="0" presStyleCnt="3"/>
      <dgm:spPr/>
    </dgm:pt>
    <dgm:pt modelId="{13635869-B389-CB48-BB06-064B7DD05978}" type="pres">
      <dgm:prSet presAssocID="{3E1BAAF7-33F5-A443-B23A-0FD3E1242A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FEEF81-81FA-4042-AEB1-7E2A9DF354AF}" type="pres">
      <dgm:prSet presAssocID="{3E1BAAF7-33F5-A443-B23A-0FD3E1242ABF}" presName="negativeSpace" presStyleCnt="0"/>
      <dgm:spPr/>
    </dgm:pt>
    <dgm:pt modelId="{C7E4330C-4D40-8D46-AF96-B82C64A56912}" type="pres">
      <dgm:prSet presAssocID="{3E1BAAF7-33F5-A443-B23A-0FD3E1242ABF}" presName="childText" presStyleLbl="conFgAcc1" presStyleIdx="1" presStyleCnt="3">
        <dgm:presLayoutVars>
          <dgm:bulletEnabled val="1"/>
        </dgm:presLayoutVars>
      </dgm:prSet>
      <dgm:spPr/>
    </dgm:pt>
    <dgm:pt modelId="{38AD4E49-523D-164D-8C11-DD1940B876E4}" type="pres">
      <dgm:prSet presAssocID="{EFB3D842-D752-E340-8B6A-7444912448C7}" presName="spaceBetweenRectangles" presStyleCnt="0"/>
      <dgm:spPr/>
    </dgm:pt>
    <dgm:pt modelId="{E1EE3BA1-455B-E547-9669-CF8334AA4AAF}" type="pres">
      <dgm:prSet presAssocID="{8B48C2AA-51AA-5B49-821F-22EB7BF7484A}" presName="parentLin" presStyleCnt="0"/>
      <dgm:spPr/>
    </dgm:pt>
    <dgm:pt modelId="{C4706954-5E41-0A4C-BA0E-0E827E471249}" type="pres">
      <dgm:prSet presAssocID="{8B48C2AA-51AA-5B49-821F-22EB7BF7484A}" presName="parentLeftMargin" presStyleLbl="node1" presStyleIdx="1" presStyleCnt="3"/>
      <dgm:spPr/>
    </dgm:pt>
    <dgm:pt modelId="{F7CDDDD3-DA76-FC40-AA8D-576838E6B19E}" type="pres">
      <dgm:prSet presAssocID="{8B48C2AA-51AA-5B49-821F-22EB7BF748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C46FA8-7F95-4949-B3DA-FF5A389E5B94}" type="pres">
      <dgm:prSet presAssocID="{8B48C2AA-51AA-5B49-821F-22EB7BF7484A}" presName="negativeSpace" presStyleCnt="0"/>
      <dgm:spPr/>
    </dgm:pt>
    <dgm:pt modelId="{6FB988C4-3076-1A43-A243-8B7246AF944B}" type="pres">
      <dgm:prSet presAssocID="{8B48C2AA-51AA-5B49-821F-22EB7BF748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6D7D5D-6025-3E42-BDD7-F5B386916EA9}" srcId="{F87DADDD-E567-8740-B1F9-42FD33B9104B}" destId="{8B48C2AA-51AA-5B49-821F-22EB7BF7484A}" srcOrd="2" destOrd="0" parTransId="{65121EC1-9A55-E444-B5EA-DA118FC522D7}" sibTransId="{197BACE0-5064-E446-AE94-D17C6C6D02B5}"/>
    <dgm:cxn modelId="{F36B0960-5171-2F4A-B4ED-A6B9B81D3AC0}" type="presOf" srcId="{8B48C2AA-51AA-5B49-821F-22EB7BF7484A}" destId="{C4706954-5E41-0A4C-BA0E-0E827E471249}" srcOrd="0" destOrd="0" presId="urn:microsoft.com/office/officeart/2005/8/layout/list1"/>
    <dgm:cxn modelId="{80C60661-E5B7-3D45-B43F-CFA4635C313E}" type="presOf" srcId="{BBBF8BA6-F538-B247-81F9-23A33EE51450}" destId="{FF74138B-3B68-B24A-A832-B3EBE90F1D25}" srcOrd="0" destOrd="0" presId="urn:microsoft.com/office/officeart/2005/8/layout/list1"/>
    <dgm:cxn modelId="{51DD526E-7B76-7140-8E1E-939CF9F4A399}" type="presOf" srcId="{F87DADDD-E567-8740-B1F9-42FD33B9104B}" destId="{BEB20FB5-ADC5-3E4A-97FA-21C9F0320799}" srcOrd="0" destOrd="0" presId="urn:microsoft.com/office/officeart/2005/8/layout/list1"/>
    <dgm:cxn modelId="{BA24786E-E092-B944-AC4A-47F55C7841A2}" srcId="{F87DADDD-E567-8740-B1F9-42FD33B9104B}" destId="{BBBF8BA6-F538-B247-81F9-23A33EE51450}" srcOrd="0" destOrd="0" parTransId="{345FA17B-93DC-4D4E-A11B-EC304E05D0A8}" sibTransId="{DE4B3693-B871-D542-B8C0-555033BF0231}"/>
    <dgm:cxn modelId="{21113B74-2E62-0644-8A1D-9EE4CC293662}" type="presOf" srcId="{8B48C2AA-51AA-5B49-821F-22EB7BF7484A}" destId="{F7CDDDD3-DA76-FC40-AA8D-576838E6B19E}" srcOrd="1" destOrd="0" presId="urn:microsoft.com/office/officeart/2005/8/layout/list1"/>
    <dgm:cxn modelId="{577B70D8-409E-1843-8BAE-F55A26C4B9DB}" type="presOf" srcId="{3E1BAAF7-33F5-A443-B23A-0FD3E1242ABF}" destId="{1929D184-4F1D-8B46-AA12-4D709EF1C19E}" srcOrd="0" destOrd="0" presId="urn:microsoft.com/office/officeart/2005/8/layout/list1"/>
    <dgm:cxn modelId="{4B3E10DB-2317-9E48-AE25-CD037A3171A4}" srcId="{F87DADDD-E567-8740-B1F9-42FD33B9104B}" destId="{3E1BAAF7-33F5-A443-B23A-0FD3E1242ABF}" srcOrd="1" destOrd="0" parTransId="{85FC6AB3-96B0-2847-947B-FB7FC0A58739}" sibTransId="{EFB3D842-D752-E340-8B6A-7444912448C7}"/>
    <dgm:cxn modelId="{A1CF6BF5-F3CF-1646-9CED-2B5C297FF170}" type="presOf" srcId="{BBBF8BA6-F538-B247-81F9-23A33EE51450}" destId="{116ACBA5-AE65-2B41-A2DE-D5D7E319969B}" srcOrd="1" destOrd="0" presId="urn:microsoft.com/office/officeart/2005/8/layout/list1"/>
    <dgm:cxn modelId="{E955B8FE-0010-034D-A557-3C89D7A80C74}" type="presOf" srcId="{3E1BAAF7-33F5-A443-B23A-0FD3E1242ABF}" destId="{13635869-B389-CB48-BB06-064B7DD05978}" srcOrd="1" destOrd="0" presId="urn:microsoft.com/office/officeart/2005/8/layout/list1"/>
    <dgm:cxn modelId="{8AB0D11C-CC43-0143-8F47-FF1D6C1A7E37}" type="presParOf" srcId="{BEB20FB5-ADC5-3E4A-97FA-21C9F0320799}" destId="{44AD30B1-EAAF-9440-BF4F-21B09F10123D}" srcOrd="0" destOrd="0" presId="urn:microsoft.com/office/officeart/2005/8/layout/list1"/>
    <dgm:cxn modelId="{2FF08523-9D6D-9741-8C2F-B521B022D0A6}" type="presParOf" srcId="{44AD30B1-EAAF-9440-BF4F-21B09F10123D}" destId="{FF74138B-3B68-B24A-A832-B3EBE90F1D25}" srcOrd="0" destOrd="0" presId="urn:microsoft.com/office/officeart/2005/8/layout/list1"/>
    <dgm:cxn modelId="{0DE538A0-6DB3-8940-BD0D-E2722ECDF3A9}" type="presParOf" srcId="{44AD30B1-EAAF-9440-BF4F-21B09F10123D}" destId="{116ACBA5-AE65-2B41-A2DE-D5D7E319969B}" srcOrd="1" destOrd="0" presId="urn:microsoft.com/office/officeart/2005/8/layout/list1"/>
    <dgm:cxn modelId="{58F696D7-E5D8-544A-8CEF-60912E5B7E9B}" type="presParOf" srcId="{BEB20FB5-ADC5-3E4A-97FA-21C9F0320799}" destId="{BF8EA8C2-EF30-0147-B4E9-B8A7B01140E7}" srcOrd="1" destOrd="0" presId="urn:microsoft.com/office/officeart/2005/8/layout/list1"/>
    <dgm:cxn modelId="{63F193E5-62F5-B543-8EE1-4F0F23F7C662}" type="presParOf" srcId="{BEB20FB5-ADC5-3E4A-97FA-21C9F0320799}" destId="{1B217B46-1025-1E4A-A87F-55D3803E1442}" srcOrd="2" destOrd="0" presId="urn:microsoft.com/office/officeart/2005/8/layout/list1"/>
    <dgm:cxn modelId="{F9B2A475-A10C-9040-AE69-8C22843E8E02}" type="presParOf" srcId="{BEB20FB5-ADC5-3E4A-97FA-21C9F0320799}" destId="{A260F303-B10F-034A-AB89-94D5D6F20EFC}" srcOrd="3" destOrd="0" presId="urn:microsoft.com/office/officeart/2005/8/layout/list1"/>
    <dgm:cxn modelId="{EAE0F731-37C5-724D-8763-AA7F35C171E8}" type="presParOf" srcId="{BEB20FB5-ADC5-3E4A-97FA-21C9F0320799}" destId="{038CF81C-0B49-D148-8E20-D1FD33B2E104}" srcOrd="4" destOrd="0" presId="urn:microsoft.com/office/officeart/2005/8/layout/list1"/>
    <dgm:cxn modelId="{2EA5BE26-7EE0-264B-9B91-046CCD58EC00}" type="presParOf" srcId="{038CF81C-0B49-D148-8E20-D1FD33B2E104}" destId="{1929D184-4F1D-8B46-AA12-4D709EF1C19E}" srcOrd="0" destOrd="0" presId="urn:microsoft.com/office/officeart/2005/8/layout/list1"/>
    <dgm:cxn modelId="{6DD93C64-8A70-2443-A278-335FD3CAF9C9}" type="presParOf" srcId="{038CF81C-0B49-D148-8E20-D1FD33B2E104}" destId="{13635869-B389-CB48-BB06-064B7DD05978}" srcOrd="1" destOrd="0" presId="urn:microsoft.com/office/officeart/2005/8/layout/list1"/>
    <dgm:cxn modelId="{38AF537B-5FA6-DF43-A4D2-FB3E81811624}" type="presParOf" srcId="{BEB20FB5-ADC5-3E4A-97FA-21C9F0320799}" destId="{33FEEF81-81FA-4042-AEB1-7E2A9DF354AF}" srcOrd="5" destOrd="0" presId="urn:microsoft.com/office/officeart/2005/8/layout/list1"/>
    <dgm:cxn modelId="{C1FFA003-00C5-3648-B4CC-2DC77325053E}" type="presParOf" srcId="{BEB20FB5-ADC5-3E4A-97FA-21C9F0320799}" destId="{C7E4330C-4D40-8D46-AF96-B82C64A56912}" srcOrd="6" destOrd="0" presId="urn:microsoft.com/office/officeart/2005/8/layout/list1"/>
    <dgm:cxn modelId="{B156A2A1-97B0-1548-A1B3-3A4379C20B76}" type="presParOf" srcId="{BEB20FB5-ADC5-3E4A-97FA-21C9F0320799}" destId="{38AD4E49-523D-164D-8C11-DD1940B876E4}" srcOrd="7" destOrd="0" presId="urn:microsoft.com/office/officeart/2005/8/layout/list1"/>
    <dgm:cxn modelId="{92B5EEE7-5D1C-D54E-B035-69AA22B86F3D}" type="presParOf" srcId="{BEB20FB5-ADC5-3E4A-97FA-21C9F0320799}" destId="{E1EE3BA1-455B-E547-9669-CF8334AA4AAF}" srcOrd="8" destOrd="0" presId="urn:microsoft.com/office/officeart/2005/8/layout/list1"/>
    <dgm:cxn modelId="{2C137AF4-AA4E-3C46-A5CC-3457F32E1BE7}" type="presParOf" srcId="{E1EE3BA1-455B-E547-9669-CF8334AA4AAF}" destId="{C4706954-5E41-0A4C-BA0E-0E827E471249}" srcOrd="0" destOrd="0" presId="urn:microsoft.com/office/officeart/2005/8/layout/list1"/>
    <dgm:cxn modelId="{D0596222-2FFD-4748-85AE-6E61A718D122}" type="presParOf" srcId="{E1EE3BA1-455B-E547-9669-CF8334AA4AAF}" destId="{F7CDDDD3-DA76-FC40-AA8D-576838E6B19E}" srcOrd="1" destOrd="0" presId="urn:microsoft.com/office/officeart/2005/8/layout/list1"/>
    <dgm:cxn modelId="{1FD32353-7A68-3042-8889-8C74981634A4}" type="presParOf" srcId="{BEB20FB5-ADC5-3E4A-97FA-21C9F0320799}" destId="{71C46FA8-7F95-4949-B3DA-FF5A389E5B94}" srcOrd="9" destOrd="0" presId="urn:microsoft.com/office/officeart/2005/8/layout/list1"/>
    <dgm:cxn modelId="{D4200550-E0DF-2646-832B-9E756737E285}" type="presParOf" srcId="{BEB20FB5-ADC5-3E4A-97FA-21C9F0320799}" destId="{6FB988C4-3076-1A43-A243-8B7246AF944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F7D4-1BE9-B649-803F-3787FBE9EC3F}">
      <dsp:nvSpPr>
        <dsp:cNvPr id="0" name=""/>
        <dsp:cNvSpPr/>
      </dsp:nvSpPr>
      <dsp:spPr>
        <a:xfrm>
          <a:off x="0" y="520423"/>
          <a:ext cx="885501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FEF13-86FA-BB4A-8744-600889E66959}">
      <dsp:nvSpPr>
        <dsp:cNvPr id="0" name=""/>
        <dsp:cNvSpPr/>
      </dsp:nvSpPr>
      <dsp:spPr>
        <a:xfrm>
          <a:off x="442750" y="166183"/>
          <a:ext cx="6198507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289" tIns="0" rIns="23428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Slow-selling SKUs need forecasts</a:t>
          </a:r>
        </a:p>
      </dsp:txBody>
      <dsp:txXfrm>
        <a:off x="477335" y="200768"/>
        <a:ext cx="6129337" cy="639310"/>
      </dsp:txXfrm>
    </dsp:sp>
    <dsp:sp modelId="{6017B380-7852-A545-B186-DCA0F059D783}">
      <dsp:nvSpPr>
        <dsp:cNvPr id="0" name=""/>
        <dsp:cNvSpPr/>
      </dsp:nvSpPr>
      <dsp:spPr>
        <a:xfrm>
          <a:off x="0" y="1609063"/>
          <a:ext cx="885501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4DE34-151B-E642-82CD-07964862D79B}">
      <dsp:nvSpPr>
        <dsp:cNvPr id="0" name=""/>
        <dsp:cNvSpPr/>
      </dsp:nvSpPr>
      <dsp:spPr>
        <a:xfrm>
          <a:off x="442750" y="1254823"/>
          <a:ext cx="6198507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289" tIns="0" rIns="23428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up a large quantity of SKUs</a:t>
          </a:r>
        </a:p>
      </dsp:txBody>
      <dsp:txXfrm>
        <a:off x="477335" y="1289408"/>
        <a:ext cx="6129337" cy="639310"/>
      </dsp:txXfrm>
    </dsp:sp>
    <dsp:sp modelId="{79486878-7342-FA42-8BEA-A7C1DCC18629}">
      <dsp:nvSpPr>
        <dsp:cNvPr id="0" name=""/>
        <dsp:cNvSpPr/>
      </dsp:nvSpPr>
      <dsp:spPr>
        <a:xfrm>
          <a:off x="0" y="2697703"/>
          <a:ext cx="885501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583B0-9986-9A40-BF68-EDF27AB711D8}">
      <dsp:nvSpPr>
        <dsp:cNvPr id="0" name=""/>
        <dsp:cNvSpPr/>
      </dsp:nvSpPr>
      <dsp:spPr>
        <a:xfrm>
          <a:off x="442750" y="2343463"/>
          <a:ext cx="6198507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289" tIns="0" rIns="23428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Forecasts need to be accurate and efficient</a:t>
          </a:r>
        </a:p>
      </dsp:txBody>
      <dsp:txXfrm>
        <a:off x="477335" y="2378048"/>
        <a:ext cx="6129337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bg1"/>
              </a:solidFill>
              <a:latin typeface="Tenorite"/>
            </a:rPr>
            <a:t>Preliminary analysis to understand data better and assist in feature engineering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solidFill>
                <a:schemeClr val="bg1"/>
              </a:solidFill>
              <a:latin typeface="Tenorite"/>
            </a:rPr>
            <a:t>Exploratory Data Analysis (EDA)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bg1"/>
              </a:solidFill>
              <a:latin typeface="Tenorite"/>
            </a:rPr>
            <a:t>Based on EDA, created features to assist with model performance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solidFill>
                <a:schemeClr val="bg1"/>
              </a:solidFill>
              <a:latin typeface="Tenorite"/>
            </a:rPr>
            <a:t>Feature Engineering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bg1"/>
              </a:solidFill>
              <a:latin typeface="Tenorite"/>
            </a:rPr>
            <a:t>Compared baseline results of 4 different models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solidFill>
                <a:schemeClr val="bg1"/>
              </a:solidFill>
              <a:latin typeface="Tenorite"/>
            </a:rPr>
            <a:t>Approach Exploration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bg1"/>
              </a:solidFill>
              <a:latin typeface="Tenorite"/>
            </a:rPr>
            <a:t>Approach and considerations to improve chosen models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solidFill>
                <a:schemeClr val="bg1"/>
              </a:solidFill>
              <a:latin typeface="Tenorite"/>
            </a:rPr>
            <a:t>Model Refinement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bg1"/>
              </a:solidFill>
              <a:latin typeface="Tenorite"/>
            </a:rPr>
            <a:t>Analyzed and interpreted model results</a:t>
          </a:r>
          <a:endParaRPr lang="en-US" sz="1400" b="1" kern="1200">
            <a:solidFill>
              <a:schemeClr val="bg1"/>
            </a:solidFill>
            <a:latin typeface="Tenorite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solidFill>
                <a:schemeClr val="bg1"/>
              </a:solidFill>
              <a:latin typeface="Tenorite"/>
            </a:rPr>
            <a:t>Model Results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08F8-8E37-034F-9AE2-EC4A55D3B3E7}">
      <dsp:nvSpPr>
        <dsp:cNvPr id="0" name=""/>
        <dsp:cNvSpPr/>
      </dsp:nvSpPr>
      <dsp:spPr>
        <a:xfrm>
          <a:off x="4202" y="166082"/>
          <a:ext cx="2526835" cy="892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Category Features</a:t>
          </a:r>
        </a:p>
      </dsp:txBody>
      <dsp:txXfrm>
        <a:off x="4202" y="166082"/>
        <a:ext cx="2526835" cy="892623"/>
      </dsp:txXfrm>
    </dsp:sp>
    <dsp:sp modelId="{D4313262-979C-9844-90EF-5C871C4DFE92}">
      <dsp:nvSpPr>
        <dsp:cNvPr id="0" name=""/>
        <dsp:cNvSpPr/>
      </dsp:nvSpPr>
      <dsp:spPr>
        <a:xfrm>
          <a:off x="4202" y="1058705"/>
          <a:ext cx="2526835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Sales vary by category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Ex: Flash memory has much higher sales</a:t>
          </a:r>
        </a:p>
      </dsp:txBody>
      <dsp:txXfrm>
        <a:off x="4202" y="1058705"/>
        <a:ext cx="2526835" cy="2856515"/>
      </dsp:txXfrm>
    </dsp:sp>
    <dsp:sp modelId="{1CC60D6B-7A7A-1A4E-B62A-2981FC6288EB}">
      <dsp:nvSpPr>
        <dsp:cNvPr id="0" name=""/>
        <dsp:cNvSpPr/>
      </dsp:nvSpPr>
      <dsp:spPr>
        <a:xfrm>
          <a:off x="2884794" y="166082"/>
          <a:ext cx="2526835" cy="892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Price Features</a:t>
          </a:r>
        </a:p>
      </dsp:txBody>
      <dsp:txXfrm>
        <a:off x="2884794" y="166082"/>
        <a:ext cx="2526835" cy="892623"/>
      </dsp:txXfrm>
    </dsp:sp>
    <dsp:sp modelId="{C653E960-828A-114F-ADC9-D02E7EF7F42F}">
      <dsp:nvSpPr>
        <dsp:cNvPr id="0" name=""/>
        <dsp:cNvSpPr/>
      </dsp:nvSpPr>
      <dsp:spPr>
        <a:xfrm>
          <a:off x="2884794" y="1058705"/>
          <a:ext cx="2526835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Promo prices increase sales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Having lower price than competitors = higher sales</a:t>
          </a:r>
        </a:p>
      </dsp:txBody>
      <dsp:txXfrm>
        <a:off x="2884794" y="1058705"/>
        <a:ext cx="2526835" cy="2856515"/>
      </dsp:txXfrm>
    </dsp:sp>
    <dsp:sp modelId="{99AE14EB-F4F7-2349-899E-2AC4EEC65E4F}">
      <dsp:nvSpPr>
        <dsp:cNvPr id="0" name=""/>
        <dsp:cNvSpPr/>
      </dsp:nvSpPr>
      <dsp:spPr>
        <a:xfrm>
          <a:off x="5765386" y="166082"/>
          <a:ext cx="2526835" cy="892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Inventory Features</a:t>
          </a:r>
        </a:p>
      </dsp:txBody>
      <dsp:txXfrm>
        <a:off x="5765386" y="166082"/>
        <a:ext cx="2526835" cy="892623"/>
      </dsp:txXfrm>
    </dsp:sp>
    <dsp:sp modelId="{1C1FF8A2-A138-554F-B944-1685D70369CE}">
      <dsp:nvSpPr>
        <dsp:cNvPr id="0" name=""/>
        <dsp:cNvSpPr/>
      </dsp:nvSpPr>
      <dsp:spPr>
        <a:xfrm>
          <a:off x="5765386" y="1058705"/>
          <a:ext cx="2526835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Sales slow when items are out-of-stock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Sales increase when supply is limited</a:t>
          </a:r>
        </a:p>
      </dsp:txBody>
      <dsp:txXfrm>
        <a:off x="5765386" y="1058705"/>
        <a:ext cx="2526835" cy="2856515"/>
      </dsp:txXfrm>
    </dsp:sp>
    <dsp:sp modelId="{93BBA89D-2717-B64D-9B7D-7DBF0A43DBEF}">
      <dsp:nvSpPr>
        <dsp:cNvPr id="0" name=""/>
        <dsp:cNvSpPr/>
      </dsp:nvSpPr>
      <dsp:spPr>
        <a:xfrm>
          <a:off x="8645978" y="166082"/>
          <a:ext cx="2526835" cy="892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Features</a:t>
          </a:r>
        </a:p>
      </dsp:txBody>
      <dsp:txXfrm>
        <a:off x="8645978" y="166082"/>
        <a:ext cx="2526835" cy="892623"/>
      </dsp:txXfrm>
    </dsp:sp>
    <dsp:sp modelId="{11206AD7-077D-8043-B49E-230AFEFA699A}">
      <dsp:nvSpPr>
        <dsp:cNvPr id="0" name=""/>
        <dsp:cNvSpPr/>
      </dsp:nvSpPr>
      <dsp:spPr>
        <a:xfrm>
          <a:off x="8645978" y="1058705"/>
          <a:ext cx="2526835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Sales increase during holidays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Sales increase during weekends </a:t>
          </a:r>
        </a:p>
      </dsp:txBody>
      <dsp:txXfrm>
        <a:off x="8645978" y="1058705"/>
        <a:ext cx="2526835" cy="2856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6E94E-9D4A-F246-8422-03DC3B4C048A}">
      <dsp:nvSpPr>
        <dsp:cNvPr id="0" name=""/>
        <dsp:cNvSpPr/>
      </dsp:nvSpPr>
      <dsp:spPr>
        <a:xfrm>
          <a:off x="673211" y="0"/>
          <a:ext cx="9601992" cy="384079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66BA0-3201-6F4F-BBBB-FF1FAB1DD91E}">
      <dsp:nvSpPr>
        <dsp:cNvPr id="0" name=""/>
        <dsp:cNvSpPr/>
      </dsp:nvSpPr>
      <dsp:spPr>
        <a:xfrm>
          <a:off x="1825450" y="672139"/>
          <a:ext cx="3168657" cy="18819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Time Series Approach:</a:t>
          </a:r>
          <a:r>
            <a:rPr lang="en-US" sz="2400" b="1" kern="1200">
              <a:latin typeface="Tenorite"/>
            </a:rPr>
            <a:t> </a:t>
          </a:r>
          <a:endParaRPr lang="en-US" sz="2400" b="1" kern="1200"/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 series is traditional, but analysis </a:t>
          </a:r>
          <a:r>
            <a:rPr lang="en-US" sz="2000" kern="1200">
              <a:latin typeface="Tenorite"/>
            </a:rPr>
            <a:t>shows </a:t>
          </a:r>
          <a:r>
            <a:rPr lang="en-US" sz="2000" kern="1200"/>
            <a:t>that the sales data is too sparse and might not be appropriate.</a:t>
          </a:r>
        </a:p>
      </dsp:txBody>
      <dsp:txXfrm>
        <a:off x="1825450" y="672139"/>
        <a:ext cx="3168657" cy="1881990"/>
      </dsp:txXfrm>
    </dsp:sp>
    <dsp:sp modelId="{37631388-65D6-584F-BAFD-2B0FA7FA5482}">
      <dsp:nvSpPr>
        <dsp:cNvPr id="0" name=""/>
        <dsp:cNvSpPr/>
      </dsp:nvSpPr>
      <dsp:spPr>
        <a:xfrm>
          <a:off x="5474208" y="1286666"/>
          <a:ext cx="3744777" cy="18819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Regression Approach:</a:t>
          </a:r>
          <a:r>
            <a:rPr lang="en-US" sz="2400" b="1" kern="1200">
              <a:latin typeface="Tenorite"/>
            </a:rPr>
            <a:t> </a:t>
          </a:r>
          <a:endParaRPr lang="en-US" sz="2400" b="1" kern="120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Formulate 7 regression problems for 7 </a:t>
          </a:r>
          <a:r>
            <a:rPr lang="en-US" sz="2300" kern="1200">
              <a:latin typeface="Tenorite"/>
            </a:rPr>
            <a:t>days</a:t>
          </a:r>
          <a:r>
            <a:rPr lang="en-US" sz="2300" kern="1200"/>
            <a:t> of weeks due to the clear weekly trend.</a:t>
          </a:r>
        </a:p>
      </dsp:txBody>
      <dsp:txXfrm>
        <a:off x="5474208" y="1286666"/>
        <a:ext cx="3744777" cy="1881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17B46-1025-1E4A-A87F-55D3803E1442}">
      <dsp:nvSpPr>
        <dsp:cNvPr id="0" name=""/>
        <dsp:cNvSpPr/>
      </dsp:nvSpPr>
      <dsp:spPr>
        <a:xfrm>
          <a:off x="0" y="429943"/>
          <a:ext cx="747854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ACBA5-AE65-2B41-A2DE-D5D7E319969B}">
      <dsp:nvSpPr>
        <dsp:cNvPr id="0" name=""/>
        <dsp:cNvSpPr/>
      </dsp:nvSpPr>
      <dsp:spPr>
        <a:xfrm>
          <a:off x="373927" y="1903"/>
          <a:ext cx="5234981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870" tIns="0" rIns="197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Regression approach outperformed time series approach</a:t>
          </a:r>
        </a:p>
      </dsp:txBody>
      <dsp:txXfrm>
        <a:off x="415717" y="43693"/>
        <a:ext cx="5151401" cy="772500"/>
      </dsp:txXfrm>
    </dsp:sp>
    <dsp:sp modelId="{C7E4330C-4D40-8D46-AF96-B82C64A56912}">
      <dsp:nvSpPr>
        <dsp:cNvPr id="0" name=""/>
        <dsp:cNvSpPr/>
      </dsp:nvSpPr>
      <dsp:spPr>
        <a:xfrm>
          <a:off x="0" y="1745383"/>
          <a:ext cx="747854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35869-B389-CB48-BB06-064B7DD05978}">
      <dsp:nvSpPr>
        <dsp:cNvPr id="0" name=""/>
        <dsp:cNvSpPr/>
      </dsp:nvSpPr>
      <dsp:spPr>
        <a:xfrm>
          <a:off x="373927" y="1317343"/>
          <a:ext cx="5234981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870" tIns="0" rIns="197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Improvement to 4.12 RMSE &amp; 0.7 second run time</a:t>
          </a:r>
        </a:p>
      </dsp:txBody>
      <dsp:txXfrm>
        <a:off x="415717" y="1359133"/>
        <a:ext cx="5151401" cy="772500"/>
      </dsp:txXfrm>
    </dsp:sp>
    <dsp:sp modelId="{6FB988C4-3076-1A43-A243-8B7246AF944B}">
      <dsp:nvSpPr>
        <dsp:cNvPr id="0" name=""/>
        <dsp:cNvSpPr/>
      </dsp:nvSpPr>
      <dsp:spPr>
        <a:xfrm>
          <a:off x="0" y="3060823"/>
          <a:ext cx="747854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DDD3-DA76-FC40-AA8D-576838E6B19E}">
      <dsp:nvSpPr>
        <dsp:cNvPr id="0" name=""/>
        <dsp:cNvSpPr/>
      </dsp:nvSpPr>
      <dsp:spPr>
        <a:xfrm>
          <a:off x="373927" y="2632783"/>
          <a:ext cx="5234981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870" tIns="0" rIns="197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run forecast as frequently as needed</a:t>
          </a:r>
        </a:p>
      </dsp:txBody>
      <dsp:txXfrm>
        <a:off x="415717" y="2674573"/>
        <a:ext cx="5151401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Potential graphs: weekly trend, monthly trend,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61" r:id="rId5"/>
    <p:sldLayoutId id="2147483660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Best </a:t>
            </a:r>
            <a:r>
              <a:rPr lang="en-US" dirty="0"/>
              <a:t>Buy 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29B649-BF28-CE85-1D71-89D6B5E1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0" y="3255962"/>
            <a:ext cx="4059177" cy="40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74" y="2235200"/>
            <a:ext cx="6245912" cy="2387600"/>
          </a:xfrm>
        </p:spPr>
        <p:txBody>
          <a:bodyPr/>
          <a:lstStyle/>
          <a:p>
            <a:r>
              <a:rPr lang="en-US"/>
              <a:t>Approaches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BC0C1-96BE-6193-5E7D-48F11E8E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3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A0F494-2E52-BCA4-5B4B-4DB21AF3E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63597"/>
              </p:ext>
            </p:extLst>
          </p:nvPr>
        </p:nvGraphicFramePr>
        <p:xfrm>
          <a:off x="512064" y="1706563"/>
          <a:ext cx="10948416" cy="3840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B557C-4B79-718D-BC07-A9BACA8D3E81}"/>
              </a:ext>
            </a:extLst>
          </p:cNvPr>
          <p:cNvSpPr txBox="1"/>
          <p:nvPr/>
        </p:nvSpPr>
        <p:spPr>
          <a:xfrm>
            <a:off x="844077" y="5712400"/>
            <a:ext cx="10838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/>
              <a:t>We separated data into train (before 07-04-2022) and validation (07-04-2022 to 07-31-2022).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80CDDE1-F9A5-E385-72A2-96673276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7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74" y="68272"/>
            <a:ext cx="6337438" cy="1377469"/>
          </a:xfrm>
        </p:spPr>
        <p:txBody>
          <a:bodyPr/>
          <a:lstStyle/>
          <a:p>
            <a:r>
              <a:rPr lang="en-US"/>
              <a:t>Approach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8E4BB-7E6D-B8B5-A3C7-82F1CB7D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6959A2-C451-0BBF-363C-3473E0B6FA2C}"/>
              </a:ext>
            </a:extLst>
          </p:cNvPr>
          <p:cNvSpPr txBox="1"/>
          <p:nvPr/>
        </p:nvSpPr>
        <p:spPr>
          <a:xfrm>
            <a:off x="2082018" y="5273970"/>
            <a:ext cx="20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RMSE 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98731-B72D-8703-5B9A-80C8D298BB83}"/>
              </a:ext>
            </a:extLst>
          </p:cNvPr>
          <p:cNvSpPr txBox="1"/>
          <p:nvPr/>
        </p:nvSpPr>
        <p:spPr>
          <a:xfrm>
            <a:off x="7382317" y="5171772"/>
            <a:ext cx="333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Runtime Comparison (seconds)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E6853B-AECD-BC05-9D73-1DFBEE14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1" y="1845025"/>
            <a:ext cx="5334000" cy="2984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33BB2-A332-831B-8D8D-40AF8B2251DF}"/>
              </a:ext>
            </a:extLst>
          </p:cNvPr>
          <p:cNvSpPr/>
          <p:nvPr/>
        </p:nvSpPr>
        <p:spPr>
          <a:xfrm>
            <a:off x="5983236" y="5760652"/>
            <a:ext cx="1943100" cy="72460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Regression approaches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DC900-7A18-BFE7-E705-CAFEC93F5906}"/>
              </a:ext>
            </a:extLst>
          </p:cNvPr>
          <p:cNvSpPr/>
          <p:nvPr/>
        </p:nvSpPr>
        <p:spPr>
          <a:xfrm>
            <a:off x="949184" y="2059222"/>
            <a:ext cx="2084926" cy="26162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C85ADF-CF5E-B435-AC6B-1A6B3DFA1280}"/>
              </a:ext>
            </a:extLst>
          </p:cNvPr>
          <p:cNvSpPr/>
          <p:nvPr/>
        </p:nvSpPr>
        <p:spPr>
          <a:xfrm>
            <a:off x="3901654" y="5760652"/>
            <a:ext cx="1943100" cy="72460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Time-series approaches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817BE6-36E8-D47B-FB9E-2079A8E88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848" y="1845025"/>
            <a:ext cx="5511800" cy="298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0120FD-70B6-9BB3-6350-9E9DF95D9FCE}"/>
              </a:ext>
            </a:extLst>
          </p:cNvPr>
          <p:cNvSpPr/>
          <p:nvPr/>
        </p:nvSpPr>
        <p:spPr>
          <a:xfrm>
            <a:off x="3509409" y="3034363"/>
            <a:ext cx="2237326" cy="164105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7D984-1F83-7502-8AB4-B798AF4E6C01}"/>
              </a:ext>
            </a:extLst>
          </p:cNvPr>
          <p:cNvSpPr/>
          <p:nvPr/>
        </p:nvSpPr>
        <p:spPr>
          <a:xfrm>
            <a:off x="6859961" y="2059222"/>
            <a:ext cx="2084926" cy="26162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C78BB-CDF8-3B94-7F0F-13A113C4F651}"/>
              </a:ext>
            </a:extLst>
          </p:cNvPr>
          <p:cNvSpPr/>
          <p:nvPr/>
        </p:nvSpPr>
        <p:spPr>
          <a:xfrm>
            <a:off x="9496609" y="4226011"/>
            <a:ext cx="2237326" cy="47587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37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5713-F489-986D-90C8-C679A434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42" y="2676236"/>
            <a:ext cx="6245912" cy="1505527"/>
          </a:xfrm>
        </p:spPr>
        <p:txBody>
          <a:bodyPr/>
          <a:lstStyle/>
          <a:p>
            <a:r>
              <a:rPr lang="en-US"/>
              <a:t>Model Refinement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C4B4F-CA77-706F-C286-2DF0F9D8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90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Refinement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E2F4D9-1A6B-894D-9E7D-8548C879BC04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7" name="Group 16" descr="Timeline Placeholder ">
            <a:extLst>
              <a:ext uri="{FF2B5EF4-FFF2-40B4-BE49-F238E27FC236}">
                <a16:creationId xmlns:a16="http://schemas.microsoft.com/office/drawing/2014/main" id="{0DCC7EFA-8F5A-1080-FC94-FC4092810CD1}"/>
              </a:ext>
            </a:extLst>
          </p:cNvPr>
          <p:cNvGrpSpPr/>
          <p:nvPr/>
        </p:nvGrpSpPr>
        <p:grpSpPr>
          <a:xfrm>
            <a:off x="1182571" y="2030783"/>
            <a:ext cx="9314279" cy="3940870"/>
            <a:chOff x="1251312" y="2082555"/>
            <a:chExt cx="9314279" cy="394087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1665FAE-31DA-1C25-7573-F393768334AF}"/>
                </a:ext>
              </a:extLst>
            </p:cNvPr>
            <p:cNvSpPr/>
            <p:nvPr/>
          </p:nvSpPr>
          <p:spPr>
            <a:xfrm>
              <a:off x="1251312" y="2082555"/>
              <a:ext cx="2367935" cy="3940870"/>
            </a:xfrm>
            <a:custGeom>
              <a:avLst/>
              <a:gdLst>
                <a:gd name="connsiteX0" fmla="*/ 0 w 2367935"/>
                <a:gd name="connsiteY0" fmla="*/ 0 h 3940870"/>
                <a:gd name="connsiteX1" fmla="*/ 2367935 w 2367935"/>
                <a:gd name="connsiteY1" fmla="*/ 0 h 3940870"/>
                <a:gd name="connsiteX2" fmla="*/ 2367935 w 2367935"/>
                <a:gd name="connsiteY2" fmla="*/ 3940870 h 3940870"/>
                <a:gd name="connsiteX3" fmla="*/ 0 w 2367935"/>
                <a:gd name="connsiteY3" fmla="*/ 3940870 h 3940870"/>
                <a:gd name="connsiteX4" fmla="*/ 0 w 2367935"/>
                <a:gd name="connsiteY4" fmla="*/ 0 h 394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935" h="3940870">
                  <a:moveTo>
                    <a:pt x="0" y="0"/>
                  </a:moveTo>
                  <a:lnTo>
                    <a:pt x="2367935" y="0"/>
                  </a:lnTo>
                  <a:lnTo>
                    <a:pt x="2367935" y="3940870"/>
                  </a:lnTo>
                  <a:lnTo>
                    <a:pt x="0" y="3940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718588" rIns="142240" bIns="930414" numCol="1" spcCol="1270" anchor="t" anchorCtr="1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Tenorite" pitchFamily="2" charset="0"/>
                </a:rPr>
                <a:t>New Features</a:t>
              </a:r>
            </a:p>
            <a:p>
              <a:pPr marL="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600" kern="1200">
                  <a:latin typeface="Tenorite" pitchFamily="2" charset="0"/>
                </a:rPr>
                <a:t>Added additional features such as: holidays, median sales same category, etc.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D5034E-41F1-AF3A-A119-CED67A26E06E}"/>
                </a:ext>
              </a:extLst>
            </p:cNvPr>
            <p:cNvSpPr/>
            <p:nvPr/>
          </p:nvSpPr>
          <p:spPr>
            <a:xfrm>
              <a:off x="2023465" y="2561088"/>
              <a:ext cx="828146" cy="8281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CAB100-EDC7-A600-88FD-2A522FFEFF2F}"/>
                </a:ext>
              </a:extLst>
            </p:cNvPr>
            <p:cNvSpPr/>
            <p:nvPr/>
          </p:nvSpPr>
          <p:spPr>
            <a:xfrm>
              <a:off x="3689490" y="2082555"/>
              <a:ext cx="2367935" cy="3940870"/>
            </a:xfrm>
            <a:custGeom>
              <a:avLst/>
              <a:gdLst>
                <a:gd name="connsiteX0" fmla="*/ 0 w 2367935"/>
                <a:gd name="connsiteY0" fmla="*/ 0 h 3940870"/>
                <a:gd name="connsiteX1" fmla="*/ 2367935 w 2367935"/>
                <a:gd name="connsiteY1" fmla="*/ 0 h 3940870"/>
                <a:gd name="connsiteX2" fmla="*/ 2367935 w 2367935"/>
                <a:gd name="connsiteY2" fmla="*/ 3940870 h 3940870"/>
                <a:gd name="connsiteX3" fmla="*/ 0 w 2367935"/>
                <a:gd name="connsiteY3" fmla="*/ 3940870 h 3940870"/>
                <a:gd name="connsiteX4" fmla="*/ 0 w 2367935"/>
                <a:gd name="connsiteY4" fmla="*/ 0 h 394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935" h="3940870">
                  <a:moveTo>
                    <a:pt x="0" y="0"/>
                  </a:moveTo>
                  <a:lnTo>
                    <a:pt x="2367935" y="0"/>
                  </a:lnTo>
                  <a:lnTo>
                    <a:pt x="2367935" y="3940870"/>
                  </a:lnTo>
                  <a:lnTo>
                    <a:pt x="0" y="3940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690140" rIns="113792" bIns="901966" numCol="1" spcCol="1270" anchor="t" anchorCtr="1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>
                  <a:latin typeface="Tenorite" pitchFamily="2" charset="0"/>
                </a:rPr>
                <a:t>Outlier Removal</a:t>
              </a:r>
            </a:p>
            <a:p>
              <a:pPr marL="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600" kern="1200">
                  <a:latin typeface="Tenorite" pitchFamily="2" charset="0"/>
                </a:rPr>
                <a:t>Analyzed models’ errors and iteratively improved performance with new features and tuning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134055-0221-247D-40B6-348936EA3D0C}"/>
                </a:ext>
              </a:extLst>
            </p:cNvPr>
            <p:cNvSpPr/>
            <p:nvPr/>
          </p:nvSpPr>
          <p:spPr>
            <a:xfrm>
              <a:off x="4462439" y="2561088"/>
              <a:ext cx="828146" cy="8281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EE1A2DB-F462-7EAD-1EEA-39FBB2DABFF1}"/>
                </a:ext>
              </a:extLst>
            </p:cNvPr>
            <p:cNvSpPr/>
            <p:nvPr/>
          </p:nvSpPr>
          <p:spPr>
            <a:xfrm>
              <a:off x="6135828" y="2082555"/>
              <a:ext cx="2367935" cy="3940870"/>
            </a:xfrm>
            <a:custGeom>
              <a:avLst/>
              <a:gdLst>
                <a:gd name="connsiteX0" fmla="*/ 0 w 2367935"/>
                <a:gd name="connsiteY0" fmla="*/ 0 h 3940870"/>
                <a:gd name="connsiteX1" fmla="*/ 2367935 w 2367935"/>
                <a:gd name="connsiteY1" fmla="*/ 0 h 3940870"/>
                <a:gd name="connsiteX2" fmla="*/ 2367935 w 2367935"/>
                <a:gd name="connsiteY2" fmla="*/ 3940870 h 3940870"/>
                <a:gd name="connsiteX3" fmla="*/ 0 w 2367935"/>
                <a:gd name="connsiteY3" fmla="*/ 3940870 h 3940870"/>
                <a:gd name="connsiteX4" fmla="*/ 0 w 2367935"/>
                <a:gd name="connsiteY4" fmla="*/ 0 h 394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935" h="3940870">
                  <a:moveTo>
                    <a:pt x="0" y="0"/>
                  </a:moveTo>
                  <a:lnTo>
                    <a:pt x="2367935" y="0"/>
                  </a:lnTo>
                  <a:lnTo>
                    <a:pt x="2367935" y="3940870"/>
                  </a:lnTo>
                  <a:lnTo>
                    <a:pt x="0" y="3940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732812" rIns="156464" bIns="944638" numCol="1" spcCol="1270" anchor="t" anchorCtr="1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Tenorite" pitchFamily="2" charset="0"/>
                </a:rPr>
                <a:t>Feature Selection</a:t>
              </a:r>
            </a:p>
            <a:p>
              <a:pPr marL="0" lvl="1" indent="-17145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600" kern="1200">
                  <a:latin typeface="Tenorite" pitchFamily="2" charset="0"/>
                </a:rPr>
                <a:t>Used LASSO for feature selection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A2BD1D-6AB0-E616-1363-18AC44D270DB}"/>
                </a:ext>
              </a:extLst>
            </p:cNvPr>
            <p:cNvSpPr/>
            <p:nvPr/>
          </p:nvSpPr>
          <p:spPr>
            <a:xfrm>
              <a:off x="6901413" y="2561088"/>
              <a:ext cx="828146" cy="8281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A0C4BB8-4D8D-3433-0D97-A2E14E9255D8}"/>
                </a:ext>
              </a:extLst>
            </p:cNvPr>
            <p:cNvSpPr/>
            <p:nvPr/>
          </p:nvSpPr>
          <p:spPr>
            <a:xfrm>
              <a:off x="9421094" y="2629355"/>
              <a:ext cx="666732" cy="691613"/>
            </a:xfrm>
            <a:prstGeom prst="ellipse">
              <a:avLst/>
            </a:prstGeom>
            <a:solidFill>
              <a:srgbClr val="0068FF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Left-Right Arrow 25">
              <a:extLst>
                <a:ext uri="{FF2B5EF4-FFF2-40B4-BE49-F238E27FC236}">
                  <a16:creationId xmlns:a16="http://schemas.microsoft.com/office/drawing/2014/main" id="{04C7A5D2-856B-57A9-8553-1AB849C79B91}"/>
                </a:ext>
              </a:extLst>
            </p:cNvPr>
            <p:cNvSpPr/>
            <p:nvPr/>
          </p:nvSpPr>
          <p:spPr>
            <a:xfrm>
              <a:off x="1651366" y="5122930"/>
              <a:ext cx="8914225" cy="591130"/>
            </a:xfrm>
            <a:prstGeom prst="leftRightArrow">
              <a:avLst/>
            </a:prstGeom>
            <a:solidFill>
              <a:schemeClr val="accent2">
                <a:tint val="40000"/>
                <a:hueOff val="0"/>
                <a:satOff val="0"/>
                <a:lumOff val="0"/>
                <a:alpha val="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191440" y="2622864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629618" y="260022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071647" y="2622864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9510621" y="260022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06944A8-DA28-4089-3666-9569B414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742C3C3-F5DF-B2D2-045F-A56FF6A17E9C}"/>
              </a:ext>
            </a:extLst>
          </p:cNvPr>
          <p:cNvSpPr/>
          <p:nvPr/>
        </p:nvSpPr>
        <p:spPr>
          <a:xfrm>
            <a:off x="8537138" y="2030783"/>
            <a:ext cx="2367935" cy="3940870"/>
          </a:xfrm>
          <a:custGeom>
            <a:avLst/>
            <a:gdLst>
              <a:gd name="connsiteX0" fmla="*/ 0 w 2367935"/>
              <a:gd name="connsiteY0" fmla="*/ 0 h 3940870"/>
              <a:gd name="connsiteX1" fmla="*/ 2367935 w 2367935"/>
              <a:gd name="connsiteY1" fmla="*/ 0 h 3940870"/>
              <a:gd name="connsiteX2" fmla="*/ 2367935 w 2367935"/>
              <a:gd name="connsiteY2" fmla="*/ 3940870 h 3940870"/>
              <a:gd name="connsiteX3" fmla="*/ 0 w 2367935"/>
              <a:gd name="connsiteY3" fmla="*/ 3940870 h 3940870"/>
              <a:gd name="connsiteX4" fmla="*/ 0 w 2367935"/>
              <a:gd name="connsiteY4" fmla="*/ 0 h 39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7935" h="3940870">
                <a:moveTo>
                  <a:pt x="0" y="0"/>
                </a:moveTo>
                <a:lnTo>
                  <a:pt x="2367935" y="0"/>
                </a:lnTo>
                <a:lnTo>
                  <a:pt x="2367935" y="3940870"/>
                </a:lnTo>
                <a:lnTo>
                  <a:pt x="0" y="3940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732812" rIns="156464" bIns="944638" numCol="1" spcCol="1270" anchor="t" anchorCtr="1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Tenorite" pitchFamily="2" charset="0"/>
              </a:rPr>
              <a:t>Model Tuning</a:t>
            </a:r>
            <a:r>
              <a:rPr lang="en-US" sz="2200" kern="1200">
                <a:latin typeface="Tenorite" pitchFamily="2" charset="0"/>
              </a:rPr>
              <a:t> </a:t>
            </a:r>
          </a:p>
          <a:p>
            <a:pPr marL="0" lvl="1" indent="-171450" algn="ctr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>
                <a:latin typeface="Tenorite" pitchFamily="2" charset="0"/>
              </a:rPr>
              <a:t>Tuned models’ hyper parameters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51AC8E-01A8-2B37-AF69-09FEC49B83BA}"/>
              </a:ext>
            </a:extLst>
          </p:cNvPr>
          <p:cNvSpPr/>
          <p:nvPr/>
        </p:nvSpPr>
        <p:spPr>
          <a:xfrm>
            <a:off x="9271646" y="2509315"/>
            <a:ext cx="828146" cy="82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8A7DF6-D0E9-8A0E-C953-C6F2D6FC7204}"/>
              </a:ext>
            </a:extLst>
          </p:cNvPr>
          <p:cNvSpPr txBox="1"/>
          <p:nvPr/>
        </p:nvSpPr>
        <p:spPr>
          <a:xfrm>
            <a:off x="9463851" y="261938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5713-F489-986D-90C8-C679A434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014" y="2747916"/>
            <a:ext cx="6245912" cy="1362168"/>
          </a:xfrm>
        </p:spPr>
        <p:txBody>
          <a:bodyPr/>
          <a:lstStyle/>
          <a:p>
            <a:r>
              <a:rPr lang="en-US"/>
              <a:t>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5DE1A-00DC-29D7-18C6-7385B5E4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9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13CA969-162A-2A67-F278-716FAB4B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031038"/>
              </p:ext>
            </p:extLst>
          </p:nvPr>
        </p:nvGraphicFramePr>
        <p:xfrm>
          <a:off x="778476" y="2224216"/>
          <a:ext cx="5076224" cy="294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C3DDAE9-6F9E-B747-0F4E-A7DE2B44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DFE674-8431-B046-377B-1C3125DE7C28}"/>
              </a:ext>
            </a:extLst>
          </p:cNvPr>
          <p:cNvSpPr txBox="1"/>
          <p:nvPr/>
        </p:nvSpPr>
        <p:spPr>
          <a:xfrm>
            <a:off x="1821848" y="5241323"/>
            <a:ext cx="317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RMSE baseline vs Final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0D87B-793B-D91D-7D4E-89287BDFD558}"/>
              </a:ext>
            </a:extLst>
          </p:cNvPr>
          <p:cNvSpPr txBox="1"/>
          <p:nvPr/>
        </p:nvSpPr>
        <p:spPr>
          <a:xfrm>
            <a:off x="5889396" y="5241323"/>
            <a:ext cx="515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Distribution of RMSE by SKU for Lasso Regression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2350D1-ED5E-B37C-0978-54FEE943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55" y="2218832"/>
            <a:ext cx="4736620" cy="29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8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5713-F489-986D-90C8-C679A434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07" y="1059399"/>
            <a:ext cx="7245751" cy="3014889"/>
          </a:xfrm>
        </p:spPr>
        <p:txBody>
          <a:bodyPr/>
          <a:lstStyle/>
          <a:p>
            <a:r>
              <a:rPr lang="en-US" sz="400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70FE5-4DAC-3275-867D-4F260F8D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39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13554EF-42D0-C451-7348-AC6D3685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DA4276A-5372-1F29-BE91-1E47AA055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37099"/>
              </p:ext>
            </p:extLst>
          </p:nvPr>
        </p:nvGraphicFramePr>
        <p:xfrm>
          <a:off x="911692" y="1862456"/>
          <a:ext cx="7478545" cy="379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7D05CE1A-FA37-7850-954E-2A70B2334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925" y="1825371"/>
            <a:ext cx="1234415" cy="12344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D69095C-885D-6B51-DD8C-4A730219E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5350" y="3229349"/>
            <a:ext cx="1325563" cy="13255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7A25B14-6F55-4DEB-D2D8-A908149BF7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3578" y="4554912"/>
            <a:ext cx="1452742" cy="14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66" y="2349413"/>
            <a:ext cx="8412079" cy="2810460"/>
          </a:xfrm>
        </p:spPr>
        <p:txBody>
          <a:bodyPr>
            <a:normAutofit fontScale="90000"/>
          </a:bodyPr>
          <a:lstStyle/>
          <a:p>
            <a:br>
              <a:rPr lang="en-US" sz="4400"/>
            </a:br>
            <a:r>
              <a:rPr lang="en-US" sz="4400"/>
              <a:t>The goal of forecasting is not to predict the future but to tell you what you need to know to take meaningful action in the present.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6565" y="1482468"/>
            <a:ext cx="1364297" cy="1094521"/>
          </a:xfrm>
        </p:spPr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94416" y="5285577"/>
            <a:ext cx="3511550" cy="679450"/>
          </a:xfrm>
        </p:spPr>
        <p:txBody>
          <a:bodyPr/>
          <a:lstStyle/>
          <a:p>
            <a:r>
              <a:rPr lang="en-US"/>
              <a:t>-Paul </a:t>
            </a:r>
            <a:r>
              <a:rPr lang="en-US" err="1"/>
              <a:t>Saffo</a:t>
            </a:r>
            <a:endParaRPr lang="en-US"/>
          </a:p>
          <a:p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59042" y="4138153"/>
            <a:ext cx="1364297" cy="1094521"/>
          </a:xfrm>
        </p:spPr>
        <p:txBody>
          <a:bodyPr/>
          <a:lstStyle/>
          <a:p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Week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FF2CA5-2823-64A4-CB8C-F40E2FA3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1EE026-34D6-C454-1B90-544AC3B1BFD7}"/>
              </a:ext>
            </a:extLst>
          </p:cNvPr>
          <p:cNvSpPr txBox="1"/>
          <p:nvPr/>
        </p:nvSpPr>
        <p:spPr>
          <a:xfrm>
            <a:off x="4129473" y="1020803"/>
            <a:ext cx="3933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AC6D4A-5A71-7CDA-C8E5-2EE2FAE57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08246"/>
              </p:ext>
            </p:extLst>
          </p:nvPr>
        </p:nvGraphicFramePr>
        <p:xfrm>
          <a:off x="1166813" y="2017713"/>
          <a:ext cx="8855011" cy="346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1/25/23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DBA6-A267-DC11-0861-CC3075543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903" y="3263915"/>
            <a:ext cx="1016873" cy="1016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FB09F-567C-B650-B85A-1F7D6E0BAD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904" y="2068776"/>
            <a:ext cx="1016873" cy="1016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45DFB-4BD7-A898-BA56-CB1215C16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4906" y="4420380"/>
            <a:ext cx="1016873" cy="1016873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995AF69-2734-24E1-FA5B-28CAC3D1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21870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CE287C25-7BCD-C8FE-2EC7-82ADDAC4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31" y="2235200"/>
            <a:ext cx="6245912" cy="2387600"/>
          </a:xfrm>
        </p:spPr>
        <p:txBody>
          <a:bodyPr/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178B7-3A0D-9DAF-195C-F067D5AA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EB44-8023-080C-BC8E-483107C7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25" y="-119269"/>
            <a:ext cx="7941220" cy="1239266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29186DDA-CC62-2343-202D-34598546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601" y="929039"/>
            <a:ext cx="4458670" cy="289047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0993A4D-5EC1-D263-6458-C24CB0A1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074" y="1010631"/>
            <a:ext cx="4173494" cy="2805931"/>
          </a:xfrm>
          <a:prstGeom prst="rect">
            <a:avLst/>
          </a:prstGeom>
        </p:spPr>
      </p:pic>
      <p:pic>
        <p:nvPicPr>
          <p:cNvPr id="14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2C8AA9E-C467-8D96-E3D3-FF8892F6F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98" y="3951838"/>
            <a:ext cx="4451042" cy="2912282"/>
          </a:xfrm>
          <a:prstGeom prst="rect">
            <a:avLst/>
          </a:prstGeom>
        </p:spPr>
      </p:pic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8243867A-509A-0036-2833-448CDF53E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00" y="3951838"/>
            <a:ext cx="4458670" cy="290616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1315837-A85B-B444-E712-EDCDBDF481D2}"/>
              </a:ext>
            </a:extLst>
          </p:cNvPr>
          <p:cNvSpPr/>
          <p:nvPr/>
        </p:nvSpPr>
        <p:spPr>
          <a:xfrm>
            <a:off x="5494422" y="2151052"/>
            <a:ext cx="571500" cy="444500"/>
          </a:xfrm>
          <a:prstGeom prst="rightArrow">
            <a:avLst/>
          </a:prstGeom>
          <a:solidFill>
            <a:schemeClr val="accent2">
              <a:lumMod val="25000"/>
            </a:schemeClr>
          </a:solidFill>
          <a:ln>
            <a:solidFill>
              <a:srgbClr val="859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A4FA9E4-ACE8-12E5-08D4-192D62287A23}"/>
              </a:ext>
            </a:extLst>
          </p:cNvPr>
          <p:cNvSpPr/>
          <p:nvPr/>
        </p:nvSpPr>
        <p:spPr>
          <a:xfrm>
            <a:off x="5418499" y="5177768"/>
            <a:ext cx="571500" cy="444500"/>
          </a:xfrm>
          <a:prstGeom prst="rightArrow">
            <a:avLst/>
          </a:prstGeom>
          <a:solidFill>
            <a:schemeClr val="accent2">
              <a:lumMod val="25000"/>
            </a:schemeClr>
          </a:solidFill>
          <a:ln>
            <a:solidFill>
              <a:srgbClr val="859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8034-1088-D15F-6A3C-AA0D07E6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81" y="142953"/>
            <a:ext cx="7941220" cy="1239266"/>
          </a:xfrm>
        </p:spPr>
        <p:txBody>
          <a:bodyPr/>
          <a:lstStyle/>
          <a:p>
            <a:r>
              <a:rPr lang="en-US"/>
              <a:t>EDA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4A8C-400B-540B-B494-D2AE878A47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5306-7FB1-5283-1E2C-805E0C30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AD8A79E3-A1E2-8786-2A49-4C224016B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8"/>
          <a:stretch/>
        </p:blipFill>
        <p:spPr>
          <a:xfrm>
            <a:off x="6524075" y="1978874"/>
            <a:ext cx="5062045" cy="3496785"/>
          </a:xfrm>
          <a:prstGeom prst="rect">
            <a:avLst/>
          </a:prstGeom>
        </p:spPr>
      </p:pic>
      <p:pic>
        <p:nvPicPr>
          <p:cNvPr id="1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4DCFFE-EA8E-7124-F026-2A40BF35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0" y="1894176"/>
            <a:ext cx="5867400" cy="3495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AF329-ECF7-8235-4E69-24ABFF02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2DCD2E-9407-B957-2AB8-C3FB3EF366BD}"/>
              </a:ext>
            </a:extLst>
          </p:cNvPr>
          <p:cNvSpPr txBox="1"/>
          <p:nvPr/>
        </p:nvSpPr>
        <p:spPr>
          <a:xfrm>
            <a:off x="2428874" y="1714498"/>
            <a:ext cx="3032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Time Series Fit to Real Data</a:t>
            </a:r>
            <a:endParaRPr lang="en-US" sz="12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79AF4-ADED-FBD3-DA41-EB941709E6EA}"/>
              </a:ext>
            </a:extLst>
          </p:cNvPr>
          <p:cNvSpPr txBox="1"/>
          <p:nvPr/>
        </p:nvSpPr>
        <p:spPr>
          <a:xfrm>
            <a:off x="7117492" y="1714498"/>
            <a:ext cx="43283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Average Sales of Day of Week Grouped by Category Name </a:t>
            </a:r>
          </a:p>
        </p:txBody>
      </p:sp>
    </p:spTree>
    <p:extLst>
      <p:ext uri="{BB962C8B-B14F-4D97-AF65-F5344CB8AC3E}">
        <p14:creationId xmlns:p14="http://schemas.microsoft.com/office/powerpoint/2010/main" val="5185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5D25-195E-B415-6DAD-CAB098F6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4212"/>
            <a:ext cx="9779183" cy="985800"/>
          </a:xfrm>
        </p:spPr>
        <p:txBody>
          <a:bodyPr/>
          <a:lstStyle/>
          <a:p>
            <a:r>
              <a:rPr lang="en-US"/>
              <a:t>EDA Outlier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38A2-DF13-BB4C-44BD-9749077FA2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D11C-2822-11BE-37AF-C8CEB74C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0705AD6-FFB1-223B-BB12-645187E8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92" y="1306185"/>
            <a:ext cx="9551360" cy="48152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839E5E-3759-46FA-0539-E48DF46A8263}"/>
              </a:ext>
            </a:extLst>
          </p:cNvPr>
          <p:cNvSpPr txBox="1"/>
          <p:nvPr/>
        </p:nvSpPr>
        <p:spPr>
          <a:xfrm>
            <a:off x="8214161" y="1761463"/>
            <a:ext cx="21825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Consolas"/>
              </a:rPr>
              <a:t>Encoded_SKU_ID</a:t>
            </a:r>
            <a:r>
              <a:rPr lang="en-US" sz="1200">
                <a:latin typeface="Consolas"/>
              </a:rPr>
              <a:t>
97     1023.159634
237     436.547715
347     207.240784
469     383.666380
557     180.306569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97F44-6F9C-DC4E-599C-8141327036ED}"/>
              </a:ext>
            </a:extLst>
          </p:cNvPr>
          <p:cNvSpPr txBox="1"/>
          <p:nvPr/>
        </p:nvSpPr>
        <p:spPr>
          <a:xfrm>
            <a:off x="6157031" y="1444685"/>
            <a:ext cx="13982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SKU_97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C8F1C-26B4-6352-D965-CF9E5146F88B}"/>
              </a:ext>
            </a:extLst>
          </p:cNvPr>
          <p:cNvSpPr txBox="1"/>
          <p:nvPr/>
        </p:nvSpPr>
        <p:spPr>
          <a:xfrm>
            <a:off x="6287462" y="3848914"/>
            <a:ext cx="8322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SKU_237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12232-F98B-8377-D707-B7A972D89E10}"/>
              </a:ext>
            </a:extLst>
          </p:cNvPr>
          <p:cNvSpPr txBox="1"/>
          <p:nvPr/>
        </p:nvSpPr>
        <p:spPr>
          <a:xfrm>
            <a:off x="6265688" y="4104850"/>
            <a:ext cx="13094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SKU_469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9E785-910D-1FE2-23B9-3D99EB918104}"/>
              </a:ext>
            </a:extLst>
          </p:cNvPr>
          <p:cNvSpPr txBox="1"/>
          <p:nvPr/>
        </p:nvSpPr>
        <p:spPr>
          <a:xfrm>
            <a:off x="6423362" y="4786971"/>
            <a:ext cx="11319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SKU_347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4A7D4-8F15-324E-5B38-D722261C13D6}"/>
              </a:ext>
            </a:extLst>
          </p:cNvPr>
          <p:cNvSpPr txBox="1"/>
          <p:nvPr/>
        </p:nvSpPr>
        <p:spPr>
          <a:xfrm>
            <a:off x="6409921" y="5136316"/>
            <a:ext cx="13538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SKU_557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4D0197-62E5-0FE7-B526-1C34981D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5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10" y="2235200"/>
            <a:ext cx="6245912" cy="2387600"/>
          </a:xfrm>
        </p:spPr>
        <p:txBody>
          <a:bodyPr/>
          <a:lstStyle/>
          <a:p>
            <a:r>
              <a:rPr lang="en-US"/>
              <a:t>Feature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F9DF9-5BAC-F4DF-2A2F-21552BBDC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39" y="57693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6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7091"/>
            <a:ext cx="9779183" cy="1325563"/>
          </a:xfrm>
        </p:spPr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23964" y="6439491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18188FD-5DC5-61E1-BECA-595A4B011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00071"/>
              </p:ext>
            </p:extLst>
          </p:nvPr>
        </p:nvGraphicFramePr>
        <p:xfrm>
          <a:off x="381000" y="1503373"/>
          <a:ext cx="11177016" cy="408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A31ACFD-AC6D-B5C2-54DC-4B49DB5F6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739" y="5413640"/>
            <a:ext cx="1234440" cy="1234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0A6D66-9C63-FB45-6565-01F4491A4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127" y="5532182"/>
            <a:ext cx="1115898" cy="11158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D9544A-E71A-A671-D695-DBEBE0D20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1598" y="5532182"/>
            <a:ext cx="1115898" cy="11158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C391EE-7F82-AB26-10CD-F8064262AA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6444" y="5580545"/>
            <a:ext cx="1015040" cy="10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Macintosh PowerPoint</Application>
  <PresentationFormat>Widescreen</PresentationFormat>
  <Paragraphs>108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Tenorite</vt:lpstr>
      <vt:lpstr>Office Theme</vt:lpstr>
      <vt:lpstr>Best Buy Presentation</vt:lpstr>
      <vt:lpstr>Introduction</vt:lpstr>
      <vt:lpstr>Timeline </vt:lpstr>
      <vt:lpstr>Exploratory Data Analysis</vt:lpstr>
      <vt:lpstr>EDA</vt:lpstr>
      <vt:lpstr>EDA continued</vt:lpstr>
      <vt:lpstr>EDA Outlier Analysis</vt:lpstr>
      <vt:lpstr>Feature Engineering</vt:lpstr>
      <vt:lpstr>Feature Engineering</vt:lpstr>
      <vt:lpstr>Approaches Exploration</vt:lpstr>
      <vt:lpstr>Approaches</vt:lpstr>
      <vt:lpstr>Approach Comparison</vt:lpstr>
      <vt:lpstr>Model Refinement</vt:lpstr>
      <vt:lpstr>Model Refinement</vt:lpstr>
      <vt:lpstr>Model Results</vt:lpstr>
      <vt:lpstr>Model Results</vt:lpstr>
      <vt:lpstr>Summary</vt:lpstr>
      <vt:lpstr>Summary</vt:lpstr>
      <vt:lpstr> The goal of forecasting is not to predict the future but to tell you what you need to know to take meaningful action in the present.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Majmudar, Ajay</dc:creator>
  <cp:lastModifiedBy>Majmudar, Ajay</cp:lastModifiedBy>
  <cp:revision>1</cp:revision>
  <dcterms:created xsi:type="dcterms:W3CDTF">2023-01-18T18:42:17Z</dcterms:created>
  <dcterms:modified xsi:type="dcterms:W3CDTF">2023-01-25T16:20:07Z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