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Ubuntu"/>
      <p:regular r:id="rId48"/>
      <p:bold r:id="rId49"/>
      <p:italic r:id="rId50"/>
      <p:boldItalic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Ubuntu-regular.fntdata"/><Relationship Id="rId47" Type="http://schemas.openxmlformats.org/officeDocument/2006/relationships/slide" Target="slides/slide43.xml"/><Relationship Id="rId49" Type="http://schemas.openxmlformats.org/officeDocument/2006/relationships/font" Target="fonts/Ubuntu-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Ubuntu-boldItalic.fntdata"/><Relationship Id="rId50" Type="http://schemas.openxmlformats.org/officeDocument/2006/relationships/font" Target="fonts/Ubuntu-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jpg"/><Relationship Id="rId4" Type="http://schemas.openxmlformats.org/officeDocument/2006/relationships/hyperlink" Target="https://www.wireshark.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2.jpg"/><Relationship Id="rId4" Type="http://schemas.openxmlformats.org/officeDocument/2006/relationships/image" Target="../media/image04.jpg"/><Relationship Id="rId5" Type="http://schemas.openxmlformats.org/officeDocument/2006/relationships/image" Target="../media/image0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2.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0.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00.png"/><Relationship Id="rId5"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242900" y="1321000"/>
            <a:ext cx="8455500" cy="2146800"/>
          </a:xfrm>
          <a:prstGeom prst="rect">
            <a:avLst/>
          </a:prstGeom>
        </p:spPr>
        <p:txBody>
          <a:bodyPr anchorCtr="0" anchor="ctr" bIns="91425" lIns="91425" rIns="91425" tIns="91425">
            <a:noAutofit/>
          </a:bodyPr>
          <a:lstStyle/>
          <a:p>
            <a:pPr lvl="0">
              <a:spcBef>
                <a:spcPts val="0"/>
              </a:spcBef>
              <a:buNone/>
            </a:pPr>
            <a:r>
              <a:rPr lang="en">
                <a:latin typeface="Ubuntu"/>
                <a:ea typeface="Ubuntu"/>
                <a:cs typeface="Ubuntu"/>
                <a:sym typeface="Ubuntu"/>
              </a:rPr>
              <a:t>Cyber Forensics</a:t>
            </a:r>
          </a:p>
          <a:p>
            <a:pPr lvl="0" rtl="0">
              <a:spcBef>
                <a:spcPts val="0"/>
              </a:spcBef>
              <a:buNone/>
            </a:pPr>
            <a:r>
              <a:rPr lang="en">
                <a:latin typeface="Ubuntu"/>
                <a:ea typeface="Ubuntu"/>
                <a:cs typeface="Ubuntu"/>
                <a:sym typeface="Ubuntu"/>
              </a:rPr>
              <a:t>      </a:t>
            </a:r>
            <a:r>
              <a:rPr lang="en" sz="2400">
                <a:latin typeface="Ubuntu"/>
                <a:ea typeface="Ubuntu"/>
                <a:cs typeface="Ubuntu"/>
                <a:sym typeface="Ubuntu"/>
              </a:rPr>
              <a:t>Brief Introduction to Area’s Tools and approach to ctf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13725"/>
            <a:ext cx="8520600" cy="607800"/>
          </a:xfrm>
          <a:prstGeom prst="rect">
            <a:avLst/>
          </a:prstGeom>
        </p:spPr>
        <p:txBody>
          <a:bodyPr anchorCtr="0" anchor="t" bIns="91425" lIns="91425" rIns="91425" tIns="91425">
            <a:noAutofit/>
          </a:bodyPr>
          <a:lstStyle/>
          <a:p>
            <a:pPr lvl="0">
              <a:spcBef>
                <a:spcPts val="0"/>
              </a:spcBef>
              <a:buNone/>
            </a:pPr>
            <a:r>
              <a:rPr lang="en" u="sng"/>
              <a:t>Evidence Hashing.</a:t>
            </a:r>
          </a:p>
          <a:p>
            <a:pPr lvl="0">
              <a:spcBef>
                <a:spcPts val="0"/>
              </a:spcBef>
              <a:buNone/>
            </a:pPr>
            <a:r>
              <a:rPr lang="en"/>
              <a:t>	</a:t>
            </a:r>
            <a:r>
              <a:rPr lang="en" sz="2400">
                <a:solidFill>
                  <a:srgbClr val="000000"/>
                </a:solidFill>
                <a:latin typeface="Ubuntu"/>
                <a:ea typeface="Ubuntu"/>
                <a:cs typeface="Ubuntu"/>
                <a:sym typeface="Ubuntu"/>
              </a:rPr>
              <a:t>In authentication, hashing is used to create a set of numbers that represent a drive or set of files. This is similar to fingerprinting someone. With hashing, a finger print is created from the evidence. No details about the evidence can be determined from the hash value, but if the evidence is altered in any way, the hash value will also change.</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a:solidFill>
                  <a:srgbClr val="000000"/>
                </a:solidFill>
              </a:rPr>
              <a:t>1.MD5 hashing Algorithm(218 bit message)</a:t>
            </a:r>
          </a:p>
          <a:p>
            <a:pPr lvl="0">
              <a:spcBef>
                <a:spcPts val="0"/>
              </a:spcBef>
              <a:buNone/>
            </a:pPr>
            <a:r>
              <a:rPr lang="en">
                <a:solidFill>
                  <a:srgbClr val="000000"/>
                </a:solidFill>
              </a:rPr>
              <a:t>2.SHA-1,SHA-224,SHA-256,SHA-384,SHA-512</a:t>
            </a:r>
          </a:p>
          <a:p>
            <a:pPr lvl="0">
              <a:spcBef>
                <a:spcPts val="0"/>
              </a:spcBef>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Analysis of the Evidence</a:t>
            </a:r>
          </a:p>
          <a:p>
            <a:pPr lvl="0">
              <a:spcBef>
                <a:spcPts val="0"/>
              </a:spcBef>
              <a:buNone/>
            </a:pPr>
            <a:r>
              <a:t/>
            </a:r>
            <a:endParaRPr u="sng"/>
          </a:p>
          <a:p>
            <a:pPr lvl="0">
              <a:spcBef>
                <a:spcPts val="0"/>
              </a:spcBef>
              <a:buNone/>
            </a:pPr>
            <a:r>
              <a:rPr lang="en" sz="2400">
                <a:solidFill>
                  <a:srgbClr val="000000"/>
                </a:solidFill>
                <a:latin typeface="Ubuntu"/>
                <a:ea typeface="Ubuntu"/>
                <a:cs typeface="Ubuntu"/>
                <a:sym typeface="Ubuntu"/>
              </a:rPr>
              <a:t>1.Always work on the copy image of the Acquired evidence.</a:t>
            </a:r>
          </a:p>
          <a:p>
            <a:pPr lvl="0">
              <a:spcBef>
                <a:spcPts val="0"/>
              </a:spcBef>
              <a:buNone/>
            </a:pPr>
            <a:r>
              <a:rPr lang="en" sz="2400">
                <a:solidFill>
                  <a:srgbClr val="000000"/>
                </a:solidFill>
                <a:latin typeface="Ubuntu"/>
                <a:ea typeface="Ubuntu"/>
                <a:cs typeface="Ubuntu"/>
                <a:sym typeface="Ubuntu"/>
              </a:rPr>
              <a:t>2.Prevent damage to the evidence by safeguarding it.</a:t>
            </a:r>
          </a:p>
          <a:p>
            <a:pPr lvl="0">
              <a:spcBef>
                <a:spcPts val="0"/>
              </a:spcBef>
              <a:buNone/>
            </a:pPr>
            <a:r>
              <a:rPr lang="en" sz="2400">
                <a:solidFill>
                  <a:srgbClr val="000000"/>
                </a:solidFill>
                <a:latin typeface="Ubuntu"/>
                <a:ea typeface="Ubuntu"/>
                <a:cs typeface="Ubuntu"/>
                <a:sym typeface="Ubuntu"/>
              </a:rPr>
              <a:t>3.Always take two backup of the evidence</a:t>
            </a:r>
            <a:r>
              <a:rPr lang="en">
                <a:solidFill>
                  <a:srgbClr val="000000"/>
                </a:solidFill>
              </a:rPr>
              <a:t>.</a:t>
            </a:r>
          </a:p>
          <a:p>
            <a:pPr lvl="0">
              <a:spcBef>
                <a:spcPts val="0"/>
              </a:spcBef>
              <a:buNone/>
            </a:pPr>
            <a:r>
              <a:rPr lang="en" sz="2400">
                <a:solidFill>
                  <a:srgbClr val="000000"/>
                </a:solidFill>
                <a:latin typeface="Ubuntu"/>
                <a:ea typeface="Ubuntu"/>
                <a:cs typeface="Ubuntu"/>
                <a:sym typeface="Ubuntu"/>
              </a:rPr>
              <a:t>4.Check each and every aspect before coming to the conclusion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descr="overview-on-digital-forensics-3-638.jpg" id="148" name="Shape 148"/>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80550" y="326550"/>
            <a:ext cx="8520600" cy="607800"/>
          </a:xfrm>
          <a:prstGeom prst="rect">
            <a:avLst/>
          </a:prstGeom>
        </p:spPr>
        <p:txBody>
          <a:bodyPr anchorCtr="0" anchor="t" bIns="91425" lIns="91425" rIns="91425" tIns="91425">
            <a:noAutofit/>
          </a:bodyPr>
          <a:lstStyle/>
          <a:p>
            <a:pPr lvl="0">
              <a:spcBef>
                <a:spcPts val="0"/>
              </a:spcBef>
              <a:buNone/>
            </a:pPr>
            <a:r>
              <a:rPr lang="en" u="sng"/>
              <a:t>Many Branches of Forensics</a:t>
            </a:r>
          </a:p>
        </p:txBody>
      </p:sp>
      <p:sp>
        <p:nvSpPr>
          <p:cNvPr id="154" name="Shape 154"/>
          <p:cNvSpPr txBox="1"/>
          <p:nvPr>
            <p:ph idx="1" type="body"/>
          </p:nvPr>
        </p:nvSpPr>
        <p:spPr>
          <a:xfrm>
            <a:off x="311700" y="1101275"/>
            <a:ext cx="8520600" cy="3339000"/>
          </a:xfrm>
          <a:prstGeom prst="rect">
            <a:avLst/>
          </a:prstGeom>
        </p:spPr>
        <p:txBody>
          <a:bodyPr anchorCtr="0" anchor="t" bIns="91425" lIns="91425" rIns="91425" tIns="91425">
            <a:noAutofit/>
          </a:bodyPr>
          <a:lstStyle/>
          <a:p>
            <a:pPr lvl="0">
              <a:spcBef>
                <a:spcPts val="0"/>
              </a:spcBef>
              <a:buNone/>
            </a:pPr>
            <a:r>
              <a:rPr lang="en"/>
              <a:t>I</a:t>
            </a:r>
            <a:r>
              <a:rPr lang="en">
                <a:solidFill>
                  <a:srgbClr val="000000"/>
                </a:solidFill>
                <a:latin typeface="Ubuntu"/>
                <a:ea typeface="Ubuntu"/>
                <a:cs typeface="Ubuntu"/>
                <a:sym typeface="Ubuntu"/>
              </a:rPr>
              <a:t>mage Forensics</a:t>
            </a:r>
          </a:p>
          <a:p>
            <a:pPr lvl="0">
              <a:spcBef>
                <a:spcPts val="0"/>
              </a:spcBef>
              <a:buNone/>
            </a:pPr>
            <a:r>
              <a:rPr lang="en">
                <a:solidFill>
                  <a:srgbClr val="000000"/>
                </a:solidFill>
                <a:latin typeface="Ubuntu"/>
                <a:ea typeface="Ubuntu"/>
                <a:cs typeface="Ubuntu"/>
                <a:sym typeface="Ubuntu"/>
              </a:rPr>
              <a:t>Memory Forensics</a:t>
            </a:r>
          </a:p>
          <a:p>
            <a:pPr lvl="0">
              <a:spcBef>
                <a:spcPts val="0"/>
              </a:spcBef>
              <a:buNone/>
            </a:pPr>
            <a:r>
              <a:rPr lang="en">
                <a:solidFill>
                  <a:srgbClr val="000000"/>
                </a:solidFill>
                <a:latin typeface="Ubuntu"/>
                <a:ea typeface="Ubuntu"/>
                <a:cs typeface="Ubuntu"/>
                <a:sym typeface="Ubuntu"/>
              </a:rPr>
              <a:t>Browser Forensics</a:t>
            </a:r>
          </a:p>
          <a:p>
            <a:pPr lvl="0">
              <a:spcBef>
                <a:spcPts val="0"/>
              </a:spcBef>
              <a:buNone/>
            </a:pPr>
            <a:r>
              <a:rPr lang="en">
                <a:solidFill>
                  <a:srgbClr val="000000"/>
                </a:solidFill>
                <a:latin typeface="Ubuntu"/>
                <a:ea typeface="Ubuntu"/>
                <a:cs typeface="Ubuntu"/>
                <a:sym typeface="Ubuntu"/>
              </a:rPr>
              <a:t>Network Forensics</a:t>
            </a:r>
          </a:p>
          <a:p>
            <a:pPr lvl="0">
              <a:spcBef>
                <a:spcPts val="0"/>
              </a:spcBef>
              <a:buNone/>
            </a:pPr>
            <a:r>
              <a:rPr lang="en">
                <a:solidFill>
                  <a:srgbClr val="000000"/>
                </a:solidFill>
                <a:latin typeface="Ubuntu"/>
                <a:ea typeface="Ubuntu"/>
                <a:cs typeface="Ubuntu"/>
                <a:sym typeface="Ubuntu"/>
              </a:rPr>
              <a:t>Register Forensics</a:t>
            </a:r>
          </a:p>
          <a:p>
            <a:pPr lvl="0">
              <a:spcBef>
                <a:spcPts val="0"/>
              </a:spcBef>
              <a:buNone/>
            </a:pPr>
            <a:r>
              <a:rPr lang="en">
                <a:solidFill>
                  <a:srgbClr val="000000"/>
                </a:solidFill>
                <a:latin typeface="Ubuntu"/>
                <a:ea typeface="Ubuntu"/>
                <a:cs typeface="Ubuntu"/>
                <a:sym typeface="Ubuntu"/>
              </a:rPr>
              <a:t>Smartphone Forensics</a:t>
            </a:r>
          </a:p>
          <a:p>
            <a:pPr lvl="0">
              <a:spcBef>
                <a:spcPts val="0"/>
              </a:spcBef>
              <a:buNone/>
            </a:pPr>
            <a:r>
              <a:t/>
            </a:r>
            <a:endParaRPr/>
          </a:p>
          <a:p>
            <a:pPr lvl="0">
              <a:spcBef>
                <a:spcPts val="0"/>
              </a:spcBef>
              <a:buNone/>
            </a:pPr>
            <a:r>
              <a:t/>
            </a:r>
            <a:endParaRPr/>
          </a:p>
        </p:txBody>
      </p:sp>
      <p:sp>
        <p:nvSpPr>
          <p:cNvPr id="155" name="Shape 155"/>
          <p:cNvSpPr txBox="1"/>
          <p:nvPr/>
        </p:nvSpPr>
        <p:spPr>
          <a:xfrm flipH="1">
            <a:off x="4232125" y="1170250"/>
            <a:ext cx="3672000" cy="1633200"/>
          </a:xfrm>
          <a:prstGeom prst="rect">
            <a:avLst/>
          </a:prstGeom>
          <a:noFill/>
          <a:ln>
            <a:noFill/>
          </a:ln>
        </p:spPr>
        <p:txBody>
          <a:bodyPr anchorCtr="0" anchor="t" bIns="91425" lIns="91425" rIns="91425" tIns="91425">
            <a:noAutofit/>
          </a:bodyPr>
          <a:lstStyle/>
          <a:p>
            <a:pPr lvl="0">
              <a:spcBef>
                <a:spcPts val="0"/>
              </a:spcBef>
              <a:buNone/>
            </a:pPr>
            <a:r>
              <a:rPr lang="en" sz="1800">
                <a:latin typeface="Ubuntu"/>
                <a:ea typeface="Ubuntu"/>
                <a:cs typeface="Ubuntu"/>
                <a:sym typeface="Ubuntu"/>
              </a:rPr>
              <a:t>DataBase Forensics</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File Carving</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Audio Forensics</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Malware Forensics</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Artifacts Based Analysis</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Imaging</a:t>
            </a:r>
          </a:p>
          <a:p>
            <a:pPr lvl="0">
              <a:spcBef>
                <a:spcPts val="0"/>
              </a:spcBef>
              <a:buNone/>
            </a:pPr>
            <a:r>
              <a:t/>
            </a:r>
            <a:endParaRPr sz="18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Introduction to Network Forensics </a:t>
            </a:r>
          </a:p>
        </p:txBody>
      </p:sp>
      <p:sp>
        <p:nvSpPr>
          <p:cNvPr id="161" name="Shape 16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highlight>
                  <a:srgbClr val="FFFFFF"/>
                </a:highlight>
              </a:rPr>
              <a:t>D</a:t>
            </a:r>
            <a:r>
              <a:rPr lang="en">
                <a:solidFill>
                  <a:srgbClr val="000000"/>
                </a:solidFill>
                <a:highlight>
                  <a:srgbClr val="FFFFFF"/>
                </a:highlight>
                <a:latin typeface="Ubuntu"/>
                <a:ea typeface="Ubuntu"/>
                <a:cs typeface="Ubuntu"/>
                <a:sym typeface="Ubuntu"/>
              </a:rPr>
              <a:t>eals with monitoring and analysing computer network traffic for the purpose of information gathering ,legal evidence or intrusion detection.</a:t>
            </a:r>
          </a:p>
          <a:p>
            <a:pPr lvl="0" rtl="0">
              <a:spcBef>
                <a:spcPts val="0"/>
              </a:spcBef>
              <a:buNone/>
            </a:pPr>
            <a:r>
              <a:rPr lang="en">
                <a:solidFill>
                  <a:srgbClr val="000000"/>
                </a:solidFill>
                <a:highlight>
                  <a:srgbClr val="FFFFFF"/>
                </a:highlight>
                <a:latin typeface="Ubuntu"/>
                <a:ea typeface="Ubuntu"/>
                <a:cs typeface="Ubuntu"/>
                <a:sym typeface="Ubuntu"/>
              </a:rPr>
              <a:t>Most of the attacks that happens today could be identified by analysing the network communication between  the host and the attacker.</a:t>
            </a:r>
          </a:p>
          <a:p>
            <a:pPr lvl="0" rtl="0">
              <a:spcBef>
                <a:spcPts val="0"/>
              </a:spcBef>
              <a:buNone/>
            </a:pPr>
            <a:r>
              <a:rPr lang="en">
                <a:solidFill>
                  <a:srgbClr val="000000"/>
                </a:solidFill>
                <a:highlight>
                  <a:srgbClr val="FFFFFF"/>
                </a:highlight>
                <a:latin typeface="Ubuntu"/>
                <a:ea typeface="Ubuntu"/>
                <a:cs typeface="Ubuntu"/>
                <a:sym typeface="Ubuntu"/>
              </a:rPr>
              <a:t>Network Forensics is considered as the top in the hierachy of Forensic Science.Since this analyses all the layers in which the internet that we see today is built upon.</a:t>
            </a:r>
          </a:p>
          <a:p>
            <a:pPr lvl="0" rtl="0">
              <a:spcBef>
                <a:spcPts val="0"/>
              </a:spcBef>
              <a:buNone/>
            </a:pPr>
            <a:r>
              <a:rPr lang="en">
                <a:solidFill>
                  <a:srgbClr val="000000"/>
                </a:solidFill>
                <a:highlight>
                  <a:srgbClr val="FFFFFF"/>
                </a:highlight>
                <a:latin typeface="Ubuntu"/>
                <a:ea typeface="Ubuntu"/>
                <a:cs typeface="Ubuntu"/>
                <a:sym typeface="Ubuntu"/>
              </a:rPr>
              <a:t>The tool that Every Forensics guy should have is Wireshark.</a:t>
            </a:r>
          </a:p>
          <a:p>
            <a:pPr lvl="0" rtl="0">
              <a:spcBef>
                <a:spcPts val="0"/>
              </a:spcBef>
              <a:buNone/>
            </a:pPr>
            <a:r>
              <a:t/>
            </a:r>
            <a:endParaRPr>
              <a:solidFill>
                <a:srgbClr val="222222"/>
              </a:solidFill>
              <a:highlight>
                <a:srgbClr val="FFFFFF"/>
              </a:highlight>
            </a:endParaRPr>
          </a:p>
          <a:p>
            <a:pPr lvl="0">
              <a:spcBef>
                <a:spcPts val="0"/>
              </a:spcBef>
              <a:buNone/>
            </a:pPr>
            <a:r>
              <a:t/>
            </a:r>
            <a:endParaRPr>
              <a:solidFill>
                <a:srgbClr val="222222"/>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248375" y="-61700"/>
            <a:ext cx="8520600" cy="572700"/>
          </a:xfrm>
          <a:prstGeom prst="rect">
            <a:avLst/>
          </a:prstGeom>
        </p:spPr>
        <p:txBody>
          <a:bodyPr anchorCtr="0" anchor="t" bIns="91425" lIns="91425" rIns="91425" tIns="91425">
            <a:noAutofit/>
          </a:bodyPr>
          <a:lstStyle/>
          <a:p>
            <a:pPr lvl="0">
              <a:spcBef>
                <a:spcPts val="0"/>
              </a:spcBef>
              <a:buNone/>
            </a:pPr>
            <a:r>
              <a:rPr lang="en" u="sng"/>
              <a:t>Basic Protocols</a:t>
            </a:r>
          </a:p>
        </p:txBody>
      </p:sp>
      <p:sp>
        <p:nvSpPr>
          <p:cNvPr id="167" name="Shape 167"/>
          <p:cNvSpPr txBox="1"/>
          <p:nvPr>
            <p:ph idx="1" type="body"/>
          </p:nvPr>
        </p:nvSpPr>
        <p:spPr>
          <a:xfrm>
            <a:off x="0" y="422325"/>
            <a:ext cx="9070800" cy="3334800"/>
          </a:xfrm>
          <a:prstGeom prst="rect">
            <a:avLst/>
          </a:prstGeom>
        </p:spPr>
        <p:txBody>
          <a:bodyPr anchorCtr="0" anchor="t" bIns="91425" lIns="91425" rIns="91425" tIns="91425">
            <a:noAutofit/>
          </a:bodyPr>
          <a:lstStyle/>
          <a:p>
            <a:pPr lvl="0">
              <a:spcBef>
                <a:spcPts val="0"/>
              </a:spcBef>
              <a:buNone/>
            </a:pPr>
            <a:r>
              <a:rPr b="1" lang="en" u="sng">
                <a:solidFill>
                  <a:srgbClr val="000000"/>
                </a:solidFill>
                <a:latin typeface="Ubuntu"/>
                <a:ea typeface="Ubuntu"/>
                <a:cs typeface="Ubuntu"/>
                <a:sym typeface="Ubuntu"/>
              </a:rPr>
              <a:t>TCP/IP </a:t>
            </a:r>
            <a:r>
              <a:rPr lang="en">
                <a:solidFill>
                  <a:srgbClr val="000000"/>
                </a:solidFill>
                <a:latin typeface="Ubuntu"/>
                <a:ea typeface="Ubuntu"/>
                <a:cs typeface="Ubuntu"/>
                <a:sym typeface="Ubuntu"/>
              </a:rPr>
              <a:t>-Splitting the information into packets in the initial stage  and rearranging it in the destination.IP is used to route the packets into the correct location by the IP address attached to it.</a:t>
            </a:r>
          </a:p>
          <a:p>
            <a:pPr lvl="0">
              <a:spcBef>
                <a:spcPts val="0"/>
              </a:spcBef>
              <a:buNone/>
            </a:pPr>
            <a:r>
              <a:rPr b="1" lang="en" u="sng">
                <a:solidFill>
                  <a:srgbClr val="000000"/>
                </a:solidFill>
                <a:latin typeface="Ubuntu"/>
                <a:ea typeface="Ubuntu"/>
                <a:cs typeface="Ubuntu"/>
                <a:sym typeface="Ubuntu"/>
              </a:rPr>
              <a:t>UDP/ICMP</a:t>
            </a:r>
            <a:r>
              <a:rPr lang="en">
                <a:solidFill>
                  <a:srgbClr val="000000"/>
                </a:solidFill>
                <a:latin typeface="Ubuntu"/>
                <a:ea typeface="Ubuntu"/>
                <a:cs typeface="Ubuntu"/>
                <a:sym typeface="Ubuntu"/>
              </a:rPr>
              <a:t>-Used when small amount is passed through the Network.lacks error detection process that of TCP. ICMP is used for Diagnostic and management Process(ping and tracerat)</a:t>
            </a:r>
          </a:p>
          <a:p>
            <a:pPr lvl="0">
              <a:spcBef>
                <a:spcPts val="0"/>
              </a:spcBef>
              <a:buNone/>
            </a:pPr>
            <a:r>
              <a:rPr b="1" lang="en" u="sng">
                <a:solidFill>
                  <a:srgbClr val="000000"/>
                </a:solidFill>
                <a:latin typeface="Ubuntu"/>
                <a:ea typeface="Ubuntu"/>
                <a:cs typeface="Ubuntu"/>
                <a:sym typeface="Ubuntu"/>
              </a:rPr>
              <a:t>SMTP/POP3</a:t>
            </a:r>
            <a:r>
              <a:rPr lang="en" u="sng">
                <a:solidFill>
                  <a:srgbClr val="000000"/>
                </a:solidFill>
                <a:latin typeface="Ubuntu"/>
                <a:ea typeface="Ubuntu"/>
                <a:cs typeface="Ubuntu"/>
                <a:sym typeface="Ubuntu"/>
              </a:rPr>
              <a:t>/</a:t>
            </a:r>
            <a:r>
              <a:rPr b="1" lang="en" u="sng">
                <a:solidFill>
                  <a:srgbClr val="000000"/>
                </a:solidFill>
                <a:latin typeface="Ubuntu"/>
                <a:ea typeface="Ubuntu"/>
                <a:cs typeface="Ubuntu"/>
                <a:sym typeface="Ubuntu"/>
              </a:rPr>
              <a:t>IMAP</a:t>
            </a:r>
            <a:r>
              <a:rPr lang="en" u="sng">
                <a:solidFill>
                  <a:srgbClr val="000000"/>
                </a:solidFill>
                <a:latin typeface="Ubuntu"/>
                <a:ea typeface="Ubuntu"/>
                <a:cs typeface="Ubuntu"/>
                <a:sym typeface="Ubuntu"/>
              </a:rPr>
              <a:t> </a:t>
            </a:r>
            <a:r>
              <a:rPr lang="en">
                <a:solidFill>
                  <a:srgbClr val="000000"/>
                </a:solidFill>
                <a:latin typeface="Ubuntu"/>
                <a:ea typeface="Ubuntu"/>
                <a:cs typeface="Ubuntu"/>
                <a:sym typeface="Ubuntu"/>
              </a:rPr>
              <a:t>Simple Mail Transfer Protocol is used for sending emails. Post Office Protocol  third version is used for receiving the protocols.IMAP is Internet Mail Access protocol allows to read Individual Mail boxes at a single account</a:t>
            </a:r>
          </a:p>
          <a:p>
            <a:pPr lvl="0">
              <a:spcBef>
                <a:spcPts val="0"/>
              </a:spcBef>
              <a:buNone/>
            </a:pPr>
            <a:r>
              <a:rPr b="1" lang="en" u="sng">
                <a:solidFill>
                  <a:srgbClr val="000000"/>
                </a:solidFill>
                <a:latin typeface="Ubuntu"/>
                <a:ea typeface="Ubuntu"/>
                <a:cs typeface="Ubuntu"/>
                <a:sym typeface="Ubuntu"/>
              </a:rPr>
              <a:t>HTTPS/FTP</a:t>
            </a:r>
            <a:r>
              <a:rPr lang="en" u="sng">
                <a:solidFill>
                  <a:srgbClr val="000000"/>
                </a:solidFill>
                <a:latin typeface="Ubuntu"/>
                <a:ea typeface="Ubuntu"/>
                <a:cs typeface="Ubuntu"/>
                <a:sym typeface="Ubuntu"/>
              </a:rPr>
              <a:t> </a:t>
            </a:r>
            <a:r>
              <a:rPr lang="en">
                <a:solidFill>
                  <a:srgbClr val="000000"/>
                </a:solidFill>
                <a:latin typeface="Ubuntu"/>
                <a:ea typeface="Ubuntu"/>
                <a:cs typeface="Ubuntu"/>
                <a:sym typeface="Ubuntu"/>
              </a:rPr>
              <a:t>:Transfers the data through the encrypted format. FTP is an old protocol it is used for transferring files in the Network.Primary use uploading files into web sites.</a:t>
            </a:r>
          </a:p>
          <a:p>
            <a:pPr lvl="0">
              <a:spcBef>
                <a:spcPts val="0"/>
              </a:spcBef>
              <a:buNone/>
            </a:pPr>
            <a:r>
              <a:rPr lang="en"/>
              <a:t> </a:t>
            </a:r>
          </a:p>
          <a:p>
            <a:pPr lvl="0">
              <a:spcBef>
                <a:spcPts val="0"/>
              </a:spcBef>
              <a:buNone/>
            </a:pPr>
            <a:r>
              <a:t/>
            </a:r>
            <a:endParaRPr/>
          </a:p>
          <a:p>
            <a:pPr lvl="0">
              <a:spcBef>
                <a:spcPts val="0"/>
              </a:spcBef>
              <a:buNone/>
            </a:pPr>
            <a:r>
              <a:rPr lang="en"/>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descr="download.jpg" id="172" name="Shape 172"/>
          <p:cNvPicPr preferRelativeResize="0"/>
          <p:nvPr/>
        </p:nvPicPr>
        <p:blipFill>
          <a:blip r:embed="rId3">
            <a:alphaModFix/>
          </a:blip>
          <a:stretch>
            <a:fillRect/>
          </a:stretch>
        </p:blipFill>
        <p:spPr>
          <a:xfrm>
            <a:off x="112625" y="50675"/>
            <a:ext cx="8918775" cy="4998875"/>
          </a:xfrm>
          <a:prstGeom prst="rect">
            <a:avLst/>
          </a:prstGeom>
          <a:noFill/>
          <a:ln>
            <a:noFill/>
          </a:ln>
        </p:spPr>
      </p:pic>
      <p:sp>
        <p:nvSpPr>
          <p:cNvPr id="173" name="Shape 173"/>
          <p:cNvSpPr txBox="1"/>
          <p:nvPr/>
        </p:nvSpPr>
        <p:spPr>
          <a:xfrm>
            <a:off x="1596275" y="177400"/>
            <a:ext cx="4712700" cy="2787000"/>
          </a:xfrm>
          <a:prstGeom prst="rect">
            <a:avLst/>
          </a:prstGeom>
          <a:noFill/>
          <a:ln>
            <a:noFill/>
          </a:ln>
        </p:spPr>
        <p:txBody>
          <a:bodyPr anchorCtr="0" anchor="t" bIns="91425" lIns="91425" rIns="91425" tIns="91425">
            <a:noAutofit/>
          </a:bodyPr>
          <a:lstStyle/>
          <a:p>
            <a:pPr lvl="0">
              <a:spcBef>
                <a:spcPts val="0"/>
              </a:spcBef>
              <a:buNone/>
            </a:pPr>
            <a:r>
              <a:rPr lang="en" sz="3600" u="sng">
                <a:solidFill>
                  <a:schemeClr val="lt1"/>
                </a:solidFill>
              </a:rPr>
              <a:t>WIRESHARK</a:t>
            </a:r>
          </a:p>
        </p:txBody>
      </p:sp>
      <p:sp>
        <p:nvSpPr>
          <p:cNvPr id="174" name="Shape 174"/>
          <p:cNvSpPr txBox="1"/>
          <p:nvPr/>
        </p:nvSpPr>
        <p:spPr>
          <a:xfrm>
            <a:off x="754200" y="863875"/>
            <a:ext cx="7635600" cy="2027100"/>
          </a:xfrm>
          <a:prstGeom prst="rect">
            <a:avLst/>
          </a:prstGeom>
          <a:noFill/>
          <a:ln>
            <a:noFill/>
          </a:ln>
        </p:spPr>
        <p:txBody>
          <a:bodyPr anchorCtr="0" anchor="t" bIns="91425" lIns="91425" rIns="91425" tIns="91425">
            <a:noAutofit/>
          </a:bodyPr>
          <a:lstStyle/>
          <a:p>
            <a:pPr lvl="0" rtl="0">
              <a:spcBef>
                <a:spcPts val="0"/>
              </a:spcBef>
              <a:buNone/>
            </a:pPr>
            <a:r>
              <a:t/>
            </a:r>
            <a:endParaRPr b="1" sz="1800">
              <a:solidFill>
                <a:srgbClr val="EFEFEF"/>
              </a:solidFill>
              <a:latin typeface="Ubuntu"/>
              <a:ea typeface="Ubuntu"/>
              <a:cs typeface="Ubuntu"/>
              <a:sym typeface="Ubuntu"/>
            </a:endParaRPr>
          </a:p>
          <a:p>
            <a:pPr lvl="0" rtl="0">
              <a:spcBef>
                <a:spcPts val="0"/>
              </a:spcBef>
              <a:buNone/>
            </a:pPr>
            <a:r>
              <a:t/>
            </a:r>
            <a:endParaRPr b="1" sz="1800">
              <a:solidFill>
                <a:srgbClr val="EFEFEF"/>
              </a:solidFill>
              <a:latin typeface="Ubuntu"/>
              <a:ea typeface="Ubuntu"/>
              <a:cs typeface="Ubuntu"/>
              <a:sym typeface="Ubuntu"/>
            </a:endParaRPr>
          </a:p>
          <a:p>
            <a:pPr lvl="0" rtl="0">
              <a:spcBef>
                <a:spcPts val="0"/>
              </a:spcBef>
              <a:buNone/>
            </a:pPr>
            <a:r>
              <a:rPr b="1" lang="en" sz="1800">
                <a:solidFill>
                  <a:srgbClr val="EFEFEF"/>
                </a:solidFill>
                <a:latin typeface="Ubuntu"/>
                <a:ea typeface="Ubuntu"/>
                <a:cs typeface="Ubuntu"/>
                <a:sym typeface="Ubuntu"/>
              </a:rPr>
              <a:t>It is an open source tool and are used to sniff the packets going in and out of your network.</a:t>
            </a:r>
          </a:p>
          <a:p>
            <a:pPr lvl="0" rtl="0">
              <a:spcBef>
                <a:spcPts val="0"/>
              </a:spcBef>
              <a:buNone/>
            </a:pPr>
            <a:r>
              <a:t/>
            </a:r>
            <a:endParaRPr b="1" sz="1800">
              <a:solidFill>
                <a:srgbClr val="EFEFEF"/>
              </a:solidFill>
              <a:latin typeface="Ubuntu"/>
              <a:ea typeface="Ubuntu"/>
              <a:cs typeface="Ubuntu"/>
              <a:sym typeface="Ubuntu"/>
            </a:endParaRPr>
          </a:p>
          <a:p>
            <a:pPr lvl="0" rtl="0">
              <a:spcBef>
                <a:spcPts val="0"/>
              </a:spcBef>
              <a:buNone/>
            </a:pPr>
            <a:r>
              <a:rPr b="1" lang="en" sz="1800">
                <a:solidFill>
                  <a:srgbClr val="EFEFEF"/>
                </a:solidFill>
                <a:latin typeface="Ubuntu"/>
                <a:ea typeface="Ubuntu"/>
                <a:cs typeface="Ubuntu"/>
                <a:sym typeface="Ubuntu"/>
              </a:rPr>
              <a:t>Used by R &amp;D people to debug their protocol implementation.</a:t>
            </a:r>
          </a:p>
          <a:p>
            <a:pPr lvl="0" rtl="0">
              <a:spcBef>
                <a:spcPts val="0"/>
              </a:spcBef>
              <a:buNone/>
            </a:pPr>
            <a:r>
              <a:t/>
            </a:r>
            <a:endParaRPr b="1" sz="1800">
              <a:solidFill>
                <a:srgbClr val="EFEFEF"/>
              </a:solidFill>
              <a:latin typeface="Ubuntu"/>
              <a:ea typeface="Ubuntu"/>
              <a:cs typeface="Ubuntu"/>
              <a:sym typeface="Ubuntu"/>
            </a:endParaRPr>
          </a:p>
          <a:p>
            <a:pPr lvl="0" rtl="0">
              <a:spcBef>
                <a:spcPts val="0"/>
              </a:spcBef>
              <a:buNone/>
            </a:pPr>
            <a:r>
              <a:rPr b="1" lang="en" sz="1800">
                <a:solidFill>
                  <a:srgbClr val="EFEFEF"/>
                </a:solidFill>
                <a:latin typeface="Ubuntu"/>
                <a:ea typeface="Ubuntu"/>
                <a:cs typeface="Ubuntu"/>
                <a:sym typeface="Ubuntu"/>
              </a:rPr>
              <a:t>Network Admins to troubleshoot their networks.</a:t>
            </a:r>
          </a:p>
          <a:p>
            <a:pPr lvl="0" rtl="0">
              <a:spcBef>
                <a:spcPts val="0"/>
              </a:spcBef>
              <a:buNone/>
            </a:pPr>
            <a:r>
              <a:t/>
            </a:r>
            <a:endParaRPr b="1" sz="1800">
              <a:solidFill>
                <a:srgbClr val="EFEFEF"/>
              </a:solidFill>
              <a:latin typeface="Ubuntu"/>
              <a:ea typeface="Ubuntu"/>
              <a:cs typeface="Ubuntu"/>
              <a:sym typeface="Ubuntu"/>
            </a:endParaRPr>
          </a:p>
          <a:p>
            <a:pPr lvl="0">
              <a:spcBef>
                <a:spcPts val="0"/>
              </a:spcBef>
              <a:buNone/>
            </a:pPr>
            <a:r>
              <a:rPr b="1" lang="en" sz="1800">
                <a:solidFill>
                  <a:srgbClr val="EFEFEF"/>
                </a:solidFill>
                <a:latin typeface="Ubuntu"/>
                <a:ea typeface="Ubuntu"/>
                <a:cs typeface="Ubuntu"/>
                <a:sym typeface="Ubuntu"/>
              </a:rPr>
              <a:t>Network security engineers to discover security breaches and  vulnerabilities in their network.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descr="download.jpg" id="179" name="Shape 179"/>
          <p:cNvPicPr preferRelativeResize="0"/>
          <p:nvPr/>
        </p:nvPicPr>
        <p:blipFill>
          <a:blip r:embed="rId3">
            <a:alphaModFix/>
          </a:blip>
          <a:stretch>
            <a:fillRect/>
          </a:stretch>
        </p:blipFill>
        <p:spPr>
          <a:xfrm>
            <a:off x="125275" y="25337"/>
            <a:ext cx="8893450" cy="5092824"/>
          </a:xfrm>
          <a:prstGeom prst="rect">
            <a:avLst/>
          </a:prstGeom>
          <a:noFill/>
          <a:ln>
            <a:noFill/>
          </a:ln>
        </p:spPr>
      </p:pic>
      <p:sp>
        <p:nvSpPr>
          <p:cNvPr id="180" name="Shape 180"/>
          <p:cNvSpPr txBox="1"/>
          <p:nvPr/>
        </p:nvSpPr>
        <p:spPr>
          <a:xfrm>
            <a:off x="944500" y="534825"/>
            <a:ext cx="6759300" cy="33684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Wireshark can be downloaded from </a:t>
            </a:r>
            <a:r>
              <a:rPr lang="en" sz="1800" u="sng">
                <a:solidFill>
                  <a:srgbClr val="FF0000"/>
                </a:solidFill>
                <a:hlinkClick r:id="rId4"/>
              </a:rPr>
              <a:t>https://www.wireshark.org</a:t>
            </a:r>
            <a:r>
              <a:rPr lang="en" sz="1800">
                <a:solidFill>
                  <a:srgbClr val="F3F3F3"/>
                </a:solidFill>
              </a:rPr>
              <a:t> for free</a:t>
            </a:r>
          </a:p>
          <a:p>
            <a:pPr lvl="0" rtl="0">
              <a:spcBef>
                <a:spcPts val="0"/>
              </a:spcBef>
              <a:buNone/>
            </a:pPr>
            <a:r>
              <a:t/>
            </a:r>
            <a:endParaRPr/>
          </a:p>
          <a:p>
            <a:pPr lvl="0" rtl="0">
              <a:spcBef>
                <a:spcPts val="0"/>
              </a:spcBef>
              <a:buNone/>
            </a:pPr>
            <a:r>
              <a:rPr lang="en" sz="1800">
                <a:solidFill>
                  <a:srgbClr val="FFFFFF"/>
                </a:solidFill>
              </a:rPr>
              <a:t>Wireshark  can be downloaded as an application or as a tailored source code where one can there own modification to it using lua programming language.</a:t>
            </a: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None/>
            </a:pPr>
            <a:r>
              <a:rPr lang="en" sz="1800">
                <a:solidFill>
                  <a:srgbClr val="FFFFFF"/>
                </a:solidFill>
              </a:rPr>
              <a:t>In linux we can Install wireshark by giving sudo apt-get install wireshark</a:t>
            </a:r>
          </a:p>
          <a:p>
            <a:pPr lvl="0" rtl="0">
              <a:spcBef>
                <a:spcPts val="0"/>
              </a:spcBef>
              <a:buNone/>
            </a:pPr>
            <a:r>
              <a:t/>
            </a:r>
            <a:endParaRPr sz="1800">
              <a:solidFill>
                <a:srgbClr val="FFFFFF"/>
              </a:solidFill>
            </a:endParaRPr>
          </a:p>
          <a:p>
            <a:pPr lvl="0">
              <a:spcBef>
                <a:spcPts val="0"/>
              </a:spcBef>
              <a:buNone/>
            </a:pPr>
            <a:r>
              <a:rPr lang="en" sz="1800">
                <a:solidFill>
                  <a:srgbClr val="FFFFFF"/>
                </a:solidFill>
              </a:rPr>
              <a:t>It can be run in command line interface and as well as in GUI.</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44250" y="-230400"/>
            <a:ext cx="8455500" cy="2146800"/>
          </a:xfrm>
          <a:prstGeom prst="rect">
            <a:avLst/>
          </a:prstGeom>
        </p:spPr>
        <p:txBody>
          <a:bodyPr anchorCtr="0" anchor="ctr" bIns="91425" lIns="91425" rIns="91425" tIns="91425">
            <a:noAutofit/>
          </a:bodyPr>
          <a:lstStyle/>
          <a:p>
            <a:pPr lvl="0">
              <a:spcBef>
                <a:spcPts val="0"/>
              </a:spcBef>
              <a:buNone/>
            </a:pPr>
            <a:r>
              <a:rPr lang="en"/>
              <a:t>Let’s take an example……</a:t>
            </a:r>
          </a:p>
          <a:p>
            <a:pPr lvl="0">
              <a:spcBef>
                <a:spcPts val="0"/>
              </a:spcBef>
              <a:buNone/>
            </a:pPr>
            <a:r>
              <a:t/>
            </a:r>
            <a:endParaRPr/>
          </a:p>
        </p:txBody>
      </p:sp>
      <p:sp>
        <p:nvSpPr>
          <p:cNvPr id="186" name="Shape 186"/>
          <p:cNvSpPr txBox="1"/>
          <p:nvPr>
            <p:ph type="title"/>
          </p:nvPr>
        </p:nvSpPr>
        <p:spPr>
          <a:xfrm>
            <a:off x="132300" y="885775"/>
            <a:ext cx="8952900" cy="3157200"/>
          </a:xfrm>
          <a:prstGeom prst="rect">
            <a:avLst/>
          </a:prstGeom>
        </p:spPr>
        <p:txBody>
          <a:bodyPr anchorCtr="0" anchor="ctr" bIns="91425" lIns="91425" rIns="91425" tIns="91425">
            <a:noAutofit/>
          </a:bodyPr>
          <a:lstStyle/>
          <a:p>
            <a:pPr lvl="0" rtl="0">
              <a:spcBef>
                <a:spcPts val="0"/>
              </a:spcBef>
              <a:buNone/>
            </a:pPr>
            <a:r>
              <a:t/>
            </a:r>
            <a:endParaRPr sz="3000"/>
          </a:p>
          <a:p>
            <a:pPr lvl="0" rtl="0">
              <a:spcBef>
                <a:spcPts val="0"/>
              </a:spcBef>
              <a:buNone/>
            </a:pPr>
            <a:r>
              <a:rPr lang="en" sz="3000"/>
              <a:t>“A cute Stegosaurus”</a:t>
            </a:r>
          </a:p>
          <a:p>
            <a:pPr lvl="0" rtl="0">
              <a:spcBef>
                <a:spcPts val="0"/>
              </a:spcBef>
              <a:buNone/>
            </a:pPr>
            <a:r>
              <a:t/>
            </a:r>
            <a:endParaRPr sz="3000"/>
          </a:p>
          <a:p>
            <a:pPr lvl="0" rtl="0">
              <a:spcBef>
                <a:spcPts val="0"/>
              </a:spcBef>
              <a:buNone/>
            </a:pPr>
            <a:r>
              <a:rPr lang="en" sz="3000"/>
              <a:t>Admire our cutest stegosaurus ever!!!!!!</a:t>
            </a:r>
          </a:p>
          <a:p>
            <a:pPr lvl="0" rtl="0">
              <a:spcBef>
                <a:spcPts val="0"/>
              </a:spcBef>
              <a:buNone/>
            </a:pPr>
            <a:r>
              <a:t/>
            </a:r>
            <a:endParaRPr sz="3000"/>
          </a:p>
          <a:p>
            <a:pPr lvl="0" rtl="0">
              <a:spcBef>
                <a:spcPts val="0"/>
              </a:spcBef>
              <a:buNone/>
            </a:pPr>
            <a:r>
              <a:t/>
            </a:r>
            <a:endParaRPr sz="3000"/>
          </a:p>
          <a:p>
            <a:pPr lvl="0" rtl="0">
              <a:spcBef>
                <a:spcPts val="0"/>
              </a:spcBef>
              <a:buNone/>
            </a:pPr>
            <a:r>
              <a:t/>
            </a:r>
            <a:endParaRPr sz="3000"/>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76125" y="2152350"/>
            <a:ext cx="8744100" cy="838800"/>
          </a:xfrm>
          <a:prstGeom prst="rect">
            <a:avLst/>
          </a:prstGeom>
        </p:spPr>
        <p:txBody>
          <a:bodyPr anchorCtr="0" anchor="ctr" bIns="91425" lIns="91425" rIns="91425" tIns="91425">
            <a:noAutofit/>
          </a:bodyPr>
          <a:lstStyle/>
          <a:p>
            <a:pPr lvl="0">
              <a:spcBef>
                <a:spcPts val="0"/>
              </a:spcBef>
              <a:buNone/>
            </a:pPr>
            <a:r>
              <a:rPr lang="en" u="sng"/>
              <a:t>The Flag is</a:t>
            </a:r>
          </a:p>
          <a:p>
            <a:pPr lvl="0">
              <a:spcBef>
                <a:spcPts val="0"/>
              </a:spcBef>
              <a:buNone/>
            </a:pPr>
            <a:r>
              <a:rPr lang="en"/>
              <a:t>         </a:t>
            </a:r>
            <a:r>
              <a:rPr lang="en" sz="3000"/>
              <a:t>CTF{And_You_Thought_It_Was_In_The_Picture}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51225"/>
            <a:ext cx="8520600" cy="607800"/>
          </a:xfrm>
          <a:prstGeom prst="rect">
            <a:avLst/>
          </a:prstGeom>
        </p:spPr>
        <p:txBody>
          <a:bodyPr anchorCtr="0" anchor="t" bIns="91425" lIns="91425" rIns="91425" tIns="91425">
            <a:noAutofit/>
          </a:bodyPr>
          <a:lstStyle/>
          <a:p>
            <a:pPr lvl="0">
              <a:spcBef>
                <a:spcPts val="0"/>
              </a:spcBef>
              <a:buNone/>
            </a:pPr>
            <a:r>
              <a:rPr lang="en" u="sng"/>
              <a:t>Our Plan for Today</a:t>
            </a:r>
          </a:p>
        </p:txBody>
      </p:sp>
      <p:sp>
        <p:nvSpPr>
          <p:cNvPr id="91" name="Shape 91"/>
          <p:cNvSpPr txBox="1"/>
          <p:nvPr>
            <p:ph idx="1" type="body"/>
          </p:nvPr>
        </p:nvSpPr>
        <p:spPr>
          <a:xfrm>
            <a:off x="120950" y="1015275"/>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Ubuntu"/>
                <a:ea typeface="Ubuntu"/>
                <a:cs typeface="Ubuntu"/>
                <a:sym typeface="Ubuntu"/>
              </a:rPr>
              <a:t>What is cyber forensics?</a:t>
            </a:r>
          </a:p>
          <a:p>
            <a:pPr lvl="0" rtl="0">
              <a:spcBef>
                <a:spcPts val="0"/>
              </a:spcBef>
              <a:buNone/>
            </a:pPr>
            <a:r>
              <a:rPr lang="en">
                <a:solidFill>
                  <a:srgbClr val="000000"/>
                </a:solidFill>
                <a:latin typeface="Ubuntu"/>
                <a:ea typeface="Ubuntu"/>
                <a:cs typeface="Ubuntu"/>
                <a:sym typeface="Ubuntu"/>
              </a:rPr>
              <a:t>Terms you need to know in cyber forensics</a:t>
            </a:r>
          </a:p>
          <a:p>
            <a:pPr lvl="0" rtl="0">
              <a:spcBef>
                <a:spcPts val="0"/>
              </a:spcBef>
              <a:buNone/>
            </a:pPr>
            <a:r>
              <a:rPr lang="en">
                <a:solidFill>
                  <a:srgbClr val="000000"/>
                </a:solidFill>
                <a:latin typeface="Ubuntu"/>
                <a:ea typeface="Ubuntu"/>
                <a:cs typeface="Ubuntu"/>
                <a:sym typeface="Ubuntu"/>
              </a:rPr>
              <a:t>Evidence Hashing,Legal aspects of cyber forensics.</a:t>
            </a:r>
          </a:p>
          <a:p>
            <a:pPr lvl="0" rtl="0">
              <a:spcBef>
                <a:spcPts val="0"/>
              </a:spcBef>
              <a:buNone/>
            </a:pPr>
            <a:r>
              <a:rPr lang="en">
                <a:solidFill>
                  <a:srgbClr val="000000"/>
                </a:solidFill>
                <a:latin typeface="Ubuntu"/>
                <a:ea typeface="Ubuntu"/>
                <a:cs typeface="Ubuntu"/>
                <a:sym typeface="Ubuntu"/>
              </a:rPr>
              <a:t>Introduction to Network Forensics and Wireshark Tool(,Basic protocols,packet sniffing and ctf questions.)</a:t>
            </a:r>
          </a:p>
          <a:p>
            <a:pPr lvl="0" rtl="0">
              <a:spcBef>
                <a:spcPts val="0"/>
              </a:spcBef>
              <a:buNone/>
            </a:pPr>
            <a:r>
              <a:rPr lang="en">
                <a:solidFill>
                  <a:srgbClr val="000000"/>
                </a:solidFill>
                <a:latin typeface="Ubuntu"/>
                <a:ea typeface="Ubuntu"/>
                <a:cs typeface="Ubuntu"/>
                <a:sym typeface="Ubuntu"/>
              </a:rPr>
              <a:t>Audio forensics(with examples),Steganography(with examples)</a:t>
            </a:r>
          </a:p>
          <a:p>
            <a:pPr lvl="0">
              <a:spcBef>
                <a:spcPts val="0"/>
              </a:spcBef>
              <a:buNone/>
            </a:pPr>
            <a:r>
              <a:rPr lang="en">
                <a:solidFill>
                  <a:srgbClr val="000000"/>
                </a:solidFill>
                <a:latin typeface="Ubuntu"/>
                <a:ea typeface="Ubuntu"/>
                <a:cs typeface="Ubuntu"/>
                <a:sym typeface="Ubuntu"/>
              </a:rPr>
              <a:t>Introduction to malwares and Memory Forensics.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Image Forensics </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1.File signatures.</a:t>
            </a:r>
          </a:p>
          <a:p>
            <a:pPr lvl="0">
              <a:spcBef>
                <a:spcPts val="0"/>
              </a:spcBef>
              <a:buNone/>
            </a:pPr>
            <a:r>
              <a:rPr lang="en" sz="2400">
                <a:solidFill>
                  <a:srgbClr val="000000"/>
                </a:solidFill>
                <a:latin typeface="Ubuntu"/>
                <a:ea typeface="Ubuntu"/>
                <a:cs typeface="Ubuntu"/>
                <a:sym typeface="Ubuntu"/>
              </a:rPr>
              <a:t>2.Metadata and thumbnail</a:t>
            </a:r>
          </a:p>
          <a:p>
            <a:pPr lvl="0">
              <a:spcBef>
                <a:spcPts val="0"/>
              </a:spcBef>
              <a:buNone/>
            </a:pPr>
            <a:r>
              <a:rPr lang="en" sz="2400">
                <a:solidFill>
                  <a:srgbClr val="000000"/>
                </a:solidFill>
                <a:latin typeface="Ubuntu"/>
                <a:ea typeface="Ubuntu"/>
                <a:cs typeface="Ubuntu"/>
                <a:sym typeface="Ubuntu"/>
              </a:rPr>
              <a:t>3.Reverse Image Searching</a:t>
            </a:r>
          </a:p>
          <a:p>
            <a:pPr lvl="0">
              <a:spcBef>
                <a:spcPts val="0"/>
              </a:spcBef>
              <a:buNone/>
            </a:pPr>
            <a:r>
              <a:rPr lang="en" sz="2400">
                <a:solidFill>
                  <a:srgbClr val="000000"/>
                </a:solidFill>
                <a:latin typeface="Ubuntu"/>
                <a:ea typeface="Ubuntu"/>
                <a:cs typeface="Ubuntu"/>
                <a:sym typeface="Ubuntu"/>
              </a:rPr>
              <a:t>4.Fixing Chunks</a:t>
            </a:r>
          </a:p>
          <a:p>
            <a:pPr lvl="0">
              <a:spcBef>
                <a:spcPts val="0"/>
              </a:spcBef>
              <a:buNone/>
            </a:pPr>
            <a:r>
              <a:t/>
            </a:r>
            <a:endParaRPr>
              <a:solidFill>
                <a:srgbClr val="000000"/>
              </a:solidFill>
              <a:latin typeface="Ubuntu"/>
              <a:ea typeface="Ubuntu"/>
              <a:cs typeface="Ubuntu"/>
              <a:sym typeface="Ubuntu"/>
            </a:endParaRPr>
          </a:p>
          <a:p>
            <a:pPr lvl="0">
              <a:spcBef>
                <a:spcPts val="0"/>
              </a:spcBef>
              <a:buNone/>
            </a:pPr>
            <a:r>
              <a:rPr lang="en" u="sng">
                <a:solidFill>
                  <a:srgbClr val="000000"/>
                </a:solidFill>
                <a:latin typeface="Ubuntu"/>
                <a:ea typeface="Ubuntu"/>
                <a:cs typeface="Ubuntu"/>
                <a:sym typeface="Ubuntu"/>
              </a:rPr>
              <a:t> </a:t>
            </a:r>
            <a:r>
              <a:rPr lang="en" u="sng">
                <a:solidFill>
                  <a:srgbClr val="0000FF"/>
                </a:solidFill>
                <a:latin typeface="Ubuntu"/>
                <a:ea typeface="Ubuntu"/>
                <a:cs typeface="Ubuntu"/>
                <a:sym typeface="Ubuntu"/>
              </a:rPr>
              <a:t>Steganography</a:t>
            </a:r>
          </a:p>
          <a:p>
            <a:pPr lvl="0">
              <a:spcBef>
                <a:spcPts val="0"/>
              </a:spcBef>
              <a:buNone/>
            </a:pPr>
            <a:r>
              <a:rPr lang="en" sz="2400">
                <a:solidFill>
                  <a:srgbClr val="000000"/>
                </a:solidFill>
                <a:latin typeface="Ubuntu"/>
                <a:ea typeface="Ubuntu"/>
                <a:cs typeface="Ubuntu"/>
                <a:sym typeface="Ubuntu"/>
              </a:rPr>
              <a:t>  1.Encryption </a:t>
            </a:r>
          </a:p>
          <a:p>
            <a:pPr lvl="0">
              <a:spcBef>
                <a:spcPts val="0"/>
              </a:spcBef>
              <a:buNone/>
            </a:pPr>
            <a:r>
              <a:rPr lang="en" sz="2400">
                <a:solidFill>
                  <a:srgbClr val="000000"/>
                </a:solidFill>
                <a:latin typeface="Ubuntu"/>
                <a:ea typeface="Ubuntu"/>
                <a:cs typeface="Ubuntu"/>
                <a:sym typeface="Ubuntu"/>
              </a:rPr>
              <a:t>   2.Algorithms</a:t>
            </a:r>
          </a:p>
          <a:p>
            <a:pPr lvl="0">
              <a:spcBef>
                <a:spcPts val="0"/>
              </a:spcBef>
              <a:buNone/>
            </a:pPr>
            <a:r>
              <a:rPr lang="en" sz="2400">
                <a:solidFill>
                  <a:srgbClr val="000000"/>
                </a:solidFill>
                <a:latin typeface="Ubuntu"/>
                <a:ea typeface="Ubuntu"/>
                <a:cs typeface="Ubuntu"/>
                <a:sym typeface="Ubuntu"/>
              </a:rPr>
              <a:t>   3.In planes.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15325" y="0"/>
            <a:ext cx="8520600" cy="607800"/>
          </a:xfrm>
          <a:prstGeom prst="rect">
            <a:avLst/>
          </a:prstGeom>
        </p:spPr>
        <p:txBody>
          <a:bodyPr anchorCtr="0" anchor="t" bIns="91425" lIns="91425" rIns="91425" tIns="91425">
            <a:noAutofit/>
          </a:bodyPr>
          <a:lstStyle/>
          <a:p>
            <a:pPr lvl="0">
              <a:spcBef>
                <a:spcPts val="0"/>
              </a:spcBef>
              <a:buNone/>
            </a:pPr>
            <a:r>
              <a:rPr lang="en" u="sng"/>
              <a:t>Image Forensics</a:t>
            </a:r>
          </a:p>
          <a:p>
            <a:pPr lvl="0">
              <a:spcBef>
                <a:spcPts val="0"/>
              </a:spcBef>
              <a:buNone/>
            </a:pPr>
            <a:r>
              <a:rPr lang="en" sz="2400">
                <a:solidFill>
                  <a:srgbClr val="000000"/>
                </a:solidFill>
                <a:latin typeface="Ubuntu"/>
                <a:ea typeface="Ubuntu"/>
                <a:cs typeface="Ubuntu"/>
                <a:sym typeface="Ubuntu"/>
              </a:rPr>
              <a:t>Easy to be deceived.</a:t>
            </a:r>
          </a:p>
        </p:txBody>
      </p:sp>
      <p:pic>
        <p:nvPicPr>
          <p:cNvPr descr="PWM-using-pic16f877a-microcontroller.jpg" id="202" name="Shape 202"/>
          <p:cNvPicPr preferRelativeResize="0"/>
          <p:nvPr/>
        </p:nvPicPr>
        <p:blipFill>
          <a:blip r:embed="rId3">
            <a:alphaModFix/>
          </a:blip>
          <a:stretch>
            <a:fillRect/>
          </a:stretch>
        </p:blipFill>
        <p:spPr>
          <a:xfrm>
            <a:off x="416475" y="1373200"/>
            <a:ext cx="3450174" cy="3348700"/>
          </a:xfrm>
          <a:prstGeom prst="rect">
            <a:avLst/>
          </a:prstGeom>
          <a:noFill/>
          <a:ln>
            <a:noFill/>
          </a:ln>
        </p:spPr>
      </p:pic>
      <p:pic>
        <p:nvPicPr>
          <p:cNvPr descr="MagicCode.png" id="203" name="Shape 203"/>
          <p:cNvPicPr preferRelativeResize="0"/>
          <p:nvPr/>
        </p:nvPicPr>
        <p:blipFill>
          <a:blip r:embed="rId4">
            <a:alphaModFix/>
          </a:blip>
          <a:stretch>
            <a:fillRect/>
          </a:stretch>
        </p:blipFill>
        <p:spPr>
          <a:xfrm>
            <a:off x="5215775" y="172625"/>
            <a:ext cx="3023474" cy="1875150"/>
          </a:xfrm>
          <a:prstGeom prst="rect">
            <a:avLst/>
          </a:prstGeom>
          <a:noFill/>
          <a:ln>
            <a:noFill/>
          </a:ln>
        </p:spPr>
      </p:pic>
      <p:pic>
        <p:nvPicPr>
          <p:cNvPr descr="o_p.png" id="204" name="Shape 204"/>
          <p:cNvPicPr preferRelativeResize="0"/>
          <p:nvPr/>
        </p:nvPicPr>
        <p:blipFill>
          <a:blip r:embed="rId5">
            <a:alphaModFix/>
          </a:blip>
          <a:stretch>
            <a:fillRect/>
          </a:stretch>
        </p:blipFill>
        <p:spPr>
          <a:xfrm>
            <a:off x="5143500" y="2469349"/>
            <a:ext cx="2577775" cy="2493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Categories of Image Tampering</a:t>
            </a:r>
          </a:p>
          <a:p>
            <a:pPr lvl="0">
              <a:spcBef>
                <a:spcPts val="0"/>
              </a:spcBef>
              <a:buNone/>
            </a:pPr>
            <a:r>
              <a:t/>
            </a:r>
            <a:endParaRPr u="sng"/>
          </a:p>
          <a:p>
            <a:pPr lvl="0">
              <a:spcBef>
                <a:spcPts val="0"/>
              </a:spcBef>
              <a:buNone/>
            </a:pPr>
            <a:r>
              <a:rPr lang="en" sz="2400">
                <a:solidFill>
                  <a:srgbClr val="000000"/>
                </a:solidFill>
                <a:latin typeface="Ubuntu"/>
                <a:ea typeface="Ubuntu"/>
                <a:cs typeface="Ubuntu"/>
                <a:sym typeface="Ubuntu"/>
              </a:rPr>
              <a:t>There are three main catogories of Image Tampering the are.</a:t>
            </a:r>
          </a:p>
          <a:p>
            <a:pPr lvl="0">
              <a:spcBef>
                <a:spcPts val="0"/>
              </a:spcBef>
              <a:buNone/>
            </a:pPr>
            <a:r>
              <a:rPr lang="en" sz="2400">
                <a:solidFill>
                  <a:srgbClr val="000000"/>
                </a:solidFill>
                <a:latin typeface="Ubuntu"/>
                <a:ea typeface="Ubuntu"/>
                <a:cs typeface="Ubuntu"/>
                <a:sym typeface="Ubuntu"/>
              </a:rPr>
              <a:t>1.Enhancement</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2.Composition</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3.Copy Move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What can be done to protect the digital images?.</a:t>
            </a:r>
          </a:p>
          <a:p>
            <a:pPr lvl="0">
              <a:spcBef>
                <a:spcPts val="0"/>
              </a:spcBef>
              <a:buNone/>
            </a:pPr>
            <a:r>
              <a:t/>
            </a:r>
            <a:endParaRPr/>
          </a:p>
          <a:p>
            <a:pPr lvl="0">
              <a:spcBef>
                <a:spcPts val="0"/>
              </a:spcBef>
              <a:buNone/>
            </a:pPr>
            <a:r>
              <a:rPr lang="en"/>
              <a:t>1.Watermarking</a:t>
            </a:r>
          </a:p>
          <a:p>
            <a:pPr lvl="0">
              <a:spcBef>
                <a:spcPts val="0"/>
              </a:spcBef>
              <a:buNone/>
            </a:pPr>
            <a:r>
              <a:rPr lang="en"/>
              <a:t>      </a:t>
            </a:r>
            <a:r>
              <a:rPr lang="en">
                <a:solidFill>
                  <a:srgbClr val="000000"/>
                </a:solidFill>
                <a:latin typeface="Ubuntu"/>
                <a:ea typeface="Ubuntu"/>
                <a:cs typeface="Ubuntu"/>
                <a:sym typeface="Ubuntu"/>
              </a:rPr>
              <a:t>Fragile Watermarking</a:t>
            </a:r>
          </a:p>
          <a:p>
            <a:pPr lvl="0">
              <a:spcBef>
                <a:spcPts val="0"/>
              </a:spcBef>
              <a:buNone/>
            </a:pPr>
            <a:r>
              <a:rPr lang="en">
                <a:solidFill>
                  <a:srgbClr val="000000"/>
                </a:solidFill>
                <a:latin typeface="Ubuntu"/>
                <a:ea typeface="Ubuntu"/>
                <a:cs typeface="Ubuntu"/>
                <a:sym typeface="Ubuntu"/>
              </a:rPr>
              <a:t>      Semi-fragile Watermarking</a:t>
            </a:r>
          </a:p>
          <a:p>
            <a:pPr lvl="0">
              <a:spcBef>
                <a:spcPts val="0"/>
              </a:spcBef>
              <a:buNone/>
            </a:pPr>
            <a:r>
              <a:rPr lang="en"/>
              <a:t>2.Digital Fingerprinting/Signature</a:t>
            </a:r>
          </a:p>
          <a:p>
            <a:pPr lvl="0">
              <a:spcBef>
                <a:spcPts val="0"/>
              </a:spcBef>
              <a:buNone/>
            </a:pPr>
            <a:r>
              <a:rPr lang="en"/>
              <a:t>  </a:t>
            </a:r>
            <a:r>
              <a:rPr lang="en">
                <a:solidFill>
                  <a:srgbClr val="000000"/>
                </a:solidFill>
                <a:latin typeface="Ubuntu"/>
                <a:ea typeface="Ubuntu"/>
                <a:cs typeface="Ubuntu"/>
                <a:sym typeface="Ubuntu"/>
              </a:rPr>
              <a:t>  Digital Cameras with fingerprinting capabilities</a:t>
            </a:r>
            <a:r>
              <a:rPr lang="en"/>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Steganography</a:t>
            </a:r>
          </a:p>
          <a:p>
            <a:pPr lvl="0">
              <a:spcBef>
                <a:spcPts val="0"/>
              </a:spcBef>
              <a:buNone/>
            </a:pPr>
            <a:r>
              <a:t/>
            </a:r>
            <a:endParaRPr i="1" u="sng"/>
          </a:p>
          <a:p>
            <a:pPr lvl="0">
              <a:spcBef>
                <a:spcPts val="0"/>
              </a:spcBef>
              <a:buNone/>
            </a:pPr>
            <a:r>
              <a:rPr i="1" lang="en" u="sng">
                <a:solidFill>
                  <a:srgbClr val="000000"/>
                </a:solidFill>
              </a:rPr>
              <a:t>Stegano </a:t>
            </a:r>
            <a:r>
              <a:rPr lang="en">
                <a:solidFill>
                  <a:srgbClr val="000000"/>
                </a:solidFill>
              </a:rPr>
              <a:t>meaning</a:t>
            </a:r>
            <a:r>
              <a:rPr i="1" lang="en" u="sng">
                <a:solidFill>
                  <a:srgbClr val="000000"/>
                </a:solidFill>
              </a:rPr>
              <a:t> Covered</a:t>
            </a:r>
            <a:r>
              <a:rPr lang="en">
                <a:solidFill>
                  <a:srgbClr val="000000"/>
                </a:solidFill>
              </a:rPr>
              <a:t> graphy meaning Art.</a:t>
            </a:r>
          </a:p>
          <a:p>
            <a:pPr lvl="0">
              <a:spcBef>
                <a:spcPts val="0"/>
              </a:spcBef>
              <a:buNone/>
            </a:pPr>
            <a:r>
              <a:t/>
            </a:r>
            <a:endParaRPr>
              <a:solidFill>
                <a:srgbClr val="000000"/>
              </a:solidFill>
            </a:endParaRPr>
          </a:p>
          <a:p>
            <a:pPr lvl="0">
              <a:spcBef>
                <a:spcPts val="0"/>
              </a:spcBef>
              <a:buNone/>
            </a:pPr>
            <a:r>
              <a:rPr lang="en">
                <a:solidFill>
                  <a:srgbClr val="000000"/>
                </a:solidFill>
              </a:rPr>
              <a:t>The art and science of writing messages in such a way no one apart from the intended recipient even knows that a message has been sent.</a:t>
            </a:r>
          </a:p>
          <a:p>
            <a:pPr lvl="0">
              <a:spcBef>
                <a:spcPts val="0"/>
              </a:spcBef>
              <a:buNone/>
            </a:pPr>
            <a:r>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14250"/>
            <a:ext cx="8520600" cy="607800"/>
          </a:xfrm>
          <a:prstGeom prst="rect">
            <a:avLst/>
          </a:prstGeom>
        </p:spPr>
        <p:txBody>
          <a:bodyPr anchorCtr="0" anchor="t" bIns="91425" lIns="91425" rIns="91425" tIns="91425">
            <a:noAutofit/>
          </a:bodyPr>
          <a:lstStyle/>
          <a:p>
            <a:pPr lvl="0">
              <a:spcBef>
                <a:spcPts val="0"/>
              </a:spcBef>
              <a:buNone/>
            </a:pPr>
            <a:r>
              <a:rPr lang="en" u="sng"/>
              <a:t>Reasons for Using Image Steganography</a:t>
            </a:r>
          </a:p>
          <a:p>
            <a:pPr lvl="0">
              <a:spcBef>
                <a:spcPts val="0"/>
              </a:spcBef>
              <a:buNone/>
            </a:pPr>
            <a:r>
              <a:rPr lang="en" sz="2400">
                <a:solidFill>
                  <a:srgbClr val="434343"/>
                </a:solidFill>
                <a:latin typeface="Ubuntu"/>
                <a:ea typeface="Ubuntu"/>
                <a:cs typeface="Ubuntu"/>
                <a:sym typeface="Ubuntu"/>
              </a:rPr>
              <a:t>I</a:t>
            </a:r>
            <a:r>
              <a:rPr lang="en" sz="2400">
                <a:solidFill>
                  <a:srgbClr val="000000"/>
                </a:solidFill>
                <a:latin typeface="Ubuntu"/>
                <a:ea typeface="Ubuntu"/>
                <a:cs typeface="Ubuntu"/>
                <a:sym typeface="Ubuntu"/>
              </a:rPr>
              <a:t>t is the most widely used medium being used today.</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Takes advantage of our limited visual perception of colors.</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This field is expected to continually grow as computer graphics power also grows.</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Many programs are available to apply steganography.Considered more efficient than Normal Cryptography.Works well when combined with Cryptography.</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257325" y="410000"/>
            <a:ext cx="8520600" cy="607800"/>
          </a:xfrm>
          <a:prstGeom prst="rect">
            <a:avLst/>
          </a:prstGeom>
        </p:spPr>
        <p:txBody>
          <a:bodyPr anchorCtr="0" anchor="t" bIns="91425" lIns="91425" rIns="91425" tIns="91425">
            <a:noAutofit/>
          </a:bodyPr>
          <a:lstStyle/>
          <a:p>
            <a:pPr lvl="0">
              <a:spcBef>
                <a:spcPts val="0"/>
              </a:spcBef>
              <a:buNone/>
            </a:pPr>
            <a:r>
              <a:rPr lang="en" u="sng"/>
              <a:t>Image Based Techniques</a:t>
            </a:r>
          </a:p>
          <a:p>
            <a:pPr lvl="0">
              <a:spcBef>
                <a:spcPts val="0"/>
              </a:spcBef>
              <a:buNone/>
            </a:pPr>
            <a:r>
              <a:t/>
            </a:r>
            <a:endParaRPr/>
          </a:p>
          <a:p>
            <a:pPr lvl="0">
              <a:spcBef>
                <a:spcPts val="0"/>
              </a:spcBef>
              <a:buNone/>
            </a:pPr>
            <a:r>
              <a:rPr lang="en"/>
              <a:t>Least Significant Bit Insertion.</a:t>
            </a:r>
          </a:p>
          <a:p>
            <a:pPr lvl="0">
              <a:spcBef>
                <a:spcPts val="0"/>
              </a:spcBef>
              <a:buNone/>
            </a:pPr>
            <a:r>
              <a:t/>
            </a:r>
            <a:endParaRPr/>
          </a:p>
          <a:p>
            <a:pPr lvl="0">
              <a:spcBef>
                <a:spcPts val="0"/>
              </a:spcBef>
              <a:buNone/>
            </a:pPr>
            <a:r>
              <a:rPr lang="en"/>
              <a:t>Hiding Images Inside Another Image</a:t>
            </a:r>
          </a:p>
          <a:p>
            <a:pPr lvl="0">
              <a:spcBef>
                <a:spcPts val="0"/>
              </a:spcBef>
              <a:buNone/>
            </a:pPr>
            <a:r>
              <a:t/>
            </a:r>
            <a:endParaRPr/>
          </a:p>
          <a:p>
            <a:pPr lvl="0">
              <a:spcBef>
                <a:spcPts val="0"/>
              </a:spcBef>
              <a:buNone/>
            </a:pPr>
            <a:r>
              <a:rPr lang="en"/>
              <a:t>Masking and Filtering.</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257750"/>
            <a:ext cx="8520600" cy="607800"/>
          </a:xfrm>
          <a:prstGeom prst="rect">
            <a:avLst/>
          </a:prstGeom>
        </p:spPr>
        <p:txBody>
          <a:bodyPr anchorCtr="0" anchor="t" bIns="91425" lIns="91425" rIns="91425" tIns="91425">
            <a:noAutofit/>
          </a:bodyPr>
          <a:lstStyle/>
          <a:p>
            <a:pPr lvl="0">
              <a:spcBef>
                <a:spcPts val="0"/>
              </a:spcBef>
              <a:buNone/>
            </a:pPr>
            <a:r>
              <a:rPr lang="en" u="sng"/>
              <a:t>LSB Insertion</a:t>
            </a:r>
          </a:p>
          <a:p>
            <a:pPr lvl="0">
              <a:spcBef>
                <a:spcPts val="0"/>
              </a:spcBef>
              <a:buNone/>
            </a:pPr>
            <a:r>
              <a:rPr lang="en" sz="2400"/>
              <a:t>A</a:t>
            </a:r>
            <a:r>
              <a:rPr lang="en" sz="1800"/>
              <a:t> sample raster data for 3 pixels (9 bytes)</a:t>
            </a:r>
          </a:p>
          <a:p>
            <a:pPr lvl="0">
              <a:spcBef>
                <a:spcPts val="0"/>
              </a:spcBef>
              <a:buNone/>
            </a:pPr>
            <a:r>
              <a:rPr lang="en" sz="1800"/>
              <a:t>may be:</a:t>
            </a:r>
          </a:p>
          <a:p>
            <a:pPr lvl="0">
              <a:spcBef>
                <a:spcPts val="0"/>
              </a:spcBef>
              <a:buNone/>
            </a:pPr>
            <a:r>
              <a:t/>
            </a:r>
            <a:endParaRPr sz="1800"/>
          </a:p>
          <a:p>
            <a:pPr lvl="0">
              <a:spcBef>
                <a:spcPts val="0"/>
              </a:spcBef>
              <a:buNone/>
            </a:pPr>
            <a:r>
              <a:rPr lang="en" sz="1800"/>
              <a:t>00100111  11101001  11001000</a:t>
            </a:r>
          </a:p>
          <a:p>
            <a:pPr lvl="0">
              <a:spcBef>
                <a:spcPts val="0"/>
              </a:spcBef>
              <a:buNone/>
            </a:pPr>
            <a:r>
              <a:rPr lang="en" sz="1800"/>
              <a:t>00100111  11001000  11101001</a:t>
            </a:r>
          </a:p>
          <a:p>
            <a:pPr lvl="0">
              <a:spcBef>
                <a:spcPts val="0"/>
              </a:spcBef>
              <a:buNone/>
            </a:pPr>
            <a:r>
              <a:rPr lang="en" sz="1800"/>
              <a:t>11001000  00100111  11101011</a:t>
            </a:r>
          </a:p>
          <a:p>
            <a:pPr lvl="0">
              <a:spcBef>
                <a:spcPts val="0"/>
              </a:spcBef>
              <a:buNone/>
            </a:pPr>
            <a:r>
              <a:rPr lang="en" sz="1800">
                <a:solidFill>
                  <a:srgbClr val="FF0000"/>
                </a:solidFill>
              </a:rPr>
              <a:t>Inserting the binary value for (10000001)</a:t>
            </a:r>
          </a:p>
          <a:p>
            <a:pPr lvl="0">
              <a:spcBef>
                <a:spcPts val="0"/>
              </a:spcBef>
              <a:buNone/>
            </a:pPr>
            <a:r>
              <a:rPr lang="en" sz="1800">
                <a:solidFill>
                  <a:srgbClr val="FF0000"/>
                </a:solidFill>
              </a:rPr>
              <a:t>changes 4 bits</a:t>
            </a:r>
          </a:p>
          <a:p>
            <a:pPr lvl="0">
              <a:spcBef>
                <a:spcPts val="0"/>
              </a:spcBef>
              <a:buNone/>
            </a:pPr>
            <a:r>
              <a:t/>
            </a:r>
            <a:endParaRPr sz="1800"/>
          </a:p>
          <a:p>
            <a:pPr lvl="0">
              <a:spcBef>
                <a:spcPts val="0"/>
              </a:spcBef>
              <a:buNone/>
            </a:pPr>
            <a:r>
              <a:t/>
            </a:r>
            <a:endParaRPr sz="1800"/>
          </a:p>
          <a:p>
            <a:pPr lvl="0">
              <a:spcBef>
                <a:spcPts val="0"/>
              </a:spcBef>
              <a:buNone/>
            </a:pPr>
            <a:r>
              <a:rPr lang="en" sz="1800"/>
              <a:t>00100111  11101000  11001000</a:t>
            </a:r>
          </a:p>
          <a:p>
            <a:pPr lvl="0">
              <a:spcBef>
                <a:spcPts val="0"/>
              </a:spcBef>
              <a:buNone/>
            </a:pPr>
            <a:r>
              <a:rPr lang="en" sz="1800"/>
              <a:t>00100110  11001000  11101000</a:t>
            </a:r>
          </a:p>
          <a:p>
            <a:pPr lvl="0">
              <a:spcBef>
                <a:spcPts val="0"/>
              </a:spcBef>
              <a:buNone/>
            </a:pPr>
            <a:r>
              <a:rPr lang="en" sz="1800"/>
              <a:t>11001000   00100110 11101011</a:t>
            </a:r>
          </a:p>
          <a:p>
            <a:pPr lvl="0">
              <a:spcBef>
                <a:spcPts val="0"/>
              </a:spcBef>
              <a:buNone/>
            </a:pPr>
            <a:r>
              <a:t/>
            </a:r>
            <a:endParaRPr sz="1800"/>
          </a:p>
        </p:txBody>
      </p:sp>
      <p:sp>
        <p:nvSpPr>
          <p:cNvPr id="235" name="Shape 235"/>
          <p:cNvSpPr/>
          <p:nvPr/>
        </p:nvSpPr>
        <p:spPr>
          <a:xfrm>
            <a:off x="1935600" y="3066525"/>
            <a:ext cx="554700" cy="5655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Steganography</a:t>
            </a:r>
          </a:p>
        </p:txBody>
      </p:sp>
      <p:sp>
        <p:nvSpPr>
          <p:cNvPr id="241" name="Shape 241"/>
          <p:cNvSpPr txBox="1"/>
          <p:nvPr/>
        </p:nvSpPr>
        <p:spPr>
          <a:xfrm>
            <a:off x="311700" y="912150"/>
            <a:ext cx="8184000" cy="3319200"/>
          </a:xfrm>
          <a:prstGeom prst="rect">
            <a:avLst/>
          </a:prstGeom>
          <a:noFill/>
          <a:ln>
            <a:noFill/>
          </a:ln>
        </p:spPr>
        <p:txBody>
          <a:bodyPr anchorCtr="0" anchor="t" bIns="91425" lIns="91425" rIns="91425" tIns="91425">
            <a:noAutofit/>
          </a:bodyPr>
          <a:lstStyle/>
          <a:p>
            <a:pPr lvl="0">
              <a:spcBef>
                <a:spcPts val="0"/>
              </a:spcBef>
              <a:buNone/>
            </a:pPr>
            <a:r>
              <a:rPr lang="en" sz="1800">
                <a:latin typeface="Ubuntu"/>
                <a:ea typeface="Ubuntu"/>
                <a:cs typeface="Ubuntu"/>
                <a:sym typeface="Ubuntu"/>
              </a:rPr>
              <a:t>Steganography is the method of hiding data inside images.There are various methods used </a:t>
            </a:r>
          </a:p>
          <a:p>
            <a:pPr lvl="0">
              <a:spcBef>
                <a:spcPts val="0"/>
              </a:spcBef>
              <a:buNone/>
            </a:pPr>
            <a:r>
              <a:t/>
            </a:r>
            <a:endParaRPr sz="1800">
              <a:latin typeface="Ubuntu"/>
              <a:ea typeface="Ubuntu"/>
              <a:cs typeface="Ubuntu"/>
              <a:sym typeface="Ubuntu"/>
            </a:endParaRPr>
          </a:p>
          <a:p>
            <a:pPr lvl="0">
              <a:spcBef>
                <a:spcPts val="0"/>
              </a:spcBef>
              <a:buNone/>
            </a:pPr>
            <a:r>
              <a:rPr lang="en" sz="1800">
                <a:latin typeface="Ubuntu"/>
                <a:ea typeface="Ubuntu"/>
                <a:cs typeface="Ubuntu"/>
                <a:sym typeface="Ubuntu"/>
              </a:rPr>
              <a:t>1.Hiding files in images.</a:t>
            </a:r>
          </a:p>
          <a:p>
            <a:pPr lvl="0">
              <a:spcBef>
                <a:spcPts val="0"/>
              </a:spcBef>
              <a:buNone/>
            </a:pPr>
            <a:r>
              <a:rPr lang="en" sz="1800">
                <a:latin typeface="Ubuntu"/>
                <a:ea typeface="Ubuntu"/>
                <a:cs typeface="Ubuntu"/>
                <a:sym typeface="Ubuntu"/>
              </a:rPr>
              <a:t>2.Manipulating the RGB pixels for hiding data</a:t>
            </a:r>
          </a:p>
          <a:p>
            <a:pPr lvl="0">
              <a:spcBef>
                <a:spcPts val="0"/>
              </a:spcBef>
              <a:buNone/>
            </a:pPr>
            <a:r>
              <a:rPr lang="en" sz="1800">
                <a:latin typeface="Ubuntu"/>
                <a:ea typeface="Ubuntu"/>
                <a:cs typeface="Ubuntu"/>
                <a:sym typeface="Ubuntu"/>
              </a:rPr>
              <a:t>3.Hiding data in plain site</a:t>
            </a:r>
          </a:p>
          <a:p>
            <a:pPr lvl="0">
              <a:spcBef>
                <a:spcPts val="0"/>
              </a:spcBef>
              <a:buNone/>
            </a:pPr>
            <a:r>
              <a:rPr lang="en" sz="1800">
                <a:latin typeface="Ubuntu"/>
                <a:ea typeface="Ubuntu"/>
                <a:cs typeface="Ubuntu"/>
                <a:sym typeface="Ubuntu"/>
              </a:rPr>
              <a:t>  </a:t>
            </a:r>
          </a:p>
          <a:p>
            <a:pPr lvl="0">
              <a:spcBef>
                <a:spcPts val="0"/>
              </a:spcBef>
              <a:buNone/>
            </a:pPr>
            <a:r>
              <a:rPr lang="en" sz="1800">
                <a:latin typeface="Ubuntu"/>
                <a:ea typeface="Ubuntu"/>
                <a:cs typeface="Ubuntu"/>
                <a:sym typeface="Ubuntu"/>
              </a:rPr>
              <a:t>Steganography is better than that of Normal cryptography because the encrypted message itself does not attract attention.</a:t>
            </a:r>
          </a:p>
          <a:p>
            <a:pPr lvl="0">
              <a:spcBef>
                <a:spcPts val="0"/>
              </a:spcBef>
              <a:buNone/>
            </a:pPr>
            <a:r>
              <a:rPr lang="en" sz="1800">
                <a:latin typeface="Ubuntu"/>
                <a:ea typeface="Ubuntu"/>
                <a:cs typeface="Ubuntu"/>
                <a:sym typeface="Ubuntu"/>
              </a:rPr>
              <a:t> Media files are ideal for steganography due to their large size.</a:t>
            </a:r>
          </a:p>
          <a:p>
            <a:pPr lvl="0">
              <a:spcBef>
                <a:spcPts val="0"/>
              </a:spcBef>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LSB Uses</a:t>
            </a:r>
            <a:r>
              <a:rPr lang="en"/>
              <a:t>.</a:t>
            </a:r>
          </a:p>
          <a:p>
            <a:pPr lvl="0">
              <a:spcBef>
                <a:spcPts val="0"/>
              </a:spcBef>
              <a:buNone/>
            </a:pPr>
            <a:r>
              <a:rPr lang="en" sz="2400">
                <a:solidFill>
                  <a:srgbClr val="000000"/>
                </a:solidFill>
                <a:latin typeface="Ubuntu"/>
                <a:ea typeface="Ubuntu"/>
                <a:cs typeface="Ubuntu"/>
                <a:sym typeface="Ubuntu"/>
              </a:rPr>
              <a:t>Storing passwords and/or other confidential information.</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Covert communication of sensitive data.</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Speculated uses in terrorist activities.</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Being widely used to hide and/or transfer illegal content.</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t/>
            </a:r>
            <a:endParaRPr sz="1800"/>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163150"/>
            <a:ext cx="8520600" cy="607800"/>
          </a:xfrm>
          <a:prstGeom prst="rect">
            <a:avLst/>
          </a:prstGeom>
        </p:spPr>
        <p:txBody>
          <a:bodyPr anchorCtr="0" anchor="t" bIns="91425" lIns="91425" rIns="91425" tIns="91425">
            <a:noAutofit/>
          </a:bodyPr>
          <a:lstStyle/>
          <a:p>
            <a:pPr lvl="0">
              <a:spcBef>
                <a:spcPts val="0"/>
              </a:spcBef>
              <a:buNone/>
            </a:pPr>
            <a:r>
              <a:rPr lang="en" u="sng"/>
              <a:t>Cyber forensics</a:t>
            </a:r>
          </a:p>
        </p:txBody>
      </p:sp>
      <p:sp>
        <p:nvSpPr>
          <p:cNvPr id="97" name="Shape 97"/>
          <p:cNvSpPr txBox="1"/>
          <p:nvPr>
            <p:ph idx="1" type="body"/>
          </p:nvPr>
        </p:nvSpPr>
        <p:spPr>
          <a:xfrm>
            <a:off x="147175" y="902250"/>
            <a:ext cx="8520600" cy="33390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Ubuntu"/>
                <a:ea typeface="Ubuntu"/>
                <a:cs typeface="Ubuntu"/>
                <a:sym typeface="Ubuntu"/>
              </a:rPr>
              <a:t>Discipline that combines the elements of  civilianlaw and computer science which helps us to analyze computer networks,Communication systems and Mobile Networks</a:t>
            </a:r>
          </a:p>
          <a:p>
            <a:pPr lvl="0" rtl="0">
              <a:spcBef>
                <a:spcPts val="0"/>
              </a:spcBef>
              <a:buNone/>
            </a:pPr>
            <a:r>
              <a:rPr lang="en">
                <a:solidFill>
                  <a:srgbClr val="000000"/>
                </a:solidFill>
                <a:latin typeface="Ubuntu"/>
                <a:ea typeface="Ubuntu"/>
                <a:cs typeface="Ubuntu"/>
                <a:sym typeface="Ubuntu"/>
              </a:rPr>
              <a:t>Cyber forensics plays a vital role in the field of Information security.It is used as an immediate security response after a cyber attack.</a:t>
            </a:r>
          </a:p>
          <a:p>
            <a:pPr lvl="0" rtl="0">
              <a:spcBef>
                <a:spcPts val="0"/>
              </a:spcBef>
              <a:buNone/>
            </a:pPr>
            <a:r>
              <a:rPr lang="en">
                <a:solidFill>
                  <a:srgbClr val="000000"/>
                </a:solidFill>
                <a:latin typeface="Ubuntu"/>
                <a:ea typeface="Ubuntu"/>
                <a:cs typeface="Ubuntu"/>
                <a:sym typeface="Ubuntu"/>
              </a:rPr>
              <a:t>Mishandling of Information by a forensics can lead to great alterations in the cases.</a:t>
            </a:r>
          </a:p>
          <a:p>
            <a:pPr lvl="0" rtl="0">
              <a:spcBef>
                <a:spcPts val="0"/>
              </a:spcBef>
              <a:buNone/>
            </a:pPr>
            <a:r>
              <a:rPr lang="en">
                <a:solidFill>
                  <a:srgbClr val="000000"/>
                </a:solidFill>
                <a:latin typeface="Ubuntu"/>
                <a:ea typeface="Ubuntu"/>
                <a:cs typeface="Ubuntu"/>
                <a:sym typeface="Ubuntu"/>
              </a:rPr>
              <a:t>The main problem in the field is the improper updation  of the laws based on new attacks.</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94650"/>
            <a:ext cx="8520600" cy="607800"/>
          </a:xfrm>
          <a:prstGeom prst="rect">
            <a:avLst/>
          </a:prstGeom>
        </p:spPr>
        <p:txBody>
          <a:bodyPr anchorCtr="0" anchor="t" bIns="91425" lIns="91425" rIns="91425" tIns="91425">
            <a:noAutofit/>
          </a:bodyPr>
          <a:lstStyle/>
          <a:p>
            <a:pPr lvl="0">
              <a:spcBef>
                <a:spcPts val="0"/>
              </a:spcBef>
              <a:buNone/>
            </a:pPr>
            <a:r>
              <a:rPr lang="en" u="sng"/>
              <a:t>Hiding Images Inside another Image.</a:t>
            </a:r>
          </a:p>
          <a:p>
            <a:pPr lvl="0">
              <a:spcBef>
                <a:spcPts val="0"/>
              </a:spcBef>
              <a:buNone/>
            </a:pPr>
            <a:r>
              <a:rPr lang="en">
                <a:solidFill>
                  <a:srgbClr val="000000"/>
                </a:solidFill>
                <a:latin typeface="Ubuntu"/>
                <a:ea typeface="Ubuntu"/>
                <a:cs typeface="Ubuntu"/>
                <a:sym typeface="Ubuntu"/>
              </a:rPr>
              <a:t>Since the size of a given image is large,we can embed one image inside another.</a:t>
            </a:r>
          </a:p>
          <a:p>
            <a:pPr lvl="0">
              <a:spcBef>
                <a:spcPts val="0"/>
              </a:spcBef>
              <a:buNone/>
            </a:pPr>
            <a:r>
              <a:t/>
            </a:r>
            <a:endParaRPr>
              <a:solidFill>
                <a:srgbClr val="000000"/>
              </a:solidFill>
              <a:latin typeface="Ubuntu"/>
              <a:ea typeface="Ubuntu"/>
              <a:cs typeface="Ubuntu"/>
              <a:sym typeface="Ubuntu"/>
            </a:endParaRPr>
          </a:p>
          <a:p>
            <a:pPr lvl="0">
              <a:spcBef>
                <a:spcPts val="0"/>
              </a:spcBef>
              <a:buNone/>
            </a:pPr>
            <a:r>
              <a:rPr lang="en">
                <a:solidFill>
                  <a:srgbClr val="000000"/>
                </a:solidFill>
                <a:latin typeface="Ubuntu"/>
                <a:ea typeface="Ubuntu"/>
                <a:cs typeface="Ubuntu"/>
                <a:sym typeface="Ubuntu"/>
              </a:rPr>
              <a:t>The process of embedding can be done in many ways. </a:t>
            </a:r>
          </a:p>
          <a:p>
            <a:pPr lvl="0">
              <a:spcBef>
                <a:spcPts val="0"/>
              </a:spcBef>
              <a:buNone/>
            </a:pPr>
            <a:r>
              <a:t/>
            </a:r>
            <a:endParaRPr>
              <a:solidFill>
                <a:srgbClr val="000000"/>
              </a:solidFill>
              <a:latin typeface="Ubuntu"/>
              <a:ea typeface="Ubuntu"/>
              <a:cs typeface="Ubuntu"/>
              <a:sym typeface="Ubuntu"/>
            </a:endParaRPr>
          </a:p>
          <a:p>
            <a:pPr lvl="0">
              <a:spcBef>
                <a:spcPts val="0"/>
              </a:spcBef>
              <a:buNone/>
            </a:pPr>
            <a:r>
              <a:rPr lang="en">
                <a:solidFill>
                  <a:srgbClr val="000000"/>
                </a:solidFill>
                <a:latin typeface="Ubuntu"/>
                <a:ea typeface="Ubuntu"/>
                <a:cs typeface="Ubuntu"/>
                <a:sym typeface="Ubuntu"/>
              </a:rPr>
              <a:t>There are various open source tools that can be used to do this works.</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126825" y="268625"/>
            <a:ext cx="8520600" cy="607800"/>
          </a:xfrm>
          <a:prstGeom prst="rect">
            <a:avLst/>
          </a:prstGeom>
        </p:spPr>
        <p:txBody>
          <a:bodyPr anchorCtr="0" anchor="t" bIns="91425" lIns="91425" rIns="91425" tIns="91425">
            <a:noAutofit/>
          </a:bodyPr>
          <a:lstStyle/>
          <a:p>
            <a:pPr lvl="0">
              <a:spcBef>
                <a:spcPts val="0"/>
              </a:spcBef>
              <a:buNone/>
            </a:pPr>
            <a:r>
              <a:rPr lang="en" u="sng"/>
              <a:t>Some tools for Steganography</a:t>
            </a:r>
          </a:p>
        </p:txBody>
      </p:sp>
      <p:sp>
        <p:nvSpPr>
          <p:cNvPr id="257" name="Shape 257"/>
          <p:cNvSpPr txBox="1"/>
          <p:nvPr>
            <p:ph type="title"/>
          </p:nvPr>
        </p:nvSpPr>
        <p:spPr>
          <a:xfrm>
            <a:off x="370075" y="1219200"/>
            <a:ext cx="8520600" cy="2705100"/>
          </a:xfrm>
          <a:prstGeom prst="rect">
            <a:avLst/>
          </a:prstGeom>
        </p:spPr>
        <p:txBody>
          <a:bodyPr anchorCtr="0" anchor="t" bIns="91425" lIns="91425" rIns="91425" tIns="91425">
            <a:noAutofit/>
          </a:bodyPr>
          <a:lstStyle/>
          <a:p>
            <a:pPr lvl="0">
              <a:spcBef>
                <a:spcPts val="0"/>
              </a:spcBef>
              <a:buNone/>
            </a:pPr>
            <a:r>
              <a:rPr lang="en"/>
              <a:t>Steghide</a:t>
            </a:r>
          </a:p>
          <a:p>
            <a:pPr lvl="0">
              <a:spcBef>
                <a:spcPts val="0"/>
              </a:spcBef>
              <a:buNone/>
            </a:pPr>
            <a:r>
              <a:rPr lang="en"/>
              <a:t>Stegdetect</a:t>
            </a:r>
          </a:p>
          <a:p>
            <a:pPr lvl="0">
              <a:spcBef>
                <a:spcPts val="0"/>
              </a:spcBef>
              <a:buNone/>
            </a:pPr>
            <a:r>
              <a:rPr lang="en"/>
              <a:t>Foremost</a:t>
            </a:r>
          </a:p>
          <a:p>
            <a:pPr lvl="0">
              <a:spcBef>
                <a:spcPts val="0"/>
              </a:spcBef>
              <a:buNone/>
            </a:pPr>
            <a:r>
              <a:rPr lang="en"/>
              <a:t>Pngcheck</a:t>
            </a:r>
          </a:p>
          <a:p>
            <a:pPr lvl="0">
              <a:spcBef>
                <a:spcPts val="0"/>
              </a:spcBef>
              <a:buNone/>
            </a:pPr>
            <a:r>
              <a:rPr lang="en"/>
              <a:t>Stegsolve</a:t>
            </a:r>
          </a:p>
          <a:p>
            <a:pPr lvl="0">
              <a:spcBef>
                <a:spcPts val="0"/>
              </a:spcBef>
              <a:buNone/>
            </a:pPr>
            <a:r>
              <a:rPr lang="en"/>
              <a:t>Binwalk</a:t>
            </a:r>
          </a:p>
          <a:p>
            <a:pPr lvl="0">
              <a:spcBef>
                <a:spcPts val="0"/>
              </a:spcBef>
              <a:buNone/>
            </a:pPr>
            <a:r>
              <a:t/>
            </a:r>
            <a:endParaRP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246875"/>
            <a:ext cx="8520600" cy="607800"/>
          </a:xfrm>
          <a:prstGeom prst="rect">
            <a:avLst/>
          </a:prstGeom>
        </p:spPr>
        <p:txBody>
          <a:bodyPr anchorCtr="0" anchor="t" bIns="91425" lIns="91425" rIns="91425" tIns="91425">
            <a:noAutofit/>
          </a:bodyPr>
          <a:lstStyle/>
          <a:p>
            <a:pPr lvl="0">
              <a:spcBef>
                <a:spcPts val="0"/>
              </a:spcBef>
              <a:buNone/>
            </a:pPr>
            <a:r>
              <a:rPr lang="en" u="sng"/>
              <a:t>Masking and Filtering</a:t>
            </a:r>
          </a:p>
          <a:p>
            <a:pPr lvl="0">
              <a:spcBef>
                <a:spcPts val="0"/>
              </a:spcBef>
              <a:buNone/>
            </a:pPr>
            <a:r>
              <a:rPr lang="en" sz="2400">
                <a:solidFill>
                  <a:srgbClr val="000000"/>
                </a:solidFill>
                <a:latin typeface="Ubuntu"/>
                <a:ea typeface="Ubuntu"/>
                <a:cs typeface="Ubuntu"/>
                <a:sym typeface="Ubuntu"/>
              </a:rPr>
              <a:t>Masks secret data over the original data by changing the luminance of particular areas.</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During masking, it embed the message within significant bits of the cover image.</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Not susceptible to lossy techniques because image manipulation does not affect the secret message.</a:t>
            </a:r>
          </a:p>
          <a:p>
            <a:pPr lvl="0">
              <a:spcBef>
                <a:spcPts val="0"/>
              </a:spcBef>
              <a:buNone/>
            </a:pPr>
            <a:r>
              <a:t/>
            </a:r>
            <a:endParaRPr sz="2400"/>
          </a:p>
          <a:p>
            <a:pPr lvl="0">
              <a:spcBef>
                <a:spcPts val="0"/>
              </a:spcBef>
              <a:buNone/>
            </a:pPr>
            <a:r>
              <a:t/>
            </a:r>
            <a:endParaRPr sz="2400"/>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Masking and Filtering uses</a:t>
            </a:r>
          </a:p>
          <a:p>
            <a:pPr lvl="0">
              <a:spcBef>
                <a:spcPts val="0"/>
              </a:spcBef>
              <a:buNone/>
            </a:pPr>
            <a:r>
              <a:t/>
            </a:r>
            <a:endParaRPr u="sng"/>
          </a:p>
          <a:p>
            <a:pPr lvl="0">
              <a:spcBef>
                <a:spcPts val="0"/>
              </a:spcBef>
              <a:buNone/>
            </a:pPr>
            <a:r>
              <a:rPr lang="en" sz="2400" u="sng">
                <a:solidFill>
                  <a:srgbClr val="000000"/>
                </a:solidFill>
                <a:latin typeface="Ubuntu"/>
                <a:ea typeface="Ubuntu"/>
                <a:cs typeface="Ubuntu"/>
                <a:sym typeface="Ubuntu"/>
              </a:rPr>
              <a:t>Digital Watermarking</a:t>
            </a:r>
            <a:r>
              <a:rPr lang="en" sz="2400">
                <a:solidFill>
                  <a:srgbClr val="000000"/>
                </a:solidFill>
                <a:latin typeface="Ubuntu"/>
                <a:ea typeface="Ubuntu"/>
                <a:cs typeface="Ubuntu"/>
                <a:sym typeface="Ubuntu"/>
              </a:rPr>
              <a:t> – provides identification pertaining to the owner; i.e. license or copyright information.</a:t>
            </a:r>
          </a:p>
          <a:p>
            <a:pPr lvl="0">
              <a:spcBef>
                <a:spcPts val="0"/>
              </a:spcBef>
              <a:buNone/>
            </a:pPr>
            <a:r>
              <a:t/>
            </a:r>
            <a:endParaRPr sz="2400" u="sng">
              <a:solidFill>
                <a:srgbClr val="000000"/>
              </a:solidFill>
              <a:latin typeface="Ubuntu"/>
              <a:ea typeface="Ubuntu"/>
              <a:cs typeface="Ubuntu"/>
              <a:sym typeface="Ubuntu"/>
            </a:endParaRPr>
          </a:p>
          <a:p>
            <a:pPr lvl="0">
              <a:spcBef>
                <a:spcPts val="0"/>
              </a:spcBef>
              <a:buNone/>
            </a:pPr>
            <a:r>
              <a:rPr lang="en" sz="2400" u="sng">
                <a:solidFill>
                  <a:srgbClr val="000000"/>
                </a:solidFill>
                <a:latin typeface="Ubuntu"/>
                <a:ea typeface="Ubuntu"/>
                <a:cs typeface="Ubuntu"/>
                <a:sym typeface="Ubuntu"/>
              </a:rPr>
              <a:t> Fingerprinting –</a:t>
            </a:r>
            <a:r>
              <a:rPr lang="en" sz="2400">
                <a:solidFill>
                  <a:srgbClr val="000000"/>
                </a:solidFill>
                <a:latin typeface="Ubuntu"/>
                <a:ea typeface="Ubuntu"/>
                <a:cs typeface="Ubuntu"/>
                <a:sym typeface="Ubuntu"/>
              </a:rPr>
              <a:t> provides identification of the user; used to identify and track illegal use of content.</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1138150" y="170775"/>
            <a:ext cx="8520600" cy="607800"/>
          </a:xfrm>
          <a:prstGeom prst="rect">
            <a:avLst/>
          </a:prstGeom>
        </p:spPr>
        <p:txBody>
          <a:bodyPr anchorCtr="0" anchor="t" bIns="91425" lIns="91425" rIns="91425" tIns="91425">
            <a:noAutofit/>
          </a:bodyPr>
          <a:lstStyle/>
          <a:p>
            <a:pPr lvl="0">
              <a:spcBef>
                <a:spcPts val="0"/>
              </a:spcBef>
              <a:buNone/>
            </a:pPr>
            <a:r>
              <a:rPr lang="en" u="sng">
                <a:solidFill>
                  <a:srgbClr val="000000"/>
                </a:solidFill>
                <a:latin typeface="Ubuntu"/>
                <a:ea typeface="Ubuntu"/>
                <a:cs typeface="Ubuntu"/>
                <a:sym typeface="Ubuntu"/>
              </a:rPr>
              <a:t>Visible Watermark Example</a:t>
            </a:r>
          </a:p>
        </p:txBody>
      </p:sp>
      <p:pic>
        <p:nvPicPr>
          <p:cNvPr descr="payload.png" id="273" name="Shape 273"/>
          <p:cNvPicPr preferRelativeResize="0"/>
          <p:nvPr/>
        </p:nvPicPr>
        <p:blipFill rotWithShape="1">
          <a:blip r:embed="rId3">
            <a:alphaModFix/>
          </a:blip>
          <a:srcRect b="-4290" l="0" r="0" t="4290"/>
          <a:stretch/>
        </p:blipFill>
        <p:spPr>
          <a:xfrm>
            <a:off x="682500" y="1043950"/>
            <a:ext cx="6777200" cy="3805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164550" y="164550"/>
            <a:ext cx="8920800" cy="1351500"/>
          </a:xfrm>
          <a:prstGeom prst="rect">
            <a:avLst/>
          </a:prstGeom>
        </p:spPr>
        <p:txBody>
          <a:bodyPr anchorCtr="0" anchor="ctr" bIns="91425" lIns="91425" rIns="91425" tIns="91425">
            <a:noAutofit/>
          </a:bodyPr>
          <a:lstStyle/>
          <a:p>
            <a:pPr lvl="0" rtl="0">
              <a:spcBef>
                <a:spcPts val="0"/>
              </a:spcBef>
              <a:buNone/>
            </a:pPr>
            <a:r>
              <a:rPr lang="en"/>
              <a:t>Let’s play Mario….</a:t>
            </a:r>
            <a:br>
              <a:rPr lang="en"/>
            </a:br>
          </a:p>
        </p:txBody>
      </p:sp>
      <p:pic>
        <p:nvPicPr>
          <p:cNvPr descr="bowser2.jpg" id="279" name="Shape 279"/>
          <p:cNvPicPr preferRelativeResize="0"/>
          <p:nvPr/>
        </p:nvPicPr>
        <p:blipFill>
          <a:blip r:embed="rId3">
            <a:alphaModFix/>
          </a:blip>
          <a:stretch>
            <a:fillRect/>
          </a:stretch>
        </p:blipFill>
        <p:spPr>
          <a:xfrm>
            <a:off x="1256975" y="885775"/>
            <a:ext cx="6370849" cy="40035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111950"/>
            <a:ext cx="8520600" cy="607800"/>
          </a:xfrm>
          <a:prstGeom prst="rect">
            <a:avLst/>
          </a:prstGeom>
        </p:spPr>
        <p:txBody>
          <a:bodyPr anchorCtr="0" anchor="t" bIns="91425" lIns="91425" rIns="91425" tIns="91425">
            <a:noAutofit/>
          </a:bodyPr>
          <a:lstStyle/>
          <a:p>
            <a:pPr lvl="0">
              <a:spcBef>
                <a:spcPts val="0"/>
              </a:spcBef>
              <a:buNone/>
            </a:pPr>
            <a:r>
              <a:rPr lang="en" u="sng"/>
              <a:t>Audio Forensics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285" name="Shape 285"/>
          <p:cNvSpPr txBox="1"/>
          <p:nvPr/>
        </p:nvSpPr>
        <p:spPr>
          <a:xfrm>
            <a:off x="227350" y="820025"/>
            <a:ext cx="8506800" cy="855600"/>
          </a:xfrm>
          <a:prstGeom prst="rect">
            <a:avLst/>
          </a:prstGeom>
          <a:noFill/>
          <a:ln>
            <a:noFill/>
          </a:ln>
        </p:spPr>
        <p:txBody>
          <a:bodyPr anchorCtr="0" anchor="t" bIns="91425" lIns="91425" rIns="91425" tIns="91425">
            <a:noAutofit/>
          </a:bodyPr>
          <a:lstStyle/>
          <a:p>
            <a:pPr lvl="0">
              <a:spcBef>
                <a:spcPts val="0"/>
              </a:spcBef>
              <a:buNone/>
            </a:pPr>
            <a:r>
              <a:rPr lang="en" sz="2400">
                <a:latin typeface="Ubuntu"/>
                <a:ea typeface="Ubuntu"/>
                <a:cs typeface="Ubuntu"/>
                <a:sym typeface="Ubuntu"/>
              </a:rPr>
              <a:t>Audio Forensics deals with hiding Information in Sound waves.</a:t>
            </a:r>
          </a:p>
          <a:p>
            <a:pPr lvl="0">
              <a:spcBef>
                <a:spcPts val="0"/>
              </a:spcBef>
              <a:buNone/>
            </a:pPr>
            <a:r>
              <a:t/>
            </a:r>
            <a:endParaRPr sz="2400">
              <a:latin typeface="Ubuntu"/>
              <a:ea typeface="Ubuntu"/>
              <a:cs typeface="Ubuntu"/>
              <a:sym typeface="Ubuntu"/>
            </a:endParaRPr>
          </a:p>
          <a:p>
            <a:pPr lvl="0">
              <a:spcBef>
                <a:spcPts val="0"/>
              </a:spcBef>
              <a:buNone/>
            </a:pPr>
            <a:r>
              <a:rPr lang="en" sz="2400">
                <a:latin typeface="Ubuntu"/>
                <a:ea typeface="Ubuntu"/>
                <a:cs typeface="Ubuntu"/>
                <a:sym typeface="Ubuntu"/>
              </a:rPr>
              <a:t>The Tool used for Audio forensics is Audacity.</a:t>
            </a:r>
          </a:p>
          <a:p>
            <a:pPr lvl="0">
              <a:spcBef>
                <a:spcPts val="0"/>
              </a:spcBef>
              <a:buNone/>
            </a:pPr>
            <a:r>
              <a:t/>
            </a:r>
            <a:endParaRPr sz="2400">
              <a:latin typeface="Ubuntu"/>
              <a:ea typeface="Ubuntu"/>
              <a:cs typeface="Ubuntu"/>
              <a:sym typeface="Ubuntu"/>
            </a:endParaRPr>
          </a:p>
          <a:p>
            <a:pPr lvl="0">
              <a:spcBef>
                <a:spcPts val="0"/>
              </a:spcBef>
              <a:buNone/>
            </a:pPr>
            <a:r>
              <a:rPr lang="en" sz="2400">
                <a:latin typeface="Ubuntu"/>
                <a:ea typeface="Ubuntu"/>
                <a:cs typeface="Ubuntu"/>
                <a:sym typeface="Ubuntu"/>
              </a:rPr>
              <a:t>Audacity provides more than one ways to analyse the give wav and  other audio related files.</a:t>
            </a:r>
          </a:p>
          <a:p>
            <a:pPr lvl="0">
              <a:spcBef>
                <a:spcPts val="0"/>
              </a:spcBef>
              <a:buNone/>
            </a:pPr>
            <a:r>
              <a:rPr lang="en" sz="2400">
                <a:latin typeface="Ubuntu"/>
                <a:ea typeface="Ubuntu"/>
                <a:cs typeface="Ubuntu"/>
                <a:sym typeface="Ubuntu"/>
              </a:rPr>
              <a:t> </a:t>
            </a:r>
          </a:p>
          <a:p>
            <a:pPr lvl="0">
              <a:spcBef>
                <a:spcPts val="0"/>
              </a:spcBef>
              <a:buNone/>
            </a:pPr>
            <a:r>
              <a:rPr lang="en" sz="2400">
                <a:latin typeface="Ubuntu"/>
                <a:ea typeface="Ubuntu"/>
                <a:cs typeface="Ubuntu"/>
                <a:sym typeface="Ubuntu"/>
              </a:rPr>
              <a:t>We can use audacity for various purposes like Noise removal,Audio Manipulation and many other purposes.</a:t>
            </a:r>
          </a:p>
        </p:txBody>
      </p:sp>
      <p:sp>
        <p:nvSpPr>
          <p:cNvPr id="286" name="Shape 286"/>
          <p:cNvSpPr txBox="1"/>
          <p:nvPr/>
        </p:nvSpPr>
        <p:spPr>
          <a:xfrm>
            <a:off x="696775" y="2014325"/>
            <a:ext cx="620700" cy="342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87" name="Shape 287"/>
          <p:cNvSpPr txBox="1"/>
          <p:nvPr/>
        </p:nvSpPr>
        <p:spPr>
          <a:xfrm>
            <a:off x="519425" y="1241525"/>
            <a:ext cx="38100" cy="126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266175" y="0"/>
            <a:ext cx="8520600" cy="607800"/>
          </a:xfrm>
          <a:prstGeom prst="rect">
            <a:avLst/>
          </a:prstGeom>
        </p:spPr>
        <p:txBody>
          <a:bodyPr anchorCtr="0" anchor="t" bIns="91425" lIns="91425" rIns="91425" tIns="91425">
            <a:noAutofit/>
          </a:bodyPr>
          <a:lstStyle/>
          <a:p>
            <a:pPr lvl="0">
              <a:spcBef>
                <a:spcPts val="0"/>
              </a:spcBef>
              <a:buNone/>
            </a:pPr>
            <a:r>
              <a:rPr lang="en" u="sng"/>
              <a:t>Malware analysis</a:t>
            </a:r>
          </a:p>
          <a:p>
            <a:pPr lvl="0">
              <a:spcBef>
                <a:spcPts val="0"/>
              </a:spcBef>
              <a:buNone/>
            </a:pPr>
            <a:r>
              <a:t/>
            </a:r>
            <a:endParaRPr/>
          </a:p>
          <a:p>
            <a:pPr lvl="0">
              <a:spcBef>
                <a:spcPts val="0"/>
              </a:spcBef>
              <a:buNone/>
            </a:pPr>
            <a:r>
              <a:rPr lang="en" sz="2400">
                <a:solidFill>
                  <a:srgbClr val="000000"/>
                </a:solidFill>
                <a:latin typeface="Ubuntu"/>
                <a:ea typeface="Ubuntu"/>
                <a:cs typeface="Ubuntu"/>
                <a:sym typeface="Ubuntu"/>
              </a:rPr>
              <a:t>A Malware is a set of instructions that run on your computer and make your system do something that an attacker wants it to do</a:t>
            </a:r>
          </a:p>
          <a:p>
            <a:pPr lvl="0">
              <a:spcBef>
                <a:spcPts val="0"/>
              </a:spcBef>
              <a:buNone/>
            </a:pPr>
            <a:r>
              <a:t/>
            </a:r>
            <a:endParaRPr sz="2400" u="sng">
              <a:solidFill>
                <a:srgbClr val="000000"/>
              </a:solidFill>
              <a:latin typeface="Ubuntu"/>
              <a:ea typeface="Ubuntu"/>
              <a:cs typeface="Ubuntu"/>
              <a:sym typeface="Ubuntu"/>
            </a:endParaRPr>
          </a:p>
          <a:p>
            <a:pPr lvl="0">
              <a:spcBef>
                <a:spcPts val="0"/>
              </a:spcBef>
              <a:buNone/>
            </a:pPr>
            <a:r>
              <a:rPr lang="en" sz="2400" u="sng">
                <a:solidFill>
                  <a:srgbClr val="000000"/>
                </a:solidFill>
                <a:latin typeface="Ubuntu"/>
                <a:ea typeface="Ubuntu"/>
                <a:cs typeface="Ubuntu"/>
                <a:sym typeface="Ubuntu"/>
              </a:rPr>
              <a:t>Malwares are used to</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Steal personal information</a:t>
            </a:r>
          </a:p>
          <a:p>
            <a:pPr lvl="0">
              <a:spcBef>
                <a:spcPts val="0"/>
              </a:spcBef>
              <a:buNone/>
            </a:pPr>
            <a:r>
              <a:rPr lang="en" sz="2400">
                <a:solidFill>
                  <a:srgbClr val="000000"/>
                </a:solidFill>
                <a:latin typeface="Ubuntu"/>
                <a:ea typeface="Ubuntu"/>
                <a:cs typeface="Ubuntu"/>
                <a:sym typeface="Ubuntu"/>
              </a:rPr>
              <a:t>Delete files</a:t>
            </a:r>
          </a:p>
          <a:p>
            <a:pPr lvl="0">
              <a:spcBef>
                <a:spcPts val="0"/>
              </a:spcBef>
              <a:buNone/>
            </a:pPr>
            <a:r>
              <a:rPr lang="en" sz="2400">
                <a:solidFill>
                  <a:srgbClr val="000000"/>
                </a:solidFill>
                <a:latin typeface="Ubuntu"/>
                <a:ea typeface="Ubuntu"/>
                <a:cs typeface="Ubuntu"/>
                <a:sym typeface="Ubuntu"/>
              </a:rPr>
              <a:t>Click fraud</a:t>
            </a:r>
          </a:p>
          <a:p>
            <a:pPr lvl="0">
              <a:spcBef>
                <a:spcPts val="0"/>
              </a:spcBef>
              <a:buNone/>
            </a:pPr>
            <a:r>
              <a:rPr lang="en" sz="2400">
                <a:solidFill>
                  <a:srgbClr val="000000"/>
                </a:solidFill>
                <a:latin typeface="Ubuntu"/>
                <a:ea typeface="Ubuntu"/>
                <a:cs typeface="Ubuntu"/>
                <a:sym typeface="Ubuntu"/>
              </a:rPr>
              <a:t>Steal software serial numbers</a:t>
            </a:r>
          </a:p>
          <a:p>
            <a:pPr lvl="0">
              <a:spcBef>
                <a:spcPts val="0"/>
              </a:spcBef>
              <a:buNone/>
            </a:pPr>
            <a:r>
              <a:rPr lang="en" sz="2400">
                <a:solidFill>
                  <a:srgbClr val="000000"/>
                </a:solidFill>
                <a:latin typeface="Ubuntu"/>
                <a:ea typeface="Ubuntu"/>
                <a:cs typeface="Ubuntu"/>
                <a:sym typeface="Ubuntu"/>
              </a:rPr>
              <a:t>Use your computer as relay</a:t>
            </a:r>
          </a:p>
          <a:p>
            <a:pPr lvl="0">
              <a:spcBef>
                <a:spcPts val="0"/>
              </a:spcBef>
              <a:buNone/>
            </a:pPr>
            <a:r>
              <a:t/>
            </a:r>
            <a:endParaRPr sz="2400">
              <a:solidFill>
                <a:srgbClr val="000000"/>
              </a:solidFill>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239425" y="84775"/>
            <a:ext cx="8520600" cy="607800"/>
          </a:xfrm>
          <a:prstGeom prst="rect">
            <a:avLst/>
          </a:prstGeom>
        </p:spPr>
        <p:txBody>
          <a:bodyPr anchorCtr="0" anchor="t" bIns="91425" lIns="91425" rIns="91425" tIns="91425">
            <a:noAutofit/>
          </a:bodyPr>
          <a:lstStyle/>
          <a:p>
            <a:pPr lvl="0">
              <a:spcBef>
                <a:spcPts val="0"/>
              </a:spcBef>
              <a:buNone/>
            </a:pPr>
            <a:r>
              <a:rPr lang="en" u="sng"/>
              <a:t>	Different type of Malware</a:t>
            </a:r>
          </a:p>
          <a:p>
            <a:pPr lvl="0">
              <a:spcBef>
                <a:spcPts val="0"/>
              </a:spcBef>
              <a:buNone/>
            </a:pPr>
            <a:r>
              <a:t/>
            </a:r>
            <a:endParaRPr>
              <a:solidFill>
                <a:srgbClr val="0000FF"/>
              </a:solidFill>
            </a:endParaRPr>
          </a:p>
          <a:p>
            <a:pPr lvl="0">
              <a:spcBef>
                <a:spcPts val="0"/>
              </a:spcBef>
              <a:buNone/>
            </a:pPr>
            <a:r>
              <a:rPr lang="en" sz="2400" u="sng">
                <a:solidFill>
                  <a:srgbClr val="0000FF"/>
                </a:solidFill>
              </a:rPr>
              <a:t>1.Viruses</a:t>
            </a:r>
            <a:r>
              <a:rPr lang="en">
                <a:solidFill>
                  <a:srgbClr val="0000FF"/>
                </a:solidFill>
              </a:rPr>
              <a:t>:</a:t>
            </a:r>
            <a:r>
              <a:rPr lang="en" sz="2400">
                <a:solidFill>
                  <a:srgbClr val="000000"/>
                </a:solidFill>
                <a:latin typeface="Ubuntu"/>
                <a:ea typeface="Ubuntu"/>
                <a:cs typeface="Ubuntu"/>
                <a:sym typeface="Ubuntu"/>
              </a:rPr>
              <a:t>a program that can infect other programs by modifying them to include a, possibly evolved, version of itself</a:t>
            </a:r>
          </a:p>
          <a:p>
            <a:pPr lvl="0">
              <a:spcBef>
                <a:spcPts val="0"/>
              </a:spcBef>
              <a:buNone/>
            </a:pPr>
            <a:r>
              <a:rPr lang="en" sz="2400" u="sng">
                <a:solidFill>
                  <a:srgbClr val="0000FF"/>
                </a:solidFill>
                <a:latin typeface="Ubuntu"/>
                <a:ea typeface="Ubuntu"/>
                <a:cs typeface="Ubuntu"/>
                <a:sym typeface="Ubuntu"/>
              </a:rPr>
              <a:t>2.Trojan</a:t>
            </a:r>
            <a:r>
              <a:rPr lang="en" sz="2400">
                <a:solidFill>
                  <a:srgbClr val="000000"/>
                </a:solidFill>
                <a:latin typeface="Ubuntu"/>
                <a:ea typeface="Ubuntu"/>
                <a:cs typeface="Ubuntu"/>
                <a:sym typeface="Ubuntu"/>
              </a:rPr>
              <a:t> :A trojan describes the class of malware that appears to perform a desirable function but in fact performs undisclosed malicious functions that allow unauthorized access to the victim computer</a:t>
            </a:r>
          </a:p>
          <a:p>
            <a:pPr lvl="0">
              <a:spcBef>
                <a:spcPts val="0"/>
              </a:spcBef>
              <a:buNone/>
            </a:pPr>
            <a:r>
              <a:rPr lang="en" sz="2400" u="sng">
                <a:solidFill>
                  <a:srgbClr val="0000FF"/>
                </a:solidFill>
                <a:latin typeface="Ubuntu"/>
                <a:ea typeface="Ubuntu"/>
                <a:cs typeface="Ubuntu"/>
                <a:sym typeface="Ubuntu"/>
              </a:rPr>
              <a:t>3.Rootkit</a:t>
            </a:r>
            <a:r>
              <a:rPr lang="en" sz="2400">
                <a:solidFill>
                  <a:srgbClr val="000000"/>
                </a:solidFill>
                <a:latin typeface="Ubuntu"/>
                <a:ea typeface="Ubuntu"/>
                <a:cs typeface="Ubuntu"/>
                <a:sym typeface="Ubuntu"/>
              </a:rPr>
              <a:t>:A root kit is a component that uses stealth to maintain a persistent and undetectable presence on the machine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400" u="sng"/>
              <a:t>4.Worms:</a:t>
            </a:r>
            <a:r>
              <a:rPr lang="en" sz="2400">
                <a:solidFill>
                  <a:srgbClr val="000000"/>
                </a:solidFill>
                <a:latin typeface="Ubuntu"/>
                <a:ea typeface="Ubuntu"/>
                <a:cs typeface="Ubuntu"/>
                <a:sym typeface="Ubuntu"/>
              </a:rPr>
              <a:t>A computer worm is a self-replicating computer program. It uses a network to send copies of itself to other nodes  and do so without any user intervention.</a:t>
            </a:r>
          </a:p>
          <a:p>
            <a:pPr lvl="0">
              <a:spcBef>
                <a:spcPts val="0"/>
              </a:spcBef>
              <a:buNone/>
            </a:pPr>
            <a:r>
              <a:t/>
            </a:r>
            <a:endParaRPr sz="2400">
              <a:solidFill>
                <a:srgbClr val="000000"/>
              </a:solidFill>
              <a:latin typeface="Ubuntu"/>
              <a:ea typeface="Ubuntu"/>
              <a:cs typeface="Ubuntu"/>
              <a:sym typeface="Ubuntu"/>
            </a:endParaRPr>
          </a:p>
        </p:txBody>
      </p:sp>
      <p:pic>
        <p:nvPicPr>
          <p:cNvPr descr="polk.png" id="303" name="Shape 303"/>
          <p:cNvPicPr preferRelativeResize="0"/>
          <p:nvPr/>
        </p:nvPicPr>
        <p:blipFill>
          <a:blip r:embed="rId3">
            <a:alphaModFix/>
          </a:blip>
          <a:stretch>
            <a:fillRect/>
          </a:stretch>
        </p:blipFill>
        <p:spPr>
          <a:xfrm>
            <a:off x="857350" y="2181723"/>
            <a:ext cx="3033400" cy="2470075"/>
          </a:xfrm>
          <a:prstGeom prst="rect">
            <a:avLst/>
          </a:prstGeom>
          <a:noFill/>
          <a:ln>
            <a:noFill/>
          </a:ln>
        </p:spPr>
      </p:pic>
      <p:pic>
        <p:nvPicPr>
          <p:cNvPr descr="download (3).jpg" id="304" name="Shape 304"/>
          <p:cNvPicPr preferRelativeResize="0"/>
          <p:nvPr/>
        </p:nvPicPr>
        <p:blipFill>
          <a:blip r:embed="rId4">
            <a:alphaModFix/>
          </a:blip>
          <a:stretch>
            <a:fillRect/>
          </a:stretch>
        </p:blipFill>
        <p:spPr>
          <a:xfrm>
            <a:off x="5579250" y="2072525"/>
            <a:ext cx="2840649" cy="2840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1800">
                <a:solidFill>
                  <a:srgbClr val="000000"/>
                </a:solidFill>
                <a:latin typeface="Ubuntu"/>
                <a:ea typeface="Ubuntu"/>
                <a:cs typeface="Ubuntu"/>
                <a:sym typeface="Ubuntu"/>
              </a:rPr>
              <a:t>Cyber Forensics is forensics applied to information stored or transported on computers</a:t>
            </a:r>
          </a:p>
          <a:p>
            <a:pPr lvl="0">
              <a:spcBef>
                <a:spcPts val="0"/>
              </a:spcBef>
              <a:buNone/>
            </a:pPr>
            <a:r>
              <a:t/>
            </a:r>
            <a:endParaRPr sz="1800">
              <a:solidFill>
                <a:srgbClr val="000000"/>
              </a:solidFill>
              <a:latin typeface="Ubuntu"/>
              <a:ea typeface="Ubuntu"/>
              <a:cs typeface="Ubuntu"/>
              <a:sym typeface="Ubuntu"/>
            </a:endParaRPr>
          </a:p>
          <a:p>
            <a:pPr lvl="0">
              <a:spcBef>
                <a:spcPts val="0"/>
              </a:spcBef>
              <a:buNone/>
            </a:pPr>
            <a:r>
              <a:rPr lang="en" sz="1800">
                <a:solidFill>
                  <a:srgbClr val="000000"/>
                </a:solidFill>
                <a:latin typeface="Ubuntu"/>
                <a:ea typeface="Ubuntu"/>
                <a:cs typeface="Ubuntu"/>
                <a:sym typeface="Ubuntu"/>
              </a:rPr>
              <a:t>It “involves the preservation, identification, extraction, documentation, and interpretation of computer media for evidentiary and/or root cause analysis”</a:t>
            </a:r>
          </a:p>
          <a:p>
            <a:pPr lvl="0">
              <a:spcBef>
                <a:spcPts val="0"/>
              </a:spcBef>
              <a:buNone/>
            </a:pPr>
            <a:r>
              <a:t/>
            </a:r>
            <a:endParaRPr sz="1800">
              <a:solidFill>
                <a:srgbClr val="000000"/>
              </a:solidFill>
              <a:latin typeface="Ubuntu"/>
              <a:ea typeface="Ubuntu"/>
              <a:cs typeface="Ubuntu"/>
              <a:sym typeface="Ubuntu"/>
            </a:endParaRPr>
          </a:p>
          <a:p>
            <a:pPr lvl="0">
              <a:spcBef>
                <a:spcPts val="0"/>
              </a:spcBef>
              <a:buNone/>
            </a:pPr>
            <a:r>
              <a:rPr lang="en" sz="1800">
                <a:solidFill>
                  <a:srgbClr val="000000"/>
                </a:solidFill>
                <a:latin typeface="Ubuntu"/>
                <a:ea typeface="Ubuntu"/>
                <a:cs typeface="Ubuntu"/>
                <a:sym typeface="Ubuntu"/>
              </a:rPr>
              <a:t>Procedures are followed, but flexibility is expected and encouraged, because the unusual will be encountered.</a:t>
            </a:r>
          </a:p>
          <a:p>
            <a:pPr lvl="0">
              <a:spcBef>
                <a:spcPts val="0"/>
              </a:spcBef>
              <a:buNone/>
            </a:pPr>
            <a:r>
              <a:rPr lang="en" sz="1800">
                <a:solidFill>
                  <a:srgbClr val="000000"/>
                </a:solidFill>
              </a:rPr>
              <a:t> </a:t>
            </a:r>
          </a:p>
          <a:p>
            <a:pPr lvl="0">
              <a:spcBef>
                <a:spcPts val="0"/>
              </a:spcBef>
              <a:buNone/>
            </a:pPr>
            <a:r>
              <a:rPr lang="en" sz="1800">
                <a:solidFill>
                  <a:srgbClr val="000000"/>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Analysis of Malware using Sandbox Analysis</a:t>
            </a:r>
          </a:p>
          <a:p>
            <a:pPr lvl="0">
              <a:spcBef>
                <a:spcPts val="0"/>
              </a:spcBef>
              <a:buNone/>
            </a:pPr>
            <a:r>
              <a:t/>
            </a:r>
            <a:endParaRPr u="sng"/>
          </a:p>
          <a:p>
            <a:pPr lvl="0">
              <a:spcBef>
                <a:spcPts val="0"/>
              </a:spcBef>
              <a:buNone/>
            </a:pPr>
            <a:r>
              <a:rPr lang="en" sz="2400">
                <a:solidFill>
                  <a:srgbClr val="000000"/>
                </a:solidFill>
              </a:rPr>
              <a:t>Running the executable in a VM</a:t>
            </a:r>
          </a:p>
          <a:p>
            <a:pPr lvl="0">
              <a:spcBef>
                <a:spcPts val="0"/>
              </a:spcBef>
              <a:buNone/>
            </a:pPr>
            <a:r>
              <a:rPr lang="en" sz="2400">
                <a:solidFill>
                  <a:srgbClr val="000000"/>
                </a:solidFill>
              </a:rPr>
              <a:t>Observe it</a:t>
            </a:r>
          </a:p>
          <a:p>
            <a:pPr lvl="0">
              <a:spcBef>
                <a:spcPts val="0"/>
              </a:spcBef>
              <a:buNone/>
            </a:pPr>
            <a:r>
              <a:rPr lang="en" sz="2400">
                <a:solidFill>
                  <a:srgbClr val="000000"/>
                </a:solidFill>
              </a:rPr>
              <a:t>File activity</a:t>
            </a:r>
          </a:p>
          <a:p>
            <a:pPr lvl="0">
              <a:spcBef>
                <a:spcPts val="0"/>
              </a:spcBef>
              <a:buNone/>
            </a:pPr>
            <a:r>
              <a:rPr lang="en" sz="2400">
                <a:solidFill>
                  <a:srgbClr val="000000"/>
                </a:solidFill>
              </a:rPr>
              <a:t>Network</a:t>
            </a:r>
          </a:p>
          <a:p>
            <a:pPr lvl="0">
              <a:spcBef>
                <a:spcPts val="0"/>
              </a:spcBef>
              <a:buNone/>
            </a:pPr>
            <a:r>
              <a:rPr lang="en" sz="2400">
                <a:solidFill>
                  <a:srgbClr val="000000"/>
                </a:solidFill>
              </a:rPr>
              <a:t>Memory</a:t>
            </a:r>
          </a:p>
          <a:p>
            <a:pPr lvl="0">
              <a:spcBef>
                <a:spcPts val="0"/>
              </a:spcBef>
              <a:buNone/>
            </a:pPr>
            <a:r>
              <a:rPr lang="en" sz="2400">
                <a:solidFill>
                  <a:srgbClr val="000000"/>
                </a:solidFill>
              </a:rPr>
              <a:t>After getting the memory dump the malicious dll’s are analysed and then the activity of the dll’s  are matched to  detect the type and property of the Malware</a:t>
            </a:r>
          </a:p>
          <a:p>
            <a:pPr lvl="0">
              <a:spcBef>
                <a:spcPts val="0"/>
              </a:spcBef>
              <a:buNone/>
            </a:pPr>
            <a:r>
              <a:t/>
            </a:r>
            <a:endParaRPr sz="2400">
              <a:solidFill>
                <a:srgbClr val="000000"/>
              </a:solidFill>
            </a:endParaRPr>
          </a:p>
          <a:p>
            <a:pPr lvl="0">
              <a:spcBef>
                <a:spcPts val="0"/>
              </a:spcBef>
              <a:buNone/>
            </a:pPr>
            <a:r>
              <a:rPr lang="en" sz="2400">
                <a:solidFill>
                  <a:srgbClr val="FF0000"/>
                </a:solidFill>
              </a:rPr>
              <a:t>The Tool used here is Volatility</a:t>
            </a:r>
          </a:p>
          <a:p>
            <a:pPr lvl="0">
              <a:spcBef>
                <a:spcPts val="0"/>
              </a:spcBef>
              <a:buNone/>
            </a:pPr>
            <a:r>
              <a:t/>
            </a:r>
            <a:endParaRPr sz="2400">
              <a:solidFill>
                <a:srgbClr val="000000"/>
              </a:solidFill>
            </a:endParaRPr>
          </a:p>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104799" y="228875"/>
            <a:ext cx="6435900" cy="1554000"/>
          </a:xfrm>
          <a:prstGeom prst="rect">
            <a:avLst/>
          </a:prstGeom>
        </p:spPr>
        <p:txBody>
          <a:bodyPr anchorCtr="0" anchor="ctr" bIns="91425" lIns="91425" rIns="91425" tIns="91425">
            <a:noAutofit/>
          </a:bodyPr>
          <a:lstStyle/>
          <a:p>
            <a:pPr lvl="0">
              <a:spcBef>
                <a:spcPts val="0"/>
              </a:spcBef>
              <a:buNone/>
            </a:pPr>
            <a:r>
              <a:rPr lang="en" u="sng"/>
              <a:t>Career in Cyber Forensics</a:t>
            </a:r>
          </a:p>
        </p:txBody>
      </p:sp>
      <p:pic>
        <p:nvPicPr>
          <p:cNvPr descr="l5GKfE.png" id="315" name="Shape 315"/>
          <p:cNvPicPr preferRelativeResize="0"/>
          <p:nvPr/>
        </p:nvPicPr>
        <p:blipFill>
          <a:blip r:embed="rId3">
            <a:alphaModFix/>
          </a:blip>
          <a:stretch>
            <a:fillRect/>
          </a:stretch>
        </p:blipFill>
        <p:spPr>
          <a:xfrm>
            <a:off x="301125" y="2204475"/>
            <a:ext cx="4408700" cy="2780874"/>
          </a:xfrm>
          <a:prstGeom prst="rect">
            <a:avLst/>
          </a:prstGeom>
          <a:noFill/>
          <a:ln>
            <a:noFill/>
          </a:ln>
        </p:spPr>
      </p:pic>
      <p:pic>
        <p:nvPicPr>
          <p:cNvPr descr="polp.png" id="316" name="Shape 316"/>
          <p:cNvPicPr preferRelativeResize="0"/>
          <p:nvPr/>
        </p:nvPicPr>
        <p:blipFill>
          <a:blip r:embed="rId4">
            <a:alphaModFix/>
          </a:blip>
          <a:stretch>
            <a:fillRect/>
          </a:stretch>
        </p:blipFill>
        <p:spPr>
          <a:xfrm>
            <a:off x="4890525" y="232000"/>
            <a:ext cx="4131725" cy="48318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180700" y="289100"/>
            <a:ext cx="7965900" cy="4324500"/>
          </a:xfrm>
          <a:prstGeom prst="rect">
            <a:avLst/>
          </a:prstGeom>
        </p:spPr>
        <p:txBody>
          <a:bodyPr anchorCtr="0" anchor="ctr" bIns="91425" lIns="91425" rIns="91425" tIns="91425">
            <a:noAutofit/>
          </a:bodyPr>
          <a:lstStyle/>
          <a:p>
            <a:pPr lvl="0">
              <a:spcBef>
                <a:spcPts val="0"/>
              </a:spcBef>
              <a:buNone/>
            </a:pPr>
            <a:r>
              <a:rPr lang="en" u="sng"/>
              <a:t>Professional Opportunities</a:t>
            </a:r>
          </a:p>
          <a:p>
            <a:pPr lvl="0">
              <a:spcBef>
                <a:spcPts val="0"/>
              </a:spcBef>
              <a:buNone/>
            </a:pPr>
            <a:r>
              <a:rPr lang="en" sz="2400"/>
              <a:t>Law Enforcement</a:t>
            </a:r>
          </a:p>
          <a:p>
            <a:pPr lvl="0">
              <a:spcBef>
                <a:spcPts val="0"/>
              </a:spcBef>
              <a:buNone/>
            </a:pPr>
            <a:r>
              <a:t/>
            </a:r>
            <a:endParaRPr sz="2400"/>
          </a:p>
          <a:p>
            <a:pPr lvl="0">
              <a:spcBef>
                <a:spcPts val="0"/>
              </a:spcBef>
              <a:buNone/>
            </a:pPr>
            <a:r>
              <a:rPr lang="en" sz="2400"/>
              <a:t>Private Sector</a:t>
            </a:r>
          </a:p>
          <a:p>
            <a:pPr lvl="0">
              <a:spcBef>
                <a:spcPts val="0"/>
              </a:spcBef>
              <a:buNone/>
            </a:pPr>
            <a:r>
              <a:t/>
            </a:r>
            <a:endParaRPr sz="2400"/>
          </a:p>
          <a:p>
            <a:pPr lvl="0">
              <a:spcBef>
                <a:spcPts val="0"/>
              </a:spcBef>
              <a:buNone/>
            </a:pPr>
            <a:r>
              <a:rPr lang="en" sz="2400"/>
              <a:t>Intelligence Community</a:t>
            </a:r>
          </a:p>
          <a:p>
            <a:pPr lvl="0">
              <a:spcBef>
                <a:spcPts val="0"/>
              </a:spcBef>
              <a:buNone/>
            </a:pPr>
            <a:r>
              <a:t/>
            </a:r>
            <a:endParaRPr sz="2400"/>
          </a:p>
          <a:p>
            <a:pPr lvl="0">
              <a:spcBef>
                <a:spcPts val="0"/>
              </a:spcBef>
              <a:buNone/>
            </a:pPr>
            <a:r>
              <a:rPr lang="en" sz="2400"/>
              <a:t>Military</a:t>
            </a:r>
          </a:p>
          <a:p>
            <a:pPr lvl="0">
              <a:spcBef>
                <a:spcPts val="0"/>
              </a:spcBef>
              <a:buNone/>
            </a:pPr>
            <a:r>
              <a:t/>
            </a:r>
            <a:endParaRPr sz="2400"/>
          </a:p>
          <a:p>
            <a:pPr lvl="0">
              <a:spcBef>
                <a:spcPts val="0"/>
              </a:spcBef>
              <a:buNone/>
            </a:pPr>
            <a:r>
              <a:rPr lang="en" sz="2400"/>
              <a:t>Academia</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57750" y="177025"/>
            <a:ext cx="6893700" cy="4090800"/>
          </a:xfrm>
          <a:prstGeom prst="rect">
            <a:avLst/>
          </a:prstGeom>
        </p:spPr>
        <p:txBody>
          <a:bodyPr anchorCtr="0" anchor="ctr" bIns="91425" lIns="91425" rIns="91425" tIns="91425">
            <a:noAutofit/>
          </a:bodyPr>
          <a:lstStyle/>
          <a:p>
            <a:pPr lvl="0">
              <a:spcBef>
                <a:spcPts val="0"/>
              </a:spcBef>
              <a:buNone/>
            </a:pPr>
            <a:r>
              <a:rPr lang="en" u="sng"/>
              <a:t>Summary</a:t>
            </a:r>
          </a:p>
          <a:p>
            <a:pPr lvl="0">
              <a:spcBef>
                <a:spcPts val="0"/>
              </a:spcBef>
              <a:buNone/>
            </a:pPr>
            <a:r>
              <a:rPr lang="en" sz="2400"/>
              <a:t>Cyber Forensics is a maturing forensic Science</a:t>
            </a:r>
          </a:p>
          <a:p>
            <a:pPr lvl="0">
              <a:spcBef>
                <a:spcPts val="0"/>
              </a:spcBef>
              <a:buNone/>
            </a:pPr>
            <a:r>
              <a:t/>
            </a:r>
            <a:endParaRPr sz="2400"/>
          </a:p>
          <a:p>
            <a:pPr lvl="0">
              <a:spcBef>
                <a:spcPts val="0"/>
              </a:spcBef>
              <a:buNone/>
            </a:pPr>
            <a:r>
              <a:rPr lang="en" sz="2400"/>
              <a:t>AAFS new section Feb 2008</a:t>
            </a:r>
          </a:p>
          <a:p>
            <a:pPr lvl="0">
              <a:spcBef>
                <a:spcPts val="0"/>
              </a:spcBef>
              <a:buNone/>
            </a:pPr>
            <a:r>
              <a:t/>
            </a:r>
            <a:endParaRPr sz="2400"/>
          </a:p>
          <a:p>
            <a:pPr lvl="0">
              <a:spcBef>
                <a:spcPts val="0"/>
              </a:spcBef>
              <a:buNone/>
            </a:pPr>
            <a:r>
              <a:rPr lang="en" sz="2400"/>
              <a:t>Excellent career opportunities</a:t>
            </a:r>
          </a:p>
          <a:p>
            <a:pPr lvl="0">
              <a:spcBef>
                <a:spcPts val="0"/>
              </a:spcBef>
              <a:buNone/>
            </a:pPr>
            <a:r>
              <a:t/>
            </a:r>
            <a:endParaRPr sz="2400"/>
          </a:p>
          <a:p>
            <a:pPr lvl="0">
              <a:spcBef>
                <a:spcPts val="0"/>
              </a:spcBef>
              <a:buNone/>
            </a:pPr>
            <a:r>
              <a:rPr lang="en" sz="2400"/>
              <a:t>Proper education &amp; training is paramount!</a:t>
            </a:r>
          </a:p>
          <a:p>
            <a:pPr lvl="0">
              <a:spcBef>
                <a:spcPts val="0"/>
              </a:spcBef>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242425" y="340750"/>
            <a:ext cx="8520600" cy="607800"/>
          </a:xfrm>
          <a:prstGeom prst="rect">
            <a:avLst/>
          </a:prstGeom>
        </p:spPr>
        <p:txBody>
          <a:bodyPr anchorCtr="0" anchor="t" bIns="91425" lIns="91425" rIns="91425" tIns="91425">
            <a:noAutofit/>
          </a:bodyPr>
          <a:lstStyle/>
          <a:p>
            <a:pPr lvl="0">
              <a:spcBef>
                <a:spcPts val="0"/>
              </a:spcBef>
              <a:buNone/>
            </a:pPr>
            <a:r>
              <a:rPr lang="en" u="sng"/>
              <a:t>Three A’s of Cyber Forensics</a:t>
            </a:r>
          </a:p>
          <a:p>
            <a:pPr lvl="0">
              <a:spcBef>
                <a:spcPts val="0"/>
              </a:spcBef>
              <a:buNone/>
            </a:pPr>
            <a:r>
              <a:t/>
            </a:r>
            <a:endParaRPr/>
          </a:p>
        </p:txBody>
      </p:sp>
      <p:sp>
        <p:nvSpPr>
          <p:cNvPr id="108" name="Shape 10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b="1" lang="en" sz="2400">
                <a:latin typeface="Ubuntu"/>
                <a:ea typeface="Ubuntu"/>
                <a:cs typeface="Ubuntu"/>
                <a:sym typeface="Ubuntu"/>
              </a:rPr>
              <a:t>Acquire the evidence without altering or damaging the original</a:t>
            </a:r>
          </a:p>
          <a:p>
            <a:pPr lvl="0">
              <a:spcBef>
                <a:spcPts val="0"/>
              </a:spcBef>
              <a:buNone/>
            </a:pPr>
            <a:r>
              <a:rPr b="1" lang="en" sz="2400">
                <a:latin typeface="Ubuntu"/>
                <a:ea typeface="Ubuntu"/>
                <a:cs typeface="Ubuntu"/>
                <a:sym typeface="Ubuntu"/>
              </a:rPr>
              <a:t>Authenticate the Evidence.</a:t>
            </a:r>
          </a:p>
          <a:p>
            <a:pPr lvl="0">
              <a:spcBef>
                <a:spcPts val="0"/>
              </a:spcBef>
              <a:buNone/>
            </a:pPr>
            <a:r>
              <a:rPr b="1" lang="en" sz="2400">
                <a:latin typeface="Ubuntu"/>
                <a:ea typeface="Ubuntu"/>
                <a:cs typeface="Ubuntu"/>
                <a:sym typeface="Ubuntu"/>
              </a:rPr>
              <a:t>Analyze the data without modifiying it.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242425" y="144475"/>
            <a:ext cx="8520600" cy="607800"/>
          </a:xfrm>
          <a:prstGeom prst="rect">
            <a:avLst/>
          </a:prstGeom>
        </p:spPr>
        <p:txBody>
          <a:bodyPr anchorCtr="0" anchor="t" bIns="91425" lIns="91425" rIns="91425" tIns="91425">
            <a:noAutofit/>
          </a:bodyPr>
          <a:lstStyle/>
          <a:p>
            <a:pPr lvl="0">
              <a:spcBef>
                <a:spcPts val="0"/>
              </a:spcBef>
              <a:buNone/>
            </a:pPr>
            <a:r>
              <a:rPr lang="en" u="sng"/>
              <a:t>Acquire the evidence</a:t>
            </a:r>
          </a:p>
          <a:p>
            <a:pPr lvl="0">
              <a:spcBef>
                <a:spcPts val="0"/>
              </a:spcBef>
              <a:buNone/>
            </a:pPr>
            <a:r>
              <a:t/>
            </a:r>
            <a:endParaRPr sz="24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How do we seize the electronic device</a:t>
            </a:r>
          </a:p>
          <a:p>
            <a:pPr lvl="0">
              <a:spcBef>
                <a:spcPts val="0"/>
              </a:spcBef>
              <a:buNone/>
            </a:pPr>
            <a:r>
              <a:rPr lang="en" sz="2400">
                <a:solidFill>
                  <a:srgbClr val="000000"/>
                </a:solidFill>
                <a:latin typeface="Ubuntu"/>
                <a:ea typeface="Ubuntu"/>
                <a:cs typeface="Ubuntu"/>
                <a:sym typeface="Ubuntu"/>
              </a:rPr>
              <a:t>Handling the computer device</a:t>
            </a:r>
          </a:p>
          <a:p>
            <a:pPr lvl="0">
              <a:spcBef>
                <a:spcPts val="0"/>
              </a:spcBef>
              <a:buNone/>
            </a:pPr>
            <a:r>
              <a:rPr lang="en" sz="2400">
                <a:solidFill>
                  <a:srgbClr val="000000"/>
                </a:solidFill>
                <a:latin typeface="Ubuntu"/>
                <a:ea typeface="Ubuntu"/>
                <a:cs typeface="Ubuntu"/>
                <a:sym typeface="Ubuntu"/>
              </a:rPr>
              <a:t> 1.Chain of custody</a:t>
            </a:r>
          </a:p>
          <a:p>
            <a:pPr lvl="0">
              <a:spcBef>
                <a:spcPts val="0"/>
              </a:spcBef>
              <a:buNone/>
            </a:pPr>
            <a:r>
              <a:rPr lang="en" sz="2400">
                <a:solidFill>
                  <a:srgbClr val="000000"/>
                </a:solidFill>
                <a:latin typeface="Ubuntu"/>
                <a:ea typeface="Ubuntu"/>
                <a:cs typeface="Ubuntu"/>
                <a:sym typeface="Ubuntu"/>
              </a:rPr>
              <a:t>  2.Evidence collection</a:t>
            </a:r>
          </a:p>
          <a:p>
            <a:pPr lvl="0">
              <a:spcBef>
                <a:spcPts val="0"/>
              </a:spcBef>
              <a:buNone/>
            </a:pPr>
            <a:r>
              <a:rPr lang="en" sz="2400">
                <a:solidFill>
                  <a:srgbClr val="000000"/>
                </a:solidFill>
                <a:latin typeface="Ubuntu"/>
                <a:ea typeface="Ubuntu"/>
                <a:cs typeface="Ubuntu"/>
                <a:sym typeface="Ubuntu"/>
              </a:rPr>
              <a:t>  3.Evidence Identification</a:t>
            </a:r>
          </a:p>
          <a:p>
            <a:pPr lvl="0">
              <a:spcBef>
                <a:spcPts val="0"/>
              </a:spcBef>
              <a:buNone/>
            </a:pPr>
            <a:r>
              <a:rPr lang="en" sz="2400">
                <a:solidFill>
                  <a:srgbClr val="000000"/>
                </a:solidFill>
                <a:latin typeface="Ubuntu"/>
                <a:ea typeface="Ubuntu"/>
                <a:cs typeface="Ubuntu"/>
                <a:sym typeface="Ubuntu"/>
              </a:rPr>
              <a:t>  4.Transportation</a:t>
            </a:r>
          </a:p>
          <a:p>
            <a:pPr lvl="0">
              <a:spcBef>
                <a:spcPts val="0"/>
              </a:spcBef>
              <a:buNone/>
            </a:pPr>
            <a:r>
              <a:rPr lang="en" sz="2400">
                <a:solidFill>
                  <a:srgbClr val="000000"/>
                </a:solidFill>
                <a:latin typeface="Ubuntu"/>
                <a:ea typeface="Ubuntu"/>
                <a:cs typeface="Ubuntu"/>
                <a:sym typeface="Ubuntu"/>
              </a:rPr>
              <a:t>  5.Storage.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solidFill>
                  <a:srgbClr val="0000FF"/>
                </a:solidFill>
                <a:latin typeface="Ubuntu"/>
                <a:ea typeface="Ubuntu"/>
                <a:cs typeface="Ubuntu"/>
                <a:sym typeface="Ubuntu"/>
              </a:rPr>
              <a:t>What is digital evidence?</a:t>
            </a:r>
          </a:p>
          <a:p>
            <a:pPr lvl="0">
              <a:spcBef>
                <a:spcPts val="0"/>
              </a:spcBef>
              <a:buNone/>
            </a:pPr>
            <a:r>
              <a:t/>
            </a:r>
            <a:endParaRPr sz="1800">
              <a:solidFill>
                <a:srgbClr val="000000"/>
              </a:solidFill>
              <a:latin typeface="Ubuntu"/>
              <a:ea typeface="Ubuntu"/>
              <a:cs typeface="Ubuntu"/>
              <a:sym typeface="Ubuntu"/>
            </a:endParaRPr>
          </a:p>
          <a:p>
            <a:pPr lvl="0">
              <a:spcBef>
                <a:spcPts val="0"/>
              </a:spcBef>
              <a:buNone/>
            </a:pPr>
            <a:r>
              <a:rPr lang="en" sz="2400">
                <a:solidFill>
                  <a:srgbClr val="000000"/>
                </a:solidFill>
                <a:latin typeface="Ubuntu"/>
                <a:ea typeface="Ubuntu"/>
                <a:cs typeface="Ubuntu"/>
                <a:sym typeface="Ubuntu"/>
              </a:rPr>
              <a:t>Can be anything</a:t>
            </a:r>
          </a:p>
          <a:p>
            <a:pPr lvl="0" rtl="0">
              <a:spcBef>
                <a:spcPts val="0"/>
              </a:spcBef>
              <a:buNone/>
            </a:pPr>
            <a:r>
              <a:rPr lang="en" sz="1800">
                <a:solidFill>
                  <a:srgbClr val="000000"/>
                </a:solidFill>
                <a:latin typeface="Ubuntu"/>
                <a:ea typeface="Ubuntu"/>
                <a:cs typeface="Ubuntu"/>
                <a:sym typeface="Ubuntu"/>
              </a:rPr>
              <a:t>       As small as a few bytes</a:t>
            </a:r>
          </a:p>
          <a:p>
            <a:pPr lvl="0">
              <a:spcBef>
                <a:spcPts val="0"/>
              </a:spcBef>
              <a:buNone/>
            </a:pPr>
            <a:r>
              <a:rPr lang="en" sz="2400">
                <a:solidFill>
                  <a:srgbClr val="000000"/>
                </a:solidFill>
                <a:latin typeface="Ubuntu"/>
                <a:ea typeface="Ubuntu"/>
                <a:cs typeface="Ubuntu"/>
                <a:sym typeface="Ubuntu"/>
              </a:rPr>
              <a:t> Could be, and hopefully will be complete files</a:t>
            </a:r>
          </a:p>
          <a:p>
            <a:pPr lvl="0">
              <a:spcBef>
                <a:spcPts val="0"/>
              </a:spcBef>
              <a:buNone/>
            </a:pPr>
            <a:r>
              <a:rPr lang="en" sz="1800">
                <a:solidFill>
                  <a:srgbClr val="000000"/>
                </a:solidFill>
                <a:latin typeface="Ubuntu"/>
                <a:ea typeface="Ubuntu"/>
                <a:cs typeface="Ubuntu"/>
                <a:sym typeface="Ubuntu"/>
              </a:rPr>
              <a:t>          Could be Deleted</a:t>
            </a:r>
          </a:p>
          <a:p>
            <a:pPr lvl="0">
              <a:spcBef>
                <a:spcPts val="0"/>
              </a:spcBef>
              <a:buNone/>
            </a:pPr>
            <a:r>
              <a:rPr lang="en" sz="1800">
                <a:solidFill>
                  <a:srgbClr val="000000"/>
                </a:solidFill>
                <a:latin typeface="Ubuntu"/>
                <a:ea typeface="Ubuntu"/>
                <a:cs typeface="Ubuntu"/>
                <a:sym typeface="Ubuntu"/>
              </a:rPr>
              <a:t>          Could be Encrypted</a:t>
            </a:r>
          </a:p>
          <a:p>
            <a:pPr lvl="0">
              <a:spcBef>
                <a:spcPts val="0"/>
              </a:spcBef>
              <a:buNone/>
            </a:pPr>
            <a:r>
              <a:rPr lang="en" sz="2400">
                <a:solidFill>
                  <a:srgbClr val="000000"/>
                </a:solidFill>
                <a:latin typeface="Ubuntu"/>
                <a:ea typeface="Ubuntu"/>
                <a:cs typeface="Ubuntu"/>
                <a:sym typeface="Ubuntu"/>
              </a:rPr>
              <a:t>Likely will be fragments of files</a:t>
            </a:r>
          </a:p>
          <a:p>
            <a:pPr lvl="0">
              <a:spcBef>
                <a:spcPts val="0"/>
              </a:spcBef>
              <a:buNone/>
            </a:pPr>
            <a:r>
              <a:rPr lang="en" sz="1800">
                <a:solidFill>
                  <a:srgbClr val="000000"/>
                </a:solidFill>
                <a:latin typeface="Ubuntu"/>
                <a:ea typeface="Ubuntu"/>
                <a:cs typeface="Ubuntu"/>
                <a:sym typeface="Ubuntu"/>
              </a:rPr>
              <a:t>         A few Words</a:t>
            </a:r>
          </a:p>
          <a:p>
            <a:pPr lvl="0">
              <a:spcBef>
                <a:spcPts val="0"/>
              </a:spcBef>
              <a:buNone/>
            </a:pPr>
            <a:r>
              <a:rPr lang="en" sz="1800">
                <a:solidFill>
                  <a:srgbClr val="000000"/>
                </a:solidFill>
                <a:latin typeface="Ubuntu"/>
                <a:ea typeface="Ubuntu"/>
                <a:cs typeface="Ubuntu"/>
                <a:sym typeface="Ubuntu"/>
              </a:rPr>
              <a:t>         A couple of sentences</a:t>
            </a:r>
          </a:p>
          <a:p>
            <a:pPr lvl="0">
              <a:spcBef>
                <a:spcPts val="0"/>
              </a:spcBef>
              <a:buNone/>
            </a:pPr>
            <a:r>
              <a:rPr lang="en" sz="1800">
                <a:solidFill>
                  <a:srgbClr val="000000"/>
                </a:solidFill>
                <a:latin typeface="Ubuntu"/>
                <a:ea typeface="Ubuntu"/>
                <a:cs typeface="Ubuntu"/>
                <a:sym typeface="Ubuntu"/>
              </a:rPr>
              <a:t>         Hopefully some paragraphs</a:t>
            </a:r>
          </a:p>
          <a:p>
            <a:pPr lvl="0">
              <a:spcBef>
                <a:spcPts val="0"/>
              </a:spcBef>
              <a:buNone/>
            </a:pPr>
            <a:r>
              <a:rPr lang="en" sz="2400">
                <a:solidFill>
                  <a:srgbClr val="000000"/>
                </a:solidFill>
                <a:latin typeface="Ubuntu"/>
                <a:ea typeface="Ubuntu"/>
                <a:cs typeface="Ubuntu"/>
                <a:sym typeface="Ubuntu"/>
              </a:rPr>
              <a:t>Registry entries, or log entries!</a:t>
            </a:r>
          </a:p>
          <a:p>
            <a:pPr lvl="0">
              <a:spcBef>
                <a:spcPts val="0"/>
              </a:spcBef>
              <a:buNone/>
            </a:pPr>
            <a:r>
              <a:t/>
            </a:r>
            <a:endParaRPr>
              <a:solidFill>
                <a:srgbClr val="000000"/>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02175"/>
            <a:ext cx="8520600" cy="607800"/>
          </a:xfrm>
          <a:prstGeom prst="rect">
            <a:avLst/>
          </a:prstGeom>
        </p:spPr>
        <p:txBody>
          <a:bodyPr anchorCtr="0" anchor="t" bIns="91425" lIns="91425" rIns="91425" tIns="91425">
            <a:noAutofit/>
          </a:bodyPr>
          <a:lstStyle/>
          <a:p>
            <a:pPr lvl="0">
              <a:spcBef>
                <a:spcPts val="0"/>
              </a:spcBef>
              <a:buNone/>
            </a:pPr>
            <a:r>
              <a:rPr lang="en"/>
              <a:t>Where can we get the evidence?</a:t>
            </a:r>
          </a:p>
          <a:p>
            <a:pPr lvl="0">
              <a:spcBef>
                <a:spcPts val="0"/>
              </a:spcBef>
              <a:buNone/>
            </a:pPr>
            <a:r>
              <a:rPr lang="en" sz="2400">
                <a:solidFill>
                  <a:srgbClr val="000000"/>
                </a:solidFill>
                <a:latin typeface="Ubuntu"/>
                <a:ea typeface="Ubuntu"/>
                <a:cs typeface="Ubuntu"/>
                <a:sym typeface="Ubuntu"/>
              </a:rPr>
              <a:t>1.Storage Devices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sz="2400">
                <a:solidFill>
                  <a:srgbClr val="000000"/>
                </a:solidFill>
                <a:latin typeface="Ubuntu"/>
                <a:ea typeface="Ubuntu"/>
                <a:cs typeface="Ubuntu"/>
                <a:sym typeface="Ubuntu"/>
              </a:rPr>
              <a:t>2.RAM files</a:t>
            </a:r>
          </a:p>
          <a:p>
            <a:pPr lvl="0">
              <a:spcBef>
                <a:spcPts val="0"/>
              </a:spcBef>
              <a:buNone/>
            </a:pPr>
            <a:r>
              <a:rPr lang="en" sz="2400">
                <a:solidFill>
                  <a:srgbClr val="000000"/>
                </a:solidFill>
                <a:latin typeface="Ubuntu"/>
                <a:ea typeface="Ubuntu"/>
                <a:cs typeface="Ubuntu"/>
                <a:sym typeface="Ubuntu"/>
              </a:rPr>
              <a:t>3.Log files</a:t>
            </a:r>
          </a:p>
          <a:p>
            <a:pPr lvl="0">
              <a:spcBef>
                <a:spcPts val="0"/>
              </a:spcBef>
              <a:buNone/>
            </a:pPr>
            <a:r>
              <a:rPr lang="en" sz="2400">
                <a:solidFill>
                  <a:srgbClr val="000000"/>
                </a:solidFill>
                <a:latin typeface="Ubuntu"/>
                <a:ea typeface="Ubuntu"/>
                <a:cs typeface="Ubuntu"/>
                <a:sym typeface="Ubuntu"/>
              </a:rPr>
              <a:t>4.Registry</a:t>
            </a:r>
          </a:p>
        </p:txBody>
      </p:sp>
      <p:pic>
        <p:nvPicPr>
          <p:cNvPr id="124" name="Shape 124"/>
          <p:cNvPicPr preferRelativeResize="0"/>
          <p:nvPr/>
        </p:nvPicPr>
        <p:blipFill>
          <a:blip r:embed="rId3">
            <a:alphaModFix/>
          </a:blip>
          <a:stretch>
            <a:fillRect/>
          </a:stretch>
        </p:blipFill>
        <p:spPr>
          <a:xfrm>
            <a:off x="622925" y="1291537"/>
            <a:ext cx="1905000" cy="1590675"/>
          </a:xfrm>
          <a:prstGeom prst="rect">
            <a:avLst/>
          </a:prstGeom>
          <a:noFill/>
          <a:ln>
            <a:noFill/>
          </a:ln>
        </p:spPr>
      </p:pic>
      <p:pic>
        <p:nvPicPr>
          <p:cNvPr id="125" name="Shape 125"/>
          <p:cNvPicPr preferRelativeResize="0"/>
          <p:nvPr/>
        </p:nvPicPr>
        <p:blipFill>
          <a:blip r:embed="rId4">
            <a:alphaModFix/>
          </a:blip>
          <a:stretch>
            <a:fillRect/>
          </a:stretch>
        </p:blipFill>
        <p:spPr>
          <a:xfrm>
            <a:off x="3578575" y="1172000"/>
            <a:ext cx="1714500" cy="2314575"/>
          </a:xfrm>
          <a:prstGeom prst="rect">
            <a:avLst/>
          </a:prstGeom>
          <a:noFill/>
          <a:ln>
            <a:noFill/>
          </a:ln>
        </p:spPr>
      </p:pic>
      <p:pic>
        <p:nvPicPr>
          <p:cNvPr descr="File:Ram chip.jpg" id="126" name="Shape 126"/>
          <p:cNvPicPr preferRelativeResize="0"/>
          <p:nvPr/>
        </p:nvPicPr>
        <p:blipFill>
          <a:blip r:embed="rId5">
            <a:alphaModFix/>
          </a:blip>
          <a:stretch>
            <a:fillRect/>
          </a:stretch>
        </p:blipFill>
        <p:spPr>
          <a:xfrm>
            <a:off x="6787062" y="1291549"/>
            <a:ext cx="1606489" cy="120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u="sng"/>
              <a:t>Authenticate the Evidence</a:t>
            </a:r>
          </a:p>
          <a:p>
            <a:pPr lvl="0">
              <a:spcBef>
                <a:spcPts val="0"/>
              </a:spcBef>
              <a:buNone/>
            </a:pPr>
            <a:r>
              <a:t/>
            </a:r>
            <a:endParaRPr sz="2400"/>
          </a:p>
          <a:p>
            <a:pPr lvl="0">
              <a:spcBef>
                <a:spcPts val="0"/>
              </a:spcBef>
              <a:buNone/>
            </a:pPr>
            <a:r>
              <a:rPr lang="en" sz="2400">
                <a:solidFill>
                  <a:srgbClr val="000000"/>
                </a:solidFill>
                <a:latin typeface="Ubuntu"/>
                <a:ea typeface="Ubuntu"/>
                <a:cs typeface="Ubuntu"/>
                <a:sym typeface="Ubuntu"/>
              </a:rPr>
              <a:t>Proving that the evidence is what the  criminal has left behind.</a:t>
            </a:r>
          </a:p>
          <a:p>
            <a:pPr lvl="0">
              <a:spcBef>
                <a:spcPts val="0"/>
              </a:spcBef>
              <a:buNone/>
            </a:pPr>
            <a:r>
              <a:rPr lang="en" sz="2400">
                <a:solidFill>
                  <a:srgbClr val="000000"/>
                </a:solidFill>
                <a:latin typeface="Ubuntu"/>
                <a:ea typeface="Ubuntu"/>
                <a:cs typeface="Ubuntu"/>
                <a:sym typeface="Ubuntu"/>
              </a:rPr>
              <a:t> This is done by hashing the values.</a:t>
            </a:r>
          </a:p>
          <a:p>
            <a:pPr lvl="0">
              <a:spcBef>
                <a:spcPts val="0"/>
              </a:spcBef>
              <a:buNone/>
            </a:pPr>
            <a:r>
              <a:rPr lang="en" sz="2400">
                <a:solidFill>
                  <a:srgbClr val="000000"/>
                </a:solidFill>
                <a:latin typeface="Ubuntu"/>
                <a:ea typeface="Ubuntu"/>
                <a:cs typeface="Ubuntu"/>
                <a:sym typeface="Ubuntu"/>
              </a:rPr>
              <a:t>  Some of the hashing functions are </a:t>
            </a:r>
          </a:p>
          <a:p>
            <a:pPr lvl="0">
              <a:spcBef>
                <a:spcPts val="0"/>
              </a:spcBef>
              <a:buNone/>
            </a:pPr>
            <a:r>
              <a:rPr lang="en" sz="2400">
                <a:solidFill>
                  <a:srgbClr val="000000"/>
                </a:solidFill>
                <a:latin typeface="Ubuntu"/>
                <a:ea typeface="Ubuntu"/>
                <a:cs typeface="Ubuntu"/>
                <a:sym typeface="Ubuntu"/>
              </a:rPr>
              <a:t>   MD5</a:t>
            </a:r>
          </a:p>
          <a:p>
            <a:pPr lvl="0">
              <a:spcBef>
                <a:spcPts val="0"/>
              </a:spcBef>
              <a:buNone/>
            </a:pPr>
            <a:r>
              <a:rPr lang="en" sz="2400">
                <a:solidFill>
                  <a:srgbClr val="000000"/>
                </a:solidFill>
                <a:latin typeface="Ubuntu"/>
                <a:ea typeface="Ubuntu"/>
                <a:cs typeface="Ubuntu"/>
                <a:sym typeface="Ubuntu"/>
              </a:rPr>
              <a:t>   SHA-1,SHA-256,SHA-512</a:t>
            </a:r>
          </a:p>
          <a:p>
            <a:pPr lvl="0">
              <a:spcBef>
                <a:spcPts val="0"/>
              </a:spcBef>
              <a:buNone/>
            </a:pPr>
            <a:r>
              <a:t/>
            </a:r>
            <a:endParaRPr sz="2400">
              <a:latin typeface="Ubuntu"/>
              <a:ea typeface="Ubuntu"/>
              <a:cs typeface="Ubuntu"/>
              <a:sym typeface="Ubuntu"/>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