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5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7.pn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44.png" Type="http://schemas.openxmlformats.org/officeDocument/2006/relationships/image"/><Relationship Id="rId8"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48.png" Type="http://schemas.openxmlformats.org/officeDocument/2006/relationships/image"/><Relationship Id="rId16" Target="../media/image4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52.png" Type="http://schemas.openxmlformats.org/officeDocument/2006/relationships/image"/><Relationship Id="rId8" Target="../media/image5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400169" y="2636913"/>
            <a:ext cx="15487662"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T-20 Cricket  Analysis 2022</a:t>
            </a:r>
          </a:p>
        </p:txBody>
      </p:sp>
      <p:sp>
        <p:nvSpPr>
          <p:cNvPr name="TextBox 18" id="18"/>
          <p:cNvSpPr txBox="true"/>
          <p:nvPr/>
        </p:nvSpPr>
        <p:spPr>
          <a:xfrm rot="0">
            <a:off x="5755410" y="6417616"/>
            <a:ext cx="8459795" cy="113047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Ajay Menon</a:t>
            </a:r>
          </a:p>
          <a:p>
            <a:pPr algn="ctr">
              <a:lnSpc>
                <a:spcPts val="4381"/>
              </a:lnSpc>
            </a:pPr>
            <a:r>
              <a:rPr lang="en-US" sz="4381" spc="-87">
                <a:solidFill>
                  <a:srgbClr val="000000"/>
                </a:solidFill>
                <a:latin typeface="DM Sans Bold"/>
              </a:rPr>
              <a:t>For Mentorness</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555916" y="0"/>
            <a:ext cx="3406768" cy="3320051"/>
          </a:xfrm>
          <a:custGeom>
            <a:avLst/>
            <a:gdLst/>
            <a:ahLst/>
            <a:cxnLst/>
            <a:rect r="r" b="b" t="t" l="l"/>
            <a:pathLst>
              <a:path h="3320051" w="3406768">
                <a:moveTo>
                  <a:pt x="0" y="0"/>
                </a:moveTo>
                <a:lnTo>
                  <a:pt x="3406768" y="0"/>
                </a:lnTo>
                <a:lnTo>
                  <a:pt x="3406768" y="3320051"/>
                </a:lnTo>
                <a:lnTo>
                  <a:pt x="0" y="33200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6" id="6"/>
          <p:cNvSpPr txBox="true"/>
          <p:nvPr/>
        </p:nvSpPr>
        <p:spPr>
          <a:xfrm rot="0">
            <a:off x="550223" y="575647"/>
            <a:ext cx="17737777" cy="912252"/>
          </a:xfrm>
          <a:prstGeom prst="rect">
            <a:avLst/>
          </a:prstGeom>
        </p:spPr>
        <p:txBody>
          <a:bodyPr anchor="t" rtlCol="false" tIns="0" lIns="0" bIns="0" rIns="0">
            <a:spAutoFit/>
          </a:bodyPr>
          <a:lstStyle/>
          <a:p>
            <a:pPr algn="l">
              <a:lnSpc>
                <a:spcPts val="6887"/>
              </a:lnSpc>
            </a:pPr>
            <a:r>
              <a:rPr lang="en-US" sz="7100">
                <a:solidFill>
                  <a:srgbClr val="000000"/>
                </a:solidFill>
                <a:latin typeface="DM Sans Bold"/>
              </a:rPr>
              <a:t>Final Story</a:t>
            </a:r>
          </a:p>
        </p:txBody>
      </p:sp>
      <p:sp>
        <p:nvSpPr>
          <p:cNvPr name="Freeform 7" id="7"/>
          <p:cNvSpPr/>
          <p:nvPr/>
        </p:nvSpPr>
        <p:spPr>
          <a:xfrm flipH="false" flipV="false" rot="0">
            <a:off x="325443" y="9258300"/>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4401712" y="1722446"/>
            <a:ext cx="9973222" cy="8626975"/>
          </a:xfrm>
          <a:custGeom>
            <a:avLst/>
            <a:gdLst/>
            <a:ahLst/>
            <a:cxnLst/>
            <a:rect r="r" b="b" t="t" l="l"/>
            <a:pathLst>
              <a:path h="8626975" w="9973222">
                <a:moveTo>
                  <a:pt x="0" y="0"/>
                </a:moveTo>
                <a:lnTo>
                  <a:pt x="9973223" y="0"/>
                </a:lnTo>
                <a:lnTo>
                  <a:pt x="9973223" y="8626975"/>
                </a:lnTo>
                <a:lnTo>
                  <a:pt x="0" y="8626975"/>
                </a:lnTo>
                <a:lnTo>
                  <a:pt x="0" y="0"/>
                </a:lnTo>
                <a:close/>
              </a:path>
            </a:pathLst>
          </a:custGeom>
          <a:blipFill>
            <a:blip r:embed="rId1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672375" y="818672"/>
            <a:ext cx="1008789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Data set analysis </a:t>
            </a:r>
          </a:p>
        </p:txBody>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420863" y="3221907"/>
            <a:ext cx="10098879" cy="4449301"/>
          </a:xfrm>
          <a:custGeom>
            <a:avLst/>
            <a:gdLst/>
            <a:ahLst/>
            <a:cxnLst/>
            <a:rect r="r" b="b" t="t" l="l"/>
            <a:pathLst>
              <a:path h="4449301" w="10098879">
                <a:moveTo>
                  <a:pt x="0" y="0"/>
                </a:moveTo>
                <a:lnTo>
                  <a:pt x="10098879" y="0"/>
                </a:lnTo>
                <a:lnTo>
                  <a:pt x="10098879" y="4449302"/>
                </a:lnTo>
                <a:lnTo>
                  <a:pt x="0" y="4449302"/>
                </a:lnTo>
                <a:lnTo>
                  <a:pt x="0" y="0"/>
                </a:lnTo>
                <a:close/>
              </a:path>
            </a:pathLst>
          </a:custGeom>
          <a:blipFill>
            <a:blip r:embed="rId13"/>
            <a:stretch>
              <a:fillRect l="0" t="0" r="0" b="0"/>
            </a:stretch>
          </a:blipFill>
        </p:spPr>
      </p:sp>
      <p:sp>
        <p:nvSpPr>
          <p:cNvPr name="TextBox 10" id="10"/>
          <p:cNvSpPr txBox="true"/>
          <p:nvPr/>
        </p:nvSpPr>
        <p:spPr>
          <a:xfrm rot="0">
            <a:off x="11532536" y="1903364"/>
            <a:ext cx="5726764" cy="6442173"/>
          </a:xfrm>
          <a:prstGeom prst="rect">
            <a:avLst/>
          </a:prstGeom>
        </p:spPr>
        <p:txBody>
          <a:bodyPr anchor="t" rtlCol="false" tIns="0" lIns="0" bIns="0" rIns="0">
            <a:spAutoFit/>
          </a:bodyPr>
          <a:lstStyle/>
          <a:p>
            <a:pPr algn="l" marL="0" indent="0" lvl="0">
              <a:lnSpc>
                <a:spcPts val="3264"/>
              </a:lnSpc>
              <a:spcBef>
                <a:spcPct val="0"/>
              </a:spcBef>
            </a:pPr>
            <a:r>
              <a:rPr lang="en-US" sz="2418" spc="145"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3264"/>
              </a:lnSpc>
              <a:spcBef>
                <a:spcPct val="0"/>
              </a:spcBef>
            </a:pPr>
          </a:p>
          <a:p>
            <a:pPr algn="l" marL="0" indent="0" lvl="0">
              <a:lnSpc>
                <a:spcPts val="3264"/>
              </a:lnSpc>
              <a:spcBef>
                <a:spcPct val="0"/>
              </a:spcBef>
            </a:pPr>
            <a:r>
              <a:rPr lang="en-US" sz="2418" spc="145"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4504428" y="8752503"/>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54448" y="2612251"/>
            <a:ext cx="10082109" cy="1687563"/>
          </a:xfrm>
          <a:custGeom>
            <a:avLst/>
            <a:gdLst/>
            <a:ahLst/>
            <a:cxnLst/>
            <a:rect r="r" b="b" t="t" l="l"/>
            <a:pathLst>
              <a:path h="1687563" w="10082109">
                <a:moveTo>
                  <a:pt x="0" y="0"/>
                </a:moveTo>
                <a:lnTo>
                  <a:pt x="10082109" y="0"/>
                </a:lnTo>
                <a:lnTo>
                  <a:pt x="10082109" y="1687563"/>
                </a:lnTo>
                <a:lnTo>
                  <a:pt x="0" y="1687563"/>
                </a:lnTo>
                <a:lnTo>
                  <a:pt x="0" y="0"/>
                </a:lnTo>
                <a:close/>
              </a:path>
            </a:pathLst>
          </a:custGeom>
          <a:blipFill>
            <a:blip r:embed="rId5"/>
            <a:stretch>
              <a:fillRect l="0" t="0" r="0" b="0"/>
            </a:stretch>
          </a:blipFill>
        </p:spPr>
      </p:sp>
      <p:sp>
        <p:nvSpPr>
          <p:cNvPr name="Freeform 5" id="5"/>
          <p:cNvSpPr/>
          <p:nvPr/>
        </p:nvSpPr>
        <p:spPr>
          <a:xfrm flipH="false" flipV="false" rot="0">
            <a:off x="854448" y="4920061"/>
            <a:ext cx="9907857" cy="1155917"/>
          </a:xfrm>
          <a:custGeom>
            <a:avLst/>
            <a:gdLst/>
            <a:ahLst/>
            <a:cxnLst/>
            <a:rect r="r" b="b" t="t" l="l"/>
            <a:pathLst>
              <a:path h="1155917" w="9907857">
                <a:moveTo>
                  <a:pt x="0" y="0"/>
                </a:moveTo>
                <a:lnTo>
                  <a:pt x="9907858" y="0"/>
                </a:lnTo>
                <a:lnTo>
                  <a:pt x="9907858" y="1155917"/>
                </a:lnTo>
                <a:lnTo>
                  <a:pt x="0" y="1155917"/>
                </a:lnTo>
                <a:lnTo>
                  <a:pt x="0" y="0"/>
                </a:lnTo>
                <a:close/>
              </a:path>
            </a:pathLst>
          </a:custGeom>
          <a:blipFill>
            <a:blip r:embed="rId6"/>
            <a:stretch>
              <a:fillRect l="0" t="0" r="0" b="0"/>
            </a:stretch>
          </a:blipFill>
        </p:spPr>
      </p:sp>
      <p:sp>
        <p:nvSpPr>
          <p:cNvPr name="Freeform 6" id="6"/>
          <p:cNvSpPr/>
          <p:nvPr/>
        </p:nvSpPr>
        <p:spPr>
          <a:xfrm flipH="false" flipV="false" rot="0">
            <a:off x="854448" y="6695103"/>
            <a:ext cx="10082109" cy="1158546"/>
          </a:xfrm>
          <a:custGeom>
            <a:avLst/>
            <a:gdLst/>
            <a:ahLst/>
            <a:cxnLst/>
            <a:rect r="r" b="b" t="t" l="l"/>
            <a:pathLst>
              <a:path h="1158546" w="10082109">
                <a:moveTo>
                  <a:pt x="0" y="0"/>
                </a:moveTo>
                <a:lnTo>
                  <a:pt x="10082109" y="0"/>
                </a:lnTo>
                <a:lnTo>
                  <a:pt x="10082109" y="1158546"/>
                </a:lnTo>
                <a:lnTo>
                  <a:pt x="0" y="1158546"/>
                </a:lnTo>
                <a:lnTo>
                  <a:pt x="0" y="0"/>
                </a:lnTo>
                <a:close/>
              </a:path>
            </a:pathLst>
          </a:custGeom>
          <a:blipFill>
            <a:blip r:embed="rId7"/>
            <a:stretch>
              <a:fillRect l="0" t="0" r="0" b="0"/>
            </a:stretch>
          </a:blipFill>
        </p:spPr>
      </p:sp>
      <p:sp>
        <p:nvSpPr>
          <p:cNvPr name="Freeform 7" id="7"/>
          <p:cNvSpPr/>
          <p:nvPr/>
        </p:nvSpPr>
        <p:spPr>
          <a:xfrm flipH="false" flipV="false" rot="0">
            <a:off x="10762306" y="0"/>
            <a:ext cx="8288549" cy="4491152"/>
          </a:xfrm>
          <a:custGeom>
            <a:avLst/>
            <a:gdLst/>
            <a:ahLst/>
            <a:cxnLst/>
            <a:rect r="r" b="b" t="t" l="l"/>
            <a:pathLst>
              <a:path h="4491152" w="8288549">
                <a:moveTo>
                  <a:pt x="0" y="0"/>
                </a:moveTo>
                <a:lnTo>
                  <a:pt x="8288549" y="0"/>
                </a:lnTo>
                <a:lnTo>
                  <a:pt x="8288549" y="4491152"/>
                </a:lnTo>
                <a:lnTo>
                  <a:pt x="0" y="4491152"/>
                </a:lnTo>
                <a:lnTo>
                  <a:pt x="0" y="0"/>
                </a:lnTo>
                <a:close/>
              </a:path>
            </a:pathLst>
          </a:custGeom>
          <a:blipFill>
            <a:blip r:embed="rId8"/>
            <a:stretch>
              <a:fillRect l="0" t="0" r="0" b="0"/>
            </a:stretch>
          </a:blipFill>
        </p:spPr>
      </p:sp>
      <p:sp>
        <p:nvSpPr>
          <p:cNvPr name="Freeform 8" id="8"/>
          <p:cNvSpPr/>
          <p:nvPr/>
        </p:nvSpPr>
        <p:spPr>
          <a:xfrm flipH="false" flipV="false" rot="0">
            <a:off x="854448" y="8282274"/>
            <a:ext cx="9979783" cy="5057627"/>
          </a:xfrm>
          <a:custGeom>
            <a:avLst/>
            <a:gdLst/>
            <a:ahLst/>
            <a:cxnLst/>
            <a:rect r="r" b="b" t="t" l="l"/>
            <a:pathLst>
              <a:path h="5057627" w="9979783">
                <a:moveTo>
                  <a:pt x="0" y="0"/>
                </a:moveTo>
                <a:lnTo>
                  <a:pt x="9979783" y="0"/>
                </a:lnTo>
                <a:lnTo>
                  <a:pt x="9979783" y="5057627"/>
                </a:lnTo>
                <a:lnTo>
                  <a:pt x="0" y="5057627"/>
                </a:lnTo>
                <a:lnTo>
                  <a:pt x="0" y="0"/>
                </a:lnTo>
                <a:close/>
              </a:path>
            </a:pathLst>
          </a:custGeom>
          <a:blipFill>
            <a:blip r:embed="rId9"/>
            <a:stretch>
              <a:fillRect l="0" t="0" r="0" b="0"/>
            </a:stretch>
          </a:blipFill>
        </p:spPr>
      </p:sp>
      <p:sp>
        <p:nvSpPr>
          <p:cNvPr name="TextBox 9" id="9"/>
          <p:cNvSpPr txBox="true"/>
          <p:nvPr/>
        </p:nvSpPr>
        <p:spPr>
          <a:xfrm rot="0">
            <a:off x="1028700" y="443810"/>
            <a:ext cx="9733606" cy="1744610"/>
          </a:xfrm>
          <a:prstGeom prst="rect">
            <a:avLst/>
          </a:prstGeom>
        </p:spPr>
        <p:txBody>
          <a:bodyPr anchor="t" rtlCol="false" tIns="0" lIns="0" bIns="0" rIns="0">
            <a:spAutoFit/>
          </a:bodyPr>
          <a:lstStyle/>
          <a:p>
            <a:pPr algn="l">
              <a:lnSpc>
                <a:spcPts val="6693"/>
              </a:lnSpc>
            </a:pPr>
            <a:r>
              <a:rPr lang="en-US" sz="6900">
                <a:solidFill>
                  <a:srgbClr val="000000"/>
                </a:solidFill>
                <a:latin typeface="DM Sans Bold"/>
              </a:rPr>
              <a:t>Data cleaning and Preprocessing</a:t>
            </a:r>
          </a:p>
        </p:txBody>
      </p:sp>
      <p:sp>
        <p:nvSpPr>
          <p:cNvPr name="TextBox 10" id="10"/>
          <p:cNvSpPr txBox="true"/>
          <p:nvPr/>
        </p:nvSpPr>
        <p:spPr>
          <a:xfrm rot="0">
            <a:off x="11757011" y="4921701"/>
            <a:ext cx="6291859" cy="4915538"/>
          </a:xfrm>
          <a:prstGeom prst="rect">
            <a:avLst/>
          </a:prstGeom>
        </p:spPr>
        <p:txBody>
          <a:bodyPr anchor="t" rtlCol="false" tIns="0" lIns="0" bIns="0" rIns="0">
            <a:spAutoFit/>
          </a:bodyPr>
          <a:lstStyle/>
          <a:p>
            <a:pPr algn="l" marL="531514" indent="-265757" lvl="1">
              <a:lnSpc>
                <a:spcPts val="3323"/>
              </a:lnSpc>
              <a:buFont typeface="Arial"/>
              <a:buChar char="•"/>
            </a:pPr>
            <a:r>
              <a:rPr lang="en-US" sz="2461" spc="147">
                <a:solidFill>
                  <a:srgbClr val="000000"/>
                </a:solidFill>
                <a:latin typeface="DM Sans"/>
              </a:rPr>
              <a:t>Filling the numeric missing values with zero </a:t>
            </a:r>
          </a:p>
          <a:p>
            <a:pPr algn="l" marL="531514" indent="-265757" lvl="1">
              <a:lnSpc>
                <a:spcPts val="3323"/>
              </a:lnSpc>
              <a:buFont typeface="Arial"/>
              <a:buChar char="•"/>
            </a:pPr>
            <a:r>
              <a:rPr lang="en-US" sz="2461" spc="147">
                <a:solidFill>
                  <a:srgbClr val="000000"/>
                </a:solidFill>
                <a:latin typeface="DM Sans"/>
              </a:rPr>
              <a:t>Filling the missing text values with blank space </a:t>
            </a:r>
          </a:p>
          <a:p>
            <a:pPr algn="l" marL="531514" indent="-265757" lvl="1">
              <a:lnSpc>
                <a:spcPts val="3323"/>
              </a:lnSpc>
              <a:buFont typeface="Arial"/>
              <a:buChar char="•"/>
            </a:pPr>
            <a:r>
              <a:rPr lang="en-US" sz="2461" spc="147">
                <a:solidFill>
                  <a:srgbClr val="000000"/>
                </a:solidFill>
                <a:latin typeface="DM Sans"/>
              </a:rPr>
              <a:t>changing the type of certain attributes like match_name , home team, current_team into categorical variables </a:t>
            </a:r>
          </a:p>
          <a:p>
            <a:pPr algn="l" marL="531514" indent="-265757" lvl="1">
              <a:lnSpc>
                <a:spcPts val="3323"/>
              </a:lnSpc>
              <a:buFont typeface="Arial"/>
              <a:buChar char="•"/>
            </a:pPr>
            <a:r>
              <a:rPr lang="en-US" sz="2461" spc="147">
                <a:solidFill>
                  <a:srgbClr val="000000"/>
                </a:solidFill>
                <a:latin typeface="DM Sans"/>
              </a:rPr>
              <a:t>Cleaning the data set </a:t>
            </a:r>
          </a:p>
          <a:p>
            <a:pPr algn="l" marL="531514" indent="-265757" lvl="1">
              <a:lnSpc>
                <a:spcPts val="3323"/>
              </a:lnSpc>
              <a:buFont typeface="Arial"/>
              <a:buChar char="•"/>
            </a:pPr>
            <a:r>
              <a:rPr lang="en-US" sz="2461" spc="147">
                <a:solidFill>
                  <a:srgbClr val="000000"/>
                </a:solidFill>
                <a:latin typeface="DM Sans"/>
              </a:rPr>
              <a:t>Obtaining the summary of the dataset to get an overall picture of the data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709703" y="2512933"/>
            <a:ext cx="6797414" cy="1586818"/>
            <a:chOff x="0" y="0"/>
            <a:chExt cx="2275490" cy="531200"/>
          </a:xfrm>
        </p:grpSpPr>
        <p:sp>
          <p:nvSpPr>
            <p:cNvPr name="Freeform 4" id="4"/>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5" id="5"/>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8" id="8"/>
          <p:cNvGrpSpPr/>
          <p:nvPr/>
        </p:nvGrpSpPr>
        <p:grpSpPr>
          <a:xfrm rot="0">
            <a:off x="709703" y="4566476"/>
            <a:ext cx="6797414" cy="1586818"/>
            <a:chOff x="0" y="0"/>
            <a:chExt cx="2275490" cy="531200"/>
          </a:xfrm>
        </p:grpSpPr>
        <p:sp>
          <p:nvSpPr>
            <p:cNvPr name="Freeform 9" id="9"/>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10" id="10"/>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709703" y="6477144"/>
            <a:ext cx="6797414" cy="1586818"/>
            <a:chOff x="0" y="0"/>
            <a:chExt cx="2275490" cy="531200"/>
          </a:xfrm>
        </p:grpSpPr>
        <p:sp>
          <p:nvSpPr>
            <p:cNvPr name="Freeform 12" id="12"/>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13" id="13"/>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709703" y="8387812"/>
            <a:ext cx="6797414" cy="1586818"/>
            <a:chOff x="0" y="0"/>
            <a:chExt cx="2275490" cy="531200"/>
          </a:xfrm>
        </p:grpSpPr>
        <p:sp>
          <p:nvSpPr>
            <p:cNvPr name="Freeform 15" id="15"/>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16" id="16"/>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sp>
        <p:nvSpPr>
          <p:cNvPr name="Freeform 17" id="17"/>
          <p:cNvSpPr/>
          <p:nvPr/>
        </p:nvSpPr>
        <p:spPr>
          <a:xfrm flipH="false" flipV="false" rot="0">
            <a:off x="8068075" y="2173659"/>
            <a:ext cx="9579651" cy="7188383"/>
          </a:xfrm>
          <a:custGeom>
            <a:avLst/>
            <a:gdLst/>
            <a:ahLst/>
            <a:cxnLst/>
            <a:rect r="r" b="b" t="t" l="l"/>
            <a:pathLst>
              <a:path h="7188383" w="9579651">
                <a:moveTo>
                  <a:pt x="0" y="0"/>
                </a:moveTo>
                <a:lnTo>
                  <a:pt x="9579651" y="0"/>
                </a:lnTo>
                <a:lnTo>
                  <a:pt x="9579651" y="7188384"/>
                </a:lnTo>
                <a:lnTo>
                  <a:pt x="0" y="7188384"/>
                </a:lnTo>
                <a:lnTo>
                  <a:pt x="0" y="0"/>
                </a:lnTo>
                <a:close/>
              </a:path>
            </a:pathLst>
          </a:custGeom>
          <a:blipFill>
            <a:blip r:embed="rId7"/>
            <a:stretch>
              <a:fillRect l="0" t="0" r="0" b="0"/>
            </a:stretch>
          </a:blipFill>
        </p:spPr>
      </p:sp>
      <p:sp>
        <p:nvSpPr>
          <p:cNvPr name="TextBox 18" id="18"/>
          <p:cNvSpPr txBox="true"/>
          <p:nvPr/>
        </p:nvSpPr>
        <p:spPr>
          <a:xfrm rot="0">
            <a:off x="709703" y="3022202"/>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01.</a:t>
            </a:r>
          </a:p>
        </p:txBody>
      </p:sp>
      <p:sp>
        <p:nvSpPr>
          <p:cNvPr name="TextBox 19" id="19"/>
          <p:cNvSpPr txBox="true"/>
          <p:nvPr/>
        </p:nvSpPr>
        <p:spPr>
          <a:xfrm rot="0">
            <a:off x="1662821" y="2631072"/>
            <a:ext cx="5685067" cy="1321966"/>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 Distribution of runs per ball, Typical scoring pattern for T-20 cricket with most deliveries scoring zero or one. </a:t>
            </a:r>
            <a:r>
              <a:rPr lang="en-US" sz="1983" spc="31">
                <a:solidFill>
                  <a:srgbClr val="000000"/>
                </a:solidFill>
                <a:latin typeface="DM Sans"/>
              </a:rPr>
              <a:t>Higher values like 4 and 6 occur very less </a:t>
            </a:r>
          </a:p>
        </p:txBody>
      </p:sp>
      <p:sp>
        <p:nvSpPr>
          <p:cNvPr name="TextBox 20" id="20"/>
          <p:cNvSpPr txBox="true"/>
          <p:nvPr/>
        </p:nvSpPr>
        <p:spPr>
          <a:xfrm rot="0">
            <a:off x="1028700" y="867673"/>
            <a:ext cx="13692664" cy="896885"/>
          </a:xfrm>
          <a:prstGeom prst="rect">
            <a:avLst/>
          </a:prstGeom>
        </p:spPr>
        <p:txBody>
          <a:bodyPr anchor="t" rtlCol="false" tIns="0" lIns="0" bIns="0" rIns="0">
            <a:spAutoFit/>
          </a:bodyPr>
          <a:lstStyle/>
          <a:p>
            <a:pPr algn="l">
              <a:lnSpc>
                <a:spcPts val="6693"/>
              </a:lnSpc>
            </a:pPr>
            <a:r>
              <a:rPr lang="en-US" sz="6900">
                <a:solidFill>
                  <a:srgbClr val="000000"/>
                </a:solidFill>
                <a:latin typeface="DM Sans Bold"/>
              </a:rPr>
              <a:t>Data Analysis and Inferences </a:t>
            </a:r>
          </a:p>
        </p:txBody>
      </p:sp>
      <p:sp>
        <p:nvSpPr>
          <p:cNvPr name="TextBox 21" id="21"/>
          <p:cNvSpPr txBox="true"/>
          <p:nvPr/>
        </p:nvSpPr>
        <p:spPr>
          <a:xfrm rot="0">
            <a:off x="709703" y="5075744"/>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02.</a:t>
            </a:r>
          </a:p>
        </p:txBody>
      </p:sp>
      <p:sp>
        <p:nvSpPr>
          <p:cNvPr name="TextBox 22" id="22"/>
          <p:cNvSpPr txBox="true"/>
          <p:nvPr/>
        </p:nvSpPr>
        <p:spPr>
          <a:xfrm rot="0">
            <a:off x="1662821" y="4785551"/>
            <a:ext cx="5685067" cy="989174"/>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Distribution of balls per over, all the balls are 6 per over following the similar patterns as that in a regular over</a:t>
            </a:r>
          </a:p>
        </p:txBody>
      </p:sp>
      <p:sp>
        <p:nvSpPr>
          <p:cNvPr name="TextBox 23" id="23"/>
          <p:cNvSpPr txBox="true"/>
          <p:nvPr/>
        </p:nvSpPr>
        <p:spPr>
          <a:xfrm rot="0">
            <a:off x="709703" y="6986412"/>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03</a:t>
            </a:r>
          </a:p>
        </p:txBody>
      </p:sp>
      <p:sp>
        <p:nvSpPr>
          <p:cNvPr name="TextBox 24" id="24"/>
          <p:cNvSpPr txBox="true"/>
          <p:nvPr/>
        </p:nvSpPr>
        <p:spPr>
          <a:xfrm rot="0">
            <a:off x="1630372" y="6595282"/>
            <a:ext cx="5685067" cy="1321966"/>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Home team appearance, India appears to be the most frequent home team, which indicated the most number of matches played or recorded are from India </a:t>
            </a:r>
          </a:p>
        </p:txBody>
      </p:sp>
      <p:sp>
        <p:nvSpPr>
          <p:cNvPr name="TextBox 25" id="25"/>
          <p:cNvSpPr txBox="true"/>
          <p:nvPr/>
        </p:nvSpPr>
        <p:spPr>
          <a:xfrm rot="0">
            <a:off x="709703" y="8897080"/>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04</a:t>
            </a:r>
          </a:p>
        </p:txBody>
      </p:sp>
      <p:sp>
        <p:nvSpPr>
          <p:cNvPr name="TextBox 26" id="26"/>
          <p:cNvSpPr txBox="true"/>
          <p:nvPr/>
        </p:nvSpPr>
        <p:spPr>
          <a:xfrm rot="0">
            <a:off x="1662821" y="8915821"/>
            <a:ext cx="5685067" cy="656382"/>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 The event NAM Vs UAE has the highest number of records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762306" y="653879"/>
            <a:ext cx="6797414" cy="1586818"/>
            <a:chOff x="0" y="0"/>
            <a:chExt cx="2275490" cy="531200"/>
          </a:xfrm>
        </p:grpSpPr>
        <p:sp>
          <p:nvSpPr>
            <p:cNvPr name="Freeform 4" id="4"/>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5" id="5"/>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8" id="8"/>
          <p:cNvGrpSpPr/>
          <p:nvPr/>
        </p:nvGrpSpPr>
        <p:grpSpPr>
          <a:xfrm rot="0">
            <a:off x="10798587" y="2462526"/>
            <a:ext cx="6797414" cy="1586818"/>
            <a:chOff x="0" y="0"/>
            <a:chExt cx="2275490" cy="531200"/>
          </a:xfrm>
        </p:grpSpPr>
        <p:sp>
          <p:nvSpPr>
            <p:cNvPr name="Freeform 9" id="9"/>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10" id="10"/>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0798587" y="4350091"/>
            <a:ext cx="6797414" cy="1586818"/>
            <a:chOff x="0" y="0"/>
            <a:chExt cx="2275490" cy="531200"/>
          </a:xfrm>
        </p:grpSpPr>
        <p:sp>
          <p:nvSpPr>
            <p:cNvPr name="Freeform 12" id="12"/>
            <p:cNvSpPr/>
            <p:nvPr/>
          </p:nvSpPr>
          <p:spPr>
            <a:xfrm flipH="false" flipV="false" rot="0">
              <a:off x="0" y="0"/>
              <a:ext cx="2275490" cy="531200"/>
            </a:xfrm>
            <a:custGeom>
              <a:avLst/>
              <a:gdLst/>
              <a:ahLst/>
              <a:cxnLst/>
              <a:rect r="r" b="b" t="t" l="l"/>
              <a:pathLst>
                <a:path h="531200" w="2275490">
                  <a:moveTo>
                    <a:pt x="17084" y="0"/>
                  </a:moveTo>
                  <a:lnTo>
                    <a:pt x="2258406" y="0"/>
                  </a:lnTo>
                  <a:cubicBezTo>
                    <a:pt x="2267841" y="0"/>
                    <a:pt x="2275490" y="7649"/>
                    <a:pt x="2275490" y="17084"/>
                  </a:cubicBezTo>
                  <a:lnTo>
                    <a:pt x="2275490" y="514116"/>
                  </a:lnTo>
                  <a:cubicBezTo>
                    <a:pt x="2275490" y="523551"/>
                    <a:pt x="2267841" y="531200"/>
                    <a:pt x="2258406" y="531200"/>
                  </a:cubicBezTo>
                  <a:lnTo>
                    <a:pt x="17084" y="531200"/>
                  </a:lnTo>
                  <a:cubicBezTo>
                    <a:pt x="7649" y="531200"/>
                    <a:pt x="0" y="523551"/>
                    <a:pt x="0" y="514116"/>
                  </a:cubicBezTo>
                  <a:lnTo>
                    <a:pt x="0" y="17084"/>
                  </a:lnTo>
                  <a:cubicBezTo>
                    <a:pt x="0" y="7649"/>
                    <a:pt x="7649" y="0"/>
                    <a:pt x="17084" y="0"/>
                  </a:cubicBezTo>
                  <a:close/>
                </a:path>
              </a:pathLst>
            </a:custGeom>
            <a:solidFill>
              <a:srgbClr val="8AB7E2"/>
            </a:solidFill>
          </p:spPr>
        </p:sp>
        <p:sp>
          <p:nvSpPr>
            <p:cNvPr name="TextBox 13" id="13"/>
            <p:cNvSpPr txBox="true"/>
            <p:nvPr/>
          </p:nvSpPr>
          <p:spPr>
            <a:xfrm>
              <a:off x="0" y="85725"/>
              <a:ext cx="2275490" cy="445475"/>
            </a:xfrm>
            <a:prstGeom prst="rect">
              <a:avLst/>
            </a:prstGeom>
          </p:spPr>
          <p:txBody>
            <a:bodyPr anchor="ctr" rtlCol="false" tIns="50800" lIns="50800" bIns="50800" rIns="50800"/>
            <a:lstStyle/>
            <a:p>
              <a:pPr algn="ctr">
                <a:lnSpc>
                  <a:spcPts val="1925"/>
                </a:lnSpc>
              </a:pPr>
            </a:p>
          </p:txBody>
        </p:sp>
      </p:grpSp>
      <p:sp>
        <p:nvSpPr>
          <p:cNvPr name="Freeform 14" id="14"/>
          <p:cNvSpPr/>
          <p:nvPr/>
        </p:nvSpPr>
        <p:spPr>
          <a:xfrm flipH="false" flipV="false" rot="0">
            <a:off x="828539" y="1591664"/>
            <a:ext cx="6567856" cy="4554593"/>
          </a:xfrm>
          <a:custGeom>
            <a:avLst/>
            <a:gdLst/>
            <a:ahLst/>
            <a:cxnLst/>
            <a:rect r="r" b="b" t="t" l="l"/>
            <a:pathLst>
              <a:path h="4554593" w="6567856">
                <a:moveTo>
                  <a:pt x="0" y="0"/>
                </a:moveTo>
                <a:lnTo>
                  <a:pt x="6567856" y="0"/>
                </a:lnTo>
                <a:lnTo>
                  <a:pt x="6567856" y="4554594"/>
                </a:lnTo>
                <a:lnTo>
                  <a:pt x="0" y="4554594"/>
                </a:lnTo>
                <a:lnTo>
                  <a:pt x="0" y="0"/>
                </a:lnTo>
                <a:close/>
              </a:path>
            </a:pathLst>
          </a:custGeom>
          <a:blipFill>
            <a:blip r:embed="rId7"/>
            <a:stretch>
              <a:fillRect l="0" t="0" r="0" b="0"/>
            </a:stretch>
          </a:blipFill>
        </p:spPr>
      </p:sp>
      <p:sp>
        <p:nvSpPr>
          <p:cNvPr name="Freeform 15" id="15"/>
          <p:cNvSpPr/>
          <p:nvPr/>
        </p:nvSpPr>
        <p:spPr>
          <a:xfrm flipH="false" flipV="false" rot="0">
            <a:off x="9144000" y="6422684"/>
            <a:ext cx="6761132" cy="4386177"/>
          </a:xfrm>
          <a:custGeom>
            <a:avLst/>
            <a:gdLst/>
            <a:ahLst/>
            <a:cxnLst/>
            <a:rect r="r" b="b" t="t" l="l"/>
            <a:pathLst>
              <a:path h="4386177" w="6761132">
                <a:moveTo>
                  <a:pt x="0" y="0"/>
                </a:moveTo>
                <a:lnTo>
                  <a:pt x="6761132" y="0"/>
                </a:lnTo>
                <a:lnTo>
                  <a:pt x="6761132" y="4386177"/>
                </a:lnTo>
                <a:lnTo>
                  <a:pt x="0" y="4386177"/>
                </a:lnTo>
                <a:lnTo>
                  <a:pt x="0" y="0"/>
                </a:lnTo>
                <a:close/>
              </a:path>
            </a:pathLst>
          </a:custGeom>
          <a:blipFill>
            <a:blip r:embed="rId8"/>
            <a:stretch>
              <a:fillRect l="0" t="0" r="0" b="0"/>
            </a:stretch>
          </a:blipFill>
        </p:spPr>
      </p:sp>
      <p:sp>
        <p:nvSpPr>
          <p:cNvPr name="Freeform 16" id="16"/>
          <p:cNvSpPr/>
          <p:nvPr/>
        </p:nvSpPr>
        <p:spPr>
          <a:xfrm flipH="false" flipV="false" rot="0">
            <a:off x="622634" y="6298518"/>
            <a:ext cx="6340747" cy="4233918"/>
          </a:xfrm>
          <a:custGeom>
            <a:avLst/>
            <a:gdLst/>
            <a:ahLst/>
            <a:cxnLst/>
            <a:rect r="r" b="b" t="t" l="l"/>
            <a:pathLst>
              <a:path h="4233918" w="6340747">
                <a:moveTo>
                  <a:pt x="0" y="0"/>
                </a:moveTo>
                <a:lnTo>
                  <a:pt x="6340747" y="0"/>
                </a:lnTo>
                <a:lnTo>
                  <a:pt x="6340747" y="4233917"/>
                </a:lnTo>
                <a:lnTo>
                  <a:pt x="0" y="4233917"/>
                </a:lnTo>
                <a:lnTo>
                  <a:pt x="0" y="0"/>
                </a:lnTo>
                <a:close/>
              </a:path>
            </a:pathLst>
          </a:custGeom>
          <a:blipFill>
            <a:blip r:embed="rId9"/>
            <a:stretch>
              <a:fillRect l="0" t="0" r="0" b="0"/>
            </a:stretch>
          </a:blipFill>
        </p:spPr>
      </p:sp>
      <p:sp>
        <p:nvSpPr>
          <p:cNvPr name="TextBox 17" id="17"/>
          <p:cNvSpPr txBox="true"/>
          <p:nvPr/>
        </p:nvSpPr>
        <p:spPr>
          <a:xfrm rot="0">
            <a:off x="10762306" y="1163148"/>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01.</a:t>
            </a:r>
          </a:p>
        </p:txBody>
      </p:sp>
      <p:sp>
        <p:nvSpPr>
          <p:cNvPr name="TextBox 18" id="18"/>
          <p:cNvSpPr txBox="true"/>
          <p:nvPr/>
        </p:nvSpPr>
        <p:spPr>
          <a:xfrm rot="0">
            <a:off x="11719257" y="938414"/>
            <a:ext cx="5685067" cy="989174"/>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Most overs do not have a wicket, but there are some with 1 or more wickets, showing how certain overs can be game-changing.</a:t>
            </a:r>
          </a:p>
        </p:txBody>
      </p:sp>
      <p:sp>
        <p:nvSpPr>
          <p:cNvPr name="TextBox 19" id="19"/>
          <p:cNvSpPr txBox="true"/>
          <p:nvPr/>
        </p:nvSpPr>
        <p:spPr>
          <a:xfrm rot="0">
            <a:off x="217417" y="259171"/>
            <a:ext cx="11111168" cy="780151"/>
          </a:xfrm>
          <a:prstGeom prst="rect">
            <a:avLst/>
          </a:prstGeom>
        </p:spPr>
        <p:txBody>
          <a:bodyPr anchor="t" rtlCol="false" tIns="0" lIns="0" bIns="0" rIns="0">
            <a:spAutoFit/>
          </a:bodyPr>
          <a:lstStyle/>
          <a:p>
            <a:pPr algn="l">
              <a:lnSpc>
                <a:spcPts val="5766"/>
              </a:lnSpc>
            </a:pPr>
            <a:r>
              <a:rPr lang="en-US" sz="5944">
                <a:solidFill>
                  <a:srgbClr val="000000"/>
                </a:solidFill>
                <a:latin typeface="DM Sans Bold"/>
              </a:rPr>
              <a:t>Data Analysis and Inferences </a:t>
            </a:r>
          </a:p>
        </p:txBody>
      </p:sp>
      <p:sp>
        <p:nvSpPr>
          <p:cNvPr name="TextBox 20" id="20"/>
          <p:cNvSpPr txBox="true"/>
          <p:nvPr/>
        </p:nvSpPr>
        <p:spPr>
          <a:xfrm rot="0">
            <a:off x="10798587" y="2850510"/>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02.</a:t>
            </a:r>
          </a:p>
        </p:txBody>
      </p:sp>
      <p:sp>
        <p:nvSpPr>
          <p:cNvPr name="TextBox 21" id="21"/>
          <p:cNvSpPr txBox="true"/>
          <p:nvPr/>
        </p:nvSpPr>
        <p:spPr>
          <a:xfrm rot="0">
            <a:off x="11878486" y="2698110"/>
            <a:ext cx="5685067" cy="989174"/>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The distribution shows variability in the number of boundaries across matches, indicating differences in batting aggression</a:t>
            </a:r>
          </a:p>
        </p:txBody>
      </p:sp>
      <p:sp>
        <p:nvSpPr>
          <p:cNvPr name="TextBox 22" id="22"/>
          <p:cNvSpPr txBox="true"/>
          <p:nvPr/>
        </p:nvSpPr>
        <p:spPr>
          <a:xfrm rot="0">
            <a:off x="10798587" y="4859359"/>
            <a:ext cx="1059996" cy="692106"/>
          </a:xfrm>
          <a:prstGeom prst="rect">
            <a:avLst/>
          </a:prstGeom>
        </p:spPr>
        <p:txBody>
          <a:bodyPr anchor="t" rtlCol="false" tIns="0" lIns="0" bIns="0" rIns="0">
            <a:spAutoFit/>
          </a:bodyPr>
          <a:lstStyle/>
          <a:p>
            <a:pPr algn="l">
              <a:lnSpc>
                <a:spcPts val="5155"/>
              </a:lnSpc>
            </a:pPr>
            <a:r>
              <a:rPr lang="en-US" sz="5370" spc="-440">
                <a:solidFill>
                  <a:srgbClr val="000000"/>
                </a:solidFill>
                <a:latin typeface="DM Sans"/>
              </a:rPr>
              <a:t>03</a:t>
            </a:r>
          </a:p>
        </p:txBody>
      </p:sp>
      <p:sp>
        <p:nvSpPr>
          <p:cNvPr name="TextBox 23" id="23"/>
          <p:cNvSpPr txBox="true"/>
          <p:nvPr/>
        </p:nvSpPr>
        <p:spPr>
          <a:xfrm rot="0">
            <a:off x="11719257" y="4468229"/>
            <a:ext cx="5685067" cy="1321966"/>
          </a:xfrm>
          <a:prstGeom prst="rect">
            <a:avLst/>
          </a:prstGeom>
        </p:spPr>
        <p:txBody>
          <a:bodyPr anchor="t" rtlCol="false" tIns="0" lIns="0" bIns="0" rIns="0">
            <a:spAutoFit/>
          </a:bodyPr>
          <a:lstStyle/>
          <a:p>
            <a:pPr algn="just" marL="0" indent="0" lvl="0">
              <a:lnSpc>
                <a:spcPts val="2677"/>
              </a:lnSpc>
              <a:spcBef>
                <a:spcPct val="0"/>
              </a:spcBef>
            </a:pPr>
            <a:r>
              <a:rPr lang="en-US" sz="1983" spc="31">
                <a:solidFill>
                  <a:srgbClr val="000000"/>
                </a:solidFill>
                <a:latin typeface="DM Sans"/>
              </a:rPr>
              <a:t>Extras contribute an additional but generally low number of runs per match. Higher extras could indicate less disciplined bowling or strategic use of wides in specific scenarios.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10762306" y="5973564"/>
            <a:ext cx="8401754" cy="3877453"/>
            <a:chOff x="0" y="0"/>
            <a:chExt cx="2812556" cy="1298009"/>
          </a:xfrm>
        </p:grpSpPr>
        <p:sp>
          <p:nvSpPr>
            <p:cNvPr name="Freeform 6" id="6"/>
            <p:cNvSpPr/>
            <p:nvPr/>
          </p:nvSpPr>
          <p:spPr>
            <a:xfrm flipH="false" flipV="false" rot="0">
              <a:off x="0" y="0"/>
              <a:ext cx="2812556" cy="1298009"/>
            </a:xfrm>
            <a:custGeom>
              <a:avLst/>
              <a:gdLst/>
              <a:ahLst/>
              <a:cxnLst/>
              <a:rect r="r" b="b" t="t" l="l"/>
              <a:pathLst>
                <a:path h="1298009" w="2812556">
                  <a:moveTo>
                    <a:pt x="13822" y="0"/>
                  </a:moveTo>
                  <a:lnTo>
                    <a:pt x="2798734" y="0"/>
                  </a:lnTo>
                  <a:cubicBezTo>
                    <a:pt x="2802400" y="0"/>
                    <a:pt x="2805916" y="1456"/>
                    <a:pt x="2808508" y="4048"/>
                  </a:cubicBezTo>
                  <a:cubicBezTo>
                    <a:pt x="2811100" y="6640"/>
                    <a:pt x="2812556" y="10156"/>
                    <a:pt x="2812556" y="13822"/>
                  </a:cubicBezTo>
                  <a:lnTo>
                    <a:pt x="2812556" y="1284187"/>
                  </a:lnTo>
                  <a:cubicBezTo>
                    <a:pt x="2812556" y="1287853"/>
                    <a:pt x="2811100" y="1291369"/>
                    <a:pt x="2808508" y="1293961"/>
                  </a:cubicBezTo>
                  <a:cubicBezTo>
                    <a:pt x="2805916" y="1296553"/>
                    <a:pt x="2802400" y="1298009"/>
                    <a:pt x="2798734" y="1298009"/>
                  </a:cubicBezTo>
                  <a:lnTo>
                    <a:pt x="13822" y="1298009"/>
                  </a:lnTo>
                  <a:cubicBezTo>
                    <a:pt x="10156" y="1298009"/>
                    <a:pt x="6640" y="1296553"/>
                    <a:pt x="4048" y="1293961"/>
                  </a:cubicBezTo>
                  <a:cubicBezTo>
                    <a:pt x="1456" y="1291369"/>
                    <a:pt x="0" y="1287853"/>
                    <a:pt x="0" y="1284187"/>
                  </a:cubicBezTo>
                  <a:lnTo>
                    <a:pt x="0" y="13822"/>
                  </a:lnTo>
                  <a:cubicBezTo>
                    <a:pt x="0" y="10156"/>
                    <a:pt x="1456" y="6640"/>
                    <a:pt x="4048" y="4048"/>
                  </a:cubicBezTo>
                  <a:cubicBezTo>
                    <a:pt x="6640" y="1456"/>
                    <a:pt x="10156" y="0"/>
                    <a:pt x="13822" y="0"/>
                  </a:cubicBezTo>
                  <a:close/>
                </a:path>
              </a:pathLst>
            </a:custGeom>
            <a:solidFill>
              <a:srgbClr val="8AB7E2"/>
            </a:solidFill>
          </p:spPr>
        </p:sp>
        <p:sp>
          <p:nvSpPr>
            <p:cNvPr name="TextBox 7" id="7"/>
            <p:cNvSpPr txBox="true"/>
            <p:nvPr/>
          </p:nvSpPr>
          <p:spPr>
            <a:xfrm>
              <a:off x="0" y="85725"/>
              <a:ext cx="2812556" cy="1212284"/>
            </a:xfrm>
            <a:prstGeom prst="rect">
              <a:avLst/>
            </a:prstGeom>
          </p:spPr>
          <p:txBody>
            <a:bodyPr anchor="ctr" rtlCol="false" tIns="50800" lIns="50800" bIns="50800" rIns="50800"/>
            <a:lstStyle/>
            <a:p>
              <a:pPr algn="ctr">
                <a:lnSpc>
                  <a:spcPts val="1925"/>
                </a:lnSpc>
              </a:pPr>
            </a:p>
          </p:txBody>
        </p:sp>
      </p:grpSp>
      <p:sp>
        <p:nvSpPr>
          <p:cNvPr name="Freeform 8" id="8"/>
          <p:cNvSpPr/>
          <p:nvPr/>
        </p:nvSpPr>
        <p:spPr>
          <a:xfrm flipH="false" flipV="false" rot="0">
            <a:off x="562269" y="1210198"/>
            <a:ext cx="7821273" cy="5678293"/>
          </a:xfrm>
          <a:custGeom>
            <a:avLst/>
            <a:gdLst/>
            <a:ahLst/>
            <a:cxnLst/>
            <a:rect r="r" b="b" t="t" l="l"/>
            <a:pathLst>
              <a:path h="5678293" w="7821273">
                <a:moveTo>
                  <a:pt x="0" y="0"/>
                </a:moveTo>
                <a:lnTo>
                  <a:pt x="7821273" y="0"/>
                </a:lnTo>
                <a:lnTo>
                  <a:pt x="7821273" y="5678293"/>
                </a:lnTo>
                <a:lnTo>
                  <a:pt x="0" y="5678293"/>
                </a:lnTo>
                <a:lnTo>
                  <a:pt x="0" y="0"/>
                </a:lnTo>
                <a:close/>
              </a:path>
            </a:pathLst>
          </a:custGeom>
          <a:blipFill>
            <a:blip r:embed="rId7"/>
            <a:stretch>
              <a:fillRect l="0" t="0" r="0" b="0"/>
            </a:stretch>
          </a:blipFill>
        </p:spPr>
      </p:sp>
      <p:sp>
        <p:nvSpPr>
          <p:cNvPr name="Freeform 9" id="9"/>
          <p:cNvSpPr/>
          <p:nvPr/>
        </p:nvSpPr>
        <p:spPr>
          <a:xfrm flipH="false" flipV="false" rot="0">
            <a:off x="697935" y="6888491"/>
            <a:ext cx="7549942" cy="3937927"/>
          </a:xfrm>
          <a:custGeom>
            <a:avLst/>
            <a:gdLst/>
            <a:ahLst/>
            <a:cxnLst/>
            <a:rect r="r" b="b" t="t" l="l"/>
            <a:pathLst>
              <a:path h="3937927" w="7549942">
                <a:moveTo>
                  <a:pt x="0" y="0"/>
                </a:moveTo>
                <a:lnTo>
                  <a:pt x="7549941" y="0"/>
                </a:lnTo>
                <a:lnTo>
                  <a:pt x="7549941" y="3937927"/>
                </a:lnTo>
                <a:lnTo>
                  <a:pt x="0" y="3937927"/>
                </a:lnTo>
                <a:lnTo>
                  <a:pt x="0" y="0"/>
                </a:lnTo>
                <a:close/>
              </a:path>
            </a:pathLst>
          </a:custGeom>
          <a:blipFill>
            <a:blip r:embed="rId8"/>
            <a:stretch>
              <a:fillRect l="0" t="0" r="-5774" b="0"/>
            </a:stretch>
          </a:blipFill>
        </p:spPr>
      </p:sp>
      <p:sp>
        <p:nvSpPr>
          <p:cNvPr name="TextBox 10" id="10"/>
          <p:cNvSpPr txBox="true"/>
          <p:nvPr/>
        </p:nvSpPr>
        <p:spPr>
          <a:xfrm rot="0">
            <a:off x="217417" y="259171"/>
            <a:ext cx="11111168" cy="780151"/>
          </a:xfrm>
          <a:prstGeom prst="rect">
            <a:avLst/>
          </a:prstGeom>
        </p:spPr>
        <p:txBody>
          <a:bodyPr anchor="t" rtlCol="false" tIns="0" lIns="0" bIns="0" rIns="0">
            <a:spAutoFit/>
          </a:bodyPr>
          <a:lstStyle/>
          <a:p>
            <a:pPr algn="l">
              <a:lnSpc>
                <a:spcPts val="5766"/>
              </a:lnSpc>
            </a:pPr>
            <a:r>
              <a:rPr lang="en-US" sz="5944">
                <a:solidFill>
                  <a:srgbClr val="000000"/>
                </a:solidFill>
                <a:latin typeface="DM Sans Bold"/>
              </a:rPr>
              <a:t>Data Analysis and Inferences </a:t>
            </a:r>
          </a:p>
        </p:txBody>
      </p:sp>
      <p:sp>
        <p:nvSpPr>
          <p:cNvPr name="TextBox 11" id="11"/>
          <p:cNvSpPr txBox="true"/>
          <p:nvPr/>
        </p:nvSpPr>
        <p:spPr>
          <a:xfrm rot="0">
            <a:off x="10796045" y="7216270"/>
            <a:ext cx="1065080" cy="696020"/>
          </a:xfrm>
          <a:prstGeom prst="rect">
            <a:avLst/>
          </a:prstGeom>
        </p:spPr>
        <p:txBody>
          <a:bodyPr anchor="t" rtlCol="false" tIns="0" lIns="0" bIns="0" rIns="0">
            <a:spAutoFit/>
          </a:bodyPr>
          <a:lstStyle/>
          <a:p>
            <a:pPr algn="l">
              <a:lnSpc>
                <a:spcPts val="5180"/>
              </a:lnSpc>
            </a:pPr>
            <a:r>
              <a:rPr lang="en-US" sz="5396" spc="-442">
                <a:solidFill>
                  <a:srgbClr val="000000"/>
                </a:solidFill>
                <a:latin typeface="DM Sans"/>
              </a:rPr>
              <a:t>02.</a:t>
            </a:r>
          </a:p>
        </p:txBody>
      </p:sp>
      <p:sp>
        <p:nvSpPr>
          <p:cNvPr name="TextBox 12" id="12"/>
          <p:cNvSpPr txBox="true"/>
          <p:nvPr/>
        </p:nvSpPr>
        <p:spPr>
          <a:xfrm rot="0">
            <a:off x="12143276" y="6230754"/>
            <a:ext cx="5712336" cy="3334499"/>
          </a:xfrm>
          <a:prstGeom prst="rect">
            <a:avLst/>
          </a:prstGeom>
        </p:spPr>
        <p:txBody>
          <a:bodyPr anchor="t" rtlCol="false" tIns="0" lIns="0" bIns="0" rIns="0">
            <a:spAutoFit/>
          </a:bodyPr>
          <a:lstStyle/>
          <a:p>
            <a:pPr algn="just">
              <a:lnSpc>
                <a:spcPts val="2689"/>
              </a:lnSpc>
            </a:pPr>
            <a:r>
              <a:rPr lang="en-US" sz="1992" spc="31">
                <a:solidFill>
                  <a:srgbClr val="000000"/>
                </a:solidFill>
                <a:latin typeface="DM Sans"/>
              </a:rPr>
              <a:t>Boundary Analysis: The occurrence of boundaries varies significantly throughout the innings. spikes in boundaries often signal aggressive batting, which can either be a strategic push or a response to the match situation.Matches show different patterns; some have consistent boundary hitting, </a:t>
            </a:r>
          </a:p>
          <a:p>
            <a:pPr algn="just" marL="0" indent="0" lvl="0">
              <a:lnSpc>
                <a:spcPts val="2689"/>
              </a:lnSpc>
              <a:spcBef>
                <a:spcPct val="0"/>
              </a:spcBef>
            </a:pPr>
            <a:r>
              <a:rPr lang="en-US" sz="1992" spc="31">
                <a:solidFill>
                  <a:srgbClr val="000000"/>
                </a:solidFill>
                <a:latin typeface="DM Sans"/>
              </a:rPr>
              <a:t>#while others have peaks and troughs, indicating varied batting aggression and bowling effectiveness.</a:t>
            </a:r>
          </a:p>
        </p:txBody>
      </p:sp>
      <p:grpSp>
        <p:nvGrpSpPr>
          <p:cNvPr name="Group 13" id="13"/>
          <p:cNvGrpSpPr/>
          <p:nvPr/>
        </p:nvGrpSpPr>
        <p:grpSpPr>
          <a:xfrm rot="0">
            <a:off x="10798567" y="1366371"/>
            <a:ext cx="8401754" cy="3877453"/>
            <a:chOff x="0" y="0"/>
            <a:chExt cx="2812556" cy="1298009"/>
          </a:xfrm>
        </p:grpSpPr>
        <p:sp>
          <p:nvSpPr>
            <p:cNvPr name="Freeform 14" id="14"/>
            <p:cNvSpPr/>
            <p:nvPr/>
          </p:nvSpPr>
          <p:spPr>
            <a:xfrm flipH="false" flipV="false" rot="0">
              <a:off x="0" y="0"/>
              <a:ext cx="2812556" cy="1298009"/>
            </a:xfrm>
            <a:custGeom>
              <a:avLst/>
              <a:gdLst/>
              <a:ahLst/>
              <a:cxnLst/>
              <a:rect r="r" b="b" t="t" l="l"/>
              <a:pathLst>
                <a:path h="1298009" w="2812556">
                  <a:moveTo>
                    <a:pt x="13822" y="0"/>
                  </a:moveTo>
                  <a:lnTo>
                    <a:pt x="2798734" y="0"/>
                  </a:lnTo>
                  <a:cubicBezTo>
                    <a:pt x="2802400" y="0"/>
                    <a:pt x="2805916" y="1456"/>
                    <a:pt x="2808508" y="4048"/>
                  </a:cubicBezTo>
                  <a:cubicBezTo>
                    <a:pt x="2811100" y="6640"/>
                    <a:pt x="2812556" y="10156"/>
                    <a:pt x="2812556" y="13822"/>
                  </a:cubicBezTo>
                  <a:lnTo>
                    <a:pt x="2812556" y="1284187"/>
                  </a:lnTo>
                  <a:cubicBezTo>
                    <a:pt x="2812556" y="1287853"/>
                    <a:pt x="2811100" y="1291369"/>
                    <a:pt x="2808508" y="1293961"/>
                  </a:cubicBezTo>
                  <a:cubicBezTo>
                    <a:pt x="2805916" y="1296553"/>
                    <a:pt x="2802400" y="1298009"/>
                    <a:pt x="2798734" y="1298009"/>
                  </a:cubicBezTo>
                  <a:lnTo>
                    <a:pt x="13822" y="1298009"/>
                  </a:lnTo>
                  <a:cubicBezTo>
                    <a:pt x="10156" y="1298009"/>
                    <a:pt x="6640" y="1296553"/>
                    <a:pt x="4048" y="1293961"/>
                  </a:cubicBezTo>
                  <a:cubicBezTo>
                    <a:pt x="1456" y="1291369"/>
                    <a:pt x="0" y="1287853"/>
                    <a:pt x="0" y="1284187"/>
                  </a:cubicBezTo>
                  <a:lnTo>
                    <a:pt x="0" y="13822"/>
                  </a:lnTo>
                  <a:cubicBezTo>
                    <a:pt x="0" y="10156"/>
                    <a:pt x="1456" y="6640"/>
                    <a:pt x="4048" y="4048"/>
                  </a:cubicBezTo>
                  <a:cubicBezTo>
                    <a:pt x="6640" y="1456"/>
                    <a:pt x="10156" y="0"/>
                    <a:pt x="13822" y="0"/>
                  </a:cubicBezTo>
                  <a:close/>
                </a:path>
              </a:pathLst>
            </a:custGeom>
            <a:solidFill>
              <a:srgbClr val="8AB7E2"/>
            </a:solidFill>
          </p:spPr>
        </p:sp>
        <p:sp>
          <p:nvSpPr>
            <p:cNvPr name="TextBox 15" id="15"/>
            <p:cNvSpPr txBox="true"/>
            <p:nvPr/>
          </p:nvSpPr>
          <p:spPr>
            <a:xfrm>
              <a:off x="0" y="85725"/>
              <a:ext cx="2812556" cy="1212284"/>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10832306" y="2609077"/>
            <a:ext cx="1065080" cy="696020"/>
          </a:xfrm>
          <a:prstGeom prst="rect">
            <a:avLst/>
          </a:prstGeom>
        </p:spPr>
        <p:txBody>
          <a:bodyPr anchor="t" rtlCol="false" tIns="0" lIns="0" bIns="0" rIns="0">
            <a:spAutoFit/>
          </a:bodyPr>
          <a:lstStyle/>
          <a:p>
            <a:pPr algn="l">
              <a:lnSpc>
                <a:spcPts val="5180"/>
              </a:lnSpc>
            </a:pPr>
            <a:r>
              <a:rPr lang="en-US" sz="5396" spc="-442">
                <a:solidFill>
                  <a:srgbClr val="000000"/>
                </a:solidFill>
                <a:latin typeface="DM Sans"/>
              </a:rPr>
              <a:t>01.</a:t>
            </a:r>
          </a:p>
        </p:txBody>
      </p:sp>
      <p:sp>
        <p:nvSpPr>
          <p:cNvPr name="TextBox 17" id="17"/>
          <p:cNvSpPr txBox="true"/>
          <p:nvPr/>
        </p:nvSpPr>
        <p:spPr>
          <a:xfrm rot="0">
            <a:off x="12179537" y="1623560"/>
            <a:ext cx="5712336" cy="2770013"/>
          </a:xfrm>
          <a:prstGeom prst="rect">
            <a:avLst/>
          </a:prstGeom>
        </p:spPr>
        <p:txBody>
          <a:bodyPr anchor="t" rtlCol="false" tIns="0" lIns="0" bIns="0" rIns="0">
            <a:spAutoFit/>
          </a:bodyPr>
          <a:lstStyle/>
          <a:p>
            <a:pPr algn="just">
              <a:lnSpc>
                <a:spcPts val="2689"/>
              </a:lnSpc>
            </a:pPr>
            <a:r>
              <a:rPr lang="en-US" sz="1992" spc="31">
                <a:solidFill>
                  <a:srgbClr val="000000"/>
                </a:solidFill>
                <a:latin typeface="DM Sans"/>
              </a:rPr>
              <a:t>Wickets Analysis:</a:t>
            </a:r>
          </a:p>
          <a:p>
            <a:pPr algn="just">
              <a:lnSpc>
                <a:spcPts val="2689"/>
              </a:lnSpc>
            </a:pPr>
            <a:r>
              <a:rPr lang="en-US" sz="1992" spc="31">
                <a:solidFill>
                  <a:srgbClr val="000000"/>
                </a:solidFill>
                <a:latin typeface="DM Sans"/>
              </a:rPr>
              <a:t>T</a:t>
            </a:r>
            <a:r>
              <a:rPr lang="en-US" sz="1992" spc="31">
                <a:solidFill>
                  <a:srgbClr val="000000"/>
                </a:solidFill>
                <a:latin typeface="DM Sans"/>
              </a:rPr>
              <a:t>he timing of wickets can be crucial. Overs with wickets typically impact the scoring rate and can shift momentum between teams.</a:t>
            </a:r>
          </a:p>
          <a:p>
            <a:pPr algn="just">
              <a:lnSpc>
                <a:spcPts val="2689"/>
              </a:lnSpc>
            </a:pPr>
          </a:p>
          <a:p>
            <a:pPr algn="just" marL="0" indent="0" lvl="0">
              <a:lnSpc>
                <a:spcPts val="2959"/>
              </a:lnSpc>
              <a:spcBef>
                <a:spcPct val="0"/>
              </a:spcBef>
            </a:pPr>
            <a:r>
              <a:rPr lang="en-US" sz="2192" spc="35">
                <a:solidFill>
                  <a:srgbClr val="000000"/>
                </a:solidFill>
                <a:latin typeface="DM Sans"/>
              </a:rPr>
              <a:t>Multiple wickets in a single over are particularly devastating and can be turning points in the innings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04287" y="-855622"/>
            <a:ext cx="4208573" cy="4247184"/>
          </a:xfrm>
          <a:custGeom>
            <a:avLst/>
            <a:gdLst/>
            <a:ahLst/>
            <a:cxnLst/>
            <a:rect r="r" b="b" t="t" l="l"/>
            <a:pathLst>
              <a:path h="4247184" w="4208573">
                <a:moveTo>
                  <a:pt x="0" y="0"/>
                </a:moveTo>
                <a:lnTo>
                  <a:pt x="4208574" y="0"/>
                </a:lnTo>
                <a:lnTo>
                  <a:pt x="4208574"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81985" y="8131782"/>
            <a:ext cx="5956731" cy="6527925"/>
          </a:xfrm>
          <a:custGeom>
            <a:avLst/>
            <a:gdLst/>
            <a:ahLst/>
            <a:cxnLst/>
            <a:rect r="r" b="b" t="t" l="l"/>
            <a:pathLst>
              <a:path h="6527925" w="5956731">
                <a:moveTo>
                  <a:pt x="0" y="0"/>
                </a:moveTo>
                <a:lnTo>
                  <a:pt x="5956732" y="0"/>
                </a:lnTo>
                <a:lnTo>
                  <a:pt x="5956732"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320368" y="-227985"/>
            <a:ext cx="6567269" cy="6622111"/>
          </a:xfrm>
          <a:custGeom>
            <a:avLst/>
            <a:gdLst/>
            <a:ahLst/>
            <a:cxnLst/>
            <a:rect r="r" b="b" t="t" l="l"/>
            <a:pathLst>
              <a:path h="6622111" w="6567269">
                <a:moveTo>
                  <a:pt x="0" y="0"/>
                </a:moveTo>
                <a:lnTo>
                  <a:pt x="6567269" y="0"/>
                </a:lnTo>
                <a:lnTo>
                  <a:pt x="6567269" y="6622111"/>
                </a:lnTo>
                <a:lnTo>
                  <a:pt x="0" y="6622111"/>
                </a:lnTo>
                <a:lnTo>
                  <a:pt x="0" y="0"/>
                </a:lnTo>
                <a:close/>
              </a:path>
            </a:pathLst>
          </a:custGeom>
          <a:blipFill>
            <a:blip r:embed="rId7"/>
            <a:stretch>
              <a:fillRect l="0" t="0" r="0" b="0"/>
            </a:stretch>
          </a:blipFill>
        </p:spPr>
      </p:sp>
      <p:sp>
        <p:nvSpPr>
          <p:cNvPr name="Freeform 6" id="6"/>
          <p:cNvSpPr/>
          <p:nvPr/>
        </p:nvSpPr>
        <p:spPr>
          <a:xfrm flipH="false" flipV="false" rot="0">
            <a:off x="1296259" y="2720557"/>
            <a:ext cx="8514483" cy="5636348"/>
          </a:xfrm>
          <a:custGeom>
            <a:avLst/>
            <a:gdLst/>
            <a:ahLst/>
            <a:cxnLst/>
            <a:rect r="r" b="b" t="t" l="l"/>
            <a:pathLst>
              <a:path h="5636348" w="8514483">
                <a:moveTo>
                  <a:pt x="0" y="0"/>
                </a:moveTo>
                <a:lnTo>
                  <a:pt x="8514483" y="0"/>
                </a:lnTo>
                <a:lnTo>
                  <a:pt x="8514483" y="5636348"/>
                </a:lnTo>
                <a:lnTo>
                  <a:pt x="0" y="5636348"/>
                </a:lnTo>
                <a:lnTo>
                  <a:pt x="0" y="0"/>
                </a:lnTo>
                <a:close/>
              </a:path>
            </a:pathLst>
          </a:custGeom>
          <a:blipFill>
            <a:blip r:embed="rId8"/>
            <a:stretch>
              <a:fillRect l="0" t="0" r="0" b="0"/>
            </a:stretch>
          </a:blipFill>
        </p:spPr>
      </p:sp>
      <p:sp>
        <p:nvSpPr>
          <p:cNvPr name="TextBox 7" id="7"/>
          <p:cNvSpPr txBox="true"/>
          <p:nvPr/>
        </p:nvSpPr>
        <p:spPr>
          <a:xfrm rot="0">
            <a:off x="1028700" y="340042"/>
            <a:ext cx="8092094" cy="2036833"/>
          </a:xfrm>
          <a:prstGeom prst="rect">
            <a:avLst/>
          </a:prstGeom>
        </p:spPr>
        <p:txBody>
          <a:bodyPr anchor="t" rtlCol="false" tIns="0" lIns="0" bIns="0" rIns="0">
            <a:spAutoFit/>
          </a:bodyPr>
          <a:lstStyle/>
          <a:p>
            <a:pPr algn="l">
              <a:lnSpc>
                <a:spcPts val="7857"/>
              </a:lnSpc>
            </a:pPr>
            <a:r>
              <a:rPr lang="en-US" sz="8100">
                <a:solidFill>
                  <a:srgbClr val="000000"/>
                </a:solidFill>
                <a:latin typeface="DM Sans Bold"/>
              </a:rPr>
              <a:t>Inspiration and creativity</a:t>
            </a:r>
          </a:p>
        </p:txBody>
      </p:sp>
      <p:sp>
        <p:nvSpPr>
          <p:cNvPr name="TextBox 8" id="8"/>
          <p:cNvSpPr txBox="true"/>
          <p:nvPr/>
        </p:nvSpPr>
        <p:spPr>
          <a:xfrm rot="0">
            <a:off x="9810742" y="6889432"/>
            <a:ext cx="7707571" cy="3397568"/>
          </a:xfrm>
          <a:prstGeom prst="rect">
            <a:avLst/>
          </a:prstGeom>
        </p:spPr>
        <p:txBody>
          <a:bodyPr anchor="t" rtlCol="false" tIns="0" lIns="0" bIns="0" rIns="0">
            <a:spAutoFit/>
          </a:bodyPr>
          <a:lstStyle/>
          <a:p>
            <a:pPr algn="l" marL="496567" indent="-248284" lvl="1">
              <a:lnSpc>
                <a:spcPts val="3104"/>
              </a:lnSpc>
              <a:buFont typeface="Arial"/>
              <a:buChar char="•"/>
            </a:pPr>
            <a:r>
              <a:rPr lang="en-US" sz="2299" spc="137" u="none">
                <a:solidFill>
                  <a:srgbClr val="000000"/>
                </a:solidFill>
                <a:latin typeface="DM Sans"/>
              </a:rPr>
              <a:t>Stand out batsmen are : Virat Kohli, Pathum Nissanka, Max'o'Dowd and Glenn phillips and Jos Buttler</a:t>
            </a:r>
          </a:p>
          <a:p>
            <a:pPr algn="l">
              <a:lnSpc>
                <a:spcPts val="3104"/>
              </a:lnSpc>
            </a:pPr>
          </a:p>
          <a:p>
            <a:pPr algn="l" marL="496567" indent="-248284" lvl="1">
              <a:lnSpc>
                <a:spcPts val="3104"/>
              </a:lnSpc>
              <a:buFont typeface="Arial"/>
              <a:buChar char="•"/>
            </a:pPr>
            <a:r>
              <a:rPr lang="en-US" sz="2299" spc="137" u="none">
                <a:solidFill>
                  <a:srgbClr val="000000"/>
                </a:solidFill>
                <a:latin typeface="DM Sans"/>
              </a:rPr>
              <a:t>Stand out bowlers are : Blessing Muzarabani, Arshdeep Singh, Paul van Meekeren, Maheesh Theekshana and Wanindu Hasaranga de Silva </a:t>
            </a:r>
          </a:p>
          <a:p>
            <a:pPr algn="l" marL="0" indent="0" lvl="0">
              <a:lnSpc>
                <a:spcPts val="2699"/>
              </a:lnSpc>
              <a:spcBef>
                <a:spcPct val="0"/>
              </a:spcBef>
            </a:pPr>
          </a:p>
          <a:p>
            <a:pPr algn="l" marL="0" indent="0" lvl="0">
              <a:lnSpc>
                <a:spcPts val="26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555916" y="0"/>
            <a:ext cx="3406768" cy="3320051"/>
          </a:xfrm>
          <a:custGeom>
            <a:avLst/>
            <a:gdLst/>
            <a:ahLst/>
            <a:cxnLst/>
            <a:rect r="r" b="b" t="t" l="l"/>
            <a:pathLst>
              <a:path h="3320051" w="3406768">
                <a:moveTo>
                  <a:pt x="0" y="0"/>
                </a:moveTo>
                <a:lnTo>
                  <a:pt x="3406768" y="0"/>
                </a:lnTo>
                <a:lnTo>
                  <a:pt x="3406768" y="3320051"/>
                </a:lnTo>
                <a:lnTo>
                  <a:pt x="0" y="33200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6" id="6"/>
          <p:cNvSpPr txBox="true"/>
          <p:nvPr/>
        </p:nvSpPr>
        <p:spPr>
          <a:xfrm rot="0">
            <a:off x="275111" y="623591"/>
            <a:ext cx="17737777" cy="1779027"/>
          </a:xfrm>
          <a:prstGeom prst="rect">
            <a:avLst/>
          </a:prstGeom>
        </p:spPr>
        <p:txBody>
          <a:bodyPr anchor="t" rtlCol="false" tIns="0" lIns="0" bIns="0" rIns="0">
            <a:spAutoFit/>
          </a:bodyPr>
          <a:lstStyle/>
          <a:p>
            <a:pPr algn="l">
              <a:lnSpc>
                <a:spcPts val="6887"/>
              </a:lnSpc>
            </a:pPr>
            <a:r>
              <a:rPr lang="en-US" sz="7100">
                <a:solidFill>
                  <a:srgbClr val="000000"/>
                </a:solidFill>
                <a:latin typeface="DM Sans Bold"/>
              </a:rPr>
              <a:t>Story of the Tournament through Visualizations</a:t>
            </a:r>
          </a:p>
        </p:txBody>
      </p:sp>
      <p:sp>
        <p:nvSpPr>
          <p:cNvPr name="Freeform 7" id="7"/>
          <p:cNvSpPr/>
          <p:nvPr/>
        </p:nvSpPr>
        <p:spPr>
          <a:xfrm flipH="false" flipV="false" rot="0">
            <a:off x="325443" y="9258300"/>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75111" y="2942283"/>
            <a:ext cx="8253202" cy="5904576"/>
          </a:xfrm>
          <a:custGeom>
            <a:avLst/>
            <a:gdLst/>
            <a:ahLst/>
            <a:cxnLst/>
            <a:rect r="r" b="b" t="t" l="l"/>
            <a:pathLst>
              <a:path h="5904576" w="8253202">
                <a:moveTo>
                  <a:pt x="0" y="0"/>
                </a:moveTo>
                <a:lnTo>
                  <a:pt x="8253202" y="0"/>
                </a:lnTo>
                <a:lnTo>
                  <a:pt x="8253202" y="5904576"/>
                </a:lnTo>
                <a:lnTo>
                  <a:pt x="0" y="5904576"/>
                </a:lnTo>
                <a:lnTo>
                  <a:pt x="0" y="0"/>
                </a:lnTo>
                <a:close/>
              </a:path>
            </a:pathLst>
          </a:custGeom>
          <a:blipFill>
            <a:blip r:embed="rId15"/>
            <a:stretch>
              <a:fillRect l="0" t="0" r="0" b="0"/>
            </a:stretch>
          </a:blipFill>
        </p:spPr>
      </p:sp>
      <p:sp>
        <p:nvSpPr>
          <p:cNvPr name="Freeform 11" id="11"/>
          <p:cNvSpPr/>
          <p:nvPr/>
        </p:nvSpPr>
        <p:spPr>
          <a:xfrm flipH="false" flipV="false" rot="0">
            <a:off x="8985390" y="2981637"/>
            <a:ext cx="8469759" cy="5291131"/>
          </a:xfrm>
          <a:custGeom>
            <a:avLst/>
            <a:gdLst/>
            <a:ahLst/>
            <a:cxnLst/>
            <a:rect r="r" b="b" t="t" l="l"/>
            <a:pathLst>
              <a:path h="5291131" w="8469759">
                <a:moveTo>
                  <a:pt x="0" y="0"/>
                </a:moveTo>
                <a:lnTo>
                  <a:pt x="8469759" y="0"/>
                </a:lnTo>
                <a:lnTo>
                  <a:pt x="8469759" y="5291132"/>
                </a:lnTo>
                <a:lnTo>
                  <a:pt x="0" y="5291132"/>
                </a:lnTo>
                <a:lnTo>
                  <a:pt x="0" y="0"/>
                </a:lnTo>
                <a:close/>
              </a:path>
            </a:pathLst>
          </a:custGeom>
          <a:blipFill>
            <a:blip r:embed="rId1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4504428" y="1367379"/>
            <a:ext cx="7567145" cy="2582288"/>
          </a:xfrm>
          <a:custGeom>
            <a:avLst/>
            <a:gdLst/>
            <a:ahLst/>
            <a:cxnLst/>
            <a:rect r="r" b="b" t="t" l="l"/>
            <a:pathLst>
              <a:path h="2582288" w="7567145">
                <a:moveTo>
                  <a:pt x="0" y="0"/>
                </a:moveTo>
                <a:lnTo>
                  <a:pt x="7567144" y="0"/>
                </a:lnTo>
                <a:lnTo>
                  <a:pt x="7567144" y="2582289"/>
                </a:lnTo>
                <a:lnTo>
                  <a:pt x="0" y="25822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507769" y="8734032"/>
            <a:ext cx="2756519" cy="3105936"/>
          </a:xfrm>
          <a:custGeom>
            <a:avLst/>
            <a:gdLst/>
            <a:ahLst/>
            <a:cxnLst/>
            <a:rect r="r" b="b" t="t" l="l"/>
            <a:pathLst>
              <a:path h="3105936" w="2756519">
                <a:moveTo>
                  <a:pt x="0" y="0"/>
                </a:moveTo>
                <a:lnTo>
                  <a:pt x="2756518" y="0"/>
                </a:lnTo>
                <a:lnTo>
                  <a:pt x="2756518" y="3105936"/>
                </a:lnTo>
                <a:lnTo>
                  <a:pt x="0" y="3105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9031" y="1753835"/>
            <a:ext cx="8578793" cy="8273555"/>
          </a:xfrm>
          <a:custGeom>
            <a:avLst/>
            <a:gdLst/>
            <a:ahLst/>
            <a:cxnLst/>
            <a:rect r="r" b="b" t="t" l="l"/>
            <a:pathLst>
              <a:path h="8273555" w="8578793">
                <a:moveTo>
                  <a:pt x="0" y="0"/>
                </a:moveTo>
                <a:lnTo>
                  <a:pt x="8578793" y="0"/>
                </a:lnTo>
                <a:lnTo>
                  <a:pt x="8578793" y="8273555"/>
                </a:lnTo>
                <a:lnTo>
                  <a:pt x="0" y="8273555"/>
                </a:lnTo>
                <a:lnTo>
                  <a:pt x="0" y="0"/>
                </a:lnTo>
                <a:close/>
              </a:path>
            </a:pathLst>
          </a:custGeom>
          <a:blipFill>
            <a:blip r:embed="rId7"/>
            <a:stretch>
              <a:fillRect l="0" t="0" r="0" b="0"/>
            </a:stretch>
          </a:blipFill>
        </p:spPr>
      </p:sp>
      <p:sp>
        <p:nvSpPr>
          <p:cNvPr name="Freeform 6" id="6"/>
          <p:cNvSpPr/>
          <p:nvPr/>
        </p:nvSpPr>
        <p:spPr>
          <a:xfrm flipH="false" flipV="false" rot="0">
            <a:off x="8897824" y="2772713"/>
            <a:ext cx="9390176" cy="4741574"/>
          </a:xfrm>
          <a:custGeom>
            <a:avLst/>
            <a:gdLst/>
            <a:ahLst/>
            <a:cxnLst/>
            <a:rect r="r" b="b" t="t" l="l"/>
            <a:pathLst>
              <a:path h="4741574" w="9390176">
                <a:moveTo>
                  <a:pt x="0" y="0"/>
                </a:moveTo>
                <a:lnTo>
                  <a:pt x="9390176" y="0"/>
                </a:lnTo>
                <a:lnTo>
                  <a:pt x="9390176" y="4741574"/>
                </a:lnTo>
                <a:lnTo>
                  <a:pt x="0" y="4741574"/>
                </a:lnTo>
                <a:lnTo>
                  <a:pt x="0" y="0"/>
                </a:lnTo>
                <a:close/>
              </a:path>
            </a:pathLst>
          </a:custGeom>
          <a:blipFill>
            <a:blip r:embed="rId8"/>
            <a:stretch>
              <a:fillRect l="0" t="0" r="0" b="0"/>
            </a:stretch>
          </a:blipFill>
        </p:spPr>
      </p:sp>
      <p:sp>
        <p:nvSpPr>
          <p:cNvPr name="TextBox 7" id="7"/>
          <p:cNvSpPr txBox="true"/>
          <p:nvPr/>
        </p:nvSpPr>
        <p:spPr>
          <a:xfrm rot="0">
            <a:off x="319031" y="142875"/>
            <a:ext cx="17177581" cy="2809119"/>
          </a:xfrm>
          <a:prstGeom prst="rect">
            <a:avLst/>
          </a:prstGeom>
        </p:spPr>
        <p:txBody>
          <a:bodyPr anchor="t" rtlCol="false" tIns="0" lIns="0" bIns="0" rIns="0">
            <a:spAutoFit/>
          </a:bodyPr>
          <a:lstStyle/>
          <a:p>
            <a:pPr algn="l">
              <a:lnSpc>
                <a:spcPts val="6402"/>
              </a:lnSpc>
            </a:pPr>
            <a:r>
              <a:rPr lang="en-US" sz="6600">
                <a:solidFill>
                  <a:srgbClr val="000000"/>
                </a:solidFill>
                <a:latin typeface="DM Sans Bold"/>
              </a:rPr>
              <a:t>Average runs per phase,  Total Wickets Taken per Phase</a:t>
            </a:r>
          </a:p>
          <a:p>
            <a:pPr algn="l">
              <a:lnSpc>
                <a:spcPts val="87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DAGERJS4wAw</dc:identifier>
  <dcterms:modified xsi:type="dcterms:W3CDTF">2011-08-01T06:04:30Z</dcterms:modified>
  <cp:revision>1</cp:revision>
  <dc:title>Borcelle</dc:title>
</cp:coreProperties>
</file>