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Be Vietnam" panose="020B0604020202020204" charset="0"/>
      <p:regular r:id="rId13"/>
    </p:embeddedFont>
    <p:embeddedFont>
      <p:font typeface="Be Vietnam Ultra-Bold" panose="020B0604020202020204" charset="0"/>
      <p:regular r:id="rId14"/>
    </p:embeddedFont>
    <p:embeddedFont>
      <p:font typeface="Canva Sans Bold" panose="020B0604020202020204" charset="0"/>
      <p:regular r:id="rId15"/>
    </p:embeddedFont>
    <p:embeddedFont>
      <p:font typeface="IBM Plex Sans" panose="020B0503050203000203" pitchFamily="34" charset="0"/>
      <p:regular r:id="rId16"/>
    </p:embeddedFont>
    <p:embeddedFont>
      <p:font typeface="IBM Plex Sans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9" d="100"/>
          <a:sy n="49" d="100"/>
        </p:scale>
        <p:origin x="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700000">
            <a:off x="4226452" y="2785792"/>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12681245" y="1028750"/>
            <a:ext cx="4578055" cy="743260"/>
            <a:chOff x="0" y="0"/>
            <a:chExt cx="6104073" cy="991013"/>
          </a:xfrm>
        </p:grpSpPr>
        <p:grpSp>
          <p:nvGrpSpPr>
            <p:cNvPr id="5" name="Group 5"/>
            <p:cNvGrpSpPr/>
            <p:nvPr/>
          </p:nvGrpSpPr>
          <p:grpSpPr>
            <a:xfrm>
              <a:off x="0" y="0"/>
              <a:ext cx="6104073" cy="991013"/>
              <a:chOff x="0" y="0"/>
              <a:chExt cx="1205743" cy="195756"/>
            </a:xfrm>
          </p:grpSpPr>
          <p:sp>
            <p:nvSpPr>
              <p:cNvPr id="6" name="Freeform 6"/>
              <p:cNvSpPr/>
              <p:nvPr/>
            </p:nvSpPr>
            <p:spPr>
              <a:xfrm>
                <a:off x="0" y="0"/>
                <a:ext cx="1205743" cy="195756"/>
              </a:xfrm>
              <a:custGeom>
                <a:avLst/>
                <a:gdLst/>
                <a:ahLst/>
                <a:cxnLst/>
                <a:rect l="l" t="t" r="r" b="b"/>
                <a:pathLst>
                  <a:path w="1205743" h="195756">
                    <a:moveTo>
                      <a:pt x="50733" y="0"/>
                    </a:moveTo>
                    <a:lnTo>
                      <a:pt x="1155010" y="0"/>
                    </a:lnTo>
                    <a:cubicBezTo>
                      <a:pt x="1183029" y="0"/>
                      <a:pt x="1205743" y="22714"/>
                      <a:pt x="1205743" y="50733"/>
                    </a:cubicBezTo>
                    <a:lnTo>
                      <a:pt x="1205743" y="145023"/>
                    </a:lnTo>
                    <a:cubicBezTo>
                      <a:pt x="1205743" y="173042"/>
                      <a:pt x="1183029" y="195756"/>
                      <a:pt x="1155010" y="195756"/>
                    </a:cubicBezTo>
                    <a:lnTo>
                      <a:pt x="50733" y="195756"/>
                    </a:lnTo>
                    <a:cubicBezTo>
                      <a:pt x="22714" y="195756"/>
                      <a:pt x="0" y="173042"/>
                      <a:pt x="0" y="145023"/>
                    </a:cubicBezTo>
                    <a:lnTo>
                      <a:pt x="0" y="50733"/>
                    </a:lnTo>
                    <a:cubicBezTo>
                      <a:pt x="0" y="22714"/>
                      <a:pt x="22714" y="0"/>
                      <a:pt x="50733" y="0"/>
                    </a:cubicBezTo>
                    <a:close/>
                  </a:path>
                </a:pathLst>
              </a:custGeom>
              <a:solidFill>
                <a:srgbClr val="2667FF"/>
              </a:solidFill>
              <a:ln cap="rnd">
                <a:noFill/>
                <a:prstDash val="solid"/>
                <a:round/>
              </a:ln>
            </p:spPr>
          </p:sp>
          <p:sp>
            <p:nvSpPr>
              <p:cNvPr id="7" name="TextBox 7"/>
              <p:cNvSpPr txBox="1"/>
              <p:nvPr/>
            </p:nvSpPr>
            <p:spPr>
              <a:xfrm>
                <a:off x="0" y="-28575"/>
                <a:ext cx="1205743" cy="224331"/>
              </a:xfrm>
              <a:prstGeom prst="rect">
                <a:avLst/>
              </a:prstGeom>
            </p:spPr>
            <p:txBody>
              <a:bodyPr lIns="50800" tIns="50800" rIns="50800" bIns="50800" rtlCol="0" anchor="ctr"/>
              <a:lstStyle/>
              <a:p>
                <a:pPr algn="ctr">
                  <a:lnSpc>
                    <a:spcPts val="2100"/>
                  </a:lnSpc>
                </a:pPr>
                <a:endParaRPr/>
              </a:p>
            </p:txBody>
          </p:sp>
        </p:grpSp>
        <p:sp>
          <p:nvSpPr>
            <p:cNvPr id="8" name="Freeform 8"/>
            <p:cNvSpPr/>
            <p:nvPr/>
          </p:nvSpPr>
          <p:spPr>
            <a:xfrm>
              <a:off x="575473" y="321871"/>
              <a:ext cx="347271" cy="347271"/>
            </a:xfrm>
            <a:custGeom>
              <a:avLst/>
              <a:gdLst/>
              <a:ahLst/>
              <a:cxnLst/>
              <a:rect l="l" t="t" r="r" b="b"/>
              <a:pathLst>
                <a:path w="347271" h="347271">
                  <a:moveTo>
                    <a:pt x="0" y="0"/>
                  </a:moveTo>
                  <a:lnTo>
                    <a:pt x="347272" y="0"/>
                  </a:lnTo>
                  <a:lnTo>
                    <a:pt x="347272" y="347271"/>
                  </a:lnTo>
                  <a:lnTo>
                    <a:pt x="0" y="3472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TextBox 9"/>
            <p:cNvSpPr txBox="1"/>
            <p:nvPr/>
          </p:nvSpPr>
          <p:spPr>
            <a:xfrm>
              <a:off x="1210304" y="294913"/>
              <a:ext cx="4683292" cy="382138"/>
            </a:xfrm>
            <a:prstGeom prst="rect">
              <a:avLst/>
            </a:prstGeom>
          </p:spPr>
          <p:txBody>
            <a:bodyPr lIns="0" tIns="0" rIns="0" bIns="0" rtlCol="0" anchor="t">
              <a:spAutoFit/>
            </a:bodyPr>
            <a:lstStyle/>
            <a:p>
              <a:pPr marL="0" lvl="0" indent="0">
                <a:lnSpc>
                  <a:spcPts val="2340"/>
                </a:lnSpc>
                <a:spcBef>
                  <a:spcPct val="0"/>
                </a:spcBef>
              </a:pPr>
              <a:r>
                <a:rPr lang="en-US" sz="1800" u="sng">
                  <a:solidFill>
                    <a:srgbClr val="F8F8F8"/>
                  </a:solidFill>
                  <a:latin typeface="Be Vietnam Ultra-Bold"/>
                </a:rPr>
                <a:t>Information available in audio.</a:t>
              </a:r>
            </a:p>
          </p:txBody>
        </p:sp>
      </p:grpSp>
      <p:grpSp>
        <p:nvGrpSpPr>
          <p:cNvPr id="10" name="Group 10"/>
          <p:cNvGrpSpPr/>
          <p:nvPr/>
        </p:nvGrpSpPr>
        <p:grpSpPr>
          <a:xfrm>
            <a:off x="1028700" y="1028700"/>
            <a:ext cx="3903162" cy="489363"/>
            <a:chOff x="0" y="0"/>
            <a:chExt cx="5204217" cy="652485"/>
          </a:xfrm>
        </p:grpSpPr>
        <p:sp>
          <p:nvSpPr>
            <p:cNvPr id="11" name="TextBox 11"/>
            <p:cNvSpPr txBox="1"/>
            <p:nvPr/>
          </p:nvSpPr>
          <p:spPr>
            <a:xfrm>
              <a:off x="877820" y="65132"/>
              <a:ext cx="4326396" cy="484121"/>
            </a:xfrm>
            <a:prstGeom prst="rect">
              <a:avLst/>
            </a:prstGeom>
          </p:spPr>
          <p:txBody>
            <a:bodyPr lIns="0" tIns="0" rIns="0" bIns="0" rtlCol="0" anchor="t">
              <a:spAutoFit/>
            </a:bodyPr>
            <a:lstStyle/>
            <a:p>
              <a:pPr>
                <a:lnSpc>
                  <a:spcPts val="3081"/>
                </a:lnSpc>
                <a:spcBef>
                  <a:spcPct val="0"/>
                </a:spcBef>
              </a:pPr>
              <a:r>
                <a:rPr lang="en-US" sz="2201">
                  <a:solidFill>
                    <a:srgbClr val="F8F8F8"/>
                  </a:solidFill>
                  <a:latin typeface="IBM Plex Sans Bold"/>
                </a:rPr>
                <a:t>Add Company Name</a:t>
              </a:r>
            </a:p>
          </p:txBody>
        </p:sp>
        <p:sp>
          <p:nvSpPr>
            <p:cNvPr id="12" name="Freeform 12"/>
            <p:cNvSpPr/>
            <p:nvPr/>
          </p:nvSpPr>
          <p:spPr>
            <a:xfrm>
              <a:off x="0" y="0"/>
              <a:ext cx="633503" cy="652485"/>
            </a:xfrm>
            <a:custGeom>
              <a:avLst/>
              <a:gdLst/>
              <a:ahLst/>
              <a:cxnLst/>
              <a:rect l="l" t="t" r="r" b="b"/>
              <a:pathLst>
                <a:path w="633503" h="652485">
                  <a:moveTo>
                    <a:pt x="0" y="0"/>
                  </a:moveTo>
                  <a:lnTo>
                    <a:pt x="633503" y="0"/>
                  </a:lnTo>
                  <a:lnTo>
                    <a:pt x="633503" y="652485"/>
                  </a:lnTo>
                  <a:lnTo>
                    <a:pt x="0" y="65248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3" name="Freeform 13"/>
          <p:cNvSpPr/>
          <p:nvPr/>
        </p:nvSpPr>
        <p:spPr>
          <a:xfrm>
            <a:off x="-409027" y="0"/>
            <a:ext cx="18697027" cy="10287000"/>
          </a:xfrm>
          <a:custGeom>
            <a:avLst/>
            <a:gdLst/>
            <a:ahLst/>
            <a:cxnLst/>
            <a:rect l="l" t="t" r="r" b="b"/>
            <a:pathLst>
              <a:path w="18697027" h="10287000">
                <a:moveTo>
                  <a:pt x="0" y="0"/>
                </a:moveTo>
                <a:lnTo>
                  <a:pt x="18697027" y="0"/>
                </a:lnTo>
                <a:lnTo>
                  <a:pt x="18697027" y="10287000"/>
                </a:lnTo>
                <a:lnTo>
                  <a:pt x="0" y="10287000"/>
                </a:lnTo>
                <a:lnTo>
                  <a:pt x="0" y="0"/>
                </a:lnTo>
                <a:close/>
              </a:path>
            </a:pathLst>
          </a:custGeom>
          <a:blipFill>
            <a:blip r:embed="rId9"/>
            <a:stretch>
              <a:fillRect l="-4829" t="-7311" r="-4829"/>
            </a:stretch>
          </a:blipFill>
        </p:spPr>
      </p:sp>
      <p:sp>
        <p:nvSpPr>
          <p:cNvPr id="14" name="TextBox 14"/>
          <p:cNvSpPr txBox="1"/>
          <p:nvPr/>
        </p:nvSpPr>
        <p:spPr>
          <a:xfrm>
            <a:off x="1028700" y="2786123"/>
            <a:ext cx="11078006" cy="4582896"/>
          </a:xfrm>
          <a:prstGeom prst="rect">
            <a:avLst/>
          </a:prstGeom>
        </p:spPr>
        <p:txBody>
          <a:bodyPr lIns="0" tIns="0" rIns="0" bIns="0" rtlCol="0" anchor="t">
            <a:spAutoFit/>
          </a:bodyPr>
          <a:lstStyle/>
          <a:p>
            <a:pPr>
              <a:lnSpc>
                <a:spcPts val="11880"/>
              </a:lnSpc>
            </a:pPr>
            <a:r>
              <a:rPr lang="en-US" sz="11534">
                <a:solidFill>
                  <a:srgbClr val="F8F8F8"/>
                </a:solidFill>
                <a:latin typeface="Be Vietnam"/>
              </a:rPr>
              <a:t>AIRCRAFT CRASH ANALYSIS</a:t>
            </a:r>
          </a:p>
        </p:txBody>
      </p:sp>
      <p:grpSp>
        <p:nvGrpSpPr>
          <p:cNvPr id="15" name="Group 15"/>
          <p:cNvGrpSpPr/>
          <p:nvPr/>
        </p:nvGrpSpPr>
        <p:grpSpPr>
          <a:xfrm>
            <a:off x="12106706" y="7327996"/>
            <a:ext cx="5649662" cy="1328733"/>
            <a:chOff x="0" y="0"/>
            <a:chExt cx="7532882" cy="1771645"/>
          </a:xfrm>
        </p:grpSpPr>
        <p:sp>
          <p:nvSpPr>
            <p:cNvPr id="16" name="TextBox 16"/>
            <p:cNvSpPr txBox="1"/>
            <p:nvPr/>
          </p:nvSpPr>
          <p:spPr>
            <a:xfrm>
              <a:off x="0" y="-38100"/>
              <a:ext cx="7532882" cy="846852"/>
            </a:xfrm>
            <a:prstGeom prst="rect">
              <a:avLst/>
            </a:prstGeom>
          </p:spPr>
          <p:txBody>
            <a:bodyPr lIns="0" tIns="0" rIns="0" bIns="0" rtlCol="0" anchor="t">
              <a:spAutoFit/>
            </a:bodyPr>
            <a:lstStyle/>
            <a:p>
              <a:pPr marL="0" lvl="0" indent="0" algn="r">
                <a:lnSpc>
                  <a:spcPts val="5185"/>
                </a:lnSpc>
                <a:spcBef>
                  <a:spcPct val="0"/>
                </a:spcBef>
              </a:pPr>
              <a:r>
                <a:rPr lang="en-US" sz="3989" u="none" spc="347">
                  <a:solidFill>
                    <a:srgbClr val="F8F8F8"/>
                  </a:solidFill>
                  <a:latin typeface="Be Vietnam Ultra-Bold"/>
                </a:rPr>
                <a:t>PRESENTED  BY</a:t>
              </a:r>
            </a:p>
          </p:txBody>
        </p:sp>
        <p:sp>
          <p:nvSpPr>
            <p:cNvPr id="17" name="TextBox 17"/>
            <p:cNvSpPr txBox="1"/>
            <p:nvPr/>
          </p:nvSpPr>
          <p:spPr>
            <a:xfrm>
              <a:off x="0" y="922649"/>
              <a:ext cx="7532882" cy="848995"/>
            </a:xfrm>
            <a:prstGeom prst="rect">
              <a:avLst/>
            </a:prstGeom>
          </p:spPr>
          <p:txBody>
            <a:bodyPr lIns="0" tIns="0" rIns="0" bIns="0" rtlCol="0" anchor="t">
              <a:spAutoFit/>
            </a:bodyPr>
            <a:lstStyle/>
            <a:p>
              <a:pPr algn="r">
                <a:lnSpc>
                  <a:spcPts val="5328"/>
                </a:lnSpc>
              </a:pPr>
              <a:r>
                <a:rPr lang="en-US" sz="3806">
                  <a:solidFill>
                    <a:srgbClr val="F8F8F8"/>
                  </a:solidFill>
                  <a:latin typeface="IBM Plex Sans Bold"/>
                </a:rPr>
                <a:t>Shraddha Dwivedi</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463841" y="1911217"/>
            <a:ext cx="17327091" cy="7875270"/>
          </a:xfrm>
          <a:prstGeom prst="rect">
            <a:avLst/>
          </a:prstGeom>
        </p:spPr>
        <p:txBody>
          <a:bodyPr lIns="0" tIns="0" rIns="0" bIns="0" rtlCol="0" anchor="t">
            <a:spAutoFit/>
          </a:bodyPr>
          <a:lstStyle/>
          <a:p>
            <a:pPr marL="561339" lvl="1" indent="-280669">
              <a:lnSpc>
                <a:spcPts val="3509"/>
              </a:lnSpc>
              <a:buAutoNum type="arabicPeriod"/>
            </a:pPr>
            <a:r>
              <a:rPr lang="en-US" sz="2599" u="sng">
                <a:solidFill>
                  <a:srgbClr val="FFFFFF"/>
                </a:solidFill>
                <a:latin typeface="IBM Plex Sans Bold"/>
              </a:rPr>
              <a:t>Temporal Trends</a:t>
            </a:r>
            <a:r>
              <a:rPr lang="en-US" sz="2599">
                <a:solidFill>
                  <a:srgbClr val="FFFFFF"/>
                </a:solidFill>
                <a:latin typeface="IBM Plex Sans"/>
              </a:rPr>
              <a:t>: Crash frequency fluctuates over time, with potential contributing factors identified for proactive safety measures. Fatality distribution across incident types (accidents, weather, etc.) is analyzed for deeper understanding.</a:t>
            </a:r>
          </a:p>
          <a:p>
            <a:pPr>
              <a:lnSpc>
                <a:spcPts val="3509"/>
              </a:lnSpc>
            </a:pPr>
            <a:endParaRPr lang="en-US" sz="2599">
              <a:solidFill>
                <a:srgbClr val="FFFFFF"/>
              </a:solidFill>
              <a:latin typeface="IBM Plex Sans"/>
            </a:endParaRPr>
          </a:p>
          <a:p>
            <a:pPr marL="561339" lvl="1" indent="-280669">
              <a:lnSpc>
                <a:spcPts val="3509"/>
              </a:lnSpc>
              <a:buAutoNum type="arabicPeriod"/>
            </a:pPr>
            <a:r>
              <a:rPr lang="en-US" sz="2599" u="sng">
                <a:solidFill>
                  <a:srgbClr val="FFFFFF"/>
                </a:solidFill>
                <a:latin typeface="IBM Plex Sans Bold"/>
              </a:rPr>
              <a:t>Fatality Analysis</a:t>
            </a:r>
            <a:r>
              <a:rPr lang="en-US" sz="2599">
                <a:solidFill>
                  <a:srgbClr val="FFFFFF"/>
                </a:solidFill>
                <a:latin typeface="IBM Plex Sans"/>
              </a:rPr>
              <a:t>: Passenger and crew fatality trends are explored, revealing correlations with aircraft type, operator, and region. In-depth analysis identifies factors contributing to fatalities, informing targeted interventions for reduced fatalities and improved safety.</a:t>
            </a:r>
          </a:p>
          <a:p>
            <a:pPr>
              <a:lnSpc>
                <a:spcPts val="3509"/>
              </a:lnSpc>
            </a:pPr>
            <a:endParaRPr lang="en-US" sz="2599">
              <a:solidFill>
                <a:srgbClr val="FFFFFF"/>
              </a:solidFill>
              <a:latin typeface="IBM Plex Sans"/>
            </a:endParaRPr>
          </a:p>
          <a:p>
            <a:pPr marL="561339" lvl="1" indent="-280669">
              <a:lnSpc>
                <a:spcPts val="3509"/>
              </a:lnSpc>
              <a:buAutoNum type="arabicPeriod"/>
            </a:pPr>
            <a:r>
              <a:rPr lang="en-US" sz="2599" u="sng">
                <a:solidFill>
                  <a:srgbClr val="FFFFFF"/>
                </a:solidFill>
                <a:latin typeface="IBM Plex Sans Bold"/>
              </a:rPr>
              <a:t>Geospatial Analysis</a:t>
            </a:r>
            <a:r>
              <a:rPr lang="en-US" sz="2599">
                <a:solidFill>
                  <a:srgbClr val="FFFFFF"/>
                </a:solidFill>
                <a:latin typeface="IBM Plex Sans"/>
              </a:rPr>
              <a:t>: Hotspots are identified by visualizing crash locations. Incident distribution across regions helps prioritize safety measures and resource allocation. Flight route analysis reveals high-risk routes.</a:t>
            </a:r>
          </a:p>
          <a:p>
            <a:pPr>
              <a:lnSpc>
                <a:spcPts val="3509"/>
              </a:lnSpc>
            </a:pPr>
            <a:endParaRPr lang="en-US" sz="2599">
              <a:solidFill>
                <a:srgbClr val="FFFFFF"/>
              </a:solidFill>
              <a:latin typeface="IBM Plex Sans"/>
            </a:endParaRPr>
          </a:p>
          <a:p>
            <a:pPr marL="561339" lvl="1" indent="-280669">
              <a:lnSpc>
                <a:spcPts val="3509"/>
              </a:lnSpc>
              <a:buAutoNum type="arabicPeriod"/>
            </a:pPr>
            <a:r>
              <a:rPr lang="en-US" sz="2599" u="sng">
                <a:solidFill>
                  <a:srgbClr val="FFFFFF"/>
                </a:solidFill>
                <a:latin typeface="IBM Plex Sans Bold"/>
              </a:rPr>
              <a:t>Aircraft Analysis</a:t>
            </a:r>
            <a:r>
              <a:rPr lang="en-US" sz="2599">
                <a:solidFill>
                  <a:srgbClr val="FFFFFF"/>
                </a:solidFill>
                <a:latin typeface="IBM Plex Sans"/>
              </a:rPr>
              <a:t>: Aircraft involvement is examined, focusing on types with higher incident rates and the link between registration and crashes. Targeted maintenance, fleet management, and safety regulations can be implemented to address potential risks.</a:t>
            </a:r>
          </a:p>
          <a:p>
            <a:pPr>
              <a:lnSpc>
                <a:spcPts val="3509"/>
              </a:lnSpc>
            </a:pPr>
            <a:endParaRPr lang="en-US" sz="2599">
              <a:solidFill>
                <a:srgbClr val="FFFFFF"/>
              </a:solidFill>
              <a:latin typeface="IBM Plex Sans"/>
            </a:endParaRPr>
          </a:p>
          <a:p>
            <a:pPr marL="561339" lvl="1" indent="-280669">
              <a:lnSpc>
                <a:spcPts val="3509"/>
              </a:lnSpc>
              <a:buAutoNum type="arabicPeriod"/>
            </a:pPr>
            <a:r>
              <a:rPr lang="en-US" sz="2599" u="sng">
                <a:solidFill>
                  <a:srgbClr val="FFFFFF"/>
                </a:solidFill>
                <a:latin typeface="IBM Plex Sans Bold"/>
              </a:rPr>
              <a:t>Fatality Trends and Factors</a:t>
            </a:r>
            <a:r>
              <a:rPr lang="en-US" sz="2599">
                <a:solidFill>
                  <a:srgbClr val="FFFFFF"/>
                </a:solidFill>
                <a:latin typeface="IBM Plex Sans"/>
              </a:rPr>
              <a:t>: Fluctuations in fatalities over time are explored, along with the impact of safety measures and regulations. Analysis of contributing factors like aircraft type, operator, and weather helps identify risk factors and inform safety improvements.</a:t>
            </a:r>
          </a:p>
        </p:txBody>
      </p:sp>
      <p:sp>
        <p:nvSpPr>
          <p:cNvPr id="4" name="TextBox 4"/>
          <p:cNvSpPr txBox="1"/>
          <p:nvPr/>
        </p:nvSpPr>
        <p:spPr>
          <a:xfrm>
            <a:off x="463841" y="159703"/>
            <a:ext cx="6412508" cy="1566544"/>
          </a:xfrm>
          <a:prstGeom prst="rect">
            <a:avLst/>
          </a:prstGeom>
        </p:spPr>
        <p:txBody>
          <a:bodyPr lIns="0" tIns="0" rIns="0" bIns="0" rtlCol="0" anchor="t">
            <a:spAutoFit/>
          </a:bodyPr>
          <a:lstStyle/>
          <a:p>
            <a:pPr algn="ctr">
              <a:lnSpc>
                <a:spcPts val="12880"/>
              </a:lnSpc>
            </a:pPr>
            <a:r>
              <a:rPr lang="en-US" sz="9200">
                <a:solidFill>
                  <a:srgbClr val="FFFFFF"/>
                </a:solidFill>
                <a:latin typeface="Canva Sans Bold"/>
              </a:rPr>
              <a:t>Conclusion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3671529" y="3628856"/>
            <a:ext cx="10944942" cy="2724488"/>
          </a:xfrm>
          <a:prstGeom prst="rect">
            <a:avLst/>
          </a:prstGeom>
        </p:spPr>
        <p:txBody>
          <a:bodyPr lIns="0" tIns="0" rIns="0" bIns="0" rtlCol="0" anchor="t">
            <a:spAutoFit/>
          </a:bodyPr>
          <a:lstStyle/>
          <a:p>
            <a:pPr algn="ctr">
              <a:lnSpc>
                <a:spcPts val="22339"/>
              </a:lnSpc>
            </a:pPr>
            <a:r>
              <a:rPr lang="en-US" sz="15956">
                <a:solidFill>
                  <a:srgbClr val="FFFFFF"/>
                </a:solidFill>
                <a:latin typeface="Canva Sa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547985" y="828675"/>
            <a:ext cx="16025515" cy="7403145"/>
          </a:xfrm>
          <a:prstGeom prst="rect">
            <a:avLst/>
          </a:prstGeom>
        </p:spPr>
        <p:txBody>
          <a:bodyPr lIns="0" tIns="0" rIns="0" bIns="0" rtlCol="0" anchor="t">
            <a:spAutoFit/>
          </a:bodyPr>
          <a:lstStyle/>
          <a:p>
            <a:pPr>
              <a:lnSpc>
                <a:spcPts val="9754"/>
              </a:lnSpc>
            </a:pPr>
            <a:r>
              <a:rPr lang="en-US" sz="6417">
                <a:solidFill>
                  <a:srgbClr val="FFFFFF"/>
                </a:solidFill>
                <a:latin typeface="IBM Plex Sans Bold"/>
              </a:rPr>
              <a:t>Problem Statement:</a:t>
            </a:r>
          </a:p>
          <a:p>
            <a:pPr>
              <a:lnSpc>
                <a:spcPts val="6714"/>
              </a:lnSpc>
            </a:pPr>
            <a:endParaRPr lang="en-US" sz="6417">
              <a:solidFill>
                <a:srgbClr val="FFFFFF"/>
              </a:solidFill>
              <a:latin typeface="IBM Plex Sans Bold"/>
            </a:endParaRPr>
          </a:p>
          <a:p>
            <a:pPr>
              <a:lnSpc>
                <a:spcPts val="6714"/>
              </a:lnSpc>
            </a:pPr>
            <a:endParaRPr lang="en-US" sz="6417">
              <a:solidFill>
                <a:srgbClr val="FFFFFF"/>
              </a:solidFill>
              <a:latin typeface="IBM Plex Sans Bold"/>
            </a:endParaRPr>
          </a:p>
          <a:p>
            <a:pPr>
              <a:lnSpc>
                <a:spcPts val="5042"/>
              </a:lnSpc>
            </a:pPr>
            <a:r>
              <a:rPr lang="en-US" sz="3317">
                <a:solidFill>
                  <a:srgbClr val="FFFFFF"/>
                </a:solidFill>
                <a:latin typeface="IBM Plex Sans"/>
              </a:rPr>
              <a:t>This internship project focuses on conducting a comprehensive analysis of airplane crashes and fatalities spanning from 1980 to 2023. The dataset contains crucial information such as crash dates, locations, operators, flight details, aircraft types, and fatality statistics. The goal is to leverage Power BI for interactive visualizations and in-depth insights to understand patterns, contributing factors, and trends in aviation incidents. The analysis aims to provide stakeholders with valuable information for enhancing aviation safety and mitigating risks.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a:off x="2567593" y="2458137"/>
            <a:ext cx="5672813" cy="6892375"/>
          </a:xfrm>
          <a:custGeom>
            <a:avLst/>
            <a:gdLst/>
            <a:ahLst/>
            <a:cxnLst/>
            <a:rect l="l" t="t" r="r" b="b"/>
            <a:pathLst>
              <a:path w="5672813" h="6892375">
                <a:moveTo>
                  <a:pt x="0" y="0"/>
                </a:moveTo>
                <a:lnTo>
                  <a:pt x="5672813" y="0"/>
                </a:lnTo>
                <a:lnTo>
                  <a:pt x="5672813" y="6892375"/>
                </a:lnTo>
                <a:lnTo>
                  <a:pt x="0" y="6892375"/>
                </a:lnTo>
                <a:lnTo>
                  <a:pt x="0" y="0"/>
                </a:lnTo>
                <a:close/>
              </a:path>
            </a:pathLst>
          </a:custGeom>
          <a:blipFill>
            <a:blip r:embed="rId3"/>
            <a:stretch>
              <a:fillRect/>
            </a:stretch>
          </a:blipFill>
        </p:spPr>
      </p:sp>
      <p:sp>
        <p:nvSpPr>
          <p:cNvPr id="4" name="Freeform 4"/>
          <p:cNvSpPr/>
          <p:nvPr/>
        </p:nvSpPr>
        <p:spPr>
          <a:xfrm>
            <a:off x="10493844" y="2495082"/>
            <a:ext cx="6195444" cy="6855430"/>
          </a:xfrm>
          <a:custGeom>
            <a:avLst/>
            <a:gdLst/>
            <a:ahLst/>
            <a:cxnLst/>
            <a:rect l="l" t="t" r="r" b="b"/>
            <a:pathLst>
              <a:path w="6195444" h="6855430">
                <a:moveTo>
                  <a:pt x="0" y="0"/>
                </a:moveTo>
                <a:lnTo>
                  <a:pt x="6195444" y="0"/>
                </a:lnTo>
                <a:lnTo>
                  <a:pt x="6195444" y="6855430"/>
                </a:lnTo>
                <a:lnTo>
                  <a:pt x="0" y="6855430"/>
                </a:lnTo>
                <a:lnTo>
                  <a:pt x="0" y="0"/>
                </a:lnTo>
                <a:close/>
              </a:path>
            </a:pathLst>
          </a:custGeom>
          <a:blipFill>
            <a:blip r:embed="rId4"/>
            <a:stretch>
              <a:fillRect l="-3870" r="-3870"/>
            </a:stretch>
          </a:blipFill>
        </p:spPr>
      </p:sp>
      <p:sp>
        <p:nvSpPr>
          <p:cNvPr id="5" name="TextBox 5"/>
          <p:cNvSpPr txBox="1"/>
          <p:nvPr/>
        </p:nvSpPr>
        <p:spPr>
          <a:xfrm>
            <a:off x="1598712" y="399051"/>
            <a:ext cx="15090577" cy="1566544"/>
          </a:xfrm>
          <a:prstGeom prst="rect">
            <a:avLst/>
          </a:prstGeom>
        </p:spPr>
        <p:txBody>
          <a:bodyPr lIns="0" tIns="0" rIns="0" bIns="0" rtlCol="0" anchor="t">
            <a:spAutoFit/>
          </a:bodyPr>
          <a:lstStyle/>
          <a:p>
            <a:pPr algn="ctr">
              <a:lnSpc>
                <a:spcPts val="12880"/>
              </a:lnSpc>
            </a:pPr>
            <a:r>
              <a:rPr lang="en-US" sz="9200">
                <a:solidFill>
                  <a:srgbClr val="F8F8F8"/>
                </a:solidFill>
                <a:latin typeface="Canva Sans Bold"/>
              </a:rPr>
              <a:t>Transformation of Dataset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a:off x="296542" y="180913"/>
            <a:ext cx="17749456" cy="9817817"/>
          </a:xfrm>
          <a:custGeom>
            <a:avLst/>
            <a:gdLst/>
            <a:ahLst/>
            <a:cxnLst/>
            <a:rect l="l" t="t" r="r" b="b"/>
            <a:pathLst>
              <a:path w="17749456" h="9817817">
                <a:moveTo>
                  <a:pt x="0" y="0"/>
                </a:moveTo>
                <a:lnTo>
                  <a:pt x="17749456" y="0"/>
                </a:lnTo>
                <a:lnTo>
                  <a:pt x="17749456" y="9817817"/>
                </a:lnTo>
                <a:lnTo>
                  <a:pt x="0" y="9817817"/>
                </a:lnTo>
                <a:lnTo>
                  <a:pt x="0" y="0"/>
                </a:lnTo>
                <a:close/>
              </a:path>
            </a:pathLst>
          </a:custGeom>
          <a:blipFill>
            <a:blip r:embed="rId3"/>
            <a:stretch>
              <a:fillRect t="-205" b="-2024"/>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1028700" y="990600"/>
            <a:ext cx="16230600" cy="8372077"/>
          </a:xfrm>
          <a:prstGeom prst="rect">
            <a:avLst/>
          </a:prstGeom>
        </p:spPr>
        <p:txBody>
          <a:bodyPr lIns="0" tIns="0" rIns="0" bIns="0" rtlCol="0" anchor="t">
            <a:spAutoFit/>
          </a:bodyPr>
          <a:lstStyle/>
          <a:p>
            <a:pPr>
              <a:lnSpc>
                <a:spcPts val="3696"/>
              </a:lnSpc>
              <a:spcBef>
                <a:spcPct val="0"/>
              </a:spcBef>
            </a:pPr>
            <a:r>
              <a:rPr lang="en-US" sz="2640">
                <a:solidFill>
                  <a:srgbClr val="FFFFFF"/>
                </a:solidFill>
                <a:latin typeface="IBM Plex Sans"/>
              </a:rPr>
              <a:t> Temporal analysis revealed fluctuations in the frequency of airplane crashes over the years, with notable spikes and declines observed. Further investigation into these trends identified potential factors contributing to variations in crash frequency, offering insights for proactive safety measures. Additionally, the sum of fatalities by category, including accidents, other incidents, attacks, weather-related events, faulty design, and engine  failure, was analyzed to understand the distribution of fatalities across different incident types over time.</a:t>
            </a:r>
          </a:p>
          <a:p>
            <a:pPr>
              <a:lnSpc>
                <a:spcPts val="3696"/>
              </a:lnSpc>
              <a:spcBef>
                <a:spcPct val="0"/>
              </a:spcBef>
            </a:pPr>
            <a:r>
              <a:rPr lang="en-US" sz="2640">
                <a:solidFill>
                  <a:srgbClr val="FFFFFF"/>
                </a:solidFill>
                <a:latin typeface="IBM Plex Sans"/>
              </a:rPr>
              <a:t> </a:t>
            </a:r>
          </a:p>
          <a:p>
            <a:pPr>
              <a:lnSpc>
                <a:spcPts val="3696"/>
              </a:lnSpc>
              <a:spcBef>
                <a:spcPct val="0"/>
              </a:spcBef>
            </a:pPr>
            <a:r>
              <a:rPr lang="en-US" sz="2640">
                <a:solidFill>
                  <a:srgbClr val="FFFFFF"/>
                </a:solidFill>
                <a:latin typeface="IBM Plex Sans"/>
              </a:rPr>
              <a:t>Examining incident severity highlighted variations in the distribution of minor, serious, and fatal incidents over time. Interactive visualizations facilitated exploration of passenger and crew fatality trends, revealing patterns and correlations with factors such as aircraft type, operator, and geographical region. Furthermore, the analysis included the percentage of crew (16%) and passenger (84%) fatalities, providing a deeper understanding of the distribution of fatalities within the aircraft.</a:t>
            </a:r>
          </a:p>
          <a:p>
            <a:pPr>
              <a:lnSpc>
                <a:spcPts val="3696"/>
              </a:lnSpc>
              <a:spcBef>
                <a:spcPct val="0"/>
              </a:spcBef>
            </a:pPr>
            <a:r>
              <a:rPr lang="en-US" sz="2640">
                <a:solidFill>
                  <a:srgbClr val="FFFFFF"/>
                </a:solidFill>
                <a:latin typeface="IBM Plex Sans"/>
              </a:rPr>
              <a:t> </a:t>
            </a:r>
          </a:p>
          <a:p>
            <a:pPr>
              <a:lnSpc>
                <a:spcPts val="3696"/>
              </a:lnSpc>
              <a:spcBef>
                <a:spcPct val="0"/>
              </a:spcBef>
            </a:pPr>
            <a:r>
              <a:rPr lang="en-US" sz="2640">
                <a:solidFill>
                  <a:srgbClr val="FFFFFF"/>
                </a:solidFill>
                <a:latin typeface="IBM Plex Sans"/>
              </a:rPr>
              <a:t>In-depth analysis identified factors contributing to passenger and crew fatalities in airplane crashes. By </a:t>
            </a:r>
          </a:p>
          <a:p>
            <a:pPr>
              <a:lnSpc>
                <a:spcPts val="3696"/>
              </a:lnSpc>
              <a:spcBef>
                <a:spcPct val="0"/>
              </a:spcBef>
            </a:pPr>
            <a:r>
              <a:rPr lang="en-US" sz="2640">
                <a:solidFill>
                  <a:srgbClr val="FFFFFF"/>
                </a:solidFill>
                <a:latin typeface="IBM Plex Sans"/>
              </a:rPr>
              <a:t>integrating various data sources and leveraging advanced analytical techniques, the study elucidated </a:t>
            </a:r>
          </a:p>
          <a:p>
            <a:pPr>
              <a:lnSpc>
                <a:spcPts val="3696"/>
              </a:lnSpc>
              <a:spcBef>
                <a:spcPct val="0"/>
              </a:spcBef>
            </a:pPr>
            <a:r>
              <a:rPr lang="en-US" sz="2640">
                <a:solidFill>
                  <a:srgbClr val="FFFFFF"/>
                </a:solidFill>
                <a:latin typeface="IBM Plex Sans"/>
              </a:rPr>
              <a:t>relationships between variables such as aircraft type, various Operators and fatality rates. Insights gained </a:t>
            </a:r>
          </a:p>
          <a:p>
            <a:pPr>
              <a:lnSpc>
                <a:spcPts val="3696"/>
              </a:lnSpc>
              <a:spcBef>
                <a:spcPct val="0"/>
              </a:spcBef>
            </a:pPr>
            <a:r>
              <a:rPr lang="en-US" sz="2640">
                <a:solidFill>
                  <a:srgbClr val="FFFFFF"/>
                </a:solidFill>
                <a:latin typeface="IBM Plex Sans"/>
              </a:rPr>
              <a:t>from this analysis can inform targeted interventions aimed at reducing fatalities and enhancing aviation safety.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a:off x="300457" y="267642"/>
            <a:ext cx="17702559" cy="9726490"/>
          </a:xfrm>
          <a:custGeom>
            <a:avLst/>
            <a:gdLst/>
            <a:ahLst/>
            <a:cxnLst/>
            <a:rect l="l" t="t" r="r" b="b"/>
            <a:pathLst>
              <a:path w="17702559" h="9726490">
                <a:moveTo>
                  <a:pt x="0" y="0"/>
                </a:moveTo>
                <a:lnTo>
                  <a:pt x="17702559" y="0"/>
                </a:lnTo>
                <a:lnTo>
                  <a:pt x="17702559" y="9726490"/>
                </a:lnTo>
                <a:lnTo>
                  <a:pt x="0" y="9726490"/>
                </a:lnTo>
                <a:lnTo>
                  <a:pt x="0" y="0"/>
                </a:lnTo>
                <a:close/>
              </a:path>
            </a:pathLst>
          </a:custGeom>
          <a:blipFill>
            <a:blip r:embed="rId3"/>
            <a:stretch>
              <a:fillRect t="-3145"/>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1028700" y="971550"/>
            <a:ext cx="16230600" cy="8212937"/>
          </a:xfrm>
          <a:prstGeom prst="rect">
            <a:avLst/>
          </a:prstGeom>
        </p:spPr>
        <p:txBody>
          <a:bodyPr lIns="0" tIns="0" rIns="0" bIns="0" rtlCol="0" anchor="t">
            <a:spAutoFit/>
          </a:bodyPr>
          <a:lstStyle/>
          <a:p>
            <a:pPr>
              <a:lnSpc>
                <a:spcPts val="4068"/>
              </a:lnSpc>
              <a:spcBef>
                <a:spcPct val="0"/>
              </a:spcBef>
            </a:pPr>
            <a:r>
              <a:rPr lang="en-US" sz="2906">
                <a:solidFill>
                  <a:srgbClr val="FFFFFF"/>
                </a:solidFill>
                <a:latin typeface="IBM Plex Sans"/>
              </a:rPr>
              <a:t>By visualizing crash locations on a world map, hotspots of incidents were identified, enabling stakeholders to focus their attention on regions with higher incident rates. Additionally, the distribution of incidents across different regions, including North America, Europe, and other regions, was analyzed to prioritize safety measures and allocate resources effectively.</a:t>
            </a:r>
          </a:p>
          <a:p>
            <a:pPr>
              <a:lnSpc>
                <a:spcPts val="4068"/>
              </a:lnSpc>
              <a:spcBef>
                <a:spcPct val="0"/>
              </a:spcBef>
            </a:pPr>
            <a:endParaRPr lang="en-US" sz="2906">
              <a:solidFill>
                <a:srgbClr val="FFFFFF"/>
              </a:solidFill>
              <a:latin typeface="IBM Plex Sans"/>
            </a:endParaRPr>
          </a:p>
          <a:p>
            <a:pPr>
              <a:lnSpc>
                <a:spcPts val="4068"/>
              </a:lnSpc>
              <a:spcBef>
                <a:spcPct val="0"/>
              </a:spcBef>
            </a:pPr>
            <a:r>
              <a:rPr lang="en-US" sz="2906">
                <a:solidFill>
                  <a:srgbClr val="FFFFFF"/>
                </a:solidFill>
                <a:latin typeface="IBM Plex Sans"/>
              </a:rPr>
              <a:t> Analyzing incident patterns along specific flight routes revealed insights into routes with a higher likelihood of incidents. By calculating incident rates for each route and identifying factors contributing to incident occurrences, stakeholders can make informed decisions regarding route planning, operational procedures, and safety protocols to mitigate risks and enhance aviation safety standards.</a:t>
            </a:r>
          </a:p>
          <a:p>
            <a:pPr>
              <a:lnSpc>
                <a:spcPts val="4068"/>
              </a:lnSpc>
              <a:spcBef>
                <a:spcPct val="0"/>
              </a:spcBef>
            </a:pPr>
            <a:endParaRPr lang="en-US" sz="2906">
              <a:solidFill>
                <a:srgbClr val="FFFFFF"/>
              </a:solidFill>
              <a:latin typeface="IBM Plex Sans"/>
            </a:endParaRPr>
          </a:p>
          <a:p>
            <a:pPr>
              <a:lnSpc>
                <a:spcPts val="4068"/>
              </a:lnSpc>
              <a:spcBef>
                <a:spcPct val="0"/>
              </a:spcBef>
            </a:pPr>
            <a:r>
              <a:rPr lang="en-US" sz="2906">
                <a:solidFill>
                  <a:srgbClr val="FFFFFF"/>
                </a:solidFill>
                <a:latin typeface="IBM Plex Sans"/>
              </a:rPr>
              <a:t> The involvement of specific aircraft types in incidents was thoroughly examined to understand their frequency and severity. By identifying aircraft types with higher incident rates and analyzing the relationship between aircraft registration and crash occurrences, stakeholders can implement targeted maintenance schedules, fleet management strategies, and safety regulations to address potential risks and improve overall safety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a:off x="182649" y="118444"/>
            <a:ext cx="17858890" cy="10014331"/>
          </a:xfrm>
          <a:custGeom>
            <a:avLst/>
            <a:gdLst/>
            <a:ahLst/>
            <a:cxnLst/>
            <a:rect l="l" t="t" r="r" b="b"/>
            <a:pathLst>
              <a:path w="17858890" h="10014331">
                <a:moveTo>
                  <a:pt x="0" y="0"/>
                </a:moveTo>
                <a:lnTo>
                  <a:pt x="17858890" y="0"/>
                </a:lnTo>
                <a:lnTo>
                  <a:pt x="17858890" y="10014330"/>
                </a:lnTo>
                <a:lnTo>
                  <a:pt x="0" y="10014330"/>
                </a:lnTo>
                <a:lnTo>
                  <a:pt x="0" y="0"/>
                </a:lnTo>
                <a:close/>
              </a:path>
            </a:pathLst>
          </a:custGeom>
          <a:blipFill>
            <a:blip r:embed="rId3"/>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1028700" y="971550"/>
            <a:ext cx="16230600" cy="6670040"/>
          </a:xfrm>
          <a:prstGeom prst="rect">
            <a:avLst/>
          </a:prstGeom>
        </p:spPr>
        <p:txBody>
          <a:bodyPr lIns="0" tIns="0" rIns="0" bIns="0" rtlCol="0" anchor="t">
            <a:spAutoFit/>
          </a:bodyPr>
          <a:lstStyle/>
          <a:p>
            <a:pPr>
              <a:lnSpc>
                <a:spcPts val="4059"/>
              </a:lnSpc>
              <a:spcBef>
                <a:spcPct val="0"/>
              </a:spcBef>
            </a:pPr>
            <a:r>
              <a:rPr lang="en-US" sz="2899">
                <a:solidFill>
                  <a:srgbClr val="FFFFFF"/>
                </a:solidFill>
                <a:latin typeface="IBM Plex Sans"/>
              </a:rPr>
              <a:t> Exploring the trends in passenger and crew fatalities revealed fluctuations over the years, reflecting the dynamic nature of aviation safety. Through interactive visualizations, stakeholders gained a deeper understanding of how fatalities have evolved over time. This analysis provided valuable insights into the effectiveness of safety measures and the impact of regulatory changes on reducing fatalities in airplane incidents.</a:t>
            </a:r>
          </a:p>
          <a:p>
            <a:pPr>
              <a:lnSpc>
                <a:spcPts val="4059"/>
              </a:lnSpc>
              <a:spcBef>
                <a:spcPct val="0"/>
              </a:spcBef>
            </a:pPr>
            <a:endParaRPr lang="en-US" sz="2899">
              <a:solidFill>
                <a:srgbClr val="FFFFFF"/>
              </a:solidFill>
              <a:latin typeface="IBM Plex Sans"/>
            </a:endParaRPr>
          </a:p>
          <a:p>
            <a:pPr>
              <a:lnSpc>
                <a:spcPts val="4059"/>
              </a:lnSpc>
              <a:spcBef>
                <a:spcPct val="0"/>
              </a:spcBef>
            </a:pPr>
            <a:r>
              <a:rPr lang="en-US" sz="2899">
                <a:solidFill>
                  <a:srgbClr val="FFFFFF"/>
                </a:solidFill>
                <a:latin typeface="IBM Plex Sans"/>
              </a:rPr>
              <a:t> An investigation into the factors contributing to fatalities unveiled essential insights for enhancing aviation safety measures. By analyzing various variables such as aircraft type, operator, weather conditions, and incident severity, stakeholders gained valuable insights into the root causes of fatalities in airplane incidents. </a:t>
            </a:r>
          </a:p>
          <a:p>
            <a:pPr>
              <a:lnSpc>
                <a:spcPts val="4059"/>
              </a:lnSpc>
              <a:spcBef>
                <a:spcPct val="0"/>
              </a:spcBef>
            </a:pPr>
            <a:endParaRPr lang="en-US" sz="2899">
              <a:solidFill>
                <a:srgbClr val="FFFFFF"/>
              </a:solidFill>
              <a:latin typeface="IBM Plex Sans"/>
            </a:endParaRPr>
          </a:p>
          <a:p>
            <a:pPr>
              <a:lnSpc>
                <a:spcPts val="4059"/>
              </a:lnSpc>
              <a:spcBef>
                <a:spcPct val="0"/>
              </a:spcBef>
            </a:pPr>
            <a:r>
              <a:rPr lang="en-US" sz="2899">
                <a:solidFill>
                  <a:srgbClr val="FFFFFF"/>
                </a:solidFill>
                <a:latin typeface="IBM Plex Sans"/>
              </a:rPr>
              <a:t>This analysis facilitated the identification of risk factors and informed targeted interventions aimed at mitigating risks and improving safety standards.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844</Words>
  <Application>Microsoft Office PowerPoint</Application>
  <PresentationFormat>Custom</PresentationFormat>
  <Paragraphs>39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IBM Plex Sans Bold</vt:lpstr>
      <vt:lpstr>Be Vietnam</vt:lpstr>
      <vt:lpstr>Arial</vt:lpstr>
      <vt:lpstr>Calibri</vt:lpstr>
      <vt:lpstr>Be Vietnam Ultra-Bold</vt:lpstr>
      <vt:lpstr>Canva Sans Bold</vt:lpstr>
      <vt:lpstr>IBM Plex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Presentation</dc:title>
  <cp:lastModifiedBy>AJAY MENON - [KH.BU.P2ASB23005]</cp:lastModifiedBy>
  <cp:revision>1</cp:revision>
  <dcterms:created xsi:type="dcterms:W3CDTF">2006-08-16T00:00:00Z</dcterms:created>
  <dcterms:modified xsi:type="dcterms:W3CDTF">2024-05-02T14:38:52Z</dcterms:modified>
  <dc:identifier>DAGDz_X-qTY</dc:identifier>
</cp:coreProperties>
</file>