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7" r:id="rId7"/>
    <p:sldId id="286" r:id="rId8"/>
    <p:sldId id="273" r:id="rId9"/>
    <p:sldId id="280" r:id="rId10"/>
    <p:sldId id="281" r:id="rId11"/>
    <p:sldId id="287" r:id="rId12"/>
    <p:sldId id="268" r:id="rId13"/>
    <p:sldId id="269" r:id="rId14"/>
    <p:sldId id="279" r:id="rId15"/>
    <p:sldId id="282" r:id="rId16"/>
    <p:sldId id="270" r:id="rId17"/>
    <p:sldId id="271" r:id="rId18"/>
    <p:sldId id="283" r:id="rId19"/>
    <p:sldId id="272" r:id="rId20"/>
    <p:sldId id="284" r:id="rId21"/>
    <p:sldId id="285"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7BDABF-53C7-4B4E-B3BC-0E11B411EDD2}"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215274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7BDABF-53C7-4B4E-B3BC-0E11B411EDD2}"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18669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7BDABF-53C7-4B4E-B3BC-0E11B411EDD2}"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252533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7BDABF-53C7-4B4E-B3BC-0E11B411EDD2}"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185491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7BDABF-53C7-4B4E-B3BC-0E11B411EDD2}"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126709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A7BDABF-53C7-4B4E-B3BC-0E11B411EDD2}" type="datetimeFigureOut">
              <a:rPr lang="en-IN" smtClean="0"/>
              <a:t>04-12-2019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4285263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A7BDABF-53C7-4B4E-B3BC-0E11B411EDD2}" type="datetimeFigureOut">
              <a:rPr lang="en-IN" smtClean="0"/>
              <a:t>04-12-2019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43399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A7BDABF-53C7-4B4E-B3BC-0E11B411EDD2}" type="datetimeFigureOut">
              <a:rPr lang="en-IN" smtClean="0"/>
              <a:t>04-12-2019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452546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BDABF-53C7-4B4E-B3BC-0E11B411EDD2}" type="datetimeFigureOut">
              <a:rPr lang="en-IN" smtClean="0"/>
              <a:t>04-12-2019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53927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7BDABF-53C7-4B4E-B3BC-0E11B411EDD2}" type="datetimeFigureOut">
              <a:rPr lang="en-IN" smtClean="0"/>
              <a:t>04-12-2019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1779808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7BDABF-53C7-4B4E-B3BC-0E11B411EDD2}" type="datetimeFigureOut">
              <a:rPr lang="en-IN" smtClean="0"/>
              <a:t>04-12-2019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51253-6961-4CBB-A72B-D1BC74DE8880}" type="slidenum">
              <a:rPr lang="en-IN" smtClean="0"/>
              <a:t>‹#›</a:t>
            </a:fld>
            <a:endParaRPr lang="en-IN"/>
          </a:p>
        </p:txBody>
      </p:sp>
    </p:spTree>
    <p:extLst>
      <p:ext uri="{BB962C8B-B14F-4D97-AF65-F5344CB8AC3E}">
        <p14:creationId xmlns:p14="http://schemas.microsoft.com/office/powerpoint/2010/main" val="425579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BDABF-53C7-4B4E-B3BC-0E11B411EDD2}" type="datetimeFigureOut">
              <a:rPr lang="en-IN" smtClean="0"/>
              <a:t>04-12-2019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51253-6961-4CBB-A72B-D1BC74DE8880}" type="slidenum">
              <a:rPr lang="en-IN" smtClean="0"/>
              <a:t>‹#›</a:t>
            </a:fld>
            <a:endParaRPr lang="en-IN"/>
          </a:p>
        </p:txBody>
      </p:sp>
    </p:spTree>
    <p:extLst>
      <p:ext uri="{BB962C8B-B14F-4D97-AF65-F5344CB8AC3E}">
        <p14:creationId xmlns:p14="http://schemas.microsoft.com/office/powerpoint/2010/main" val="409424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computernotes.com/fundamental/what-is-a-database/advantages-and-disadvantages-of-dbm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324225" y="2708275"/>
            <a:ext cx="5695950" cy="901700"/>
          </a:xfrm>
        </p:spPr>
        <p:txBody>
          <a:bodyPr/>
          <a:lstStyle/>
          <a:p>
            <a:pPr eaLnBrk="1" hangingPunct="1"/>
            <a:r>
              <a:rPr lang="en-IN"/>
              <a:t>Ch2 : DATA MODELS</a:t>
            </a:r>
          </a:p>
        </p:txBody>
      </p:sp>
    </p:spTree>
    <p:extLst>
      <p:ext uri="{BB962C8B-B14F-4D97-AF65-F5344CB8AC3E}">
        <p14:creationId xmlns:p14="http://schemas.microsoft.com/office/powerpoint/2010/main" val="3250543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lstStyle/>
          <a:p>
            <a:r>
              <a:rPr lang="en-IN" dirty="0"/>
              <a:t>Limited constraint representation</a:t>
            </a:r>
          </a:p>
          <a:p>
            <a:r>
              <a:rPr lang="en-IN" dirty="0"/>
              <a:t>Limited relationship representation</a:t>
            </a:r>
          </a:p>
          <a:p>
            <a:r>
              <a:rPr lang="en-IN" dirty="0"/>
              <a:t>No data manipulation language </a:t>
            </a:r>
          </a:p>
          <a:p>
            <a:r>
              <a:rPr lang="en-IN" dirty="0"/>
              <a:t>Loss of information content</a:t>
            </a:r>
          </a:p>
        </p:txBody>
      </p:sp>
    </p:spTree>
    <p:extLst>
      <p:ext uri="{BB962C8B-B14F-4D97-AF65-F5344CB8AC3E}">
        <p14:creationId xmlns:p14="http://schemas.microsoft.com/office/powerpoint/2010/main" val="202372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D225-0380-40A1-8BAD-9755D6807064}"/>
              </a:ext>
            </a:extLst>
          </p:cNvPr>
          <p:cNvSpPr>
            <a:spLocks noGrp="1"/>
          </p:cNvSpPr>
          <p:nvPr>
            <p:ph type="title"/>
          </p:nvPr>
        </p:nvSpPr>
        <p:spPr/>
        <p:txBody>
          <a:bodyPr/>
          <a:lstStyle/>
          <a:p>
            <a:r>
              <a:rPr lang="en-IN" b="1" dirty="0"/>
              <a:t>Record Based Logical Models</a:t>
            </a:r>
            <a:br>
              <a:rPr lang="en-IN" b="1" dirty="0"/>
            </a:br>
            <a:endParaRPr lang="en-IN" dirty="0"/>
          </a:p>
        </p:txBody>
      </p:sp>
      <p:sp>
        <p:nvSpPr>
          <p:cNvPr id="3" name="Content Placeholder 2">
            <a:extLst>
              <a:ext uri="{FF2B5EF4-FFF2-40B4-BE49-F238E27FC236}">
                <a16:creationId xmlns:a16="http://schemas.microsoft.com/office/drawing/2014/main" id="{C5132C01-B958-4D0B-9913-BD638928B49E}"/>
              </a:ext>
            </a:extLst>
          </p:cNvPr>
          <p:cNvSpPr>
            <a:spLocks noGrp="1"/>
          </p:cNvSpPr>
          <p:nvPr>
            <p:ph idx="1"/>
          </p:nvPr>
        </p:nvSpPr>
        <p:spPr>
          <a:xfrm>
            <a:off x="149087" y="1361661"/>
            <a:ext cx="11748052" cy="5131214"/>
          </a:xfrm>
        </p:spPr>
        <p:txBody>
          <a:bodyPr>
            <a:normAutofit/>
          </a:bodyPr>
          <a:lstStyle/>
          <a:p>
            <a:pPr algn="just"/>
            <a:r>
              <a:rPr lang="en-IN" dirty="0"/>
              <a:t>Record based logical models are used in describing data at the logical and view levels. In contrast to object based data models, they are used to specify the overall logical structure of the database and to provide a higher-level description of the implementation. </a:t>
            </a:r>
          </a:p>
          <a:p>
            <a:pPr algn="just"/>
            <a:r>
              <a:rPr lang="en-IN" dirty="0"/>
              <a:t>Record based models are so named because the database is structured in fixed format records of several types. Each record type defines a fixed number of fields, or attributes, and each field is usually of a fixed length.</a:t>
            </a:r>
          </a:p>
          <a:p>
            <a:pPr algn="just"/>
            <a:r>
              <a:rPr lang="en-IN" dirty="0"/>
              <a:t>The three most widely accepted record based data models are:</a:t>
            </a:r>
          </a:p>
          <a:p>
            <a:pPr algn="just">
              <a:buFont typeface="Wingdings" panose="05000000000000000000" pitchFamily="2" charset="2"/>
              <a:buChar char="ü"/>
            </a:pPr>
            <a:r>
              <a:rPr lang="en-IN" dirty="0"/>
              <a:t> Hierarchical Model</a:t>
            </a:r>
          </a:p>
          <a:p>
            <a:pPr algn="just">
              <a:buFont typeface="Wingdings" panose="05000000000000000000" pitchFamily="2" charset="2"/>
              <a:buChar char="ü"/>
            </a:pPr>
            <a:r>
              <a:rPr lang="en-IN" dirty="0"/>
              <a:t> Network Model</a:t>
            </a:r>
          </a:p>
          <a:p>
            <a:pPr algn="just">
              <a:buFont typeface="Wingdings" panose="05000000000000000000" pitchFamily="2" charset="2"/>
              <a:buChar char="ü"/>
            </a:pPr>
            <a:r>
              <a:rPr lang="en-IN" dirty="0"/>
              <a:t> Relational Model</a:t>
            </a:r>
          </a:p>
          <a:p>
            <a:pPr algn="just"/>
            <a:endParaRPr lang="en-IN" dirty="0"/>
          </a:p>
        </p:txBody>
      </p:sp>
    </p:spTree>
    <p:extLst>
      <p:ext uri="{BB962C8B-B14F-4D97-AF65-F5344CB8AC3E}">
        <p14:creationId xmlns:p14="http://schemas.microsoft.com/office/powerpoint/2010/main" val="383038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IN"/>
              <a:t>Hierarchical Model</a:t>
            </a:r>
          </a:p>
        </p:txBody>
      </p:sp>
      <p:sp>
        <p:nvSpPr>
          <p:cNvPr id="46083" name="Content Placeholder 2"/>
          <p:cNvSpPr>
            <a:spLocks noGrp="1"/>
          </p:cNvSpPr>
          <p:nvPr>
            <p:ph idx="1"/>
          </p:nvPr>
        </p:nvSpPr>
        <p:spPr>
          <a:xfrm>
            <a:off x="838200" y="1825625"/>
            <a:ext cx="10934700" cy="4689475"/>
          </a:xfrm>
        </p:spPr>
        <p:txBody>
          <a:bodyPr>
            <a:normAutofit lnSpcReduction="10000"/>
          </a:bodyPr>
          <a:lstStyle/>
          <a:p>
            <a:pPr>
              <a:defRPr/>
            </a:pPr>
            <a:r>
              <a:rPr lang="en-IN" dirty="0"/>
              <a:t>This database model organises data into a tree-like-structure, with a single root, to which all the other data is linked. The hierarchy starts from the </a:t>
            </a:r>
            <a:r>
              <a:rPr lang="en-IN" b="1" dirty="0"/>
              <a:t>Root</a:t>
            </a:r>
            <a:r>
              <a:rPr lang="en-IN" dirty="0"/>
              <a:t> data, and expands like a tree, adding child nodes to the parent nodes.</a:t>
            </a:r>
          </a:p>
          <a:p>
            <a:pPr>
              <a:defRPr/>
            </a:pPr>
            <a:r>
              <a:rPr lang="en-IN" dirty="0"/>
              <a:t>In this model, a child node will only have a single parent node.</a:t>
            </a:r>
          </a:p>
          <a:p>
            <a:pPr>
              <a:defRPr/>
            </a:pPr>
            <a:r>
              <a:rPr lang="en-IN" dirty="0"/>
              <a:t>This model efficiently describes many real-world relationships like index of a book, recipes etc.</a:t>
            </a:r>
          </a:p>
          <a:p>
            <a:pPr>
              <a:defRPr/>
            </a:pPr>
            <a:r>
              <a:rPr lang="en-IN" dirty="0"/>
              <a:t>In hierarchical model, data is organised into tree-like structure </a:t>
            </a:r>
            <a:r>
              <a:rPr lang="en-IN" dirty="0" smtClean="0"/>
              <a:t>with </a:t>
            </a:r>
            <a:r>
              <a:rPr lang="en-IN" dirty="0"/>
              <a:t>one-to-many relationship between two different types of data, for example, one department can have many courses, many professors and of-course many students.</a:t>
            </a:r>
          </a:p>
          <a:p>
            <a:pPr marL="0" indent="0" eaLnBrk="1" hangingPunct="1">
              <a:buFont typeface="Arial" panose="020B0604020202020204" pitchFamily="34" charset="0"/>
              <a:buNone/>
              <a:defRPr/>
            </a:pPr>
            <a:endParaRPr lang="en-IN" dirty="0"/>
          </a:p>
        </p:txBody>
      </p:sp>
    </p:spTree>
    <p:extLst>
      <p:ext uri="{BB962C8B-B14F-4D97-AF65-F5344CB8AC3E}">
        <p14:creationId xmlns:p14="http://schemas.microsoft.com/office/powerpoint/2010/main" val="262980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descr="Hierarchical Model of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238" y="1770063"/>
            <a:ext cx="9586912"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64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a:t>
            </a:r>
          </a:p>
        </p:txBody>
      </p:sp>
      <p:sp>
        <p:nvSpPr>
          <p:cNvPr id="3" name="Content Placeholder 2"/>
          <p:cNvSpPr>
            <a:spLocks noGrp="1"/>
          </p:cNvSpPr>
          <p:nvPr>
            <p:ph idx="1"/>
          </p:nvPr>
        </p:nvSpPr>
        <p:spPr>
          <a:xfrm>
            <a:off x="371475" y="1514475"/>
            <a:ext cx="10982325" cy="4662488"/>
          </a:xfrm>
        </p:spPr>
        <p:txBody>
          <a:bodyPr>
            <a:normAutofit fontScale="85000" lnSpcReduction="20000"/>
          </a:bodyPr>
          <a:lstStyle/>
          <a:p>
            <a:pPr marL="0" indent="0">
              <a:buNone/>
            </a:pPr>
            <a:r>
              <a:rPr lang="en-IN" b="1" dirty="0"/>
              <a:t>1. Simplicity</a:t>
            </a:r>
            <a:endParaRPr lang="en-IN" dirty="0"/>
          </a:p>
          <a:p>
            <a:r>
              <a:rPr lang="en-IN" dirty="0"/>
              <a:t>Data naturally have hierarchical relationship in most of the practical situations. Therefore, it is easier to view data arranged in manner. This makes this type of database more suitable for the purpose.</a:t>
            </a:r>
          </a:p>
          <a:p>
            <a:pPr marL="0" indent="0">
              <a:buNone/>
            </a:pPr>
            <a:r>
              <a:rPr lang="en-IN" b="1" dirty="0"/>
              <a:t>2. Security</a:t>
            </a:r>
            <a:endParaRPr lang="en-IN" dirty="0"/>
          </a:p>
          <a:p>
            <a:r>
              <a:rPr lang="en-IN" dirty="0"/>
              <a:t>These database system can enforce varying degree of security feature unlike flat-file system.</a:t>
            </a:r>
          </a:p>
          <a:p>
            <a:pPr marL="0" indent="0">
              <a:buNone/>
            </a:pPr>
            <a:r>
              <a:rPr lang="en-IN" b="1" dirty="0"/>
              <a:t>3. Database Integrity</a:t>
            </a:r>
            <a:endParaRPr lang="en-IN" dirty="0"/>
          </a:p>
          <a:p>
            <a:r>
              <a:rPr lang="en-IN" dirty="0"/>
              <a:t>Because of its inherent parent-child structure, database integrity is highly promoted in these systems.</a:t>
            </a:r>
          </a:p>
          <a:p>
            <a:pPr marL="0" indent="0">
              <a:buNone/>
            </a:pPr>
            <a:r>
              <a:rPr lang="en-IN" b="1" dirty="0"/>
              <a:t>4. Efficiency: </a:t>
            </a:r>
            <a:r>
              <a:rPr lang="en-IN" dirty="0"/>
              <a:t>The hierarchical database model is a very efficient, one when the database contains a large number of I: N relationships (one-to-many relationships) and when the users require large number of transactions, using data whose relationships are fixed.</a:t>
            </a:r>
          </a:p>
        </p:txBody>
      </p:sp>
    </p:spTree>
    <p:extLst>
      <p:ext uri="{BB962C8B-B14F-4D97-AF65-F5344CB8AC3E}">
        <p14:creationId xmlns:p14="http://schemas.microsoft.com/office/powerpoint/2010/main" val="359588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a:xfrm>
            <a:off x="438150" y="1476375"/>
            <a:ext cx="10915650" cy="4700588"/>
          </a:xfrm>
        </p:spPr>
        <p:txBody>
          <a:bodyPr>
            <a:normAutofit fontScale="70000" lnSpcReduction="20000"/>
          </a:bodyPr>
          <a:lstStyle/>
          <a:p>
            <a:pPr marL="0" indent="0" algn="just">
              <a:buNone/>
            </a:pPr>
            <a:r>
              <a:rPr lang="en-IN" b="1" dirty="0"/>
              <a:t>1. Complexity of Implementation: </a:t>
            </a:r>
            <a:r>
              <a:rPr lang="en-IN" dirty="0"/>
              <a:t>The actual implementation of a hierarchical database depends on the physical storage of data. This makes the implementation complicated.</a:t>
            </a:r>
          </a:p>
          <a:p>
            <a:pPr marL="0" indent="0" algn="just">
              <a:buNone/>
            </a:pPr>
            <a:r>
              <a:rPr lang="en-IN" b="1" dirty="0"/>
              <a:t>2. Difficulty in Management: </a:t>
            </a:r>
            <a:r>
              <a:rPr lang="en-IN" dirty="0"/>
              <a:t>The movement of a data segment from one location to another cause all the accessing programs to be modified making database management a complex affair.</a:t>
            </a:r>
          </a:p>
          <a:p>
            <a:pPr marL="0" indent="0" algn="just">
              <a:buNone/>
            </a:pPr>
            <a:r>
              <a:rPr lang="en-IN" b="1" dirty="0"/>
              <a:t>3. Complexity of Programming: </a:t>
            </a:r>
            <a:r>
              <a:rPr lang="en-IN" dirty="0"/>
              <a:t>Programming a hierarchical database is relatively complex because the programmers must know the physical path of the data items.</a:t>
            </a:r>
          </a:p>
          <a:p>
            <a:pPr marL="0" indent="0" algn="just">
              <a:buNone/>
            </a:pPr>
            <a:r>
              <a:rPr lang="en-IN" b="1" dirty="0"/>
              <a:t>4. Poor Portability: </a:t>
            </a:r>
            <a:r>
              <a:rPr lang="en-IN" dirty="0"/>
              <a:t>The database is not easily portable mainly because there is little or no standard existing for these types of database.</a:t>
            </a:r>
          </a:p>
          <a:p>
            <a:pPr marL="0" indent="0" algn="just">
              <a:buNone/>
            </a:pPr>
            <a:r>
              <a:rPr lang="en-IN" b="1" dirty="0"/>
              <a:t>5. Database Management Problems:</a:t>
            </a:r>
            <a:r>
              <a:rPr lang="en-IN" dirty="0"/>
              <a:t> If you make any changes in the database structure of a hierarchical database, then you need to make the necessary changes in all the application programs that access the database. Thus, maintaining the database and the applications can become very difficult.</a:t>
            </a:r>
          </a:p>
          <a:p>
            <a:pPr marL="0" indent="0" algn="just">
              <a:buNone/>
            </a:pPr>
            <a:r>
              <a:rPr lang="en-IN" b="1" dirty="0"/>
              <a:t>6. Lack of structural independence:</a:t>
            </a:r>
            <a:r>
              <a:rPr lang="en-IN" dirty="0"/>
              <a:t> Structural independence exists when the changes to the database structure does not affect the </a:t>
            </a:r>
            <a:r>
              <a:rPr lang="en-IN" dirty="0">
                <a:hlinkClick r:id="rId2" tooltip="DBMS"/>
              </a:rPr>
              <a:t>DBMS</a:t>
            </a:r>
            <a:r>
              <a:rPr lang="en-IN" dirty="0"/>
              <a:t>'s ability to access data. Hierarchical database systems use physical storage paths to navigate to the different data segments. So, the application programs should have a good knowledge of the relevant access paths to access the data. So, if the physical structure is changed the applications will also have to be modified. Thus, in a hierarchical database the benefits of data independence are limited by structural dependence.</a:t>
            </a:r>
          </a:p>
        </p:txBody>
      </p:sp>
    </p:spTree>
    <p:extLst>
      <p:ext uri="{BB962C8B-B14F-4D97-AF65-F5344CB8AC3E}">
        <p14:creationId xmlns:p14="http://schemas.microsoft.com/office/powerpoint/2010/main" val="286673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IN"/>
              <a:t>Network Model</a:t>
            </a:r>
          </a:p>
        </p:txBody>
      </p:sp>
      <p:sp>
        <p:nvSpPr>
          <p:cNvPr id="48131" name="Content Placeholder 2"/>
          <p:cNvSpPr>
            <a:spLocks noGrp="1"/>
          </p:cNvSpPr>
          <p:nvPr>
            <p:ph idx="1"/>
          </p:nvPr>
        </p:nvSpPr>
        <p:spPr/>
        <p:txBody>
          <a:bodyPr/>
          <a:lstStyle/>
          <a:p>
            <a:pPr algn="just">
              <a:defRPr/>
            </a:pPr>
            <a:r>
              <a:rPr lang="en-IN" dirty="0"/>
              <a:t>In the network data </a:t>
            </a:r>
            <a:r>
              <a:rPr lang="en-IN" dirty="0" smtClean="0"/>
              <a:t>model</a:t>
            </a:r>
            <a:r>
              <a:rPr lang="en-IN" dirty="0"/>
              <a:t>,</a:t>
            </a:r>
            <a:r>
              <a:rPr lang="en-IN" dirty="0" smtClean="0"/>
              <a:t> </a:t>
            </a:r>
            <a:r>
              <a:rPr lang="en-IN" dirty="0"/>
              <a:t>data are represented by collections of records. Relationships among data are represented by links. In this data model, graph data structure is used. It permits a record to have more than one parent.</a:t>
            </a:r>
          </a:p>
          <a:p>
            <a:pPr marL="0" indent="0" algn="just">
              <a:buFont typeface="Arial" panose="020B0604020202020204" pitchFamily="34" charset="0"/>
              <a:buNone/>
              <a:defRPr/>
            </a:pPr>
            <a:endParaRPr lang="en-IN" dirty="0"/>
          </a:p>
        </p:txBody>
      </p:sp>
      <p:pic>
        <p:nvPicPr>
          <p:cNvPr id="48132" name="Picture 5" descr="Network Model of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575" y="3416300"/>
            <a:ext cx="30861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553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IN" b="1"/>
              <a:t>Advantages of Network data model</a:t>
            </a:r>
            <a:endParaRPr lang="en-IN"/>
          </a:p>
        </p:txBody>
      </p:sp>
      <p:sp>
        <p:nvSpPr>
          <p:cNvPr id="49155" name="Content Placeholder 2"/>
          <p:cNvSpPr>
            <a:spLocks noGrp="1"/>
          </p:cNvSpPr>
          <p:nvPr>
            <p:ph idx="1"/>
          </p:nvPr>
        </p:nvSpPr>
        <p:spPr/>
        <p:txBody>
          <a:bodyPr>
            <a:normAutofit fontScale="92500" lnSpcReduction="10000"/>
          </a:bodyPr>
          <a:lstStyle/>
          <a:p>
            <a:pPr fontAlgn="base"/>
            <a:r>
              <a:rPr lang="en-IN" b="1" dirty="0"/>
              <a:t>Conceptual simplicity-</a:t>
            </a:r>
            <a:r>
              <a:rPr lang="en-IN" dirty="0"/>
              <a:t>Just like the hierarchical </a:t>
            </a:r>
            <a:r>
              <a:rPr lang="en-IN" dirty="0" err="1"/>
              <a:t>model,the</a:t>
            </a:r>
            <a:r>
              <a:rPr lang="en-IN" dirty="0"/>
              <a:t> network model is also conceptually simple and easy to design.</a:t>
            </a:r>
          </a:p>
          <a:p>
            <a:pPr fontAlgn="base"/>
            <a:r>
              <a:rPr lang="en-IN" b="1" dirty="0"/>
              <a:t>Capability to handle more relationship types-</a:t>
            </a:r>
            <a:r>
              <a:rPr lang="en-IN" dirty="0"/>
              <a:t>The network model can handle the one to many and many to many relationships which is real help in modeling the real life situations.</a:t>
            </a:r>
          </a:p>
          <a:p>
            <a:pPr fontAlgn="base"/>
            <a:r>
              <a:rPr lang="en-IN" b="1" dirty="0"/>
              <a:t>Ease of data access-</a:t>
            </a:r>
            <a:r>
              <a:rPr lang="en-IN" dirty="0"/>
              <a:t>The data access is easier and flexible than the hierarchical model.</a:t>
            </a:r>
          </a:p>
          <a:p>
            <a:pPr fontAlgn="base"/>
            <a:r>
              <a:rPr lang="en-IN" b="1" dirty="0"/>
              <a:t>Data integrity- </a:t>
            </a:r>
            <a:r>
              <a:rPr lang="en-IN" dirty="0"/>
              <a:t>The network model does not allow a member to exist without an owner.</a:t>
            </a:r>
          </a:p>
          <a:p>
            <a:pPr fontAlgn="base"/>
            <a:r>
              <a:rPr lang="en-IN" b="1" dirty="0"/>
              <a:t>Data independence- </a:t>
            </a:r>
            <a:r>
              <a:rPr lang="en-IN" dirty="0"/>
              <a:t>The network model is better than the hierarchical model in isolating the programs from the complex physical storage details.</a:t>
            </a:r>
          </a:p>
        </p:txBody>
      </p:sp>
    </p:spTree>
    <p:extLst>
      <p:ext uri="{BB962C8B-B14F-4D97-AF65-F5344CB8AC3E}">
        <p14:creationId xmlns:p14="http://schemas.microsoft.com/office/powerpoint/2010/main" val="242547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lstStyle/>
          <a:p>
            <a:pPr algn="just" fontAlgn="base"/>
            <a:r>
              <a:rPr lang="en-IN" b="1" dirty="0"/>
              <a:t>System complexity- </a:t>
            </a:r>
            <a:r>
              <a:rPr lang="en-IN" dirty="0"/>
              <a:t>All the records are maintained using pointers and hence the whole database structure becomes very complex.</a:t>
            </a:r>
          </a:p>
          <a:p>
            <a:pPr algn="just" fontAlgn="base"/>
            <a:r>
              <a:rPr lang="en-IN" b="1" dirty="0"/>
              <a:t>Operational Anomalies-</a:t>
            </a:r>
            <a:r>
              <a:rPr lang="en-IN" dirty="0"/>
              <a:t> The insertion, deletion and updating operations of any record require large number of pointers adjustments.</a:t>
            </a:r>
          </a:p>
          <a:p>
            <a:pPr algn="just" fontAlgn="base"/>
            <a:r>
              <a:rPr lang="en-IN" b="1" dirty="0"/>
              <a:t>Absence of structural independence-</a:t>
            </a:r>
            <a:r>
              <a:rPr lang="en-IN" dirty="0"/>
              <a:t>structural changes to the database is very difficult.</a:t>
            </a:r>
          </a:p>
          <a:p>
            <a:pPr algn="just"/>
            <a:endParaRPr lang="en-IN" dirty="0"/>
          </a:p>
        </p:txBody>
      </p:sp>
    </p:spTree>
    <p:extLst>
      <p:ext uri="{BB962C8B-B14F-4D97-AF65-F5344CB8AC3E}">
        <p14:creationId xmlns:p14="http://schemas.microsoft.com/office/powerpoint/2010/main" val="144014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IN"/>
              <a:t>Relational Model</a:t>
            </a:r>
          </a:p>
        </p:txBody>
      </p:sp>
      <p:sp>
        <p:nvSpPr>
          <p:cNvPr id="50179" name="Content Placeholder 2"/>
          <p:cNvSpPr>
            <a:spLocks noGrp="1"/>
          </p:cNvSpPr>
          <p:nvPr>
            <p:ph idx="1"/>
          </p:nvPr>
        </p:nvSpPr>
        <p:spPr>
          <a:xfrm>
            <a:off x="600074" y="1281594"/>
            <a:ext cx="10515600" cy="2534443"/>
          </a:xfrm>
        </p:spPr>
        <p:txBody>
          <a:bodyPr/>
          <a:lstStyle/>
          <a:p>
            <a:r>
              <a:rPr lang="en-IN" dirty="0"/>
              <a:t>Relational model is the most popular model and the most extensively used model. In this model the data can be stored in the tables and this storing is called as relation, the relations can be normalized and the normalized relation values are called atomic values. Each row in a relation contains unique value and it is called as tuple, each column contains value from same domain and it is called as attribute.</a:t>
            </a:r>
          </a:p>
        </p:txBody>
      </p:sp>
      <p:pic>
        <p:nvPicPr>
          <p:cNvPr id="7170" name="Picture 2" descr="http://4.bp.blogspot.com/-wwyEBeLZRCY/VcIOAGofnaI/AAAAAAAABnw/aYIIgmRfJZQ/s1600/KNM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2" y="4044503"/>
            <a:ext cx="4619625"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83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25" y="114300"/>
            <a:ext cx="11620500" cy="6429375"/>
          </a:xfrm>
        </p:spPr>
        <p:txBody>
          <a:bodyPr/>
          <a:lstStyle/>
          <a:p>
            <a:pPr algn="just">
              <a:defRPr/>
            </a:pPr>
            <a:r>
              <a:rPr lang="en-IN" b="1" dirty="0"/>
              <a:t>Data Model</a:t>
            </a:r>
            <a:r>
              <a:rPr lang="en-IN" dirty="0"/>
              <a:t> is a </a:t>
            </a:r>
            <a:r>
              <a:rPr lang="en-IN" dirty="0">
                <a:solidFill>
                  <a:srgbClr val="FF0000"/>
                </a:solidFill>
              </a:rPr>
              <a:t>logical structure </a:t>
            </a:r>
            <a:r>
              <a:rPr lang="en-IN" dirty="0"/>
              <a:t>of Database. It describes the design of database to reflect entities, attributes, relationship among data, </a:t>
            </a:r>
            <a:r>
              <a:rPr lang="en-IN" dirty="0" smtClean="0"/>
              <a:t>constraints </a:t>
            </a:r>
            <a:r>
              <a:rPr lang="en-IN" dirty="0"/>
              <a:t>etc.</a:t>
            </a:r>
          </a:p>
          <a:p>
            <a:pPr algn="just">
              <a:defRPr/>
            </a:pPr>
            <a:r>
              <a:rPr lang="en-IN" dirty="0"/>
              <a:t>Data Model can be defined as an integrated collection of concepts for describing and manipulating data, relationships between data, and constraints on the data in an organization.</a:t>
            </a:r>
          </a:p>
          <a:p>
            <a:pPr algn="just">
              <a:defRPr/>
            </a:pPr>
            <a:r>
              <a:rPr lang="en-IN" dirty="0"/>
              <a:t>The </a:t>
            </a:r>
            <a:r>
              <a:rPr lang="en-IN" b="1" dirty="0"/>
              <a:t>purpose</a:t>
            </a:r>
            <a:r>
              <a:rPr lang="en-IN" dirty="0"/>
              <a:t> of a data model is to represent data and to make the data understandable. </a:t>
            </a:r>
            <a:endParaRPr lang="en-IN" sz="2400" dirty="0"/>
          </a:p>
        </p:txBody>
      </p:sp>
    </p:spTree>
    <p:extLst>
      <p:ext uri="{BB962C8B-B14F-4D97-AF65-F5344CB8AC3E}">
        <p14:creationId xmlns:p14="http://schemas.microsoft.com/office/powerpoint/2010/main" val="3556229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9075" y="238124"/>
            <a:ext cx="6581775" cy="6448425"/>
          </a:xfrm>
        </p:spPr>
        <p:txBody>
          <a:bodyPr>
            <a:normAutofit fontScale="62500" lnSpcReduction="20000"/>
          </a:bodyPr>
          <a:lstStyle/>
          <a:p>
            <a:pPr marL="0" indent="0" algn="just">
              <a:buNone/>
            </a:pPr>
            <a:r>
              <a:rPr lang="en-IN" b="1" dirty="0"/>
              <a:t>Relational Model Concepts</a:t>
            </a:r>
          </a:p>
          <a:p>
            <a:pPr algn="just"/>
            <a:r>
              <a:rPr lang="en-IN" dirty="0"/>
              <a:t/>
            </a:r>
            <a:br>
              <a:rPr lang="en-IN" dirty="0"/>
            </a:br>
            <a:r>
              <a:rPr lang="en-IN" b="1" dirty="0"/>
              <a:t>Attribute:</a:t>
            </a:r>
            <a:r>
              <a:rPr lang="en-IN" dirty="0"/>
              <a:t> Each column in a Table. Attributes are the properties which define a relation. e.g., </a:t>
            </a:r>
            <a:r>
              <a:rPr lang="en-IN" dirty="0" err="1"/>
              <a:t>CustomerID</a:t>
            </a:r>
            <a:r>
              <a:rPr lang="en-IN" dirty="0"/>
              <a:t>, </a:t>
            </a:r>
            <a:r>
              <a:rPr lang="en-IN" dirty="0" err="1"/>
              <a:t>CustomerName,etc</a:t>
            </a:r>
            <a:r>
              <a:rPr lang="en-IN" dirty="0"/>
              <a:t>.</a:t>
            </a:r>
          </a:p>
          <a:p>
            <a:pPr algn="just"/>
            <a:r>
              <a:rPr lang="en-IN" b="1" dirty="0"/>
              <a:t>Tables</a:t>
            </a:r>
            <a:r>
              <a:rPr lang="en-IN" dirty="0"/>
              <a:t> – In the Relational model the, relations are saved in the table format. It is stored along with its entities. A table has two properties rows and columns. Rows represent records and columns represent attributes.</a:t>
            </a:r>
          </a:p>
          <a:p>
            <a:pPr algn="just"/>
            <a:r>
              <a:rPr lang="en-IN" b="1" dirty="0"/>
              <a:t>Tuple</a:t>
            </a:r>
            <a:r>
              <a:rPr lang="en-IN" dirty="0"/>
              <a:t> – It is nothing but a single row of a table, which contains a single record.</a:t>
            </a:r>
          </a:p>
          <a:p>
            <a:pPr algn="just"/>
            <a:r>
              <a:rPr lang="en-IN" b="1" dirty="0"/>
              <a:t>Relation Schema:</a:t>
            </a:r>
            <a:r>
              <a:rPr lang="en-IN" dirty="0"/>
              <a:t> A relation schema represents the name of the relation with its attributes.</a:t>
            </a:r>
          </a:p>
          <a:p>
            <a:pPr algn="just"/>
            <a:r>
              <a:rPr lang="en-IN" b="1" dirty="0"/>
              <a:t>Degree:</a:t>
            </a:r>
            <a:r>
              <a:rPr lang="en-IN" dirty="0"/>
              <a:t> The total number of attributes which in the relation is called the degree of the relation.</a:t>
            </a:r>
          </a:p>
          <a:p>
            <a:pPr algn="just"/>
            <a:r>
              <a:rPr lang="en-IN" b="1" dirty="0"/>
              <a:t>Cardinality: </a:t>
            </a:r>
            <a:r>
              <a:rPr lang="en-IN" dirty="0"/>
              <a:t>Total number of rows present in the Table.</a:t>
            </a:r>
          </a:p>
          <a:p>
            <a:pPr algn="just"/>
            <a:r>
              <a:rPr lang="en-IN" b="1" dirty="0"/>
              <a:t>Column:</a:t>
            </a:r>
            <a:r>
              <a:rPr lang="en-IN" dirty="0"/>
              <a:t> The column represents the set of values for a specific attribute.</a:t>
            </a:r>
          </a:p>
          <a:p>
            <a:pPr algn="just"/>
            <a:r>
              <a:rPr lang="en-IN" b="1" dirty="0"/>
              <a:t>Relation instance</a:t>
            </a:r>
            <a:r>
              <a:rPr lang="en-IN" dirty="0"/>
              <a:t> – Relation instance is a finite set of tuples in the RDBMS system. Relation instances never have duplicate tuples.</a:t>
            </a:r>
          </a:p>
          <a:p>
            <a:pPr algn="just"/>
            <a:r>
              <a:rPr lang="en-IN" b="1" dirty="0"/>
              <a:t>Relation key</a:t>
            </a:r>
            <a:r>
              <a:rPr lang="en-IN" dirty="0"/>
              <a:t> - Every row has one, two or multiple attributes, which is called relation key.</a:t>
            </a:r>
          </a:p>
          <a:p>
            <a:pPr algn="just"/>
            <a:r>
              <a:rPr lang="en-IN" b="1" dirty="0"/>
              <a:t>Attribute domain</a:t>
            </a:r>
            <a:r>
              <a:rPr lang="en-IN" dirty="0"/>
              <a:t> – Every attribute has some pre-defined value and scope which is known as attribute domain</a:t>
            </a:r>
          </a:p>
          <a:p>
            <a:pPr marL="0" indent="0" algn="just">
              <a:buNone/>
            </a:pPr>
            <a:endParaRPr lang="en-IN" dirty="0"/>
          </a:p>
        </p:txBody>
      </p:sp>
      <p:pic>
        <p:nvPicPr>
          <p:cNvPr id="23558" name="Picture 6" descr="https://www.guru99.com/images/1/091318_0803_RelationalD1.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00850" y="1042536"/>
            <a:ext cx="5181600" cy="243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90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14325" y="133350"/>
            <a:ext cx="11039475" cy="6043613"/>
          </a:xfrm>
        </p:spPr>
        <p:txBody>
          <a:bodyPr>
            <a:normAutofit fontScale="77500" lnSpcReduction="20000"/>
          </a:bodyPr>
          <a:lstStyle/>
          <a:p>
            <a:pPr marL="0" indent="0" algn="just">
              <a:buNone/>
            </a:pPr>
            <a:r>
              <a:rPr lang="en-IN" b="1" u="sng" dirty="0"/>
              <a:t>Advantages of using Relational model</a:t>
            </a:r>
          </a:p>
          <a:p>
            <a:pPr algn="just"/>
            <a:r>
              <a:rPr lang="en-IN" b="1" dirty="0"/>
              <a:t>Simplicity</a:t>
            </a:r>
            <a:r>
              <a:rPr lang="en-IN" dirty="0"/>
              <a:t>: A relational data model is simpler than the hierarchical and network model.</a:t>
            </a:r>
          </a:p>
          <a:p>
            <a:pPr algn="just"/>
            <a:r>
              <a:rPr lang="en-IN" b="1" dirty="0"/>
              <a:t>Structural Independence</a:t>
            </a:r>
            <a:r>
              <a:rPr lang="en-IN" dirty="0"/>
              <a:t>: The relational database is only concerned with data and not with a structure. This can improve the performance of the model.</a:t>
            </a:r>
          </a:p>
          <a:p>
            <a:pPr algn="just"/>
            <a:r>
              <a:rPr lang="en-IN" b="1" dirty="0"/>
              <a:t>Easy to use</a:t>
            </a:r>
            <a:r>
              <a:rPr lang="en-IN" dirty="0"/>
              <a:t>: The relational model is easy as tables consisting of rows and columns is quite natural and simple to understand</a:t>
            </a:r>
          </a:p>
          <a:p>
            <a:pPr algn="just"/>
            <a:r>
              <a:rPr lang="en-IN" b="1" dirty="0"/>
              <a:t>Query capability</a:t>
            </a:r>
            <a:r>
              <a:rPr lang="en-IN" dirty="0"/>
              <a:t>: It makes possible for a high-level query language like SQL to avoid complex database navigation.</a:t>
            </a:r>
          </a:p>
          <a:p>
            <a:pPr algn="just"/>
            <a:r>
              <a:rPr lang="en-IN" b="1" dirty="0"/>
              <a:t>Data independence</a:t>
            </a:r>
            <a:r>
              <a:rPr lang="en-IN" dirty="0"/>
              <a:t>: The structure of a database can be changed without having to change any application.</a:t>
            </a:r>
          </a:p>
          <a:p>
            <a:pPr algn="just"/>
            <a:r>
              <a:rPr lang="en-IN" b="1" dirty="0"/>
              <a:t>Scalable</a:t>
            </a:r>
            <a:r>
              <a:rPr lang="en-IN" dirty="0"/>
              <a:t>: Regarding a number of records, or rows, and the number of fields, a database should be enlarged to enhance its usability.</a:t>
            </a:r>
          </a:p>
          <a:p>
            <a:pPr marL="0" indent="0" algn="just">
              <a:buNone/>
            </a:pPr>
            <a:r>
              <a:rPr lang="en-IN" b="1" u="sng" dirty="0"/>
              <a:t>Disadvantages of using Relational model</a:t>
            </a:r>
          </a:p>
          <a:p>
            <a:pPr algn="just"/>
            <a:r>
              <a:rPr lang="en-IN" dirty="0"/>
              <a:t>Few relational databases have limits on field lengths which can't be exceeded.</a:t>
            </a:r>
          </a:p>
          <a:p>
            <a:pPr algn="just"/>
            <a:r>
              <a:rPr lang="en-IN" dirty="0"/>
              <a:t>Relational databases can sometimes become complex as the amount of data grows, and the relations between pieces of data become more complicated.</a:t>
            </a:r>
          </a:p>
          <a:p>
            <a:pPr algn="just"/>
            <a:r>
              <a:rPr lang="en-IN" dirty="0"/>
              <a:t>Complex relational database systems may lead to isolated databases where the information cannot be shared from one system to another.</a:t>
            </a:r>
          </a:p>
        </p:txBody>
      </p:sp>
    </p:spTree>
    <p:extLst>
      <p:ext uri="{BB962C8B-B14F-4D97-AF65-F5344CB8AC3E}">
        <p14:creationId xmlns:p14="http://schemas.microsoft.com/office/powerpoint/2010/main" val="18828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838200" y="365125"/>
            <a:ext cx="10515600" cy="968375"/>
          </a:xfrm>
        </p:spPr>
        <p:txBody>
          <a:bodyPr>
            <a:normAutofit fontScale="90000"/>
          </a:bodyPr>
          <a:lstStyle/>
          <a:p>
            <a:pPr eaLnBrk="1" hangingPunct="1"/>
            <a:r>
              <a:rPr lang="en-US" sz="3200" b="1"/>
              <a:t>Comparison between hierarchical, network and relational model</a:t>
            </a:r>
            <a:r>
              <a:rPr lang="en-IN" sz="3200"/>
              <a:t/>
            </a:r>
            <a:br>
              <a:rPr lang="en-IN" sz="3200"/>
            </a:br>
            <a:endParaRPr lang="en-IN" sz="3200"/>
          </a:p>
        </p:txBody>
      </p:sp>
      <p:graphicFrame>
        <p:nvGraphicFramePr>
          <p:cNvPr id="4" name="Table 3"/>
          <p:cNvGraphicFramePr>
            <a:graphicFrameLocks noGrp="1"/>
          </p:cNvGraphicFramePr>
          <p:nvPr/>
        </p:nvGraphicFramePr>
        <p:xfrm>
          <a:off x="704850" y="1333500"/>
          <a:ext cx="10648951" cy="4103686"/>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20000"/>
                    </a:ext>
                  </a:extLst>
                </a:gridCol>
                <a:gridCol w="3570938">
                  <a:extLst>
                    <a:ext uri="{9D8B030D-6E8A-4147-A177-3AD203B41FA5}">
                      <a16:colId xmlns:a16="http://schemas.microsoft.com/office/drawing/2014/main" val="20001"/>
                    </a:ext>
                  </a:extLst>
                </a:gridCol>
                <a:gridCol w="3243670">
                  <a:extLst>
                    <a:ext uri="{9D8B030D-6E8A-4147-A177-3AD203B41FA5}">
                      <a16:colId xmlns:a16="http://schemas.microsoft.com/office/drawing/2014/main" val="20002"/>
                    </a:ext>
                  </a:extLst>
                </a:gridCol>
                <a:gridCol w="2919943">
                  <a:extLst>
                    <a:ext uri="{9D8B030D-6E8A-4147-A177-3AD203B41FA5}">
                      <a16:colId xmlns:a16="http://schemas.microsoft.com/office/drawing/2014/main" val="20003"/>
                    </a:ext>
                  </a:extLst>
                </a:gridCol>
              </a:tblGrid>
              <a:tr h="236053">
                <a:tc>
                  <a:txBody>
                    <a:bodyPr/>
                    <a:lstStyle/>
                    <a:p>
                      <a:pPr marL="0" marR="0" algn="ctr">
                        <a:lnSpc>
                          <a:spcPts val="1300"/>
                        </a:lnSpc>
                        <a:spcBef>
                          <a:spcPts val="300"/>
                        </a:spcBef>
                        <a:spcAft>
                          <a:spcPts val="300"/>
                        </a:spcAft>
                        <a:tabLst>
                          <a:tab pos="283210" algn="l"/>
                          <a:tab pos="511810" algn="l"/>
                          <a:tab pos="740410" algn="l"/>
                        </a:tabLst>
                      </a:pPr>
                      <a:r>
                        <a:rPr lang="en-US" sz="1100">
                          <a:effectLst/>
                        </a:rPr>
                        <a:t>Sr. No.</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300"/>
                        </a:lnSpc>
                        <a:spcBef>
                          <a:spcPts val="300"/>
                        </a:spcBef>
                        <a:spcAft>
                          <a:spcPts val="300"/>
                        </a:spcAft>
                        <a:tabLst>
                          <a:tab pos="283210" algn="l"/>
                          <a:tab pos="511810" algn="l"/>
                          <a:tab pos="740410" algn="l"/>
                        </a:tabLst>
                      </a:pPr>
                      <a:r>
                        <a:rPr lang="en-US" sz="1100">
                          <a:effectLst/>
                        </a:rPr>
                        <a:t>Hierarchical</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300"/>
                        </a:lnSpc>
                        <a:spcBef>
                          <a:spcPts val="300"/>
                        </a:spcBef>
                        <a:spcAft>
                          <a:spcPts val="300"/>
                        </a:spcAft>
                        <a:tabLst>
                          <a:tab pos="283210" algn="l"/>
                          <a:tab pos="511810" algn="l"/>
                          <a:tab pos="740410" algn="l"/>
                        </a:tabLst>
                      </a:pPr>
                      <a:r>
                        <a:rPr lang="en-US" sz="1100">
                          <a:effectLst/>
                        </a:rPr>
                        <a:t>Network</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300"/>
                        </a:lnSpc>
                        <a:spcBef>
                          <a:spcPts val="300"/>
                        </a:spcBef>
                        <a:spcAft>
                          <a:spcPts val="300"/>
                        </a:spcAft>
                        <a:tabLst>
                          <a:tab pos="283210" algn="l"/>
                          <a:tab pos="511810" algn="l"/>
                          <a:tab pos="740410" algn="l"/>
                        </a:tabLst>
                      </a:pPr>
                      <a:r>
                        <a:rPr lang="en-US" sz="1100">
                          <a:effectLst/>
                        </a:rPr>
                        <a:t>Relational</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17106">
                <a:tc>
                  <a:txBody>
                    <a:bodyPr/>
                    <a:lstStyle/>
                    <a:p>
                      <a:pPr marL="0" marR="0" algn="ctr">
                        <a:lnSpc>
                          <a:spcPts val="1300"/>
                        </a:lnSpc>
                        <a:spcBef>
                          <a:spcPts val="300"/>
                        </a:spcBef>
                        <a:spcAft>
                          <a:spcPts val="300"/>
                        </a:spcAft>
                        <a:tabLst>
                          <a:tab pos="283210" algn="l"/>
                          <a:tab pos="511810" algn="l"/>
                          <a:tab pos="740410" algn="l"/>
                        </a:tabLst>
                      </a:pPr>
                      <a:r>
                        <a:rPr lang="en-US" sz="1100">
                          <a:effectLst/>
                        </a:rPr>
                        <a:t>1.</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one to one or one to many relationship</a:t>
                      </a:r>
                      <a:endParaRPr lang="en-IN" sz="1000">
                        <a:effectLst/>
                      </a:endParaRPr>
                    </a:p>
                    <a:p>
                      <a:pPr marL="0" marR="0" algn="just">
                        <a:lnSpc>
                          <a:spcPts val="1300"/>
                        </a:lnSpc>
                        <a:spcBef>
                          <a:spcPts val="300"/>
                        </a:spcBef>
                        <a:spcAft>
                          <a:spcPts val="300"/>
                        </a:spcAft>
                        <a:tabLst>
                          <a:tab pos="283210" algn="l"/>
                          <a:tab pos="511810" algn="l"/>
                          <a:tab pos="740410" algn="l"/>
                        </a:tabLst>
                      </a:pPr>
                      <a:r>
                        <a:rPr lang="en-US" sz="1100">
                          <a:effectLst/>
                        </a:rPr>
                        <a:t> </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 Allowed the network model to support many to many relationships</a:t>
                      </a:r>
                      <a:endParaRPr lang="en-IN" sz="1000">
                        <a:effectLst/>
                      </a:endParaRPr>
                    </a:p>
                    <a:p>
                      <a:pPr marL="0" marR="0" algn="just">
                        <a:lnSpc>
                          <a:spcPts val="1300"/>
                        </a:lnSpc>
                        <a:spcBef>
                          <a:spcPts val="300"/>
                        </a:spcBef>
                        <a:spcAft>
                          <a:spcPts val="300"/>
                        </a:spcAft>
                        <a:tabLst>
                          <a:tab pos="283210" algn="l"/>
                          <a:tab pos="511810" algn="l"/>
                          <a:tab pos="740410" algn="l"/>
                        </a:tabLst>
                      </a:pPr>
                      <a:r>
                        <a:rPr lang="en-US" sz="1100">
                          <a:effectLst/>
                        </a:rPr>
                        <a:t> </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One to One,</a:t>
                      </a:r>
                      <a:br>
                        <a:rPr lang="en-US" sz="1100">
                          <a:effectLst/>
                        </a:rPr>
                      </a:br>
                      <a:r>
                        <a:rPr lang="en-US" sz="1100">
                          <a:effectLst/>
                        </a:rPr>
                        <a:t>One to many, Many to many relationships</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2105">
                <a:tc>
                  <a:txBody>
                    <a:bodyPr/>
                    <a:lstStyle/>
                    <a:p>
                      <a:pPr marL="0" marR="0" algn="ctr">
                        <a:lnSpc>
                          <a:spcPts val="1300"/>
                        </a:lnSpc>
                        <a:spcBef>
                          <a:spcPts val="300"/>
                        </a:spcBef>
                        <a:spcAft>
                          <a:spcPts val="300"/>
                        </a:spcAft>
                        <a:tabLst>
                          <a:tab pos="283210" algn="l"/>
                          <a:tab pos="511810" algn="l"/>
                          <a:tab pos="740410" algn="l"/>
                        </a:tabLst>
                      </a:pPr>
                      <a:r>
                        <a:rPr lang="en-US" sz="1100">
                          <a:effectLst/>
                        </a:rPr>
                        <a:t>2.</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It is based on parent child relationship</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The relationship  between records is represented as a link. </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The relationship between records is represented by a key relation.</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72105">
                <a:tc>
                  <a:txBody>
                    <a:bodyPr/>
                    <a:lstStyle/>
                    <a:p>
                      <a:pPr marL="0" marR="0" algn="ctr">
                        <a:lnSpc>
                          <a:spcPts val="1300"/>
                        </a:lnSpc>
                        <a:spcBef>
                          <a:spcPts val="300"/>
                        </a:spcBef>
                        <a:spcAft>
                          <a:spcPts val="300"/>
                        </a:spcAft>
                        <a:tabLst>
                          <a:tab pos="283210" algn="l"/>
                          <a:tab pos="511810" algn="l"/>
                          <a:tab pos="740410" algn="l"/>
                        </a:tabLst>
                      </a:pPr>
                      <a:r>
                        <a:rPr lang="en-US" sz="1100">
                          <a:effectLst/>
                        </a:rPr>
                        <a:t>3.</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Retrieve algorithms are complex and asymmetric</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Retrieve algorithms are complex and symmetric</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Retrieve algorithms are simple and symmetric</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926053">
                <a:tc>
                  <a:txBody>
                    <a:bodyPr/>
                    <a:lstStyle/>
                    <a:p>
                      <a:pPr marL="0" marR="0" algn="ctr">
                        <a:lnSpc>
                          <a:spcPts val="1300"/>
                        </a:lnSpc>
                        <a:spcBef>
                          <a:spcPts val="300"/>
                        </a:spcBef>
                        <a:spcAft>
                          <a:spcPts val="300"/>
                        </a:spcAft>
                        <a:tabLst>
                          <a:tab pos="283210" algn="l"/>
                          <a:tab pos="511810" algn="l"/>
                          <a:tab pos="740410" algn="l"/>
                        </a:tabLst>
                      </a:pPr>
                      <a:r>
                        <a:rPr lang="en-US" sz="1100">
                          <a:effectLst/>
                        </a:rPr>
                        <a:t>4.</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Cannot insert the information of a child who does not have any parent.</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Does not suffer from any insertion anomaly.</a:t>
                      </a:r>
                      <a:endParaRPr lang="en-IN" sz="1000">
                        <a:effectLst/>
                      </a:endParaRPr>
                    </a:p>
                    <a:p>
                      <a:pPr marL="0" marR="0" algn="just">
                        <a:lnSpc>
                          <a:spcPts val="1300"/>
                        </a:lnSpc>
                        <a:spcBef>
                          <a:spcPts val="300"/>
                        </a:spcBef>
                        <a:spcAft>
                          <a:spcPts val="300"/>
                        </a:spcAft>
                        <a:tabLst>
                          <a:tab pos="283210" algn="l"/>
                          <a:tab pos="511810" algn="l"/>
                          <a:tab pos="740410" algn="l"/>
                        </a:tabLst>
                      </a:pPr>
                      <a:r>
                        <a:rPr lang="en-US" sz="1100">
                          <a:effectLst/>
                        </a:rPr>
                        <a:t> </a:t>
                      </a:r>
                      <a:endParaRPr lang="en-IN" sz="1000">
                        <a:effectLst/>
                      </a:endParaRPr>
                    </a:p>
                    <a:p>
                      <a:pPr marL="0" marR="0" algn="just">
                        <a:lnSpc>
                          <a:spcPts val="1300"/>
                        </a:lnSpc>
                        <a:spcBef>
                          <a:spcPts val="300"/>
                        </a:spcBef>
                        <a:spcAft>
                          <a:spcPts val="300"/>
                        </a:spcAft>
                        <a:tabLst>
                          <a:tab pos="283210" algn="l"/>
                          <a:tab pos="511810" algn="l"/>
                          <a:tab pos="740410" algn="l"/>
                        </a:tabLst>
                      </a:pPr>
                      <a:r>
                        <a:rPr lang="en-US" sz="1100">
                          <a:effectLst/>
                        </a:rPr>
                        <a:t> </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Does not suffer from any insert anomaly.</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72105">
                <a:tc>
                  <a:txBody>
                    <a:bodyPr/>
                    <a:lstStyle/>
                    <a:p>
                      <a:pPr marL="0" marR="0" algn="ctr">
                        <a:lnSpc>
                          <a:spcPts val="1300"/>
                        </a:lnSpc>
                        <a:spcBef>
                          <a:spcPts val="300"/>
                        </a:spcBef>
                        <a:spcAft>
                          <a:spcPts val="300"/>
                        </a:spcAft>
                        <a:tabLst>
                          <a:tab pos="283210" algn="l"/>
                          <a:tab pos="511810" algn="l"/>
                          <a:tab pos="740410" algn="l"/>
                        </a:tabLst>
                      </a:pPr>
                      <a:r>
                        <a:rPr lang="en-US" sz="1100">
                          <a:effectLst/>
                        </a:rPr>
                        <a:t>5.</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Deletion of parent results in deletion of child records</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Free from delete anomalies</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Free from delete anomalies</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708159">
                <a:tc>
                  <a:txBody>
                    <a:bodyPr/>
                    <a:lstStyle/>
                    <a:p>
                      <a:pPr marL="0" marR="0" algn="ctr">
                        <a:lnSpc>
                          <a:spcPts val="1300"/>
                        </a:lnSpc>
                        <a:spcBef>
                          <a:spcPts val="300"/>
                        </a:spcBef>
                        <a:spcAft>
                          <a:spcPts val="300"/>
                        </a:spcAft>
                        <a:tabLst>
                          <a:tab pos="283210" algn="l"/>
                          <a:tab pos="511810" algn="l"/>
                          <a:tab pos="740410" algn="l"/>
                        </a:tabLst>
                      </a:pPr>
                      <a:r>
                        <a:rPr lang="en-US" sz="1100">
                          <a:effectLst/>
                        </a:rPr>
                        <a:t>6.</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In order to represent links among records, pointers are used, thus relations among records are physical.</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a:effectLst/>
                        </a:rPr>
                        <a:t>In Network model also the record relations are physical</a:t>
                      </a:r>
                      <a:endParaRPr lang="en-IN" sz="1000">
                        <a:effectLst/>
                        <a:latin typeface="Bookman"/>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300"/>
                        </a:lnSpc>
                        <a:spcBef>
                          <a:spcPts val="300"/>
                        </a:spcBef>
                        <a:spcAft>
                          <a:spcPts val="300"/>
                        </a:spcAft>
                        <a:tabLst>
                          <a:tab pos="283210" algn="l"/>
                          <a:tab pos="511810" algn="l"/>
                          <a:tab pos="740410" algn="l"/>
                        </a:tabLst>
                      </a:pPr>
                      <a:r>
                        <a:rPr lang="en-US" sz="1100" dirty="0">
                          <a:effectLst/>
                        </a:rPr>
                        <a:t>Relational model does not maintain physical connection among records.</a:t>
                      </a:r>
                      <a:endParaRPr lang="en-IN" sz="1000" dirty="0">
                        <a:effectLst/>
                        <a:latin typeface="Bookman"/>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9079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285750" y="203200"/>
            <a:ext cx="10515600" cy="1063625"/>
          </a:xfrm>
        </p:spPr>
        <p:txBody>
          <a:bodyPr/>
          <a:lstStyle/>
          <a:p>
            <a:pPr eaLnBrk="1" hangingPunct="1"/>
            <a:r>
              <a:rPr lang="en-US" b="1"/>
              <a:t>DEGREE OF DATA ABSTRACTION</a:t>
            </a:r>
            <a:endParaRPr lang="en-IN"/>
          </a:p>
        </p:txBody>
      </p:sp>
      <p:sp>
        <p:nvSpPr>
          <p:cNvPr id="3" name="Content Placeholder 2"/>
          <p:cNvSpPr>
            <a:spLocks noGrp="1"/>
          </p:cNvSpPr>
          <p:nvPr>
            <p:ph idx="1"/>
          </p:nvPr>
        </p:nvSpPr>
        <p:spPr>
          <a:xfrm>
            <a:off x="209550" y="1114425"/>
            <a:ext cx="10887075" cy="809625"/>
          </a:xfrm>
        </p:spPr>
        <p:txBody>
          <a:bodyPr>
            <a:normAutofit lnSpcReduction="10000"/>
          </a:bodyPr>
          <a:lstStyle/>
          <a:p>
            <a:pPr eaLnBrk="1" hangingPunct="1">
              <a:defRPr/>
            </a:pPr>
            <a:r>
              <a:rPr lang="en-US" dirty="0"/>
              <a:t>ANSI/SPARC architecture defines three levels of data abstraction: External, Conceptual and Internal.</a:t>
            </a:r>
            <a:endParaRPr lang="en-IN" dirty="0"/>
          </a:p>
          <a:p>
            <a:pPr marL="0" indent="0" eaLnBrk="1" hangingPunct="1">
              <a:buFont typeface="Arial" panose="020B0604020202020204" pitchFamily="34" charset="0"/>
              <a:buNone/>
              <a:defRPr/>
            </a:pPr>
            <a:endParaRPr lang="en-IN" dirty="0"/>
          </a:p>
        </p:txBody>
      </p:sp>
      <p:pic>
        <p:nvPicPr>
          <p:cNvPr id="573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049463"/>
            <a:ext cx="70008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37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44500"/>
            <a:ext cx="11163300" cy="6108700"/>
          </a:xfrm>
        </p:spPr>
        <p:txBody>
          <a:bodyPr/>
          <a:lstStyle/>
          <a:p>
            <a:pPr marL="0" indent="0" algn="just" eaLnBrk="1" hangingPunct="1">
              <a:buFont typeface="Arial" panose="020B0604020202020204" pitchFamily="34" charset="0"/>
              <a:buNone/>
              <a:defRPr/>
            </a:pPr>
            <a:r>
              <a:rPr lang="en-IN" b="1" dirty="0"/>
              <a:t>- The External Model : </a:t>
            </a:r>
            <a:r>
              <a:rPr lang="en-IN" dirty="0"/>
              <a:t>The external environment is the end users' view of the data. The end users view of data usually applies to their specific business needs and those of their organizational unit.</a:t>
            </a:r>
          </a:p>
          <a:p>
            <a:pPr marL="0" indent="0" algn="just" eaLnBrk="1" hangingPunct="1">
              <a:buFont typeface="Arial" panose="020B0604020202020204" pitchFamily="34" charset="0"/>
              <a:buNone/>
              <a:defRPr/>
            </a:pPr>
            <a:r>
              <a:rPr lang="en-IN" dirty="0"/>
              <a:t>The benefits of representing the design through the external model are :</a:t>
            </a:r>
          </a:p>
          <a:p>
            <a:pPr algn="just" eaLnBrk="1" hangingPunct="1">
              <a:defRPr/>
            </a:pPr>
            <a:r>
              <a:rPr lang="en-IN" dirty="0"/>
              <a:t>It is easier to identify the data needed by the end users.</a:t>
            </a:r>
          </a:p>
          <a:p>
            <a:pPr algn="just" eaLnBrk="1" hangingPunct="1">
              <a:defRPr/>
            </a:pPr>
            <a:r>
              <a:rPr lang="en-IN" dirty="0"/>
              <a:t>It can be easily checked to ensure it is adequate and will support the processes, requirements, and constraints as defined</a:t>
            </a:r>
          </a:p>
          <a:p>
            <a:pPr algn="just" eaLnBrk="1" hangingPunct="1">
              <a:defRPr/>
            </a:pPr>
            <a:r>
              <a:rPr lang="en-IN" dirty="0"/>
              <a:t>Through good design, security can be increased by only allowing users access to the subset of data that they need.</a:t>
            </a:r>
          </a:p>
          <a:p>
            <a:pPr algn="just" eaLnBrk="1" hangingPunct="1">
              <a:defRPr/>
            </a:pPr>
            <a:endParaRPr lang="en-IN" dirty="0"/>
          </a:p>
        </p:txBody>
      </p:sp>
    </p:spTree>
    <p:extLst>
      <p:ext uri="{BB962C8B-B14F-4D97-AF65-F5344CB8AC3E}">
        <p14:creationId xmlns:p14="http://schemas.microsoft.com/office/powerpoint/2010/main" val="1002422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292100"/>
            <a:ext cx="10795000" cy="5884863"/>
          </a:xfrm>
        </p:spPr>
        <p:txBody>
          <a:bodyPr/>
          <a:lstStyle/>
          <a:p>
            <a:pPr marL="0" indent="0" algn="just" eaLnBrk="1" hangingPunct="1">
              <a:buFont typeface="Arial" panose="020B0604020202020204" pitchFamily="34" charset="0"/>
              <a:buNone/>
              <a:defRPr/>
            </a:pPr>
            <a:r>
              <a:rPr lang="en-IN" b="1" dirty="0"/>
              <a:t>- The Conceptual Model : </a:t>
            </a:r>
            <a:r>
              <a:rPr lang="en-IN" dirty="0"/>
              <a:t>The conceptual model is created by taking all views and forming a global view of the entire database. The conceptual model is generally represented by E/R Diagrams. Another name for the conceptual model is the logical design of the database. The conceptual model represents a global view of the entire database as viewed by he entire organization i.e. it integrates all external views into a single global view of the data in the organization.</a:t>
            </a:r>
            <a:endParaRPr lang="en-IN" b="1" dirty="0"/>
          </a:p>
          <a:p>
            <a:pPr marL="0" indent="0" algn="just" eaLnBrk="1" hangingPunct="1">
              <a:buFont typeface="Arial" panose="020B0604020202020204" pitchFamily="34" charset="0"/>
              <a:buNone/>
              <a:defRPr/>
            </a:pPr>
            <a:r>
              <a:rPr lang="en-IN" dirty="0"/>
              <a:t>Benefits of the conceptual models are :</a:t>
            </a:r>
          </a:p>
          <a:p>
            <a:pPr algn="just" eaLnBrk="1" hangingPunct="1">
              <a:defRPr/>
            </a:pPr>
            <a:r>
              <a:rPr lang="en-IN" dirty="0"/>
              <a:t>It provides macro-level view of the data environment.</a:t>
            </a:r>
          </a:p>
          <a:p>
            <a:pPr algn="just" eaLnBrk="1" hangingPunct="1">
              <a:defRPr/>
            </a:pPr>
            <a:r>
              <a:rPr lang="en-IN" dirty="0"/>
              <a:t>It is independent of both software and hardware. Software independence state that the model does not depend on the DBMS software, and hardware independence means that the model does not depend on the hardware used in the implementation of the model.</a:t>
            </a:r>
          </a:p>
        </p:txBody>
      </p:sp>
    </p:spTree>
    <p:extLst>
      <p:ext uri="{BB962C8B-B14F-4D97-AF65-F5344CB8AC3E}">
        <p14:creationId xmlns:p14="http://schemas.microsoft.com/office/powerpoint/2010/main" val="2534114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279400"/>
            <a:ext cx="10947400" cy="5897563"/>
          </a:xfrm>
        </p:spPr>
        <p:txBody>
          <a:bodyPr/>
          <a:lstStyle/>
          <a:p>
            <a:pPr marL="0" indent="0" algn="just" eaLnBrk="1" hangingPunct="1">
              <a:buFont typeface="Arial" panose="020B0604020202020204" pitchFamily="34" charset="0"/>
              <a:buNone/>
              <a:defRPr/>
            </a:pPr>
            <a:r>
              <a:rPr lang="en-IN" b="1" dirty="0"/>
              <a:t>-The Internal Model : </a:t>
            </a:r>
            <a:r>
              <a:rPr lang="en-IN" dirty="0"/>
              <a:t>The internal model can be created after a specific DBMS platform is chosen. The internal model is the database as seen by the specific DBMS. What sets the internal model apart from the external and conceptual is its reliance on its software platform. The goal in designing the internal model is to achieve logical independence, where the internal model can be changed without affecting conceptual model.</a:t>
            </a:r>
            <a:endParaRPr lang="en-IN" b="1" dirty="0"/>
          </a:p>
          <a:p>
            <a:pPr marL="0" indent="0" algn="just" eaLnBrk="1" hangingPunct="1">
              <a:buFont typeface="Arial" panose="020B0604020202020204" pitchFamily="34" charset="0"/>
              <a:buNone/>
              <a:defRPr/>
            </a:pPr>
            <a:r>
              <a:rPr lang="en-IN" b="1" dirty="0"/>
              <a:t>- The Physical Model : </a:t>
            </a:r>
            <a:r>
              <a:rPr lang="en-IN" dirty="0"/>
              <a:t>This is the final and lowest level of abstraction. This is the model which describes such implementation level design as how the data is stored on media and what media to use. This level of abstraction is reliant on software and hardware. This level is created last because designers will know the exact specifications of the database and can from there decide what exact hardware specs are needed. The goal of the physical level is to create a design where the physical model can be changed without affecting the internal model.</a:t>
            </a:r>
            <a:endParaRPr lang="en-IN" b="1" dirty="0"/>
          </a:p>
          <a:p>
            <a:pPr algn="just" eaLnBrk="1" hangingPunct="1">
              <a:defRPr/>
            </a:pPr>
            <a:endParaRPr lang="en-IN" dirty="0"/>
          </a:p>
        </p:txBody>
      </p:sp>
    </p:spTree>
    <p:extLst>
      <p:ext uri="{BB962C8B-B14F-4D97-AF65-F5344CB8AC3E}">
        <p14:creationId xmlns:p14="http://schemas.microsoft.com/office/powerpoint/2010/main" val="83787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b="1"/>
              <a:t>BUSINESS RULES</a:t>
            </a:r>
            <a:endParaRPr lang="en-IN"/>
          </a:p>
        </p:txBody>
      </p:sp>
      <p:sp>
        <p:nvSpPr>
          <p:cNvPr id="3" name="Content Placeholder 2"/>
          <p:cNvSpPr>
            <a:spLocks noGrp="1"/>
          </p:cNvSpPr>
          <p:nvPr>
            <p:ph idx="1"/>
          </p:nvPr>
        </p:nvSpPr>
        <p:spPr>
          <a:xfrm>
            <a:off x="390525" y="1476375"/>
            <a:ext cx="11468100" cy="5019675"/>
          </a:xfrm>
        </p:spPr>
        <p:txBody>
          <a:bodyPr/>
          <a:lstStyle/>
          <a:p>
            <a:pPr algn="just" eaLnBrk="1" hangingPunct="1">
              <a:defRPr/>
            </a:pPr>
            <a:r>
              <a:rPr lang="en-US" dirty="0"/>
              <a:t>Business rules are defined as the specifications that preserve the integrity of the logical data model. </a:t>
            </a:r>
          </a:p>
          <a:p>
            <a:pPr algn="just" eaLnBrk="1" hangingPunct="1">
              <a:defRPr/>
            </a:pPr>
            <a:r>
              <a:rPr lang="en-US" dirty="0"/>
              <a:t>The four basic types of business rules are given below :</a:t>
            </a:r>
            <a:endParaRPr lang="en-IN" dirty="0"/>
          </a:p>
          <a:p>
            <a:pPr marL="0" indent="0" algn="just" eaLnBrk="1" hangingPunct="1">
              <a:buFont typeface="Arial" panose="020B0604020202020204" pitchFamily="34" charset="0"/>
              <a:buNone/>
              <a:defRPr/>
            </a:pPr>
            <a:r>
              <a:rPr lang="en-US" b="1" dirty="0" err="1"/>
              <a:t>i</a:t>
            </a:r>
            <a:r>
              <a:rPr lang="en-US" b="1" dirty="0"/>
              <a:t>) Entity Integrity :</a:t>
            </a:r>
            <a:r>
              <a:rPr lang="en-US" dirty="0"/>
              <a:t> Each instance of an entity type must have a unique identifier that is not null.</a:t>
            </a:r>
            <a:endParaRPr lang="en-IN" dirty="0"/>
          </a:p>
          <a:p>
            <a:pPr marL="0" indent="0" algn="just" eaLnBrk="1" hangingPunct="1">
              <a:buFont typeface="Arial" panose="020B0604020202020204" pitchFamily="34" charset="0"/>
              <a:buNone/>
              <a:defRPr/>
            </a:pPr>
            <a:r>
              <a:rPr lang="en-US" b="1" dirty="0"/>
              <a:t>ii) Referential Integrity Constraints :</a:t>
            </a:r>
            <a:r>
              <a:rPr lang="en-US" dirty="0"/>
              <a:t> The rules concerning the relationship between entity types.</a:t>
            </a:r>
            <a:endParaRPr lang="en-IN" dirty="0"/>
          </a:p>
          <a:p>
            <a:pPr marL="0" indent="0" algn="just" eaLnBrk="1" hangingPunct="1">
              <a:buFont typeface="Arial" panose="020B0604020202020204" pitchFamily="34" charset="0"/>
              <a:buNone/>
              <a:defRPr/>
            </a:pPr>
            <a:r>
              <a:rPr lang="en-US" b="1" dirty="0"/>
              <a:t>iii) Domains :</a:t>
            </a:r>
            <a:r>
              <a:rPr lang="en-US" dirty="0"/>
              <a:t> The constraints on valid values for attributes.</a:t>
            </a:r>
            <a:endParaRPr lang="en-IN" dirty="0"/>
          </a:p>
          <a:p>
            <a:pPr marL="0" indent="0" algn="just" eaLnBrk="1" hangingPunct="1">
              <a:buFont typeface="Arial" panose="020B0604020202020204" pitchFamily="34" charset="0"/>
              <a:buNone/>
              <a:defRPr/>
            </a:pPr>
            <a:r>
              <a:rPr lang="en-US" b="1" dirty="0"/>
              <a:t>iv) Triggering Operations :</a:t>
            </a:r>
            <a:r>
              <a:rPr lang="en-US" dirty="0"/>
              <a:t> It aims at protecting the validity of attribute values.</a:t>
            </a:r>
            <a:endParaRPr lang="en-IN" dirty="0"/>
          </a:p>
          <a:p>
            <a:pPr algn="just" eaLnBrk="1" hangingPunct="1">
              <a:defRPr/>
            </a:pPr>
            <a:endParaRPr lang="en-IN" dirty="0"/>
          </a:p>
        </p:txBody>
      </p:sp>
    </p:spTree>
    <p:extLst>
      <p:ext uri="{BB962C8B-B14F-4D97-AF65-F5344CB8AC3E}">
        <p14:creationId xmlns:p14="http://schemas.microsoft.com/office/powerpoint/2010/main" val="372020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b="1"/>
              <a:t>BUILDING BLOCKS OF DATA MODEL</a:t>
            </a:r>
            <a:endParaRPr lang="en-IN"/>
          </a:p>
        </p:txBody>
      </p:sp>
      <p:sp>
        <p:nvSpPr>
          <p:cNvPr id="38915" name="Content Placeholder 2"/>
          <p:cNvSpPr>
            <a:spLocks noGrp="1"/>
          </p:cNvSpPr>
          <p:nvPr>
            <p:ph idx="1"/>
          </p:nvPr>
        </p:nvSpPr>
        <p:spPr/>
        <p:txBody>
          <a:bodyPr/>
          <a:lstStyle/>
          <a:p>
            <a:pPr marL="0" indent="0" eaLnBrk="1" hangingPunct="1">
              <a:buFont typeface="Arial" panose="020B0604020202020204" pitchFamily="34" charset="0"/>
              <a:buNone/>
            </a:pPr>
            <a:r>
              <a:rPr lang="en-US"/>
              <a:t>There are four building blocks of data model, which are listed as :</a:t>
            </a:r>
            <a:endParaRPr lang="en-IN"/>
          </a:p>
          <a:p>
            <a:pPr marL="0" indent="0" eaLnBrk="1" hangingPunct="1">
              <a:buFont typeface="Arial" panose="020B0604020202020204" pitchFamily="34" charset="0"/>
              <a:buNone/>
            </a:pPr>
            <a:r>
              <a:rPr lang="en-US" b="1"/>
              <a:t>1.	Entity</a:t>
            </a:r>
            <a:endParaRPr lang="en-IN"/>
          </a:p>
          <a:p>
            <a:pPr marL="0" indent="0" eaLnBrk="1" hangingPunct="1">
              <a:buFont typeface="Arial" panose="020B0604020202020204" pitchFamily="34" charset="0"/>
              <a:buNone/>
            </a:pPr>
            <a:r>
              <a:rPr lang="en-US" b="1"/>
              <a:t>2.	Attribute</a:t>
            </a:r>
            <a:endParaRPr lang="en-IN"/>
          </a:p>
          <a:p>
            <a:pPr marL="0" indent="0" eaLnBrk="1" hangingPunct="1">
              <a:buFont typeface="Arial" panose="020B0604020202020204" pitchFamily="34" charset="0"/>
              <a:buNone/>
            </a:pPr>
            <a:r>
              <a:rPr lang="en-US" b="1"/>
              <a:t>3.	Relationship</a:t>
            </a:r>
            <a:endParaRPr lang="en-IN"/>
          </a:p>
          <a:p>
            <a:pPr marL="0" indent="0" eaLnBrk="1" hangingPunct="1">
              <a:buFont typeface="Arial" panose="020B0604020202020204" pitchFamily="34" charset="0"/>
              <a:buNone/>
            </a:pPr>
            <a:r>
              <a:rPr lang="en-US" b="1"/>
              <a:t>4.	Constraints</a:t>
            </a:r>
            <a:endParaRPr lang="en-IN"/>
          </a:p>
          <a:p>
            <a:pPr marL="0" indent="0" eaLnBrk="1" hangingPunct="1">
              <a:buFont typeface="Arial" panose="020B0604020202020204" pitchFamily="34" charset="0"/>
              <a:buNone/>
            </a:pPr>
            <a:endParaRPr lang="en-IN"/>
          </a:p>
        </p:txBody>
      </p:sp>
    </p:spTree>
    <p:extLst>
      <p:ext uri="{BB962C8B-B14F-4D97-AF65-F5344CB8AC3E}">
        <p14:creationId xmlns:p14="http://schemas.microsoft.com/office/powerpoint/2010/main" val="95070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266700"/>
            <a:ext cx="11410950" cy="6219825"/>
          </a:xfrm>
        </p:spPr>
        <p:txBody>
          <a:bodyPr>
            <a:normAutofit lnSpcReduction="10000"/>
          </a:bodyPr>
          <a:lstStyle/>
          <a:p>
            <a:pPr marL="0" indent="0" algn="just" eaLnBrk="1" hangingPunct="1">
              <a:buFont typeface="Arial" panose="020B0604020202020204" pitchFamily="34" charset="0"/>
              <a:buNone/>
              <a:defRPr/>
            </a:pPr>
            <a:r>
              <a:rPr lang="en-US" b="1" dirty="0"/>
              <a:t>1.	Entity</a:t>
            </a:r>
            <a:r>
              <a:rPr lang="en-IN" dirty="0"/>
              <a:t>: </a:t>
            </a:r>
            <a:r>
              <a:rPr lang="en-US" dirty="0"/>
              <a:t> An entity is a person, place, thing or event about which the data are to be collected and stored. An entity is the fundamental item in any data model as it is distinguishable i.e. each entity occurrence is unique and distinct. For  e.g.: CUSTOMER, STUDENT etc.</a:t>
            </a:r>
            <a:endParaRPr lang="en-IN" dirty="0"/>
          </a:p>
          <a:p>
            <a:pPr marL="514350" indent="-514350" algn="just" eaLnBrk="1" hangingPunct="1">
              <a:buFont typeface="Arial" panose="020B0604020202020204" pitchFamily="34" charset="0"/>
              <a:buAutoNum type="arabicPeriod" startAt="2"/>
              <a:defRPr/>
            </a:pPr>
            <a:r>
              <a:rPr lang="en-US" b="1" dirty="0"/>
              <a:t>Attribute</a:t>
            </a:r>
            <a:r>
              <a:rPr lang="en-IN" dirty="0"/>
              <a:t>: </a:t>
            </a:r>
            <a:r>
              <a:rPr lang="en-US" dirty="0"/>
              <a:t>An attribute is the characteristic of any entity. For e.g.: CUSTOMER entity can be described by attribute such as name, phone, address, gender. Each attribute is associated with a set off values called domain.</a:t>
            </a:r>
          </a:p>
          <a:p>
            <a:pPr marL="0" indent="0" algn="just" eaLnBrk="1" hangingPunct="1">
              <a:buFont typeface="Arial" panose="020B0604020202020204" pitchFamily="34" charset="0"/>
              <a:buNone/>
              <a:defRPr/>
            </a:pPr>
            <a:r>
              <a:rPr lang="en-US" b="1" dirty="0"/>
              <a:t>3.  Relationship:  </a:t>
            </a:r>
            <a:r>
              <a:rPr lang="en-US" dirty="0"/>
              <a:t>A relationship describes an association among entities. For e.g.: Relationship exists between publisher and book can be described as: Many books are published by a publisher.</a:t>
            </a:r>
            <a:endParaRPr lang="en-IN" dirty="0"/>
          </a:p>
          <a:p>
            <a:pPr marL="0" indent="0" algn="just" eaLnBrk="1" hangingPunct="1">
              <a:buNone/>
              <a:defRPr/>
            </a:pPr>
            <a:endParaRPr lang="en-IN" dirty="0"/>
          </a:p>
          <a:p>
            <a:pPr marL="0" indent="0" algn="just" eaLnBrk="1" hangingPunct="1">
              <a:buNone/>
              <a:defRPr/>
            </a:pPr>
            <a:endParaRPr lang="en-IN" dirty="0"/>
          </a:p>
          <a:p>
            <a:pPr marL="0" indent="0" algn="just">
              <a:buNone/>
              <a:defRPr/>
            </a:pPr>
            <a:r>
              <a:rPr lang="en-US" b="1" dirty="0"/>
              <a:t>4.	Constraints</a:t>
            </a:r>
            <a:r>
              <a:rPr lang="en-IN" dirty="0"/>
              <a:t>:</a:t>
            </a:r>
            <a:r>
              <a:rPr lang="en-US" dirty="0"/>
              <a:t>	A constraint is a restriction placed on the data to ensure the integrity and consistency of the database. They are the rules or checks according to which the data is forced to be inserted in the database.</a:t>
            </a:r>
            <a:endParaRPr lang="en-IN" dirty="0"/>
          </a:p>
          <a:p>
            <a:pPr marL="0" indent="0" algn="just" eaLnBrk="1" hangingPunct="1">
              <a:buNone/>
              <a:defRPr/>
            </a:pPr>
            <a:endParaRPr lang="en-IN" dirty="0"/>
          </a:p>
        </p:txBody>
      </p:sp>
      <p:pic>
        <p:nvPicPr>
          <p:cNvPr id="39939" name="Picture 6"/>
          <p:cNvPicPr>
            <a:picLocks noChangeAspect="1" noChangeArrowheads="1"/>
          </p:cNvPicPr>
          <p:nvPr/>
        </p:nvPicPr>
        <p:blipFill>
          <a:blip r:embed="rId2">
            <a:extLst>
              <a:ext uri="{28A0092B-C50C-407E-A947-70E740481C1C}">
                <a14:useLocalDpi xmlns:a14="http://schemas.microsoft.com/office/drawing/2010/main" val="0"/>
              </a:ext>
            </a:extLst>
          </a:blip>
          <a:srcRect b="22858"/>
          <a:stretch>
            <a:fillRect/>
          </a:stretch>
        </p:blipFill>
        <p:spPr bwMode="auto">
          <a:xfrm>
            <a:off x="6999288" y="3981450"/>
            <a:ext cx="44799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36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b="1"/>
              <a:t>Types of Data Models</a:t>
            </a:r>
            <a:r>
              <a:rPr lang="en-IN"/>
              <a:t/>
            </a:r>
            <a:br>
              <a:rPr lang="en-IN"/>
            </a:br>
            <a:endParaRPr lang="en-IN"/>
          </a:p>
        </p:txBody>
      </p:sp>
      <p:sp>
        <p:nvSpPr>
          <p:cNvPr id="45059" name="Content Placeholder 2"/>
          <p:cNvSpPr>
            <a:spLocks noGrp="1"/>
          </p:cNvSpPr>
          <p:nvPr>
            <p:ph idx="1"/>
          </p:nvPr>
        </p:nvSpPr>
        <p:spPr/>
        <p:txBody>
          <a:bodyPr/>
          <a:lstStyle/>
          <a:p>
            <a:pPr marL="0" indent="0">
              <a:buNone/>
            </a:pPr>
            <a:r>
              <a:rPr lang="en-IN" dirty="0"/>
              <a:t>• Object Based Data Models</a:t>
            </a:r>
            <a:br>
              <a:rPr lang="en-IN" dirty="0"/>
            </a:br>
            <a:r>
              <a:rPr lang="en-IN" dirty="0"/>
              <a:t>• Record Based Data Models</a:t>
            </a:r>
          </a:p>
        </p:txBody>
      </p:sp>
    </p:spTree>
    <p:extLst>
      <p:ext uri="{BB962C8B-B14F-4D97-AF65-F5344CB8AC3E}">
        <p14:creationId xmlns:p14="http://schemas.microsoft.com/office/powerpoint/2010/main" val="192867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44A7-2E26-4232-8970-97CEB93F3251}"/>
              </a:ext>
            </a:extLst>
          </p:cNvPr>
          <p:cNvSpPr>
            <a:spLocks noGrp="1"/>
          </p:cNvSpPr>
          <p:nvPr>
            <p:ph type="title"/>
          </p:nvPr>
        </p:nvSpPr>
        <p:spPr/>
        <p:txBody>
          <a:bodyPr/>
          <a:lstStyle/>
          <a:p>
            <a:r>
              <a:rPr lang="en-IN" dirty="0"/>
              <a:t>Object based Data Models</a:t>
            </a:r>
            <a:br>
              <a:rPr lang="en-IN" dirty="0"/>
            </a:br>
            <a:endParaRPr lang="en-IN" dirty="0"/>
          </a:p>
        </p:txBody>
      </p:sp>
      <p:sp>
        <p:nvSpPr>
          <p:cNvPr id="3" name="Content Placeholder 2">
            <a:extLst>
              <a:ext uri="{FF2B5EF4-FFF2-40B4-BE49-F238E27FC236}">
                <a16:creationId xmlns:a16="http://schemas.microsoft.com/office/drawing/2014/main" id="{5F6AD280-E129-4BFF-A8E9-AF9BEF0DD219}"/>
              </a:ext>
            </a:extLst>
          </p:cNvPr>
          <p:cNvSpPr>
            <a:spLocks noGrp="1"/>
          </p:cNvSpPr>
          <p:nvPr>
            <p:ph idx="1"/>
          </p:nvPr>
        </p:nvSpPr>
        <p:spPr>
          <a:xfrm>
            <a:off x="838199" y="1825624"/>
            <a:ext cx="11078817" cy="4754079"/>
          </a:xfrm>
        </p:spPr>
        <p:txBody>
          <a:bodyPr>
            <a:normAutofit fontScale="92500" lnSpcReduction="10000"/>
          </a:bodyPr>
          <a:lstStyle/>
          <a:p>
            <a:pPr algn="just"/>
            <a:r>
              <a:rPr lang="en-IN" dirty="0"/>
              <a:t>In object based data models, </a:t>
            </a:r>
            <a:r>
              <a:rPr lang="en-IN" dirty="0">
                <a:solidFill>
                  <a:srgbClr val="FF0000"/>
                </a:solidFill>
              </a:rPr>
              <a:t>the focus is on how data is represented</a:t>
            </a:r>
            <a:r>
              <a:rPr lang="en-IN" dirty="0"/>
              <a:t>. The data is divided into multiple entities each of which have some defining characteristics. Moreover, these data entities are connected with each other through some relationships.</a:t>
            </a:r>
          </a:p>
          <a:p>
            <a:pPr algn="just"/>
            <a:r>
              <a:rPr lang="en-IN" dirty="0"/>
              <a:t>An </a:t>
            </a:r>
            <a:r>
              <a:rPr lang="en-IN" b="1" dirty="0"/>
              <a:t>object data model</a:t>
            </a:r>
            <a:r>
              <a:rPr lang="en-IN" dirty="0"/>
              <a:t> is a data model based on object-oriented programming, associating methods (procedures) with objects that can benefit from class hierarchies. Thus, “objects” are levels of abstraction that include attributes and behavior. </a:t>
            </a:r>
            <a:r>
              <a:rPr lang="en-IN" dirty="0" smtClean="0"/>
              <a:t>Some </a:t>
            </a:r>
            <a:r>
              <a:rPr lang="en-IN" dirty="0"/>
              <a:t>examples of object based data models are</a:t>
            </a:r>
          </a:p>
          <a:p>
            <a:pPr algn="just">
              <a:buFont typeface="Wingdings" panose="05000000000000000000" pitchFamily="2" charset="2"/>
              <a:buChar char="ü"/>
            </a:pPr>
            <a:r>
              <a:rPr lang="en-IN" dirty="0"/>
              <a:t>Entity Relationship Data Model</a:t>
            </a:r>
          </a:p>
          <a:p>
            <a:pPr algn="just">
              <a:buFont typeface="Wingdings" panose="05000000000000000000" pitchFamily="2" charset="2"/>
              <a:buChar char="ü"/>
            </a:pPr>
            <a:r>
              <a:rPr lang="en-IN" dirty="0"/>
              <a:t>Object Oriented Data Model</a:t>
            </a:r>
          </a:p>
          <a:p>
            <a:pPr algn="just">
              <a:buFont typeface="Wingdings" panose="05000000000000000000" pitchFamily="2" charset="2"/>
              <a:buChar char="ü"/>
            </a:pPr>
            <a:r>
              <a:rPr lang="en-IN" dirty="0"/>
              <a:t>Semantic Data Model</a:t>
            </a:r>
          </a:p>
          <a:p>
            <a:pPr algn="just">
              <a:buFont typeface="Wingdings" panose="05000000000000000000" pitchFamily="2" charset="2"/>
              <a:buChar char="ü"/>
            </a:pPr>
            <a:r>
              <a:rPr lang="en-IN" dirty="0"/>
              <a:t>Functional Data Model</a:t>
            </a:r>
          </a:p>
          <a:p>
            <a:pPr algn="just"/>
            <a:endParaRPr lang="en-IN" dirty="0"/>
          </a:p>
        </p:txBody>
      </p:sp>
    </p:spTree>
    <p:extLst>
      <p:ext uri="{BB962C8B-B14F-4D97-AF65-F5344CB8AC3E}">
        <p14:creationId xmlns:p14="http://schemas.microsoft.com/office/powerpoint/2010/main" val="77716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IN"/>
              <a:t>Entity Relationship Model</a:t>
            </a:r>
          </a:p>
        </p:txBody>
      </p:sp>
      <p:sp>
        <p:nvSpPr>
          <p:cNvPr id="51203" name="Content Placeholder 2"/>
          <p:cNvSpPr>
            <a:spLocks noGrp="1"/>
          </p:cNvSpPr>
          <p:nvPr>
            <p:ph idx="1"/>
          </p:nvPr>
        </p:nvSpPr>
        <p:spPr>
          <a:xfrm>
            <a:off x="337929" y="1500809"/>
            <a:ext cx="11559209" cy="4992066"/>
          </a:xfrm>
        </p:spPr>
        <p:txBody>
          <a:bodyPr/>
          <a:lstStyle/>
          <a:p>
            <a:r>
              <a:rPr lang="en-IN" dirty="0"/>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a:t>
            </a:r>
          </a:p>
          <a:p>
            <a:endParaRPr lang="en-IN" dirty="0"/>
          </a:p>
          <a:p>
            <a:endParaRPr lang="en-IN" dirty="0"/>
          </a:p>
          <a:p>
            <a:pPr marL="0" indent="0">
              <a:buNone/>
            </a:pPr>
            <a:endParaRPr lang="en-IN" dirty="0"/>
          </a:p>
        </p:txBody>
      </p:sp>
      <p:sp>
        <p:nvSpPr>
          <p:cNvPr id="2" name="AutoShape 2" descr="E-R Diagram">
            <a:extLst>
              <a:ext uri="{FF2B5EF4-FFF2-40B4-BE49-F238E27FC236}">
                <a16:creationId xmlns:a16="http://schemas.microsoft.com/office/drawing/2014/main" id="{FC91C829-D7E5-42B2-984A-5516F7D764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B71CA429-4217-47EF-8400-CF71566745EE}"/>
              </a:ext>
            </a:extLst>
          </p:cNvPr>
          <p:cNvPicPr>
            <a:picLocks noChangeAspect="1"/>
          </p:cNvPicPr>
          <p:nvPr/>
        </p:nvPicPr>
        <p:blipFill>
          <a:blip r:embed="rId2"/>
          <a:stretch>
            <a:fillRect/>
          </a:stretch>
        </p:blipFill>
        <p:spPr>
          <a:xfrm>
            <a:off x="4748419" y="3946801"/>
            <a:ext cx="4762500" cy="2857500"/>
          </a:xfrm>
          <a:prstGeom prst="rect">
            <a:avLst/>
          </a:prstGeom>
        </p:spPr>
      </p:pic>
    </p:spTree>
    <p:extLst>
      <p:ext uri="{BB962C8B-B14F-4D97-AF65-F5344CB8AC3E}">
        <p14:creationId xmlns:p14="http://schemas.microsoft.com/office/powerpoint/2010/main" val="118308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lstStyle/>
          <a:p>
            <a:r>
              <a:rPr lang="en-IN" dirty="0"/>
              <a:t>Exceptional conceptual simplicity </a:t>
            </a:r>
          </a:p>
          <a:p>
            <a:r>
              <a:rPr lang="en-IN" dirty="0"/>
              <a:t>Visual representation</a:t>
            </a:r>
          </a:p>
          <a:p>
            <a:r>
              <a:rPr lang="en-IN" dirty="0"/>
              <a:t>Effective communication tool </a:t>
            </a:r>
          </a:p>
          <a:p>
            <a:r>
              <a:rPr lang="en-IN" dirty="0"/>
              <a:t>Integrated with the relational data model</a:t>
            </a:r>
          </a:p>
        </p:txBody>
      </p:sp>
    </p:spTree>
    <p:extLst>
      <p:ext uri="{BB962C8B-B14F-4D97-AF65-F5344CB8AC3E}">
        <p14:creationId xmlns:p14="http://schemas.microsoft.com/office/powerpoint/2010/main" val="3459659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1532</Words>
  <Application>Microsoft Office PowerPoint</Application>
  <PresentationFormat>Widescreen</PresentationFormat>
  <Paragraphs>154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Bookman</vt:lpstr>
      <vt:lpstr>Calibri</vt:lpstr>
      <vt:lpstr>Calibri Light</vt:lpstr>
      <vt:lpstr>Times New Roman</vt:lpstr>
      <vt:lpstr>Wingdings</vt:lpstr>
      <vt:lpstr>Office Theme</vt:lpstr>
      <vt:lpstr>Ch2 : DATA MODELS</vt:lpstr>
      <vt:lpstr>PowerPoint Presentation</vt:lpstr>
      <vt:lpstr>BUSINESS RULES</vt:lpstr>
      <vt:lpstr>BUILDING BLOCKS OF DATA MODEL</vt:lpstr>
      <vt:lpstr>PowerPoint Presentation</vt:lpstr>
      <vt:lpstr>Types of Data Models </vt:lpstr>
      <vt:lpstr>Object based Data Models </vt:lpstr>
      <vt:lpstr>Entity Relationship Model</vt:lpstr>
      <vt:lpstr>Advantages</vt:lpstr>
      <vt:lpstr>Disadvantages</vt:lpstr>
      <vt:lpstr>Record Based Logical Models </vt:lpstr>
      <vt:lpstr>Hierarchical Model</vt:lpstr>
      <vt:lpstr>PowerPoint Presentation</vt:lpstr>
      <vt:lpstr>Advantage</vt:lpstr>
      <vt:lpstr>Disadvantages</vt:lpstr>
      <vt:lpstr>Network Model</vt:lpstr>
      <vt:lpstr>Advantages of Network data model</vt:lpstr>
      <vt:lpstr>Disadvantages</vt:lpstr>
      <vt:lpstr>Relational Model</vt:lpstr>
      <vt:lpstr>PowerPoint Presentation</vt:lpstr>
      <vt:lpstr>PowerPoint Presentation</vt:lpstr>
      <vt:lpstr>Comparison between hierarchical, network and relational model </vt:lpstr>
      <vt:lpstr>DEGREE OF DATA ABSTRACTION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sweety</dc:creator>
  <cp:lastModifiedBy>Admin</cp:lastModifiedBy>
  <cp:revision>30</cp:revision>
  <dcterms:created xsi:type="dcterms:W3CDTF">2019-06-13T11:37:36Z</dcterms:created>
  <dcterms:modified xsi:type="dcterms:W3CDTF">2019-12-04T18:15:05Z</dcterms:modified>
</cp:coreProperties>
</file>