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303" r:id="rId10"/>
    <p:sldId id="264" r:id="rId11"/>
    <p:sldId id="304" r:id="rId12"/>
    <p:sldId id="305"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6" r:id="rId31"/>
    <p:sldId id="282" r:id="rId32"/>
    <p:sldId id="283" r:id="rId33"/>
    <p:sldId id="284" r:id="rId34"/>
    <p:sldId id="285" r:id="rId35"/>
    <p:sldId id="287" r:id="rId36"/>
    <p:sldId id="288" r:id="rId37"/>
    <p:sldId id="289" r:id="rId38"/>
    <p:sldId id="290" r:id="rId39"/>
    <p:sldId id="291" r:id="rId40"/>
    <p:sldId id="292" r:id="rId41"/>
    <p:sldId id="293" r:id="rId42"/>
    <p:sldId id="294" r:id="rId43"/>
    <p:sldId id="295" r:id="rId44"/>
    <p:sldId id="301" r:id="rId45"/>
    <p:sldId id="296" r:id="rId46"/>
    <p:sldId id="297" r:id="rId47"/>
    <p:sldId id="298" r:id="rId48"/>
    <p:sldId id="299" r:id="rId49"/>
    <p:sldId id="300" r:id="rId50"/>
    <p:sldId id="30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874F0-0DB3-475F-933F-27342BDB28FA}" type="datetimeFigureOut">
              <a:rPr lang="en-US" smtClean="0"/>
              <a:pPr/>
              <a:t>2/26/2020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541DCA-E690-4EF3-BBCB-C0D8E961A9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541DCA-E690-4EF3-BBCB-C0D8E961A9EB}"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767A2A-59C1-4C5A-B3A6-A1455BF719FD}" type="datetimeFigureOut">
              <a:rPr lang="en-US" smtClean="0"/>
              <a:pPr/>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767A2A-59C1-4C5A-B3A6-A1455BF719FD}" type="datetimeFigureOut">
              <a:rPr lang="en-US" smtClean="0"/>
              <a:pPr/>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767A2A-59C1-4C5A-B3A6-A1455BF719FD}" type="datetimeFigureOut">
              <a:rPr lang="en-US" smtClean="0"/>
              <a:pPr/>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767A2A-59C1-4C5A-B3A6-A1455BF719FD}" type="datetimeFigureOut">
              <a:rPr lang="en-US" smtClean="0"/>
              <a:pPr/>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767A2A-59C1-4C5A-B3A6-A1455BF719FD}" type="datetimeFigureOut">
              <a:rPr lang="en-US" smtClean="0"/>
              <a:pPr/>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767A2A-59C1-4C5A-B3A6-A1455BF719FD}" type="datetimeFigureOut">
              <a:rPr lang="en-US" smtClean="0"/>
              <a:pPr/>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767A2A-59C1-4C5A-B3A6-A1455BF719FD}" type="datetimeFigureOut">
              <a:rPr lang="en-US" smtClean="0"/>
              <a:pPr/>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767A2A-59C1-4C5A-B3A6-A1455BF719FD}" type="datetimeFigureOut">
              <a:rPr lang="en-US" smtClean="0"/>
              <a:pPr/>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67A2A-59C1-4C5A-B3A6-A1455BF719FD}" type="datetimeFigureOut">
              <a:rPr lang="en-US" smtClean="0"/>
              <a:pPr/>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767A2A-59C1-4C5A-B3A6-A1455BF719FD}" type="datetimeFigureOut">
              <a:rPr lang="en-US" smtClean="0"/>
              <a:pPr/>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767A2A-59C1-4C5A-B3A6-A1455BF719FD}" type="datetimeFigureOut">
              <a:rPr lang="en-US" smtClean="0"/>
              <a:pPr/>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E6478-9ECC-4466-899A-70F644B2D0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67A2A-59C1-4C5A-B3A6-A1455BF719FD}" type="datetimeFigureOut">
              <a:rPr lang="en-US" smtClean="0"/>
              <a:pPr/>
              <a:t>2/26/2020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E6478-9ECC-4466-899A-70F644B2D0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t>TRANSACTION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States of Transaction </a:t>
            </a:r>
            <a:endParaRPr lang="en-US" dirty="0"/>
          </a:p>
        </p:txBody>
      </p:sp>
      <p:sp>
        <p:nvSpPr>
          <p:cNvPr id="3" name="Content Placeholder 2"/>
          <p:cNvSpPr>
            <a:spLocks noGrp="1"/>
          </p:cNvSpPr>
          <p:nvPr>
            <p:ph idx="1"/>
          </p:nvPr>
        </p:nvSpPr>
        <p:spPr>
          <a:xfrm>
            <a:off x="457200" y="1219200"/>
            <a:ext cx="8229600" cy="5410200"/>
          </a:xfrm>
        </p:spPr>
        <p:txBody>
          <a:bodyPr>
            <a:normAutofit fontScale="92500"/>
          </a:bodyPr>
          <a:lstStyle/>
          <a:p>
            <a:r>
              <a:rPr lang="en-US" b="1" dirty="0" smtClean="0">
                <a:solidFill>
                  <a:srgbClr val="000099"/>
                </a:solidFill>
                <a:ea typeface="ＭＳ Ｐゴシック" pitchFamily="34" charset="-128"/>
              </a:rPr>
              <a:t>Active</a:t>
            </a:r>
            <a:r>
              <a:rPr lang="en-US" b="1" dirty="0" smtClean="0">
                <a:solidFill>
                  <a:schemeClr val="tx2"/>
                </a:solidFill>
                <a:ea typeface="ＭＳ Ｐゴシック" pitchFamily="34" charset="-128"/>
              </a:rPr>
              <a:t> </a:t>
            </a:r>
            <a:r>
              <a:rPr lang="en-US" dirty="0" smtClean="0">
                <a:ea typeface="ＭＳ Ｐゴシック" pitchFamily="34" charset="-128"/>
              </a:rPr>
              <a:t>–</a:t>
            </a:r>
            <a:r>
              <a:rPr lang="en-US" b="1" dirty="0" smtClean="0">
                <a:solidFill>
                  <a:schemeClr val="tx2"/>
                </a:solidFill>
                <a:ea typeface="ＭＳ Ｐゴシック" pitchFamily="34" charset="-128"/>
              </a:rPr>
              <a:t> </a:t>
            </a:r>
            <a:r>
              <a:rPr lang="en-US" dirty="0" smtClean="0">
                <a:ea typeface="ＭＳ Ｐゴシック" pitchFamily="34" charset="-128"/>
              </a:rPr>
              <a:t>the initial state; the transaction stays in this state while it is executing</a:t>
            </a:r>
          </a:p>
          <a:p>
            <a:r>
              <a:rPr lang="en-US" b="1" dirty="0" smtClean="0">
                <a:solidFill>
                  <a:srgbClr val="000099"/>
                </a:solidFill>
                <a:ea typeface="ＭＳ Ｐゴシック" pitchFamily="34" charset="-128"/>
              </a:rPr>
              <a:t>Partially committed</a:t>
            </a:r>
            <a:r>
              <a:rPr lang="en-US" b="1" dirty="0" smtClean="0">
                <a:solidFill>
                  <a:schemeClr val="tx2"/>
                </a:solidFill>
                <a:ea typeface="ＭＳ Ｐゴシック" pitchFamily="34" charset="-128"/>
              </a:rPr>
              <a:t> </a:t>
            </a:r>
            <a:r>
              <a:rPr lang="en-US" dirty="0" smtClean="0">
                <a:ea typeface="ＭＳ Ｐゴシック" pitchFamily="34" charset="-128"/>
              </a:rPr>
              <a:t>–</a:t>
            </a:r>
            <a:r>
              <a:rPr lang="en-US" b="1" dirty="0" smtClean="0">
                <a:solidFill>
                  <a:schemeClr val="tx2"/>
                </a:solidFill>
                <a:ea typeface="ＭＳ Ｐゴシック" pitchFamily="34" charset="-128"/>
              </a:rPr>
              <a:t> </a:t>
            </a:r>
            <a:r>
              <a:rPr lang="en-US" dirty="0"/>
              <a:t>At any given point of time if the transaction is executing properly, then it is going </a:t>
            </a:r>
            <a:r>
              <a:rPr lang="en-US" dirty="0">
                <a:solidFill>
                  <a:srgbClr val="FF0000"/>
                </a:solidFill>
              </a:rPr>
              <a:t>towards it COMMIT POINT</a:t>
            </a:r>
            <a:r>
              <a:rPr lang="en-US" dirty="0"/>
              <a:t>. The values generated during the execution are all stored in volatile storage</a:t>
            </a:r>
            <a:r>
              <a:rPr lang="en-US" dirty="0" smtClean="0"/>
              <a:t>.</a:t>
            </a:r>
            <a:endParaRPr lang="en-US" dirty="0" smtClean="0">
              <a:ea typeface="ＭＳ Ｐゴシック" pitchFamily="34" charset="-128"/>
            </a:endParaRPr>
          </a:p>
          <a:p>
            <a:r>
              <a:rPr lang="en-US" b="1" dirty="0" smtClean="0">
                <a:solidFill>
                  <a:srgbClr val="000099"/>
                </a:solidFill>
                <a:ea typeface="ＭＳ Ｐゴシック" pitchFamily="34" charset="-128"/>
              </a:rPr>
              <a:t>Failed</a:t>
            </a:r>
            <a:r>
              <a:rPr lang="en-US" b="1" dirty="0" smtClean="0">
                <a:solidFill>
                  <a:schemeClr val="tx2"/>
                </a:solidFill>
                <a:ea typeface="ＭＳ Ｐゴシック" pitchFamily="34" charset="-128"/>
              </a:rPr>
              <a:t> </a:t>
            </a:r>
            <a:r>
              <a:rPr lang="en-US" sz="1600" b="1" dirty="0" smtClean="0">
                <a:ea typeface="ＭＳ Ｐゴシック" pitchFamily="34" charset="-128"/>
              </a:rPr>
              <a:t>-- </a:t>
            </a:r>
            <a:r>
              <a:rPr lang="en-US" dirty="0" smtClean="0">
                <a:ea typeface="ＭＳ Ｐゴシック" pitchFamily="34" charset="-128"/>
              </a:rPr>
              <a:t>after the discovery that normal execution can no longer proceed</a:t>
            </a:r>
            <a:r>
              <a:rPr lang="en-US" dirty="0" smtClean="0">
                <a:ea typeface="ＭＳ Ｐゴシック" pitchFamily="34" charset="-128"/>
              </a:rPr>
              <a:t>. </a:t>
            </a:r>
            <a:r>
              <a:rPr lang="en-US" dirty="0"/>
              <a:t>If the transaction fails for some reason. The </a:t>
            </a:r>
            <a:r>
              <a:rPr lang="en-US" dirty="0">
                <a:solidFill>
                  <a:srgbClr val="FF0000"/>
                </a:solidFill>
              </a:rPr>
              <a:t>temporary values are no longer required, and the transaction is set to </a:t>
            </a:r>
            <a:r>
              <a:rPr lang="en-US" b="1" dirty="0">
                <a:solidFill>
                  <a:srgbClr val="FF0000"/>
                </a:solidFill>
              </a:rPr>
              <a:t>ROLLBACK</a:t>
            </a:r>
            <a:r>
              <a:rPr lang="en-US" dirty="0"/>
              <a:t>. </a:t>
            </a:r>
            <a:endParaRPr lang="en-US" dirty="0" smtClean="0">
              <a:ea typeface="ＭＳ Ｐゴシック"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a:t>It means that any change made to the database by this transaction up to the point of the failure must be undone. If the failed transaction has withdrawn </a:t>
            </a:r>
            <a:r>
              <a:rPr lang="en-GB" dirty="0"/>
              <a:t>` </a:t>
            </a:r>
            <a:r>
              <a:rPr lang="en-US" dirty="0"/>
              <a:t>100/- from account A, then the ROLLBACK operation should add 100/- to account A</a:t>
            </a:r>
            <a:r>
              <a:rPr lang="en-US" dirty="0" smtClean="0"/>
              <a:t>.</a:t>
            </a:r>
            <a:endParaRPr lang="en-US" b="1" dirty="0" smtClean="0">
              <a:solidFill>
                <a:srgbClr val="000099"/>
              </a:solidFill>
              <a:ea typeface="ＭＳ Ｐゴシック" pitchFamily="34" charset="-128"/>
            </a:endParaRPr>
          </a:p>
          <a:p>
            <a:r>
              <a:rPr lang="en-US" b="1" dirty="0" smtClean="0">
                <a:solidFill>
                  <a:srgbClr val="000099"/>
                </a:solidFill>
                <a:ea typeface="ＭＳ Ｐゴシック" pitchFamily="34" charset="-128"/>
              </a:rPr>
              <a:t>Aborted</a:t>
            </a:r>
            <a:r>
              <a:rPr lang="en-US" b="1" dirty="0" smtClean="0">
                <a:solidFill>
                  <a:schemeClr val="tx2"/>
                </a:solidFill>
                <a:ea typeface="ＭＳ Ｐゴシック" pitchFamily="34" charset="-128"/>
              </a:rPr>
              <a:t> </a:t>
            </a:r>
            <a:r>
              <a:rPr lang="en-US" dirty="0">
                <a:ea typeface="ＭＳ Ｐゴシック" pitchFamily="34" charset="-128"/>
              </a:rPr>
              <a:t>– after the transaction has been rolled back and the database restored to its state prior to the start of the transaction.  Two options after it has been aborted:</a:t>
            </a:r>
          </a:p>
          <a:p>
            <a:pPr lvl="1"/>
            <a:r>
              <a:rPr lang="en-US" dirty="0">
                <a:ea typeface="ＭＳ Ｐゴシック" pitchFamily="34" charset="-128"/>
              </a:rPr>
              <a:t>Restart the transaction</a:t>
            </a:r>
          </a:p>
          <a:p>
            <a:pPr lvl="2"/>
            <a:r>
              <a:rPr lang="en-US" dirty="0">
                <a:ea typeface="ＭＳ Ｐゴシック" pitchFamily="34" charset="-128"/>
              </a:rPr>
              <a:t> can be done only if no internal logical error</a:t>
            </a:r>
          </a:p>
          <a:p>
            <a:pPr lvl="1"/>
            <a:r>
              <a:rPr lang="en-US" dirty="0">
                <a:ea typeface="ＭＳ Ｐゴシック" pitchFamily="34" charset="-128"/>
              </a:rPr>
              <a:t>Kill the </a:t>
            </a:r>
            <a:r>
              <a:rPr lang="en-US" dirty="0" smtClean="0">
                <a:ea typeface="ＭＳ Ｐゴシック" pitchFamily="34" charset="-128"/>
              </a:rPr>
              <a:t>transaction</a:t>
            </a:r>
            <a:r>
              <a:rPr lang="en-US" dirty="0" smtClean="0"/>
              <a:t>.</a:t>
            </a:r>
            <a:endParaRPr lang="en-US" dirty="0"/>
          </a:p>
          <a:p>
            <a:endParaRPr lang="en-US" dirty="0">
              <a:ea typeface="ＭＳ Ｐゴシック" pitchFamily="34" charset="-128"/>
            </a:endParaRPr>
          </a:p>
          <a:p>
            <a:endParaRPr lang="en-US" dirty="0"/>
          </a:p>
        </p:txBody>
      </p:sp>
    </p:spTree>
    <p:extLst>
      <p:ext uri="{BB962C8B-B14F-4D97-AF65-F5344CB8AC3E}">
        <p14:creationId xmlns:p14="http://schemas.microsoft.com/office/powerpoint/2010/main" val="27893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rgbClr val="000099"/>
                </a:solidFill>
                <a:ea typeface="ＭＳ Ｐゴシック" pitchFamily="34" charset="-128"/>
              </a:rPr>
              <a:t>Committed</a:t>
            </a:r>
            <a:r>
              <a:rPr lang="en-US" b="1" dirty="0">
                <a:solidFill>
                  <a:schemeClr val="tx2"/>
                </a:solidFill>
                <a:ea typeface="ＭＳ Ｐゴシック" pitchFamily="34" charset="-128"/>
              </a:rPr>
              <a:t> </a:t>
            </a:r>
            <a:r>
              <a:rPr lang="en-US" dirty="0">
                <a:ea typeface="ＭＳ Ｐゴシック" pitchFamily="34" charset="-128"/>
              </a:rPr>
              <a:t>– after successful completion. </a:t>
            </a:r>
            <a:r>
              <a:rPr lang="en-US" dirty="0"/>
              <a:t>If no failure occurs then the transaction reaches the COMMIT POINT. All the temporary values are written to the stable storage and the transaction is said to have been committed</a:t>
            </a:r>
            <a:endParaRPr lang="en-US" b="1" dirty="0" smtClean="0"/>
          </a:p>
          <a:p>
            <a:r>
              <a:rPr lang="en-US" b="1" dirty="0" smtClean="0">
                <a:solidFill>
                  <a:schemeClr val="tx2">
                    <a:lumMod val="75000"/>
                  </a:schemeClr>
                </a:solidFill>
              </a:rPr>
              <a:t>Terminated</a:t>
            </a:r>
            <a:r>
              <a:rPr lang="en-US" b="1" dirty="0" smtClean="0"/>
              <a:t> </a:t>
            </a:r>
            <a:r>
              <a:rPr lang="en-US" dirty="0" smtClean="0"/>
              <a:t>--</a:t>
            </a:r>
            <a:r>
              <a:rPr lang="en-US" b="1" dirty="0" smtClean="0"/>
              <a:t> </a:t>
            </a:r>
            <a:r>
              <a:rPr lang="en-US" dirty="0" smtClean="0"/>
              <a:t>Either </a:t>
            </a:r>
            <a:r>
              <a:rPr lang="en-US" dirty="0"/>
              <a:t>committed or aborted, the transaction finally reaches this state.</a:t>
            </a:r>
            <a:endParaRPr lang="en-US" dirty="0"/>
          </a:p>
        </p:txBody>
      </p:sp>
    </p:spTree>
    <p:extLst>
      <p:ext uri="{BB962C8B-B14F-4D97-AF65-F5344CB8AC3E}">
        <p14:creationId xmlns:p14="http://schemas.microsoft.com/office/powerpoint/2010/main" val="310307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10"/>
          <p:cNvPicPr>
            <a:picLocks noChangeAspect="1" noChangeArrowheads="1"/>
          </p:cNvPicPr>
          <p:nvPr/>
        </p:nvPicPr>
        <p:blipFill>
          <a:blip r:embed="rId2"/>
          <a:srcRect/>
          <a:stretch>
            <a:fillRect/>
          </a:stretch>
        </p:blipFill>
        <p:spPr bwMode="auto">
          <a:xfrm>
            <a:off x="2057400" y="2057400"/>
            <a:ext cx="5453062" cy="37465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Execution</a:t>
            </a:r>
            <a:endParaRPr lang="en-US" dirty="0"/>
          </a:p>
        </p:txBody>
      </p:sp>
      <p:sp>
        <p:nvSpPr>
          <p:cNvPr id="3" name="Content Placeholder 2"/>
          <p:cNvSpPr>
            <a:spLocks noGrp="1"/>
          </p:cNvSpPr>
          <p:nvPr>
            <p:ph idx="1"/>
          </p:nvPr>
        </p:nvSpPr>
        <p:spPr/>
        <p:txBody>
          <a:bodyPr/>
          <a:lstStyle/>
          <a:p>
            <a:r>
              <a:rPr lang="en-US" dirty="0" smtClean="0">
                <a:ea typeface="ＭＳ Ｐゴシック" pitchFamily="34" charset="-128"/>
              </a:rPr>
              <a:t>Multiple transactions are allowed to run concurrently in the system.  Advantages are:</a:t>
            </a:r>
          </a:p>
          <a:p>
            <a:pPr lvl="1"/>
            <a:r>
              <a:rPr lang="en-US" b="1" dirty="0" smtClean="0">
                <a:ea typeface="ＭＳ Ｐゴシック" pitchFamily="34" charset="-128"/>
              </a:rPr>
              <a:t>Increased processor and disk utilization</a:t>
            </a:r>
            <a:r>
              <a:rPr lang="en-US" dirty="0" smtClean="0">
                <a:ea typeface="ＭＳ Ｐゴシック" pitchFamily="34" charset="-128"/>
              </a:rPr>
              <a:t>, leading to better transaction </a:t>
            </a:r>
            <a:r>
              <a:rPr lang="en-US" i="1" dirty="0" smtClean="0">
                <a:ea typeface="ＭＳ Ｐゴシック" pitchFamily="34" charset="-128"/>
              </a:rPr>
              <a:t>throughput</a:t>
            </a:r>
          </a:p>
          <a:p>
            <a:pPr lvl="2"/>
            <a:r>
              <a:rPr lang="en-US" dirty="0" smtClean="0">
                <a:ea typeface="ＭＳ Ｐゴシック" pitchFamily="34" charset="-128"/>
              </a:rPr>
              <a:t>E.g. one transaction can be using the CPU while another is reading from or writing to the disk</a:t>
            </a:r>
          </a:p>
          <a:p>
            <a:pPr lvl="1"/>
            <a:r>
              <a:rPr lang="en-US" b="1" dirty="0" smtClean="0">
                <a:ea typeface="ＭＳ Ｐゴシック" pitchFamily="34" charset="-128"/>
              </a:rPr>
              <a:t>Reduced average response </a:t>
            </a:r>
            <a:r>
              <a:rPr lang="en-US" b="1" dirty="0" smtClean="0">
                <a:ea typeface="ＭＳ Ｐゴシック" pitchFamily="34" charset="-128"/>
              </a:rPr>
              <a:t>time(reduced waiting time)</a:t>
            </a:r>
            <a:r>
              <a:rPr lang="en-US" dirty="0" smtClean="0">
                <a:ea typeface="ＭＳ Ｐゴシック" pitchFamily="34" charset="-128"/>
              </a:rPr>
              <a:t> </a:t>
            </a:r>
            <a:r>
              <a:rPr lang="en-US" dirty="0" smtClean="0">
                <a:ea typeface="ＭＳ Ｐゴシック" pitchFamily="34" charset="-128"/>
              </a:rPr>
              <a:t>for transactions: short transactions need not wait behind long ones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Schedules </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r>
              <a:rPr lang="en-US" dirty="0" smtClean="0">
                <a:ea typeface="ＭＳ Ｐゴシック" pitchFamily="34" charset="-128"/>
              </a:rPr>
              <a:t>A sequence of instructions that specify the chronological order in which instructions of concurrent transactions are executed.</a:t>
            </a:r>
          </a:p>
          <a:p>
            <a:pPr lvl="1"/>
            <a:r>
              <a:rPr lang="en-US" dirty="0" smtClean="0">
                <a:ea typeface="ＭＳ Ｐゴシック" pitchFamily="34" charset="-128"/>
              </a:rPr>
              <a:t>A schedule for a set of transactions must consist of all instructions of those transactions</a:t>
            </a:r>
          </a:p>
          <a:p>
            <a:pPr lvl="1"/>
            <a:r>
              <a:rPr lang="en-US" dirty="0" smtClean="0">
                <a:ea typeface="ＭＳ Ｐゴシック" pitchFamily="34" charset="-128"/>
              </a:rPr>
              <a:t>Must preserve the order in which the instructions appear in each individual transaction.</a:t>
            </a:r>
          </a:p>
          <a:p>
            <a:endParaRPr lang="en-US" dirty="0" smtClean="0">
              <a:ea typeface="ＭＳ Ｐゴシック" pitchFamily="34" charset="-128"/>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1"/>
            <a:ext cx="8229600" cy="2666999"/>
          </a:xfrm>
        </p:spPr>
        <p:txBody>
          <a:bodyPr>
            <a:normAutofit fontScale="92500" lnSpcReduction="10000"/>
          </a:bodyPr>
          <a:lstStyle/>
          <a:p>
            <a:r>
              <a:rPr lang="en-US" dirty="0" smtClean="0">
                <a:ea typeface="ＭＳ Ｐゴシック" pitchFamily="34" charset="-128"/>
              </a:rPr>
              <a:t>A transaction that successfully completes its execution will have a </a:t>
            </a:r>
            <a:r>
              <a:rPr lang="en-US" b="1" dirty="0" smtClean="0">
                <a:ea typeface="ＭＳ Ｐゴシック" pitchFamily="34" charset="-128"/>
              </a:rPr>
              <a:t>commit</a:t>
            </a:r>
            <a:r>
              <a:rPr lang="en-US" dirty="0" smtClean="0">
                <a:ea typeface="ＭＳ Ｐゴシック" pitchFamily="34" charset="-128"/>
              </a:rPr>
              <a:t> </a:t>
            </a:r>
            <a:r>
              <a:rPr lang="en-US" dirty="0" smtClean="0">
                <a:ea typeface="ＭＳ Ｐゴシック" pitchFamily="34" charset="-128"/>
              </a:rPr>
              <a:t>instruction </a:t>
            </a:r>
            <a:r>
              <a:rPr lang="en-US" dirty="0" smtClean="0">
                <a:ea typeface="ＭＳ Ｐゴシック" pitchFamily="34" charset="-128"/>
              </a:rPr>
              <a:t>as the last statement.</a:t>
            </a:r>
          </a:p>
          <a:p>
            <a:r>
              <a:rPr lang="en-US" dirty="0" smtClean="0">
                <a:ea typeface="ＭＳ Ｐゴシック" pitchFamily="34" charset="-128"/>
              </a:rPr>
              <a:t>A transaction that fails to successfully complete its execution will have an </a:t>
            </a:r>
            <a:r>
              <a:rPr lang="en-US" b="1" dirty="0" smtClean="0">
                <a:ea typeface="ＭＳ Ｐゴシック" pitchFamily="34" charset="-128"/>
              </a:rPr>
              <a:t>abort</a:t>
            </a:r>
            <a:r>
              <a:rPr lang="en-US" dirty="0" smtClean="0">
                <a:ea typeface="ＭＳ Ｐゴシック" pitchFamily="34" charset="-128"/>
              </a:rPr>
              <a:t> instruction as the last statement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399"/>
            <a:ext cx="6400800" cy="400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Consider the simplified banking system which has several accounts, and a set of transactions that access and update those accounts.</a:t>
            </a:r>
          </a:p>
          <a:p>
            <a:r>
              <a:rPr lang="en-US" dirty="0" smtClean="0"/>
              <a:t>Let </a:t>
            </a:r>
            <a:r>
              <a:rPr lang="en-US" i="1" dirty="0" smtClean="0"/>
              <a:t>T1 and T2 be two transactions that transfer funds from one account to another. Transaction T1 </a:t>
            </a:r>
            <a:r>
              <a:rPr lang="en-US" dirty="0" smtClean="0"/>
              <a:t>transfers $50 from account </a:t>
            </a:r>
            <a:r>
              <a:rPr lang="en-US" i="1" dirty="0" smtClean="0"/>
              <a:t>A to account B. It is defined as</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3505199" y="3962400"/>
            <a:ext cx="2244247" cy="1905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Transaction </a:t>
            </a:r>
            <a:r>
              <a:rPr lang="en-US" i="1" dirty="0" smtClean="0"/>
              <a:t>T2 transfers 10 percent of the balance from account A to account B. It is </a:t>
            </a:r>
            <a:r>
              <a:rPr lang="en-US" dirty="0" smtClean="0"/>
              <a:t>defined as,</a:t>
            </a: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2514600" y="2438399"/>
            <a:ext cx="3124200" cy="266891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pPr>
              <a:tabLst>
                <a:tab pos="1947863" algn="l"/>
                <a:tab pos="2684463" algn="l"/>
                <a:tab pos="3594100" algn="l"/>
                <a:tab pos="4286250" algn="l"/>
              </a:tabLst>
            </a:pPr>
            <a:r>
              <a:rPr lang="en-US" sz="2800" dirty="0" smtClean="0">
                <a:ea typeface="ＭＳ Ｐゴシック" pitchFamily="34" charset="-128"/>
              </a:rPr>
              <a:t>Schedule 1</a:t>
            </a:r>
            <a:r>
              <a:rPr lang="en-US" sz="2000" dirty="0" smtClean="0">
                <a:ea typeface="ＭＳ Ｐゴシック" pitchFamily="34" charset="-128"/>
              </a:rPr>
              <a:t/>
            </a:r>
            <a:br>
              <a:rPr lang="en-US" sz="2000" dirty="0" smtClean="0">
                <a:ea typeface="ＭＳ Ｐゴシック" pitchFamily="34" charset="-128"/>
              </a:rPr>
            </a:br>
            <a:r>
              <a:rPr lang="en-US" sz="2000" dirty="0" smtClean="0">
                <a:ea typeface="ＭＳ Ｐゴシック" pitchFamily="34" charset="-128"/>
              </a:rPr>
              <a:t>Let </a:t>
            </a:r>
            <a:r>
              <a:rPr lang="en-US" sz="2000" i="1" dirty="0" smtClean="0">
                <a:ea typeface="ＭＳ Ｐゴシック" pitchFamily="34" charset="-128"/>
              </a:rPr>
              <a:t>T</a:t>
            </a:r>
            <a:r>
              <a:rPr lang="en-US" sz="2000" baseline="-25000" dirty="0" smtClean="0">
                <a:ea typeface="ＭＳ Ｐゴシック" pitchFamily="34" charset="-128"/>
              </a:rPr>
              <a:t>1</a:t>
            </a:r>
            <a:r>
              <a:rPr lang="en-US" sz="2000" dirty="0" smtClean="0">
                <a:ea typeface="ＭＳ Ｐゴシック" pitchFamily="34" charset="-128"/>
              </a:rPr>
              <a:t> transfer $50 from </a:t>
            </a:r>
            <a:r>
              <a:rPr lang="en-US" sz="2000" i="1" dirty="0" smtClean="0">
                <a:ea typeface="ＭＳ Ｐゴシック" pitchFamily="34" charset="-128"/>
              </a:rPr>
              <a:t>A </a:t>
            </a:r>
            <a:r>
              <a:rPr lang="en-US" sz="2000" dirty="0" smtClean="0">
                <a:ea typeface="ＭＳ Ｐゴシック" pitchFamily="34" charset="-128"/>
              </a:rPr>
              <a:t>to </a:t>
            </a:r>
            <a:r>
              <a:rPr lang="en-US" sz="2000" i="1" dirty="0" smtClean="0">
                <a:ea typeface="ＭＳ Ｐゴシック" pitchFamily="34" charset="-128"/>
              </a:rPr>
              <a:t>B</a:t>
            </a:r>
            <a:r>
              <a:rPr lang="en-US" sz="2000" dirty="0" smtClean="0">
                <a:ea typeface="ＭＳ Ｐゴシック" pitchFamily="34" charset="-128"/>
              </a:rPr>
              <a:t>, and </a:t>
            </a:r>
            <a:r>
              <a:rPr lang="en-US" sz="2000" i="1" dirty="0" smtClean="0">
                <a:ea typeface="ＭＳ Ｐゴシック" pitchFamily="34" charset="-128"/>
              </a:rPr>
              <a:t>T</a:t>
            </a:r>
            <a:r>
              <a:rPr lang="en-US" sz="2000" baseline="-25000" dirty="0" smtClean="0">
                <a:ea typeface="ＭＳ Ｐゴシック" pitchFamily="34" charset="-128"/>
              </a:rPr>
              <a:t>2</a:t>
            </a:r>
            <a:r>
              <a:rPr lang="en-US" sz="2000" dirty="0" smtClean="0">
                <a:ea typeface="ＭＳ Ｐゴシック" pitchFamily="34" charset="-128"/>
              </a:rPr>
              <a:t> transfer 10% of the balance from </a:t>
            </a:r>
            <a:r>
              <a:rPr lang="en-US" sz="2000" i="1" dirty="0" smtClean="0">
                <a:ea typeface="ＭＳ Ｐゴシック" pitchFamily="34" charset="-128"/>
              </a:rPr>
              <a:t>A </a:t>
            </a:r>
            <a:r>
              <a:rPr lang="en-US" sz="2000" dirty="0" smtClean="0">
                <a:ea typeface="ＭＳ Ｐゴシック" pitchFamily="34" charset="-128"/>
              </a:rPr>
              <a:t>to </a:t>
            </a:r>
            <a:r>
              <a:rPr lang="en-US" sz="2000" i="1" dirty="0" smtClean="0">
                <a:ea typeface="ＭＳ Ｐゴシック" pitchFamily="34" charset="-128"/>
              </a:rPr>
              <a:t>B.</a:t>
            </a:r>
            <a:r>
              <a:rPr lang="en-US" sz="2000" dirty="0" smtClean="0">
                <a:ea typeface="ＭＳ Ｐゴシック" pitchFamily="34" charset="-128"/>
              </a:rPr>
              <a:t>  </a:t>
            </a:r>
            <a:br>
              <a:rPr lang="en-US" sz="2000" dirty="0" smtClean="0">
                <a:ea typeface="ＭＳ Ｐゴシック" pitchFamily="34" charset="-128"/>
              </a:rPr>
            </a:br>
            <a:r>
              <a:rPr lang="en-US" sz="2000" dirty="0" smtClean="0">
                <a:ea typeface="ＭＳ Ｐゴシック" pitchFamily="34" charset="-128"/>
              </a:rPr>
              <a:t>An example of a  </a:t>
            </a:r>
            <a:r>
              <a:rPr lang="en-US" sz="2000" b="1" dirty="0" smtClean="0">
                <a:solidFill>
                  <a:srgbClr val="000099"/>
                </a:solidFill>
                <a:ea typeface="ＭＳ Ｐゴシック" pitchFamily="34" charset="-128"/>
              </a:rPr>
              <a:t>serial </a:t>
            </a:r>
            <a:r>
              <a:rPr lang="en-US" sz="2000" dirty="0" smtClean="0">
                <a:ea typeface="ＭＳ Ｐゴシック" pitchFamily="34" charset="-128"/>
              </a:rPr>
              <a:t>schedule in which </a:t>
            </a:r>
            <a:r>
              <a:rPr lang="en-US" sz="2000" i="1" dirty="0" smtClean="0">
                <a:ea typeface="ＭＳ Ｐゴシック" pitchFamily="34" charset="-128"/>
              </a:rPr>
              <a:t>T</a:t>
            </a:r>
            <a:r>
              <a:rPr lang="en-US" sz="2000" baseline="-25000" dirty="0" smtClean="0">
                <a:ea typeface="ＭＳ Ｐゴシック" pitchFamily="34" charset="-128"/>
              </a:rPr>
              <a:t>1</a:t>
            </a:r>
            <a:r>
              <a:rPr lang="en-US" sz="2000" dirty="0" smtClean="0">
                <a:ea typeface="ＭＳ Ｐゴシック" pitchFamily="34" charset="-128"/>
              </a:rPr>
              <a:t> is followed by </a:t>
            </a:r>
            <a:r>
              <a:rPr lang="en-US" sz="2000" i="1" dirty="0" smtClean="0">
                <a:ea typeface="ＭＳ Ｐゴシック" pitchFamily="34" charset="-128"/>
              </a:rPr>
              <a:t>T</a:t>
            </a:r>
            <a:r>
              <a:rPr lang="en-US" sz="2000" baseline="-25000" dirty="0" smtClean="0">
                <a:ea typeface="ＭＳ Ｐゴシック" pitchFamily="34" charset="-128"/>
              </a:rPr>
              <a:t>2</a:t>
            </a:r>
            <a:r>
              <a:rPr lang="en-US" sz="2000" dirty="0" smtClean="0">
                <a:ea typeface="ＭＳ Ｐゴシック" pitchFamily="34" charset="-128"/>
              </a:rPr>
              <a:t> :</a:t>
            </a:r>
            <a:r>
              <a:rPr lang="en-US" sz="1000" dirty="0" smtClean="0">
                <a:ea typeface="ＭＳ Ｐゴシック" pitchFamily="34" charset="-128"/>
              </a:rPr>
              <a:t/>
            </a:r>
            <a:br>
              <a:rPr lang="en-US" sz="1000" dirty="0" smtClean="0">
                <a:ea typeface="ＭＳ Ｐゴシック" pitchFamily="34" charset="-128"/>
              </a:rPr>
            </a:br>
            <a:endParaRPr lang="en-US" sz="1000" dirty="0"/>
          </a:p>
        </p:txBody>
      </p:sp>
      <p:pic>
        <p:nvPicPr>
          <p:cNvPr id="3074" name="Picture 2"/>
          <p:cNvPicPr>
            <a:picLocks noChangeAspect="1" noChangeArrowheads="1"/>
          </p:cNvPicPr>
          <p:nvPr/>
        </p:nvPicPr>
        <p:blipFill>
          <a:blip r:embed="rId2"/>
          <a:srcRect/>
          <a:stretch>
            <a:fillRect/>
          </a:stretch>
        </p:blipFill>
        <p:spPr bwMode="auto">
          <a:xfrm>
            <a:off x="1600200" y="1828800"/>
            <a:ext cx="5867400" cy="466830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TRANSCATION</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p>
            <a:r>
              <a:rPr lang="en-US" dirty="0" smtClean="0"/>
              <a:t>Suppose we have to transfer Rs. 50 from Account A to Account B.</a:t>
            </a:r>
          </a:p>
          <a:p>
            <a:pPr lvl="7">
              <a:buNone/>
            </a:pPr>
            <a:r>
              <a:rPr lang="en-US" dirty="0" smtClean="0"/>
              <a:t>1.read(A)</a:t>
            </a:r>
          </a:p>
          <a:p>
            <a:pPr lvl="7">
              <a:buNone/>
            </a:pPr>
            <a:r>
              <a:rPr lang="en-US" dirty="0" smtClean="0"/>
              <a:t>2.	A := A – 50</a:t>
            </a:r>
          </a:p>
          <a:p>
            <a:pPr lvl="7">
              <a:buNone/>
            </a:pPr>
            <a:r>
              <a:rPr lang="en-US" dirty="0" smtClean="0"/>
              <a:t>3.	write(A)</a:t>
            </a:r>
          </a:p>
          <a:p>
            <a:pPr lvl="7">
              <a:buNone/>
            </a:pPr>
            <a:r>
              <a:rPr lang="en-US" dirty="0" smtClean="0"/>
              <a:t>4.	read(B)</a:t>
            </a:r>
          </a:p>
          <a:p>
            <a:pPr lvl="7">
              <a:buNone/>
            </a:pPr>
            <a:r>
              <a:rPr lang="en-US" dirty="0" smtClean="0"/>
              <a:t>5.	B := B + 50</a:t>
            </a:r>
          </a:p>
          <a:p>
            <a:pPr lvl="7">
              <a:buNone/>
            </a:pPr>
            <a:r>
              <a:rPr lang="en-US" dirty="0" smtClean="0"/>
              <a:t>6.	write(B)</a:t>
            </a:r>
          </a:p>
          <a:p>
            <a:r>
              <a:rPr lang="en-US" dirty="0" smtClean="0"/>
              <a:t>Here, all the 6 steps are called as transaction and </a:t>
            </a:r>
            <a:r>
              <a:rPr lang="en-US" dirty="0"/>
              <a:t>it consists of </a:t>
            </a:r>
            <a:r>
              <a:rPr lang="en-US" dirty="0" smtClean="0"/>
              <a:t>6 small </a:t>
            </a:r>
            <a:r>
              <a:rPr lang="en-US" dirty="0"/>
              <a:t>actions which cannot be further divided.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				Schedule 2</a:t>
            </a:r>
          </a:p>
          <a:p>
            <a:pPr>
              <a:buNone/>
            </a:pPr>
            <a:r>
              <a:rPr lang="en-US" dirty="0" smtClean="0">
                <a:ea typeface="ＭＳ Ｐゴシック" pitchFamily="34" charset="-128"/>
              </a:rPr>
              <a:t>A </a:t>
            </a:r>
            <a:r>
              <a:rPr lang="en-US" b="1" dirty="0" smtClean="0">
                <a:solidFill>
                  <a:srgbClr val="000099"/>
                </a:solidFill>
                <a:ea typeface="ＭＳ Ｐゴシック" pitchFamily="34" charset="-128"/>
              </a:rPr>
              <a:t>serial</a:t>
            </a:r>
            <a:r>
              <a:rPr lang="en-US" dirty="0" smtClean="0">
                <a:solidFill>
                  <a:srgbClr val="000099"/>
                </a:solidFill>
                <a:ea typeface="ＭＳ Ｐゴシック" pitchFamily="34" charset="-128"/>
              </a:rPr>
              <a:t> </a:t>
            </a:r>
            <a:r>
              <a:rPr lang="en-US" dirty="0" smtClean="0">
                <a:ea typeface="ＭＳ Ｐゴシック" pitchFamily="34" charset="-128"/>
              </a:rPr>
              <a:t>schedule in which </a:t>
            </a:r>
            <a:r>
              <a:rPr lang="en-US" i="1" dirty="0" smtClean="0">
                <a:ea typeface="ＭＳ Ｐゴシック" pitchFamily="34" charset="-128"/>
              </a:rPr>
              <a:t>T</a:t>
            </a:r>
            <a:r>
              <a:rPr lang="en-US" baseline="-25000" dirty="0" smtClean="0">
                <a:ea typeface="ＭＳ Ｐゴシック" pitchFamily="34" charset="-128"/>
              </a:rPr>
              <a:t>2</a:t>
            </a:r>
            <a:r>
              <a:rPr lang="en-US" dirty="0" smtClean="0">
                <a:ea typeface="ＭＳ Ｐゴシック" pitchFamily="34" charset="-128"/>
              </a:rPr>
              <a:t> is followed by </a:t>
            </a:r>
            <a:r>
              <a:rPr lang="en-US" i="1" dirty="0" smtClean="0">
                <a:ea typeface="ＭＳ Ｐゴシック" pitchFamily="34" charset="-128"/>
              </a:rPr>
              <a:t>T</a:t>
            </a:r>
            <a:r>
              <a:rPr lang="en-US" baseline="-25000" dirty="0" smtClean="0">
                <a:ea typeface="ＭＳ Ｐゴシック" pitchFamily="34" charset="-128"/>
              </a:rPr>
              <a:t>1</a:t>
            </a:r>
            <a:r>
              <a:rPr lang="en-US" dirty="0" smtClean="0">
                <a:ea typeface="ＭＳ Ｐゴシック" pitchFamily="34" charset="-128"/>
              </a:rPr>
              <a:t> :</a:t>
            </a:r>
          </a:p>
          <a:p>
            <a:pPr>
              <a:buNone/>
            </a:pPr>
            <a:endParaRPr lang="en-US" dirty="0"/>
          </a:p>
        </p:txBody>
      </p:sp>
      <p:pic>
        <p:nvPicPr>
          <p:cNvPr id="4098" name="Picture 2"/>
          <p:cNvPicPr>
            <a:picLocks noChangeAspect="1" noChangeArrowheads="1"/>
          </p:cNvPicPr>
          <p:nvPr/>
        </p:nvPicPr>
        <p:blipFill>
          <a:blip r:embed="rId2"/>
          <a:srcRect/>
          <a:stretch>
            <a:fillRect/>
          </a:stretch>
        </p:blipFill>
        <p:spPr bwMode="auto">
          <a:xfrm>
            <a:off x="1524000" y="1447800"/>
            <a:ext cx="5715000" cy="496085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dirty="0" smtClean="0"/>
              <a:t>Schedule 3</a:t>
            </a:r>
            <a:endParaRPr lang="en-US" sz="2400" dirty="0"/>
          </a:p>
        </p:txBody>
      </p:sp>
      <p:pic>
        <p:nvPicPr>
          <p:cNvPr id="5122" name="Picture 2"/>
          <p:cNvPicPr>
            <a:picLocks noChangeAspect="1" noChangeArrowheads="1"/>
          </p:cNvPicPr>
          <p:nvPr/>
        </p:nvPicPr>
        <p:blipFill>
          <a:blip r:embed="rId2"/>
          <a:srcRect/>
          <a:stretch>
            <a:fillRect/>
          </a:stretch>
        </p:blipFill>
        <p:spPr bwMode="auto">
          <a:xfrm>
            <a:off x="1905000" y="1828800"/>
            <a:ext cx="5410200" cy="4519632"/>
          </a:xfrm>
          <a:prstGeom prst="rect">
            <a:avLst/>
          </a:prstGeom>
          <a:noFill/>
          <a:ln w="9525">
            <a:noFill/>
            <a:miter lim="800000"/>
            <a:headEnd/>
            <a:tailEnd/>
          </a:ln>
          <a:effectLst/>
        </p:spPr>
      </p:pic>
      <p:sp>
        <p:nvSpPr>
          <p:cNvPr id="5" name="Rectangle 7"/>
          <p:cNvSpPr>
            <a:spLocks noChangeArrowheads="1"/>
          </p:cNvSpPr>
          <p:nvPr/>
        </p:nvSpPr>
        <p:spPr bwMode="auto">
          <a:xfrm>
            <a:off x="990600" y="1676400"/>
            <a:ext cx="6724650" cy="39052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None/>
              <a:tabLst>
                <a:tab pos="1947863" algn="l"/>
                <a:tab pos="2684463" algn="l"/>
                <a:tab pos="3594100" algn="l"/>
                <a:tab pos="4286250" algn="l"/>
              </a:tabLst>
            </a:pPr>
            <a:r>
              <a:rPr kumimoji="1" lang="en-US" dirty="0">
                <a:latin typeface="Arial" charset="0"/>
              </a:rPr>
              <a:t>Note -- In schedules 1, 2 and 3, the sum “A + B” is preserved</a:t>
            </a:r>
            <a:r>
              <a:rPr kumimoji="1" lang="en-US" sz="1800" dirty="0">
                <a:latin typeface="Arial"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Schedule 4</a:t>
            </a:r>
            <a:br>
              <a:rPr lang="en-US" sz="2400" dirty="0" smtClean="0"/>
            </a:br>
            <a:r>
              <a:rPr lang="en-US" sz="2400" dirty="0" smtClean="0"/>
              <a:t>note:- </a:t>
            </a:r>
            <a:r>
              <a:rPr lang="en-US" sz="2400" dirty="0" smtClean="0">
                <a:ea typeface="ＭＳ Ｐゴシック" pitchFamily="34" charset="-128"/>
              </a:rPr>
              <a:t>The following concurrent schedule does not preserve the sum  of  “</a:t>
            </a:r>
            <a:r>
              <a:rPr lang="en-US" sz="2400" i="1" dirty="0" smtClean="0">
                <a:ea typeface="ＭＳ Ｐゴシック" pitchFamily="34" charset="-128"/>
              </a:rPr>
              <a:t>A </a:t>
            </a:r>
            <a:r>
              <a:rPr lang="en-US" sz="2400" dirty="0" smtClean="0">
                <a:ea typeface="ＭＳ Ｐゴシック" pitchFamily="34" charset="-128"/>
              </a:rPr>
              <a:t>+ </a:t>
            </a:r>
            <a:r>
              <a:rPr lang="en-US" sz="2400" i="1" dirty="0" smtClean="0">
                <a:ea typeface="ＭＳ Ｐゴシック" pitchFamily="34" charset="-128"/>
              </a:rPr>
              <a:t>B</a:t>
            </a:r>
            <a:r>
              <a:rPr lang="en-US" sz="2400" dirty="0" smtClean="0">
                <a:ea typeface="ＭＳ Ｐゴシック" pitchFamily="34" charset="-128"/>
              </a:rPr>
              <a:t>”</a:t>
            </a:r>
            <a:r>
              <a:rPr lang="en-US" sz="2400" dirty="0" smtClean="0"/>
              <a:t> </a:t>
            </a:r>
            <a:endParaRPr lang="en-US" sz="2400" dirty="0"/>
          </a:p>
        </p:txBody>
      </p:sp>
      <p:pic>
        <p:nvPicPr>
          <p:cNvPr id="6146" name="Picture 2"/>
          <p:cNvPicPr>
            <a:picLocks noChangeAspect="1" noChangeArrowheads="1"/>
          </p:cNvPicPr>
          <p:nvPr/>
        </p:nvPicPr>
        <p:blipFill>
          <a:blip r:embed="rId2"/>
          <a:srcRect l="4616" b="1963"/>
          <a:stretch>
            <a:fillRect/>
          </a:stretch>
        </p:blipFill>
        <p:spPr bwMode="auto">
          <a:xfrm>
            <a:off x="2209800" y="1295400"/>
            <a:ext cx="4724400" cy="5029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err="1" smtClean="0"/>
              <a:t>Serializability</a:t>
            </a:r>
            <a:r>
              <a:rPr lang="en-US" dirty="0" smtClean="0"/>
              <a:t> </a:t>
            </a:r>
            <a:endParaRPr lang="en-US" dirty="0"/>
          </a:p>
        </p:txBody>
      </p:sp>
      <p:sp>
        <p:nvSpPr>
          <p:cNvPr id="3" name="Content Placeholder 2"/>
          <p:cNvSpPr>
            <a:spLocks noGrp="1"/>
          </p:cNvSpPr>
          <p:nvPr>
            <p:ph idx="1"/>
          </p:nvPr>
        </p:nvSpPr>
        <p:spPr>
          <a:xfrm>
            <a:off x="457200" y="1219200"/>
            <a:ext cx="8229600" cy="5334000"/>
          </a:xfrm>
        </p:spPr>
        <p:txBody>
          <a:bodyPr/>
          <a:lstStyle/>
          <a:p>
            <a:r>
              <a:rPr lang="en-US" dirty="0" smtClean="0"/>
              <a:t>It is sequences of actions i.e. read, write, commit, abort from set of transactions which obey the sequence of operations within the transactions.</a:t>
            </a:r>
          </a:p>
          <a:p>
            <a:r>
              <a:rPr lang="en-US" b="1" dirty="0" smtClean="0"/>
              <a:t>Serial schedule- </a:t>
            </a:r>
            <a:r>
              <a:rPr lang="en-US" dirty="0" smtClean="0"/>
              <a:t>the schedules which gets executed one after other .</a:t>
            </a:r>
          </a:p>
          <a:p>
            <a:r>
              <a:rPr lang="en-US" b="1" dirty="0" smtClean="0"/>
              <a:t>Interleaved schedule- </a:t>
            </a:r>
            <a:r>
              <a:rPr lang="en-US" dirty="0" smtClean="0"/>
              <a:t>the schedules which allows the parts of multiple transaction to get execute.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Simplified view of transactions</a:t>
            </a:r>
            <a:endParaRPr lang="en-US" dirty="0"/>
          </a:p>
        </p:txBody>
      </p:sp>
      <p:sp>
        <p:nvSpPr>
          <p:cNvPr id="3" name="Content Placeholder 2"/>
          <p:cNvSpPr>
            <a:spLocks noGrp="1"/>
          </p:cNvSpPr>
          <p:nvPr>
            <p:ph idx="1"/>
          </p:nvPr>
        </p:nvSpPr>
        <p:spPr/>
        <p:txBody>
          <a:bodyPr/>
          <a:lstStyle/>
          <a:p>
            <a:r>
              <a:rPr lang="en-US" dirty="0" smtClean="0">
                <a:ea typeface="ＭＳ Ｐゴシック" pitchFamily="34" charset="-128"/>
              </a:rPr>
              <a:t>We ignore operations other than </a:t>
            </a:r>
            <a:r>
              <a:rPr lang="en-US" b="1" dirty="0" smtClean="0">
                <a:ea typeface="ＭＳ Ｐゴシック" pitchFamily="34" charset="-128"/>
              </a:rPr>
              <a:t>read</a:t>
            </a:r>
            <a:r>
              <a:rPr lang="en-US" dirty="0" smtClean="0">
                <a:ea typeface="ＭＳ Ｐゴシック" pitchFamily="34" charset="-128"/>
              </a:rPr>
              <a:t> and </a:t>
            </a:r>
            <a:r>
              <a:rPr lang="en-US" b="1" dirty="0" smtClean="0">
                <a:ea typeface="ＭＳ Ｐゴシック" pitchFamily="34" charset="-128"/>
              </a:rPr>
              <a:t>write</a:t>
            </a:r>
            <a:r>
              <a:rPr lang="en-US" dirty="0" smtClean="0">
                <a:ea typeface="ＭＳ Ｐゴシック" pitchFamily="34" charset="-128"/>
              </a:rPr>
              <a:t> instructions</a:t>
            </a:r>
          </a:p>
          <a:p>
            <a:r>
              <a:rPr lang="en-US" dirty="0" smtClean="0">
                <a:ea typeface="ＭＳ Ｐゴシック" pitchFamily="34" charset="-128"/>
              </a:rPr>
              <a:t>We assume that transactions may perform arbitrary computations on data in local buffers in between reads and writes.  </a:t>
            </a:r>
          </a:p>
          <a:p>
            <a:r>
              <a:rPr lang="en-US" dirty="0" smtClean="0">
                <a:ea typeface="ＭＳ Ｐゴシック" pitchFamily="34" charset="-128"/>
              </a:rPr>
              <a:t>Our simplified schedules consist of only </a:t>
            </a:r>
            <a:r>
              <a:rPr lang="en-US" b="1" dirty="0" smtClean="0">
                <a:ea typeface="ＭＳ Ｐゴシック" pitchFamily="34" charset="-128"/>
              </a:rPr>
              <a:t>read</a:t>
            </a:r>
            <a:r>
              <a:rPr lang="en-US" dirty="0" smtClean="0">
                <a:ea typeface="ＭＳ Ｐゴシック" pitchFamily="34" charset="-128"/>
              </a:rPr>
              <a:t> and </a:t>
            </a:r>
            <a:r>
              <a:rPr lang="en-US" b="1" dirty="0" smtClean="0">
                <a:ea typeface="ＭＳ Ｐゴシック" pitchFamily="34" charset="-128"/>
              </a:rPr>
              <a:t>write </a:t>
            </a:r>
            <a:r>
              <a:rPr lang="en-US" dirty="0" smtClean="0">
                <a:ea typeface="ＭＳ Ｐゴシック" pitchFamily="34" charset="-128"/>
              </a:rPr>
              <a:t>instructions.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b="1" dirty="0" smtClean="0">
                <a:ea typeface="ＭＳ Ｐゴシック" pitchFamily="34" charset="-128"/>
              </a:rPr>
              <a:t>Basic Assumption</a:t>
            </a:r>
            <a:r>
              <a:rPr lang="en-US" dirty="0" smtClean="0">
                <a:ea typeface="ＭＳ Ｐゴシック" pitchFamily="34" charset="-128"/>
              </a:rPr>
              <a:t> – Each transaction preserves database consistency.</a:t>
            </a:r>
          </a:p>
          <a:p>
            <a:r>
              <a:rPr lang="en-US" dirty="0" smtClean="0">
                <a:ea typeface="ＭＳ Ｐゴシック" pitchFamily="34" charset="-128"/>
              </a:rPr>
              <a:t>Thus, serial execution of a set of transactions preserves database consistency.</a:t>
            </a:r>
          </a:p>
          <a:p>
            <a:r>
              <a:rPr lang="en-US" dirty="0" smtClean="0">
                <a:ea typeface="ＭＳ Ｐゴシック" pitchFamily="34" charset="-128"/>
              </a:rPr>
              <a:t>A (possibly concurrent) schedule is </a:t>
            </a:r>
            <a:r>
              <a:rPr lang="en-US" dirty="0" err="1" smtClean="0">
                <a:ea typeface="ＭＳ Ｐゴシック" pitchFamily="34" charset="-128"/>
              </a:rPr>
              <a:t>serializable</a:t>
            </a:r>
            <a:r>
              <a:rPr lang="en-US" dirty="0" smtClean="0">
                <a:ea typeface="ＭＳ Ｐゴシック" pitchFamily="34" charset="-128"/>
              </a:rPr>
              <a:t> if it is equivalent to a serial schedule.  Different forms of schedule equivalence give rise to the notions of:</a:t>
            </a:r>
          </a:p>
          <a:p>
            <a:pPr lvl="1">
              <a:buFont typeface="Monotype Sorts" charset="2"/>
              <a:buNone/>
            </a:pPr>
            <a:r>
              <a:rPr lang="en-US" dirty="0" smtClean="0">
                <a:ea typeface="ＭＳ Ｐゴシック" pitchFamily="34" charset="-128"/>
              </a:rPr>
              <a:t>1.	</a:t>
            </a:r>
            <a:r>
              <a:rPr lang="en-US" b="1" dirty="0" smtClean="0">
                <a:solidFill>
                  <a:srgbClr val="000099"/>
                </a:solidFill>
                <a:ea typeface="ＭＳ Ｐゴシック" pitchFamily="34" charset="-128"/>
              </a:rPr>
              <a:t>conflict </a:t>
            </a:r>
            <a:r>
              <a:rPr lang="en-US" b="1" dirty="0" err="1" smtClean="0">
                <a:solidFill>
                  <a:srgbClr val="000099"/>
                </a:solidFill>
                <a:ea typeface="ＭＳ Ｐゴシック" pitchFamily="34" charset="-128"/>
              </a:rPr>
              <a:t>serializability</a:t>
            </a:r>
            <a:endParaRPr lang="en-US" b="1" dirty="0" smtClean="0">
              <a:solidFill>
                <a:srgbClr val="000099"/>
              </a:solidFill>
              <a:ea typeface="ＭＳ Ｐゴシック" pitchFamily="34" charset="-128"/>
            </a:endParaRPr>
          </a:p>
          <a:p>
            <a:pPr lvl="1">
              <a:buFont typeface="Monotype Sorts" charset="2"/>
              <a:buNone/>
            </a:pPr>
            <a:r>
              <a:rPr lang="en-US" dirty="0" smtClean="0">
                <a:ea typeface="ＭＳ Ｐゴシック" pitchFamily="34" charset="-128"/>
              </a:rPr>
              <a:t>2.	</a:t>
            </a:r>
            <a:r>
              <a:rPr lang="en-US" b="1" dirty="0" smtClean="0">
                <a:solidFill>
                  <a:srgbClr val="000099"/>
                </a:solidFill>
                <a:ea typeface="ＭＳ Ｐゴシック" pitchFamily="34" charset="-128"/>
              </a:rPr>
              <a:t>view </a:t>
            </a:r>
            <a:r>
              <a:rPr lang="en-US" b="1" dirty="0" err="1" smtClean="0">
                <a:solidFill>
                  <a:srgbClr val="000099"/>
                </a:solidFill>
                <a:ea typeface="ＭＳ Ｐゴシック" pitchFamily="34" charset="-128"/>
              </a:rPr>
              <a:t>serializability</a:t>
            </a:r>
            <a:endParaRPr lang="en-US" b="1" dirty="0" smtClean="0">
              <a:solidFill>
                <a:srgbClr val="000099"/>
              </a:solidFill>
              <a:ea typeface="ＭＳ Ｐゴシック" pitchFamily="34" charset="-128"/>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Conflict </a:t>
            </a:r>
            <a:r>
              <a:rPr lang="en-US" dirty="0" err="1" smtClean="0"/>
              <a:t>Serializability</a:t>
            </a:r>
            <a:endParaRPr lang="en-US" dirty="0"/>
          </a:p>
        </p:txBody>
      </p:sp>
      <p:sp>
        <p:nvSpPr>
          <p:cNvPr id="3" name="Content Placeholder 2"/>
          <p:cNvSpPr>
            <a:spLocks noGrp="1"/>
          </p:cNvSpPr>
          <p:nvPr>
            <p:ph idx="1"/>
          </p:nvPr>
        </p:nvSpPr>
        <p:spPr>
          <a:xfrm>
            <a:off x="457200" y="1143000"/>
            <a:ext cx="8229600" cy="5486400"/>
          </a:xfrm>
        </p:spPr>
        <p:txBody>
          <a:bodyPr/>
          <a:lstStyle/>
          <a:p>
            <a:r>
              <a:rPr lang="en-US" dirty="0" smtClean="0"/>
              <a:t>It deals with detecting whether the instructions are conflicting in any way, and specifying the order in which these two instructions will be executed in case there is any conflict.</a:t>
            </a:r>
          </a:p>
          <a:p>
            <a:r>
              <a:rPr lang="en-US" dirty="0" smtClean="0"/>
              <a:t>A conflict arises if the instructions belong to different transactions and if at least one(or both) of the instructions is a </a:t>
            </a:r>
            <a:r>
              <a:rPr lang="en-US" b="1" dirty="0" smtClean="0"/>
              <a:t>write</a:t>
            </a:r>
            <a:r>
              <a:rPr lang="en-US" dirty="0" smtClean="0"/>
              <a:t> operation.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Consider a schedule S in which there are two consecutive instructions, </a:t>
            </a:r>
            <a:r>
              <a:rPr lang="en-US" dirty="0" err="1" smtClean="0"/>
              <a:t>i</a:t>
            </a:r>
            <a:r>
              <a:rPr lang="en-US" dirty="0" smtClean="0"/>
              <a:t> and j of transactions Ti and </a:t>
            </a:r>
            <a:r>
              <a:rPr lang="en-US" dirty="0" err="1" smtClean="0"/>
              <a:t>Tj</a:t>
            </a:r>
            <a:r>
              <a:rPr lang="en-US" dirty="0" smtClean="0"/>
              <a:t> respectively.</a:t>
            </a:r>
          </a:p>
          <a:p>
            <a:r>
              <a:rPr lang="en-US" dirty="0" smtClean="0"/>
              <a:t>If </a:t>
            </a:r>
            <a:r>
              <a:rPr lang="en-US" dirty="0" err="1" smtClean="0"/>
              <a:t>i</a:t>
            </a:r>
            <a:r>
              <a:rPr lang="en-US" dirty="0" smtClean="0"/>
              <a:t> and j belong to different data items, the execution may swap without affecting the result of any instruction in the schedule.</a:t>
            </a:r>
          </a:p>
          <a:p>
            <a:r>
              <a:rPr lang="en-US" dirty="0" smtClean="0"/>
              <a:t>But if they belong to same data item Q, then the order may matter.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4 cases of executions are:-</a:t>
            </a:r>
            <a:endParaRPr lang="en-US" sz="2800" dirty="0"/>
          </a:p>
        </p:txBody>
      </p:sp>
      <p:sp>
        <p:nvSpPr>
          <p:cNvPr id="3" name="Content Placeholder 2"/>
          <p:cNvSpPr>
            <a:spLocks noGrp="1"/>
          </p:cNvSpPr>
          <p:nvPr>
            <p:ph idx="1"/>
          </p:nvPr>
        </p:nvSpPr>
        <p:spPr>
          <a:xfrm>
            <a:off x="457200" y="914400"/>
            <a:ext cx="8229600" cy="5211763"/>
          </a:xfrm>
        </p:spPr>
        <p:txBody>
          <a:bodyPr/>
          <a:lstStyle/>
          <a:p>
            <a:pPr>
              <a:buNone/>
            </a:pPr>
            <a:r>
              <a:rPr lang="en-US" dirty="0" smtClean="0">
                <a:ea typeface="ＭＳ Ｐゴシック" pitchFamily="34" charset="-128"/>
              </a:rPr>
              <a:t>	   1.  </a:t>
            </a:r>
            <a:r>
              <a:rPr lang="en-US" i="1" dirty="0" err="1" smtClean="0">
                <a:ea typeface="ＭＳ Ｐゴシック" pitchFamily="34" charset="-128"/>
              </a:rPr>
              <a:t>i</a:t>
            </a:r>
            <a:r>
              <a:rPr lang="en-US" dirty="0" smtClean="0">
                <a:ea typeface="ＭＳ Ｐゴシック" pitchFamily="34" charset="-128"/>
              </a:rPr>
              <a:t> = </a:t>
            </a:r>
            <a:r>
              <a:rPr lang="en-US" b="1" dirty="0" smtClean="0">
                <a:ea typeface="ＭＳ Ｐゴシック" pitchFamily="34" charset="-128"/>
              </a:rPr>
              <a:t>read</a:t>
            </a:r>
            <a:r>
              <a:rPr lang="en-US" dirty="0" smtClean="0">
                <a:ea typeface="ＭＳ Ｐゴシック" pitchFamily="34" charset="-128"/>
              </a:rPr>
              <a:t>(</a:t>
            </a:r>
            <a:r>
              <a:rPr lang="en-US" i="1" dirty="0" smtClean="0">
                <a:ea typeface="ＭＳ Ｐゴシック" pitchFamily="34" charset="-128"/>
              </a:rPr>
              <a:t>Q), j = </a:t>
            </a:r>
            <a:r>
              <a:rPr lang="en-US" b="1" dirty="0" smtClean="0">
                <a:ea typeface="ＭＳ Ｐゴシック" pitchFamily="34" charset="-128"/>
              </a:rPr>
              <a:t>read</a:t>
            </a:r>
            <a:r>
              <a:rPr lang="en-US" dirty="0" smtClean="0">
                <a:ea typeface="ＭＳ Ｐゴシック" pitchFamily="34" charset="-128"/>
              </a:rPr>
              <a:t>(</a:t>
            </a:r>
            <a:r>
              <a:rPr lang="en-US" i="1" dirty="0" smtClean="0">
                <a:ea typeface="ＭＳ Ｐゴシック" pitchFamily="34" charset="-128"/>
              </a:rPr>
              <a:t>Q</a:t>
            </a:r>
            <a:r>
              <a:rPr lang="en-US" dirty="0" smtClean="0">
                <a:ea typeface="ＭＳ Ｐゴシック" pitchFamily="34" charset="-128"/>
              </a:rPr>
              <a:t>).   </a:t>
            </a:r>
            <a:r>
              <a:rPr lang="en-US" i="1" dirty="0" err="1" smtClean="0">
                <a:ea typeface="ＭＳ Ｐゴシック" pitchFamily="34" charset="-128"/>
              </a:rPr>
              <a:t>i</a:t>
            </a:r>
            <a:r>
              <a:rPr lang="en-US" dirty="0" smtClean="0">
                <a:ea typeface="ＭＳ Ｐゴシック" pitchFamily="34" charset="-128"/>
              </a:rPr>
              <a:t> and j</a:t>
            </a:r>
            <a:r>
              <a:rPr lang="en-US" i="1" dirty="0" smtClean="0">
                <a:ea typeface="ＭＳ Ｐゴシック" pitchFamily="34" charset="-128"/>
              </a:rPr>
              <a:t> </a:t>
            </a:r>
            <a:r>
              <a:rPr lang="en-US" dirty="0" smtClean="0">
                <a:ea typeface="ＭＳ Ｐゴシック" pitchFamily="34" charset="-128"/>
              </a:rPr>
              <a:t>don’t conflict.</a:t>
            </a:r>
            <a:br>
              <a:rPr lang="en-US" dirty="0" smtClean="0">
                <a:ea typeface="ＭＳ Ｐゴシック" pitchFamily="34" charset="-128"/>
              </a:rPr>
            </a:br>
            <a:r>
              <a:rPr lang="en-US" dirty="0" smtClean="0">
                <a:ea typeface="ＭＳ Ｐゴシック" pitchFamily="34" charset="-128"/>
              </a:rPr>
              <a:t>   2. </a:t>
            </a:r>
            <a:r>
              <a:rPr lang="en-US" i="1" dirty="0" err="1" smtClean="0">
                <a:ea typeface="ＭＳ Ｐゴシック" pitchFamily="34" charset="-128"/>
              </a:rPr>
              <a:t>i</a:t>
            </a:r>
            <a:r>
              <a:rPr lang="en-US" dirty="0" smtClean="0">
                <a:ea typeface="ＭＳ Ｐゴシック" pitchFamily="34" charset="-128"/>
              </a:rPr>
              <a:t>= </a:t>
            </a:r>
            <a:r>
              <a:rPr lang="en-US" b="1" dirty="0" smtClean="0">
                <a:ea typeface="ＭＳ Ｐゴシック" pitchFamily="34" charset="-128"/>
              </a:rPr>
              <a:t>read</a:t>
            </a:r>
            <a:r>
              <a:rPr lang="en-US" dirty="0" smtClean="0">
                <a:ea typeface="ＭＳ Ｐゴシック" pitchFamily="34" charset="-128"/>
              </a:rPr>
              <a:t>(</a:t>
            </a:r>
            <a:r>
              <a:rPr lang="en-US" i="1" dirty="0" smtClean="0">
                <a:ea typeface="ＭＳ Ｐゴシック" pitchFamily="34" charset="-128"/>
              </a:rPr>
              <a:t>Q),  j= </a:t>
            </a:r>
            <a:r>
              <a:rPr lang="en-US" b="1" dirty="0" smtClean="0">
                <a:ea typeface="ＭＳ Ｐゴシック" pitchFamily="34" charset="-128"/>
              </a:rPr>
              <a:t>write</a:t>
            </a:r>
            <a:r>
              <a:rPr lang="en-US" dirty="0" smtClean="0">
                <a:ea typeface="ＭＳ Ｐゴシック" pitchFamily="34" charset="-128"/>
              </a:rPr>
              <a:t>(</a:t>
            </a:r>
            <a:r>
              <a:rPr lang="en-US" i="1" dirty="0" smtClean="0">
                <a:ea typeface="ＭＳ Ｐゴシック" pitchFamily="34" charset="-128"/>
              </a:rPr>
              <a:t>Q</a:t>
            </a:r>
            <a:r>
              <a:rPr lang="en-US" dirty="0" smtClean="0">
                <a:ea typeface="ＭＳ Ｐゴシック" pitchFamily="34" charset="-128"/>
              </a:rPr>
              <a:t>).  They conflict.</a:t>
            </a:r>
            <a:br>
              <a:rPr lang="en-US" dirty="0" smtClean="0">
                <a:ea typeface="ＭＳ Ｐゴシック" pitchFamily="34" charset="-128"/>
              </a:rPr>
            </a:br>
            <a:r>
              <a:rPr lang="en-US" dirty="0" smtClean="0">
                <a:ea typeface="ＭＳ Ｐゴシック" pitchFamily="34" charset="-128"/>
              </a:rPr>
              <a:t>   3. </a:t>
            </a:r>
            <a:r>
              <a:rPr lang="en-US" i="1" dirty="0" err="1" smtClean="0">
                <a:ea typeface="ＭＳ Ｐゴシック" pitchFamily="34" charset="-128"/>
              </a:rPr>
              <a:t>i</a:t>
            </a:r>
            <a:r>
              <a:rPr lang="en-US" dirty="0" smtClean="0">
                <a:ea typeface="ＭＳ Ｐゴシック" pitchFamily="34" charset="-128"/>
              </a:rPr>
              <a:t>= </a:t>
            </a:r>
            <a:r>
              <a:rPr lang="en-US" b="1" dirty="0" smtClean="0">
                <a:ea typeface="ＭＳ Ｐゴシック" pitchFamily="34" charset="-128"/>
              </a:rPr>
              <a:t>write</a:t>
            </a:r>
            <a:r>
              <a:rPr lang="en-US" dirty="0" smtClean="0">
                <a:ea typeface="ＭＳ Ｐゴシック" pitchFamily="34" charset="-128"/>
              </a:rPr>
              <a:t>(</a:t>
            </a:r>
            <a:r>
              <a:rPr lang="en-US" i="1" dirty="0" smtClean="0">
                <a:ea typeface="ＭＳ Ｐゴシック" pitchFamily="34" charset="-128"/>
              </a:rPr>
              <a:t>Q), j= </a:t>
            </a:r>
            <a:r>
              <a:rPr lang="en-US" b="1" dirty="0" smtClean="0">
                <a:ea typeface="ＭＳ Ｐゴシック" pitchFamily="34" charset="-128"/>
              </a:rPr>
              <a:t>read</a:t>
            </a:r>
            <a:r>
              <a:rPr lang="en-US" dirty="0" smtClean="0">
                <a:ea typeface="ＭＳ Ｐゴシック" pitchFamily="34" charset="-128"/>
              </a:rPr>
              <a:t>(</a:t>
            </a:r>
            <a:r>
              <a:rPr lang="en-US" i="1" dirty="0" smtClean="0">
                <a:ea typeface="ＭＳ Ｐゴシック" pitchFamily="34" charset="-128"/>
              </a:rPr>
              <a:t>Q</a:t>
            </a:r>
            <a:r>
              <a:rPr lang="en-US" dirty="0" smtClean="0">
                <a:ea typeface="ＭＳ Ｐゴシック" pitchFamily="34" charset="-128"/>
              </a:rPr>
              <a:t>).   They conflict</a:t>
            </a:r>
            <a:br>
              <a:rPr lang="en-US" dirty="0" smtClean="0">
                <a:ea typeface="ＭＳ Ｐゴシック" pitchFamily="34" charset="-128"/>
              </a:rPr>
            </a:br>
            <a:r>
              <a:rPr lang="en-US" dirty="0" smtClean="0">
                <a:ea typeface="ＭＳ Ｐゴシック" pitchFamily="34" charset="-128"/>
              </a:rPr>
              <a:t>   4. </a:t>
            </a:r>
            <a:r>
              <a:rPr lang="en-US" i="1" dirty="0" err="1" smtClean="0">
                <a:ea typeface="ＭＳ Ｐゴシック" pitchFamily="34" charset="-128"/>
              </a:rPr>
              <a:t>i</a:t>
            </a:r>
            <a:r>
              <a:rPr lang="en-US" dirty="0" smtClean="0">
                <a:ea typeface="ＭＳ Ｐゴシック" pitchFamily="34" charset="-128"/>
              </a:rPr>
              <a:t>= </a:t>
            </a:r>
            <a:r>
              <a:rPr lang="en-US" b="1" dirty="0" smtClean="0">
                <a:ea typeface="ＭＳ Ｐゴシック" pitchFamily="34" charset="-128"/>
              </a:rPr>
              <a:t>write</a:t>
            </a:r>
            <a:r>
              <a:rPr lang="en-US" dirty="0" smtClean="0">
                <a:ea typeface="ＭＳ Ｐゴシック" pitchFamily="34" charset="-128"/>
              </a:rPr>
              <a:t>(</a:t>
            </a:r>
            <a:r>
              <a:rPr lang="en-US" i="1" dirty="0" smtClean="0">
                <a:ea typeface="ＭＳ Ｐゴシック" pitchFamily="34" charset="-128"/>
              </a:rPr>
              <a:t>Q), j= </a:t>
            </a:r>
            <a:r>
              <a:rPr lang="en-US" b="1" dirty="0" smtClean="0">
                <a:ea typeface="ＭＳ Ｐゴシック" pitchFamily="34" charset="-128"/>
              </a:rPr>
              <a:t>write</a:t>
            </a:r>
            <a:r>
              <a:rPr lang="en-US" dirty="0" smtClean="0">
                <a:ea typeface="ＭＳ Ｐゴシック" pitchFamily="34" charset="-128"/>
              </a:rPr>
              <a:t>(</a:t>
            </a:r>
            <a:r>
              <a:rPr lang="en-US" i="1" dirty="0" smtClean="0">
                <a:ea typeface="ＭＳ Ｐゴシック" pitchFamily="34" charset="-128"/>
              </a:rPr>
              <a:t>Q</a:t>
            </a:r>
            <a:r>
              <a:rPr lang="en-US" dirty="0" smtClean="0">
                <a:ea typeface="ＭＳ Ｐゴシック" pitchFamily="34" charset="-128"/>
              </a:rPr>
              <a:t>).  They conflict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ea typeface="ＭＳ Ｐゴシック" pitchFamily="34" charset="-128"/>
              </a:rPr>
              <a:t>Schedule 1 can be transformed into Schedule 3 -- a serial schedule where </a:t>
            </a:r>
            <a:r>
              <a:rPr lang="en-US" i="1" dirty="0" smtClean="0">
                <a:ea typeface="ＭＳ Ｐゴシック" pitchFamily="34" charset="-128"/>
              </a:rPr>
              <a:t>T</a:t>
            </a:r>
            <a:r>
              <a:rPr lang="en-US" baseline="-25000" dirty="0" smtClean="0">
                <a:ea typeface="ＭＳ Ｐゴシック" pitchFamily="34" charset="-128"/>
              </a:rPr>
              <a:t>2</a:t>
            </a:r>
            <a:r>
              <a:rPr lang="en-US" dirty="0" smtClean="0">
                <a:ea typeface="ＭＳ Ｐゴシック" pitchFamily="34" charset="-128"/>
              </a:rPr>
              <a:t> follows </a:t>
            </a:r>
            <a:r>
              <a:rPr lang="en-US" i="1" dirty="0" smtClean="0">
                <a:ea typeface="ＭＳ Ｐゴシック" pitchFamily="34" charset="-128"/>
              </a:rPr>
              <a:t>T</a:t>
            </a:r>
            <a:r>
              <a:rPr lang="en-US" baseline="-25000" dirty="0" smtClean="0">
                <a:ea typeface="ＭＳ Ｐゴシック" pitchFamily="34" charset="-128"/>
              </a:rPr>
              <a:t>1</a:t>
            </a:r>
            <a:r>
              <a:rPr lang="en-US" dirty="0" smtClean="0">
                <a:ea typeface="ＭＳ Ｐゴシック" pitchFamily="34" charset="-128"/>
              </a:rPr>
              <a:t>, by a series of swaps of non-conflicting instructions.  Therefore, Schedule 1 is conflict </a:t>
            </a:r>
            <a:r>
              <a:rPr lang="en-US" dirty="0" err="1" smtClean="0">
                <a:ea typeface="ＭＳ Ｐゴシック" pitchFamily="34" charset="-128"/>
              </a:rPr>
              <a:t>serializable</a:t>
            </a:r>
            <a:r>
              <a:rPr lang="en-US" dirty="0" smtClean="0">
                <a:ea typeface="ＭＳ Ｐゴシック" pitchFamily="34" charset="-128"/>
              </a:rPr>
              <a:t>.</a:t>
            </a:r>
          </a:p>
          <a:p>
            <a:endParaRPr lang="en-US" dirty="0"/>
          </a:p>
        </p:txBody>
      </p:sp>
      <p:pic>
        <p:nvPicPr>
          <p:cNvPr id="4" name="Picture 17"/>
          <p:cNvPicPr>
            <a:picLocks noChangeAspect="1" noChangeArrowheads="1"/>
          </p:cNvPicPr>
          <p:nvPr/>
        </p:nvPicPr>
        <p:blipFill>
          <a:blip r:embed="rId2"/>
          <a:srcRect/>
          <a:stretch>
            <a:fillRect/>
          </a:stretch>
        </p:blipFill>
        <p:spPr bwMode="auto">
          <a:xfrm>
            <a:off x="1295400" y="2895600"/>
            <a:ext cx="3092450" cy="2505075"/>
          </a:xfrm>
          <a:prstGeom prst="rect">
            <a:avLst/>
          </a:prstGeom>
          <a:noFill/>
          <a:ln w="9525">
            <a:noFill/>
            <a:miter lim="800000"/>
            <a:headEnd/>
            <a:tailEnd/>
          </a:ln>
        </p:spPr>
      </p:pic>
      <p:pic>
        <p:nvPicPr>
          <p:cNvPr id="5" name="Picture 18"/>
          <p:cNvPicPr>
            <a:picLocks noChangeAspect="1" noChangeArrowheads="1"/>
          </p:cNvPicPr>
          <p:nvPr/>
        </p:nvPicPr>
        <p:blipFill>
          <a:blip r:embed="rId3"/>
          <a:srcRect/>
          <a:stretch>
            <a:fillRect/>
          </a:stretch>
        </p:blipFill>
        <p:spPr bwMode="auto">
          <a:xfrm>
            <a:off x="4800600" y="2895600"/>
            <a:ext cx="3319463" cy="2457450"/>
          </a:xfrm>
          <a:prstGeom prst="rect">
            <a:avLst/>
          </a:prstGeom>
          <a:noFill/>
          <a:ln w="9525">
            <a:noFill/>
            <a:miter lim="800000"/>
            <a:headEnd/>
            <a:tailEnd/>
          </a:ln>
        </p:spPr>
      </p:pic>
      <p:sp>
        <p:nvSpPr>
          <p:cNvPr id="6" name="TextBox 5"/>
          <p:cNvSpPr txBox="1"/>
          <p:nvPr/>
        </p:nvSpPr>
        <p:spPr>
          <a:xfrm>
            <a:off x="1981200" y="5867400"/>
            <a:ext cx="1207382" cy="369332"/>
          </a:xfrm>
          <a:prstGeom prst="rect">
            <a:avLst/>
          </a:prstGeom>
          <a:noFill/>
        </p:spPr>
        <p:txBody>
          <a:bodyPr wrap="none" rtlCol="0">
            <a:spAutoFit/>
          </a:bodyPr>
          <a:lstStyle/>
          <a:p>
            <a:r>
              <a:rPr lang="en-US" dirty="0" smtClean="0"/>
              <a:t>Schedule 1</a:t>
            </a:r>
            <a:endParaRPr lang="en-US" dirty="0"/>
          </a:p>
        </p:txBody>
      </p:sp>
      <p:sp>
        <p:nvSpPr>
          <p:cNvPr id="7" name="TextBox 6"/>
          <p:cNvSpPr txBox="1"/>
          <p:nvPr/>
        </p:nvSpPr>
        <p:spPr>
          <a:xfrm>
            <a:off x="5867400" y="5867400"/>
            <a:ext cx="1207382" cy="369332"/>
          </a:xfrm>
          <a:prstGeom prst="rect">
            <a:avLst/>
          </a:prstGeom>
          <a:noFill/>
        </p:spPr>
        <p:txBody>
          <a:bodyPr wrap="none" rtlCol="0">
            <a:spAutoFit/>
          </a:bodyPr>
          <a:lstStyle/>
          <a:p>
            <a:r>
              <a:rPr lang="en-US" dirty="0" smtClean="0"/>
              <a:t>Schedule 3</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a:bodyPr>
          <a:lstStyle/>
          <a:p>
            <a:r>
              <a:rPr lang="en-US" dirty="0"/>
              <a:t>A transaction can be defined as a group of tasks</a:t>
            </a:r>
            <a:r>
              <a:rPr lang="en-US" dirty="0" smtClean="0"/>
              <a:t>.</a:t>
            </a:r>
          </a:p>
          <a:p>
            <a:r>
              <a:rPr lang="en-US" dirty="0" smtClean="0"/>
              <a:t>A transaction is a unit of program execution that occurs and updates various data items of a database.</a:t>
            </a:r>
          </a:p>
          <a:p>
            <a:r>
              <a:rPr lang="en-US" dirty="0" smtClean="0"/>
              <a:t>A transaction can both read and write on the database</a:t>
            </a:r>
            <a:r>
              <a:rPr lang="en-US" dirty="0" smtClean="0"/>
              <a:t>.</a:t>
            </a:r>
          </a:p>
          <a:p>
            <a:r>
              <a:rPr lang="en-US" dirty="0"/>
              <a:t>Transaction is executed as a single unit</a:t>
            </a:r>
            <a:r>
              <a:rPr lang="en-US" dirty="0" smtClean="0"/>
              <a:t>.</a:t>
            </a:r>
          </a:p>
          <a:p>
            <a:r>
              <a:rPr lang="en-US" dirty="0" smtClean="0"/>
              <a:t> </a:t>
            </a:r>
            <a:r>
              <a:rPr lang="en-US" dirty="0"/>
              <a:t>If the database was in consistent state before a transaction, then after execution of the transaction also, the database must be in a consistent state.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Font typeface="Monotype Sorts" charset="2"/>
              <a:buNone/>
              <a:tabLst>
                <a:tab pos="2222500" algn="l"/>
                <a:tab pos="2568575" algn="l"/>
                <a:tab pos="3319463" algn="l"/>
                <a:tab pos="3594100" algn="l"/>
              </a:tabLst>
            </a:pPr>
            <a:endParaRPr lang="en-US" dirty="0" smtClean="0">
              <a:ea typeface="ＭＳ Ｐゴシック" pitchFamily="34" charset="-128"/>
            </a:endParaRPr>
          </a:p>
          <a:p>
            <a:pPr>
              <a:tabLst>
                <a:tab pos="2222500" algn="l"/>
                <a:tab pos="2568575" algn="l"/>
                <a:tab pos="3319463" algn="l"/>
                <a:tab pos="3594100" algn="l"/>
              </a:tabLst>
            </a:pPr>
            <a:r>
              <a:rPr lang="en-US" dirty="0" smtClean="0">
                <a:ea typeface="ＭＳ Ｐゴシック" pitchFamily="34" charset="-128"/>
              </a:rPr>
              <a:t>Example of a schedule that is not conflict </a:t>
            </a:r>
            <a:r>
              <a:rPr lang="en-US" dirty="0" err="1" smtClean="0">
                <a:ea typeface="ＭＳ Ｐゴシック" pitchFamily="34" charset="-128"/>
              </a:rPr>
              <a:t>serializable</a:t>
            </a:r>
            <a:r>
              <a:rPr lang="en-US" dirty="0" smtClean="0">
                <a:ea typeface="ＭＳ Ｐゴシック" pitchFamily="34" charset="-128"/>
              </a:rPr>
              <a:t>:</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pPr>
              <a:tabLst>
                <a:tab pos="2222500" algn="l"/>
                <a:tab pos="2568575" algn="l"/>
                <a:tab pos="3319463" algn="l"/>
                <a:tab pos="3594100" algn="l"/>
              </a:tabLst>
            </a:pPr>
            <a:r>
              <a:rPr lang="en-US" dirty="0" smtClean="0">
                <a:ea typeface="ＭＳ Ｐゴシック" pitchFamily="34" charset="-128"/>
              </a:rPr>
              <a:t>We are unable to swap instructions in the above schedule to obtain either the serial schedule &lt; </a:t>
            </a:r>
            <a:r>
              <a:rPr lang="en-US" i="1" dirty="0" smtClean="0">
                <a:ea typeface="ＭＳ Ｐゴシック" pitchFamily="34" charset="-128"/>
              </a:rPr>
              <a:t>T</a:t>
            </a:r>
            <a:r>
              <a:rPr lang="en-US" baseline="-25000" dirty="0" smtClean="0">
                <a:ea typeface="ＭＳ Ｐゴシック" pitchFamily="34" charset="-128"/>
              </a:rPr>
              <a:t>3</a:t>
            </a:r>
            <a:r>
              <a:rPr lang="en-US" dirty="0" smtClean="0">
                <a:ea typeface="ＭＳ Ｐゴシック" pitchFamily="34" charset="-128"/>
              </a:rPr>
              <a:t>, </a:t>
            </a:r>
            <a:r>
              <a:rPr lang="en-US" i="1" dirty="0" smtClean="0">
                <a:ea typeface="ＭＳ Ｐゴシック" pitchFamily="34" charset="-128"/>
              </a:rPr>
              <a:t>T</a:t>
            </a:r>
            <a:r>
              <a:rPr lang="en-US" baseline="-25000" dirty="0" smtClean="0">
                <a:ea typeface="ＭＳ Ｐゴシック" pitchFamily="34" charset="-128"/>
              </a:rPr>
              <a:t>4</a:t>
            </a:r>
            <a:r>
              <a:rPr lang="en-US" dirty="0" smtClean="0">
                <a:ea typeface="ＭＳ Ｐゴシック" pitchFamily="34" charset="-128"/>
              </a:rPr>
              <a:t> &gt;, or the serial schedule &lt; </a:t>
            </a:r>
            <a:r>
              <a:rPr lang="en-US" i="1" dirty="0" smtClean="0">
                <a:ea typeface="ＭＳ Ｐゴシック" pitchFamily="34" charset="-128"/>
              </a:rPr>
              <a:t>T</a:t>
            </a:r>
            <a:r>
              <a:rPr lang="en-US" baseline="-25000" dirty="0" smtClean="0">
                <a:ea typeface="ＭＳ Ｐゴシック" pitchFamily="34" charset="-128"/>
              </a:rPr>
              <a:t>4</a:t>
            </a:r>
            <a:r>
              <a:rPr lang="en-US" dirty="0" smtClean="0">
                <a:ea typeface="ＭＳ Ｐゴシック" pitchFamily="34" charset="-128"/>
              </a:rPr>
              <a:t>, </a:t>
            </a:r>
            <a:r>
              <a:rPr lang="en-US" i="1" dirty="0" smtClean="0">
                <a:ea typeface="ＭＳ Ｐゴシック" pitchFamily="34" charset="-128"/>
              </a:rPr>
              <a:t>T</a:t>
            </a:r>
            <a:r>
              <a:rPr lang="en-US" baseline="-25000" dirty="0" smtClean="0">
                <a:ea typeface="ＭＳ Ｐゴシック" pitchFamily="34" charset="-128"/>
              </a:rPr>
              <a:t>3</a:t>
            </a:r>
            <a:r>
              <a:rPr lang="en-US" dirty="0" smtClean="0">
                <a:ea typeface="ＭＳ Ｐゴシック" pitchFamily="34" charset="-128"/>
              </a:rPr>
              <a:t> &gt;.</a:t>
            </a:r>
          </a:p>
          <a:p>
            <a:endParaRPr lang="en-US" dirty="0"/>
          </a:p>
        </p:txBody>
      </p:sp>
      <p:pic>
        <p:nvPicPr>
          <p:cNvPr id="4" name="Picture 8"/>
          <p:cNvPicPr>
            <a:picLocks noChangeAspect="1" noChangeArrowheads="1"/>
          </p:cNvPicPr>
          <p:nvPr/>
        </p:nvPicPr>
        <p:blipFill>
          <a:blip r:embed="rId2"/>
          <a:srcRect/>
          <a:stretch>
            <a:fillRect/>
          </a:stretch>
        </p:blipFill>
        <p:spPr bwMode="auto">
          <a:xfrm>
            <a:off x="2286000" y="2971800"/>
            <a:ext cx="3916363" cy="14668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View </a:t>
            </a:r>
            <a:r>
              <a:rPr lang="en-US" dirty="0" err="1" smtClean="0"/>
              <a:t>Serializability</a:t>
            </a:r>
            <a:endParaRPr lang="en-US" dirty="0"/>
          </a:p>
        </p:txBody>
      </p:sp>
      <p:sp>
        <p:nvSpPr>
          <p:cNvPr id="3" name="Content Placeholder 2"/>
          <p:cNvSpPr>
            <a:spLocks noGrp="1"/>
          </p:cNvSpPr>
          <p:nvPr>
            <p:ph idx="1"/>
          </p:nvPr>
        </p:nvSpPr>
        <p:spPr>
          <a:xfrm>
            <a:off x="457200" y="1371600"/>
            <a:ext cx="8229600" cy="5181600"/>
          </a:xfrm>
        </p:spPr>
        <p:txBody>
          <a:bodyPr/>
          <a:lstStyle/>
          <a:p>
            <a:r>
              <a:rPr lang="en-US" dirty="0" smtClean="0"/>
              <a:t>It can be derived by creating another schedule out of an existing schedule, involving the same set of transactions.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Recoverability </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r>
              <a:rPr lang="en-US" sz="2400" dirty="0" smtClean="0"/>
              <a:t> A transaction may not execute completely due to hardware failure, system crash or software issues. In that case, we have to rollback the failed transaction. But some other transaction may also have used values produced by failed transaction. So we have to rollback those transactions as well.</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1066800" y="3733800"/>
            <a:ext cx="7032513" cy="27336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800" dirty="0" smtClean="0"/>
              <a:t>Table 2 shows a schedule with two transactions, T1 reads and writes A and that value is read and written by T2. But later on, T1 fails. So we have to rollback T1. Since T2 has read the value written by T1, it should also be </a:t>
            </a:r>
            <a:r>
              <a:rPr lang="en-US" sz="2800" dirty="0" err="1" smtClean="0"/>
              <a:t>rollbacked</a:t>
            </a:r>
            <a:r>
              <a:rPr lang="en-US" sz="2800" dirty="0" smtClean="0"/>
              <a:t>. As it has not committed, we can rollback T2 as well. So it is recoverable with cascading rollback.</a:t>
            </a:r>
            <a:endParaRPr lang="en-US" sz="2800" dirty="0"/>
          </a:p>
        </p:txBody>
      </p:sp>
      <p:pic>
        <p:nvPicPr>
          <p:cNvPr id="2050" name="Picture 2"/>
          <p:cNvPicPr>
            <a:picLocks noChangeAspect="1" noChangeArrowheads="1"/>
          </p:cNvPicPr>
          <p:nvPr/>
        </p:nvPicPr>
        <p:blipFill>
          <a:blip r:embed="rId2"/>
          <a:srcRect/>
          <a:stretch>
            <a:fillRect/>
          </a:stretch>
        </p:blipFill>
        <p:spPr bwMode="auto">
          <a:xfrm>
            <a:off x="1143000" y="3581400"/>
            <a:ext cx="7070527" cy="2819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smtClean="0"/>
              <a:t>Table 3 shows a schedule with two transactions, T1 reads and writes A and commits and that value is read by T2. But if T1 fails before commit, no other transaction has read its value, so there is no need to rollback other transaction. So this is a </a:t>
            </a:r>
            <a:r>
              <a:rPr lang="en-US" sz="2800" dirty="0" err="1" smtClean="0"/>
              <a:t>cascadeless</a:t>
            </a:r>
            <a:r>
              <a:rPr lang="en-US" sz="2800" dirty="0" smtClean="0"/>
              <a:t> recoverable schedule.</a:t>
            </a:r>
            <a:endParaRPr lang="en-US" sz="2800" dirty="0"/>
          </a:p>
        </p:txBody>
      </p:sp>
      <p:pic>
        <p:nvPicPr>
          <p:cNvPr id="3074" name="Picture 2"/>
          <p:cNvPicPr>
            <a:picLocks noChangeAspect="1" noChangeArrowheads="1"/>
          </p:cNvPicPr>
          <p:nvPr/>
        </p:nvPicPr>
        <p:blipFill>
          <a:blip r:embed="rId3"/>
          <a:srcRect/>
          <a:stretch>
            <a:fillRect/>
          </a:stretch>
        </p:blipFill>
        <p:spPr bwMode="auto">
          <a:xfrm>
            <a:off x="838200" y="3505200"/>
            <a:ext cx="7519219" cy="2895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US" dirty="0" smtClean="0"/>
              <a:t>CONCURRENCY CONTROL</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b="1" dirty="0" smtClean="0"/>
              <a:t>Concurrency control</a:t>
            </a:r>
            <a:r>
              <a:rPr lang="en-US" dirty="0" smtClean="0"/>
              <a:t> is the process of managing simultaneous execution of transactions (such as queries, updates, inserts, deletes and so on) in a multiprocessing database system without having them interfere with one another.</a:t>
            </a:r>
          </a:p>
          <a:p>
            <a:r>
              <a:rPr lang="en-US" b="1" dirty="0" smtClean="0"/>
              <a:t>Problems of Concurrency Control :</a:t>
            </a:r>
            <a:endParaRPr lang="en-US" dirty="0" smtClean="0"/>
          </a:p>
          <a:p>
            <a:r>
              <a:rPr lang="en-US" dirty="0" smtClean="0"/>
              <a:t>Lost update</a:t>
            </a:r>
          </a:p>
          <a:p>
            <a:r>
              <a:rPr lang="en-US" dirty="0" smtClean="0"/>
              <a:t>Uncommitted dependency(Dirty Read Problem)</a:t>
            </a:r>
          </a:p>
          <a:p>
            <a:r>
              <a:rPr lang="en-US" dirty="0" smtClean="0"/>
              <a:t>Inconsistent analysis problem</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Lock Based Protocol</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r>
              <a:rPr lang="en-US" sz="2800" dirty="0" smtClean="0">
                <a:ea typeface="ＭＳ Ｐゴシック" pitchFamily="34" charset="-128"/>
              </a:rPr>
              <a:t>A lock is a mechanism to control concurrent access to a data item</a:t>
            </a:r>
          </a:p>
          <a:p>
            <a:r>
              <a:rPr lang="en-US" sz="2800" dirty="0" smtClean="0">
                <a:ea typeface="ＭＳ Ｐゴシック" pitchFamily="34" charset="-128"/>
              </a:rPr>
              <a:t>Data items can be locked in two modes :</a:t>
            </a:r>
          </a:p>
          <a:p>
            <a:pPr>
              <a:buFont typeface="Monotype Sorts" charset="2"/>
              <a:buNone/>
            </a:pPr>
            <a:r>
              <a:rPr lang="en-US" sz="2800" i="1" dirty="0" smtClean="0">
                <a:ea typeface="ＭＳ Ｐゴシック" pitchFamily="34" charset="-128"/>
              </a:rPr>
              <a:t>    </a:t>
            </a:r>
            <a:r>
              <a:rPr lang="en-US" sz="2800" dirty="0" smtClean="0">
                <a:ea typeface="ＭＳ Ｐゴシック" pitchFamily="34" charset="-128"/>
              </a:rPr>
              <a:t>1</a:t>
            </a:r>
            <a:r>
              <a:rPr lang="en-US" sz="2800" i="1" dirty="0" smtClean="0">
                <a:ea typeface="ＭＳ Ｐゴシック" pitchFamily="34" charset="-128"/>
              </a:rPr>
              <a:t>.  </a:t>
            </a:r>
            <a:r>
              <a:rPr lang="en-US" sz="2800" i="1" dirty="0" smtClean="0">
                <a:solidFill>
                  <a:srgbClr val="000099"/>
                </a:solidFill>
                <a:ea typeface="ＭＳ Ｐゴシック" pitchFamily="34" charset="-128"/>
              </a:rPr>
              <a:t>exclusive</a:t>
            </a:r>
            <a:r>
              <a:rPr lang="en-US" sz="2800" i="1" dirty="0" smtClean="0">
                <a:ea typeface="ＭＳ Ｐゴシック" pitchFamily="34" charset="-128"/>
              </a:rPr>
              <a:t> (X) mode</a:t>
            </a:r>
            <a:r>
              <a:rPr lang="en-US" sz="2800" dirty="0" smtClean="0">
                <a:ea typeface="ＭＳ Ｐゴシック" pitchFamily="34" charset="-128"/>
              </a:rPr>
              <a:t>. Data item can be both read as well as written. X-lock is requested using </a:t>
            </a:r>
            <a:r>
              <a:rPr lang="en-US" sz="2800" b="1" dirty="0" smtClean="0">
                <a:ea typeface="ＭＳ Ｐゴシック" pitchFamily="34" charset="-128"/>
              </a:rPr>
              <a:t> lock-X</a:t>
            </a:r>
            <a:r>
              <a:rPr lang="en-US" sz="2800" dirty="0" smtClean="0">
                <a:ea typeface="ＭＳ Ｐゴシック" pitchFamily="34" charset="-128"/>
              </a:rPr>
              <a:t> instruction.</a:t>
            </a:r>
          </a:p>
          <a:p>
            <a:pPr>
              <a:buFont typeface="Monotype Sorts" charset="2"/>
              <a:buNone/>
            </a:pPr>
            <a:r>
              <a:rPr lang="en-US" sz="2800" i="1" dirty="0" smtClean="0">
                <a:ea typeface="ＭＳ Ｐゴシック" pitchFamily="34" charset="-128"/>
              </a:rPr>
              <a:t>    </a:t>
            </a:r>
            <a:r>
              <a:rPr lang="en-US" sz="2800" dirty="0" smtClean="0">
                <a:ea typeface="ＭＳ Ｐゴシック" pitchFamily="34" charset="-128"/>
              </a:rPr>
              <a:t>2</a:t>
            </a:r>
            <a:r>
              <a:rPr lang="en-US" sz="2800" i="1" dirty="0" smtClean="0">
                <a:ea typeface="ＭＳ Ｐゴシック" pitchFamily="34" charset="-128"/>
              </a:rPr>
              <a:t>.  </a:t>
            </a:r>
            <a:r>
              <a:rPr lang="en-US" sz="2800" i="1" dirty="0" smtClean="0">
                <a:solidFill>
                  <a:srgbClr val="000099"/>
                </a:solidFill>
                <a:ea typeface="ＭＳ Ｐゴシック" pitchFamily="34" charset="-128"/>
              </a:rPr>
              <a:t>shared</a:t>
            </a:r>
            <a:r>
              <a:rPr lang="en-US" sz="2800" i="1" dirty="0" smtClean="0">
                <a:ea typeface="ＭＳ Ｐゴシック" pitchFamily="34" charset="-128"/>
              </a:rPr>
              <a:t> (S) mode</a:t>
            </a:r>
            <a:r>
              <a:rPr lang="en-US" sz="2800" dirty="0" smtClean="0">
                <a:ea typeface="ＭＳ Ｐゴシック" pitchFamily="34" charset="-128"/>
              </a:rPr>
              <a:t>. Data item can only be read. S-lock is requested using </a:t>
            </a:r>
            <a:r>
              <a:rPr lang="en-US" sz="2800" b="1" dirty="0" smtClean="0">
                <a:ea typeface="ＭＳ Ｐゴシック" pitchFamily="34" charset="-128"/>
              </a:rPr>
              <a:t> lock-S</a:t>
            </a:r>
            <a:r>
              <a:rPr lang="en-US" sz="2800" dirty="0" smtClean="0">
                <a:ea typeface="ＭＳ Ｐゴシック" pitchFamily="34" charset="-128"/>
              </a:rPr>
              <a:t> instruction.</a:t>
            </a:r>
          </a:p>
          <a:p>
            <a:pPr>
              <a:lnSpc>
                <a:spcPct val="110000"/>
              </a:lnSpc>
            </a:pPr>
            <a:r>
              <a:rPr lang="en-US" sz="2800" dirty="0" smtClean="0">
                <a:ea typeface="ＭＳ Ｐゴシック" pitchFamily="34" charset="-128"/>
              </a:rPr>
              <a:t>Lock requests are made to the concurrency-control manager by the programmer. Transaction can proceed only after request is granted.</a:t>
            </a:r>
          </a:p>
          <a:p>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b="1" dirty="0" smtClean="0">
                <a:solidFill>
                  <a:srgbClr val="000099"/>
                </a:solidFill>
                <a:ea typeface="ＭＳ Ｐゴシック" pitchFamily="34" charset="-128"/>
              </a:rPr>
              <a:t>Lock-compatibility matrix</a:t>
            </a:r>
          </a:p>
          <a:p>
            <a:endParaRPr lang="en-US" b="1" dirty="0" smtClean="0">
              <a:solidFill>
                <a:srgbClr val="000099"/>
              </a:solidFill>
              <a:ea typeface="ＭＳ Ｐゴシック" pitchFamily="34" charset="-128"/>
            </a:endParaRPr>
          </a:p>
          <a:p>
            <a:endParaRPr lang="en-US" b="1" dirty="0" smtClean="0">
              <a:solidFill>
                <a:srgbClr val="000099"/>
              </a:solidFill>
              <a:ea typeface="ＭＳ Ｐゴシック" pitchFamily="34" charset="-128"/>
            </a:endParaRPr>
          </a:p>
          <a:p>
            <a:endParaRPr lang="en-US" b="1" dirty="0" smtClean="0">
              <a:solidFill>
                <a:srgbClr val="000099"/>
              </a:solidFill>
              <a:ea typeface="ＭＳ Ｐゴシック" pitchFamily="34" charset="-128"/>
            </a:endParaRPr>
          </a:p>
          <a:p>
            <a:r>
              <a:rPr lang="en-US" sz="2800" dirty="0" smtClean="0">
                <a:ea typeface="ＭＳ Ｐゴシック" pitchFamily="34" charset="-128"/>
              </a:rPr>
              <a:t>A transaction may be granted a lock on an item if the requested lock is compatible with locks already held on the item by other transactions</a:t>
            </a:r>
          </a:p>
          <a:p>
            <a:r>
              <a:rPr lang="en-US" sz="2800" dirty="0" smtClean="0">
                <a:ea typeface="ＭＳ Ｐゴシック" pitchFamily="34" charset="-128"/>
              </a:rPr>
              <a:t>If a lock cannot be granted, the requesting transaction is made to wait till all incompatible locks held by other transactions have been released.  The lock is then granted</a:t>
            </a:r>
            <a:r>
              <a:rPr lang="en-US" dirty="0" smtClean="0">
                <a:ea typeface="ＭＳ Ｐゴシック" pitchFamily="34" charset="-128"/>
              </a:rPr>
              <a:t>.</a:t>
            </a:r>
            <a:endParaRPr lang="en-US" b="1" dirty="0" smtClean="0">
              <a:solidFill>
                <a:srgbClr val="000099"/>
              </a:solidFill>
              <a:ea typeface="ＭＳ Ｐゴシック" pitchFamily="34" charset="-128"/>
            </a:endParaRPr>
          </a:p>
          <a:p>
            <a:pPr>
              <a:buNone/>
            </a:pPr>
            <a:endParaRPr lang="en-US" dirty="0"/>
          </a:p>
        </p:txBody>
      </p:sp>
      <p:pic>
        <p:nvPicPr>
          <p:cNvPr id="4" name="Picture 23"/>
          <p:cNvPicPr>
            <a:picLocks noChangeAspect="1" noChangeArrowheads="1"/>
          </p:cNvPicPr>
          <p:nvPr/>
        </p:nvPicPr>
        <p:blipFill>
          <a:blip r:embed="rId2"/>
          <a:srcRect/>
          <a:stretch>
            <a:fillRect/>
          </a:stretch>
        </p:blipFill>
        <p:spPr bwMode="auto">
          <a:xfrm>
            <a:off x="3200400" y="914400"/>
            <a:ext cx="2112962" cy="120808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098" name="Picture 2"/>
          <p:cNvPicPr>
            <a:picLocks noChangeAspect="1" noChangeArrowheads="1"/>
          </p:cNvPicPr>
          <p:nvPr/>
        </p:nvPicPr>
        <p:blipFill>
          <a:blip r:embed="rId2"/>
          <a:srcRect/>
          <a:stretch>
            <a:fillRect/>
          </a:stretch>
        </p:blipFill>
        <p:spPr bwMode="auto">
          <a:xfrm>
            <a:off x="1219199" y="1752600"/>
            <a:ext cx="2678159" cy="3048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76800" y="2057400"/>
            <a:ext cx="2666114" cy="2590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Properties of Transaction</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To ensure integrity of data, it is required that the database system possess the following properties of the transaction </a:t>
            </a:r>
            <a:r>
              <a:rPr lang="en-US" b="1" dirty="0" smtClean="0"/>
              <a:t>ACID properties.</a:t>
            </a:r>
            <a:endParaRPr lang="en-US" dirty="0" smtClean="0"/>
          </a:p>
          <a:p>
            <a:pPr marL="514350" indent="-514350">
              <a:buAutoNum type="arabicPeriod"/>
            </a:pPr>
            <a:r>
              <a:rPr lang="en-US" dirty="0" smtClean="0"/>
              <a:t>Atomicity</a:t>
            </a:r>
          </a:p>
          <a:p>
            <a:pPr marL="514350" indent="-514350">
              <a:buAutoNum type="arabicPeriod"/>
            </a:pPr>
            <a:r>
              <a:rPr lang="en-US" dirty="0" smtClean="0"/>
              <a:t>Isolation</a:t>
            </a:r>
          </a:p>
          <a:p>
            <a:pPr marL="514350" indent="-514350">
              <a:buAutoNum type="arabicPeriod"/>
            </a:pPr>
            <a:r>
              <a:rPr lang="en-US" dirty="0" smtClean="0"/>
              <a:t>Consistency</a:t>
            </a:r>
          </a:p>
          <a:p>
            <a:pPr marL="514350" indent="-514350">
              <a:buAutoNum type="arabicPeriod"/>
            </a:pPr>
            <a:r>
              <a:rPr lang="en-US" dirty="0" smtClean="0"/>
              <a:t>Durability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08038"/>
          </a:xfrm>
        </p:spPr>
        <p:txBody>
          <a:bodyPr/>
          <a:lstStyle/>
          <a:p>
            <a:r>
              <a:rPr lang="en-US" dirty="0" smtClean="0"/>
              <a:t>Concurrent execution</a:t>
            </a:r>
            <a:endParaRPr lang="en-US" dirty="0"/>
          </a:p>
        </p:txBody>
      </p:sp>
      <p:pic>
        <p:nvPicPr>
          <p:cNvPr id="5122" name="Picture 2"/>
          <p:cNvPicPr>
            <a:picLocks noChangeAspect="1" noChangeArrowheads="1"/>
          </p:cNvPicPr>
          <p:nvPr/>
        </p:nvPicPr>
        <p:blipFill>
          <a:blip r:embed="rId2"/>
          <a:srcRect/>
          <a:stretch>
            <a:fillRect/>
          </a:stretch>
        </p:blipFill>
        <p:spPr bwMode="auto">
          <a:xfrm>
            <a:off x="1371600" y="990600"/>
            <a:ext cx="6324600" cy="573041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Two Phase Locking Protocol</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r>
              <a:rPr lang="en-US" dirty="0" smtClean="0">
                <a:ea typeface="ＭＳ Ｐゴシック" pitchFamily="34" charset="-128"/>
              </a:rPr>
              <a:t>This protocol ensures conflict-</a:t>
            </a:r>
            <a:r>
              <a:rPr lang="en-US" dirty="0" err="1" smtClean="0">
                <a:ea typeface="ＭＳ Ｐゴシック" pitchFamily="34" charset="-128"/>
              </a:rPr>
              <a:t>serializable</a:t>
            </a:r>
            <a:r>
              <a:rPr lang="en-US" dirty="0" smtClean="0">
                <a:ea typeface="ＭＳ Ｐゴシック" pitchFamily="34" charset="-128"/>
              </a:rPr>
              <a:t> schedules.</a:t>
            </a:r>
          </a:p>
          <a:p>
            <a:r>
              <a:rPr lang="en-US" dirty="0" smtClean="0">
                <a:ea typeface="ＭＳ Ｐゴシック" pitchFamily="34" charset="-128"/>
              </a:rPr>
              <a:t>Phase 1: Growing Phase</a:t>
            </a:r>
          </a:p>
          <a:p>
            <a:pPr lvl="1"/>
            <a:r>
              <a:rPr lang="en-US" dirty="0" smtClean="0">
                <a:ea typeface="ＭＳ Ｐゴシック" pitchFamily="34" charset="-128"/>
              </a:rPr>
              <a:t>Transaction may obtain locks </a:t>
            </a:r>
          </a:p>
          <a:p>
            <a:pPr lvl="1"/>
            <a:r>
              <a:rPr lang="en-US" dirty="0" smtClean="0">
                <a:ea typeface="ＭＳ Ｐゴシック" pitchFamily="34" charset="-128"/>
              </a:rPr>
              <a:t>Transaction may not release locks</a:t>
            </a:r>
          </a:p>
          <a:p>
            <a:r>
              <a:rPr lang="en-US" dirty="0" smtClean="0">
                <a:ea typeface="ＭＳ Ｐゴシック" pitchFamily="34" charset="-128"/>
              </a:rPr>
              <a:t>Phase 2: Shrinking Phase</a:t>
            </a:r>
          </a:p>
          <a:p>
            <a:pPr lvl="1"/>
            <a:r>
              <a:rPr lang="en-US" dirty="0" smtClean="0">
                <a:ea typeface="ＭＳ Ｐゴシック" pitchFamily="34" charset="-128"/>
              </a:rPr>
              <a:t>Transaction may release locks</a:t>
            </a:r>
          </a:p>
          <a:p>
            <a:pPr lvl="1"/>
            <a:r>
              <a:rPr lang="en-US" dirty="0" smtClean="0">
                <a:ea typeface="ＭＳ Ｐゴシック" pitchFamily="34" charset="-128"/>
              </a:rPr>
              <a:t>Transaction may not obtain locks</a:t>
            </a:r>
          </a:p>
          <a:p>
            <a:pPr>
              <a:lnSpc>
                <a:spcPct val="120000"/>
              </a:lnSpc>
            </a:pPr>
            <a:r>
              <a:rPr lang="en-US" dirty="0" smtClean="0">
                <a:ea typeface="ＭＳ Ｐゴシック" pitchFamily="34" charset="-128"/>
              </a:rPr>
              <a:t>The protocol assures </a:t>
            </a:r>
            <a:r>
              <a:rPr lang="en-US" dirty="0" err="1" smtClean="0">
                <a:ea typeface="ＭＳ Ｐゴシック" pitchFamily="34" charset="-128"/>
              </a:rPr>
              <a:t>serializability</a:t>
            </a:r>
            <a:r>
              <a:rPr lang="en-US" dirty="0" smtClean="0">
                <a:ea typeface="ＭＳ Ｐゴシック" pitchFamily="34" charset="-128"/>
              </a:rPr>
              <a:t>. It can be proved that the transactions can be serialized in the order of their </a:t>
            </a:r>
            <a:r>
              <a:rPr lang="en-US" b="1" dirty="0" smtClean="0">
                <a:solidFill>
                  <a:srgbClr val="000099"/>
                </a:solidFill>
                <a:ea typeface="ＭＳ Ｐゴシック" pitchFamily="34" charset="-128"/>
              </a:rPr>
              <a:t>lock points</a:t>
            </a:r>
            <a:r>
              <a:rPr lang="en-US" i="1" dirty="0" smtClean="0">
                <a:ea typeface="ＭＳ Ｐゴシック" pitchFamily="34" charset="-128"/>
              </a:rPr>
              <a:t> </a:t>
            </a:r>
            <a:r>
              <a:rPr lang="en-US" dirty="0" smtClean="0">
                <a:ea typeface="ＭＳ Ｐゴシック" pitchFamily="34" charset="-128"/>
              </a:rPr>
              <a:t> (i.e., the point where a transaction acquired its final lock).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t>Strict Two Phase Locking (Strict 2PL): -</a:t>
            </a:r>
            <a:r>
              <a:rPr lang="en-US" dirty="0" smtClean="0"/>
              <a:t> This protocol is similar to 2PL in the first phase.</a:t>
            </a:r>
          </a:p>
          <a:p>
            <a:r>
              <a:rPr lang="en-US" dirty="0" smtClean="0"/>
              <a:t>Once it receives the lock on the data, it completes the transaction. Here it does not release the locks as it is used and no more required. </a:t>
            </a:r>
          </a:p>
          <a:p>
            <a:r>
              <a:rPr lang="en-US" dirty="0" smtClean="0"/>
              <a:t>It waits till whole transaction to complete and commit, then it releases all the locks at a time.</a:t>
            </a:r>
          </a:p>
          <a:p>
            <a:r>
              <a:rPr lang="en-US" dirty="0" smtClean="0"/>
              <a:t>This protocol hence does not have shrinking phase of lock release.</a:t>
            </a:r>
            <a:br>
              <a:rPr lang="en-US" dirty="0" smtClean="0"/>
            </a:b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Deadlock </a:t>
            </a:r>
            <a:endParaRPr lang="en-US" dirty="0"/>
          </a:p>
        </p:txBody>
      </p:sp>
      <p:sp>
        <p:nvSpPr>
          <p:cNvPr id="4" name="Rectangle 3"/>
          <p:cNvSpPr txBox="1">
            <a:spLocks noChangeArrowheads="1"/>
          </p:cNvSpPr>
          <p:nvPr/>
        </p:nvSpPr>
        <p:spPr>
          <a:xfrm>
            <a:off x="825500" y="1079500"/>
            <a:ext cx="7466013" cy="51435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Consider the partial schedule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endParaRPr>
          </a:p>
          <a:p>
            <a:pPr marL="342900" marR="0" lvl="0" indent="-342900" algn="l" defTabSz="914400" rtl="0" eaLnBrk="1" fontAlgn="auto" latinLnBrk="0" hangingPunct="1">
              <a:lnSpc>
                <a:spcPct val="9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endParaRPr>
          </a:p>
          <a:p>
            <a:pPr marL="342900" marR="0" lvl="0" indent="-342900" algn="l" defTabSz="914400" rtl="0" eaLnBrk="1" fontAlgn="auto" latinLnBrk="0" hangingPunct="1">
              <a:lnSpc>
                <a:spcPct val="90000"/>
              </a:lnSpc>
              <a:spcBef>
                <a:spcPct val="20000"/>
              </a:spcBef>
              <a:spcAft>
                <a:spcPts val="0"/>
              </a:spcAft>
              <a:buClrTx/>
              <a:buSzTx/>
              <a:buFont typeface="Monotype Sorts"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r>
            <a:b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br>
            <a:endPar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endParaRPr>
          </a:p>
          <a:p>
            <a:pPr marL="342900" marR="0" lvl="0" indent="-342900" algn="l" defTabSz="914400" rtl="0" eaLnBrk="1" fontAlgn="auto" latinLnBrk="0" hangingPunct="1">
              <a:lnSpc>
                <a:spcPct val="90000"/>
              </a:lnSpc>
              <a:spcBef>
                <a:spcPct val="20000"/>
              </a:spcBef>
              <a:spcAft>
                <a:spcPts val="0"/>
              </a:spcAft>
              <a:buClrTx/>
              <a:buSzTx/>
              <a:buFont typeface="Monotype Sorts"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r>
            <a:b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br>
            <a:endPar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endParaRPr>
          </a:p>
          <a:p>
            <a:pPr marL="342900" marR="0" lvl="0" indent="-342900" algn="l" defTabSz="914400" rtl="0" eaLnBrk="1" fontAlgn="auto" latinLnBrk="0" hangingPunct="1">
              <a:lnSpc>
                <a:spcPct val="90000"/>
              </a:lnSpc>
              <a:spcBef>
                <a:spcPct val="20000"/>
              </a:spcBef>
              <a:spcAft>
                <a:spcPts val="0"/>
              </a:spcAft>
              <a:buClrTx/>
              <a:buSzTx/>
              <a:buFont typeface="Monotype Sorts"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Neither </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T</a:t>
            </a:r>
            <a:r>
              <a:rPr kumimoji="0" lang="en-US" sz="3200" b="0" i="1" u="none" strike="noStrike" kern="1200" cap="none" spc="0" normalizeH="0" baseline="-25000" noProof="0" dirty="0" smtClean="0">
                <a:ln>
                  <a:noFill/>
                </a:ln>
                <a:solidFill>
                  <a:schemeClr val="tx1"/>
                </a:solidFill>
                <a:effectLst/>
                <a:uLnTx/>
                <a:uFillTx/>
                <a:latin typeface="+mn-lt"/>
                <a:ea typeface="ＭＳ Ｐゴシック" pitchFamily="34" charset="-128"/>
                <a:cs typeface="+mn-cs"/>
              </a:rPr>
              <a:t>3</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nor </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T</a:t>
            </a:r>
            <a:r>
              <a:rPr kumimoji="0" lang="en-US" sz="3200" b="0" i="1" u="none" strike="noStrike" kern="1200" cap="none" spc="0" normalizeH="0" baseline="-25000" noProof="0" dirty="0" smtClean="0">
                <a:ln>
                  <a:noFill/>
                </a:ln>
                <a:solidFill>
                  <a:schemeClr val="tx1"/>
                </a:solidFill>
                <a:effectLst/>
                <a:uLnTx/>
                <a:uFillTx/>
                <a:latin typeface="+mn-lt"/>
                <a:ea typeface="ＭＳ Ｐゴシック" pitchFamily="34" charset="-128"/>
                <a:cs typeface="+mn-cs"/>
              </a:rPr>
              <a:t>4</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can make progress — executing  </a:t>
            </a:r>
            <a:r>
              <a:rPr kumimoji="0" lang="en-US" sz="3200" b="1"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lock-S</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(B)</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causes </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T</a:t>
            </a:r>
            <a:r>
              <a:rPr kumimoji="0" lang="en-US" sz="3200" b="0" i="1" u="none" strike="noStrike" kern="1200" cap="none" spc="0" normalizeH="0" baseline="-25000" noProof="0" dirty="0" smtClean="0">
                <a:ln>
                  <a:noFill/>
                </a:ln>
                <a:solidFill>
                  <a:schemeClr val="tx1"/>
                </a:solidFill>
                <a:effectLst/>
                <a:uLnTx/>
                <a:uFillTx/>
                <a:latin typeface="+mn-lt"/>
                <a:ea typeface="ＭＳ Ｐゴシック" pitchFamily="34" charset="-128"/>
                <a:cs typeface="+mn-cs"/>
              </a:rPr>
              <a:t>4</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to wait for </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T</a:t>
            </a:r>
            <a:r>
              <a:rPr kumimoji="0" lang="en-US" sz="3200" b="0" i="1" u="none" strike="noStrike" kern="1200" cap="none" spc="0" normalizeH="0" baseline="-25000" noProof="0" dirty="0" smtClean="0">
                <a:ln>
                  <a:noFill/>
                </a:ln>
                <a:solidFill>
                  <a:schemeClr val="tx1"/>
                </a:solidFill>
                <a:effectLst/>
                <a:uLnTx/>
                <a:uFillTx/>
                <a:latin typeface="+mn-lt"/>
                <a:ea typeface="ＭＳ Ｐゴシック" pitchFamily="34" charset="-128"/>
                <a:cs typeface="+mn-cs"/>
              </a:rPr>
              <a:t>3</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to release its lock on </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B</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while executing  </a:t>
            </a:r>
            <a:r>
              <a:rPr kumimoji="0" lang="en-US" sz="3200" b="1"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lock-X</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(A)</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causes </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T</a:t>
            </a:r>
            <a:r>
              <a:rPr kumimoji="0" lang="en-US" sz="3200" b="0" i="1" u="none" strike="noStrike" kern="1200" cap="none" spc="0" normalizeH="0" baseline="-25000" noProof="0" dirty="0" smtClean="0">
                <a:ln>
                  <a:noFill/>
                </a:ln>
                <a:solidFill>
                  <a:schemeClr val="tx1"/>
                </a:solidFill>
                <a:effectLst/>
                <a:uLnTx/>
                <a:uFillTx/>
                <a:latin typeface="+mn-lt"/>
                <a:ea typeface="ＭＳ Ｐゴシック" pitchFamily="34" charset="-128"/>
                <a:cs typeface="+mn-cs"/>
              </a:rPr>
              <a:t>3</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to wait for </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T</a:t>
            </a:r>
            <a:r>
              <a:rPr kumimoji="0" lang="en-US" sz="3200" b="0" i="1" u="none" strike="noStrike" kern="1200" cap="none" spc="0" normalizeH="0" baseline="-25000" noProof="0" dirty="0" smtClean="0">
                <a:ln>
                  <a:noFill/>
                </a:ln>
                <a:solidFill>
                  <a:schemeClr val="tx1"/>
                </a:solidFill>
                <a:effectLst/>
                <a:uLnTx/>
                <a:uFillTx/>
                <a:latin typeface="+mn-lt"/>
                <a:ea typeface="ＭＳ Ｐゴシック" pitchFamily="34" charset="-128"/>
                <a:cs typeface="+mn-cs"/>
              </a:rPr>
              <a:t>4</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to release its lock on </a:t>
            </a:r>
            <a:r>
              <a:rPr kumimoji="0" lang="en-US" sz="32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A</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Such a situation is called a </a:t>
            </a:r>
            <a:r>
              <a:rPr kumimoji="0" lang="en-US" sz="3200" b="1" i="0" u="none" strike="noStrike" kern="1200" cap="none" spc="0" normalizeH="0" baseline="0" noProof="0" dirty="0" smtClean="0">
                <a:ln>
                  <a:noFill/>
                </a:ln>
                <a:solidFill>
                  <a:srgbClr val="000099"/>
                </a:solidFill>
                <a:effectLst/>
                <a:uLnTx/>
                <a:uFillTx/>
                <a:latin typeface="+mn-lt"/>
                <a:ea typeface="ＭＳ Ｐゴシック" pitchFamily="34" charset="-128"/>
                <a:cs typeface="+mn-cs"/>
              </a:rPr>
              <a:t>deadlock</a:t>
            </a:r>
            <a:r>
              <a:rPr kumimoji="0" lang="en-US" sz="32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To handle a deadlock one of </a:t>
            </a:r>
            <a:r>
              <a:rPr kumimoji="0" lang="en-US" sz="28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T</a:t>
            </a:r>
            <a:r>
              <a:rPr kumimoji="0" lang="en-US" sz="2800" b="0" i="1" u="none" strike="noStrike" kern="1200" cap="none" spc="0" normalizeH="0" baseline="-25000" noProof="0" dirty="0" smtClean="0">
                <a:ln>
                  <a:noFill/>
                </a:ln>
                <a:solidFill>
                  <a:schemeClr val="tx1"/>
                </a:solidFill>
                <a:effectLst/>
                <a:uLnTx/>
                <a:uFillTx/>
                <a:latin typeface="+mn-lt"/>
                <a:ea typeface="ＭＳ Ｐゴシック" pitchFamily="34" charset="-128"/>
                <a:cs typeface="+mn-cs"/>
              </a:rPr>
              <a:t>3</a:t>
            </a:r>
            <a:r>
              <a:rPr kumimoji="0" lang="en-US"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or </a:t>
            </a:r>
            <a:r>
              <a:rPr kumimoji="0" lang="en-US" sz="2800" b="0" i="1" u="none" strike="noStrike" kern="1200" cap="none" spc="0" normalizeH="0" baseline="0" noProof="0" dirty="0" smtClean="0">
                <a:ln>
                  <a:noFill/>
                </a:ln>
                <a:solidFill>
                  <a:schemeClr val="tx1"/>
                </a:solidFill>
                <a:effectLst/>
                <a:uLnTx/>
                <a:uFillTx/>
                <a:latin typeface="+mn-lt"/>
                <a:ea typeface="ＭＳ Ｐゴシック" pitchFamily="34" charset="-128"/>
                <a:cs typeface="+mn-cs"/>
              </a:rPr>
              <a:t>T</a:t>
            </a:r>
            <a:r>
              <a:rPr kumimoji="0" lang="en-US" sz="2800" b="0" i="1" u="none" strike="noStrike" kern="1200" cap="none" spc="0" normalizeH="0" baseline="-25000" noProof="0" dirty="0" smtClean="0">
                <a:ln>
                  <a:noFill/>
                </a:ln>
                <a:solidFill>
                  <a:schemeClr val="tx1"/>
                </a:solidFill>
                <a:effectLst/>
                <a:uLnTx/>
                <a:uFillTx/>
                <a:latin typeface="+mn-lt"/>
                <a:ea typeface="ＭＳ Ｐゴシック" pitchFamily="34" charset="-128"/>
                <a:cs typeface="+mn-cs"/>
              </a:rPr>
              <a:t>4</a:t>
            </a:r>
            <a:r>
              <a:rPr kumimoji="0" lang="en-US"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 must be rolled back </a:t>
            </a:r>
            <a:br>
              <a:rPr kumimoji="0" lang="en-US"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br>
            <a:r>
              <a:rPr kumimoji="0" lang="en-US" sz="2800" b="0" i="0" u="none" strike="noStrike" kern="1200" cap="none" spc="0" normalizeH="0" baseline="0" noProof="0" dirty="0" smtClean="0">
                <a:ln>
                  <a:noFill/>
                </a:ln>
                <a:solidFill>
                  <a:schemeClr val="tx1"/>
                </a:solidFill>
                <a:effectLst/>
                <a:uLnTx/>
                <a:uFillTx/>
                <a:latin typeface="+mn-lt"/>
                <a:ea typeface="ＭＳ Ｐゴシック" pitchFamily="34" charset="-128"/>
                <a:cs typeface="+mn-cs"/>
              </a:rPr>
              <a:t>and its locks released.</a:t>
            </a:r>
          </a:p>
        </p:txBody>
      </p:sp>
      <p:pic>
        <p:nvPicPr>
          <p:cNvPr id="5" name="Picture 14" descr="15"/>
          <p:cNvPicPr>
            <a:picLocks noChangeAspect="1" noChangeArrowheads="1"/>
          </p:cNvPicPr>
          <p:nvPr/>
        </p:nvPicPr>
        <p:blipFill>
          <a:blip r:embed="rId2"/>
          <a:srcRect/>
          <a:stretch>
            <a:fillRect/>
          </a:stretch>
        </p:blipFill>
        <p:spPr bwMode="auto">
          <a:xfrm>
            <a:off x="2765425" y="1585913"/>
            <a:ext cx="2960688" cy="2443162"/>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Deadlock </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Deadlock is a state of a database system having two or more transactions, when each transaction is waiting for a data item that is being locked by some other transaction. A deadlock can be indicated by a cycle in the wait-for-graph.</a:t>
            </a:r>
            <a:endParaRPr lang="en-US" dirty="0"/>
          </a:p>
        </p:txBody>
      </p:sp>
      <p:pic>
        <p:nvPicPr>
          <p:cNvPr id="1026" name="Picture 2"/>
          <p:cNvPicPr>
            <a:picLocks noChangeAspect="1" noChangeArrowheads="1"/>
          </p:cNvPicPr>
          <p:nvPr/>
        </p:nvPicPr>
        <p:blipFill>
          <a:blip r:embed="rId2"/>
          <a:srcRect t="5031"/>
          <a:stretch>
            <a:fillRect/>
          </a:stretch>
        </p:blipFill>
        <p:spPr bwMode="auto">
          <a:xfrm>
            <a:off x="5791200" y="4495800"/>
            <a:ext cx="2781300" cy="143827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Deadlock Handling</a:t>
            </a:r>
            <a:endParaRPr lang="en-US" dirty="0"/>
          </a:p>
        </p:txBody>
      </p:sp>
      <p:sp>
        <p:nvSpPr>
          <p:cNvPr id="3" name="Content Placeholder 2"/>
          <p:cNvSpPr>
            <a:spLocks noGrp="1"/>
          </p:cNvSpPr>
          <p:nvPr>
            <p:ph idx="1"/>
          </p:nvPr>
        </p:nvSpPr>
        <p:spPr>
          <a:xfrm>
            <a:off x="457200" y="1066800"/>
            <a:ext cx="8229600" cy="5562600"/>
          </a:xfrm>
        </p:spPr>
        <p:txBody>
          <a:bodyPr>
            <a:normAutofit lnSpcReduction="10000"/>
          </a:bodyPr>
          <a:lstStyle/>
          <a:p>
            <a:r>
              <a:rPr lang="en-US" dirty="0" smtClean="0">
                <a:ea typeface="ＭＳ Ｐゴシック" pitchFamily="34" charset="-128"/>
              </a:rPr>
              <a:t>System is deadlocked if there is a set of transactions such that every transaction in the set is waiting for another transaction in the set.</a:t>
            </a:r>
          </a:p>
          <a:p>
            <a:r>
              <a:rPr lang="en-US" b="1" i="1" dirty="0" smtClean="0">
                <a:solidFill>
                  <a:srgbClr val="000099"/>
                </a:solidFill>
                <a:ea typeface="ＭＳ Ｐゴシック" pitchFamily="34" charset="-128"/>
              </a:rPr>
              <a:t>Deadlock prevention</a:t>
            </a:r>
            <a:r>
              <a:rPr lang="en-US" dirty="0" smtClean="0">
                <a:ea typeface="ＭＳ Ｐゴシック" pitchFamily="34" charset="-128"/>
              </a:rPr>
              <a:t> protocols ensure that the system will </a:t>
            </a:r>
            <a:r>
              <a:rPr lang="en-US" i="1" dirty="0" smtClean="0">
                <a:ea typeface="ＭＳ Ｐゴシック" pitchFamily="34" charset="-128"/>
              </a:rPr>
              <a:t>never</a:t>
            </a:r>
            <a:r>
              <a:rPr lang="en-US" dirty="0" smtClean="0">
                <a:ea typeface="ＭＳ Ｐゴシック" pitchFamily="34" charset="-128"/>
              </a:rPr>
              <a:t> enter into a deadlock state. Some prevention strategies :</a:t>
            </a:r>
          </a:p>
          <a:p>
            <a:pPr lvl="1"/>
            <a:r>
              <a:rPr lang="en-US" dirty="0" smtClean="0">
                <a:ea typeface="ＭＳ Ｐゴシック" pitchFamily="34" charset="-128"/>
              </a:rPr>
              <a:t>Require that each transaction locks all its data items before it begins execution (</a:t>
            </a:r>
            <a:r>
              <a:rPr lang="en-US" dirty="0" err="1" smtClean="0">
                <a:ea typeface="ＭＳ Ｐゴシック" pitchFamily="34" charset="-128"/>
              </a:rPr>
              <a:t>predeclaration</a:t>
            </a:r>
            <a:r>
              <a:rPr lang="en-US" dirty="0" smtClean="0">
                <a:ea typeface="ＭＳ Ｐゴシック" pitchFamily="34" charset="-128"/>
              </a:rPr>
              <a:t>).</a:t>
            </a:r>
          </a:p>
          <a:p>
            <a:pPr lvl="1"/>
            <a:r>
              <a:rPr lang="en-US" dirty="0" smtClean="0">
                <a:ea typeface="ＭＳ Ｐゴシック" pitchFamily="34" charset="-128"/>
              </a:rPr>
              <a:t>Impose partial ordering of all data items and require that a transaction can lock data items only in the order specified by the partial order.</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Two different lock prevention schemes are:-</a:t>
            </a:r>
          </a:p>
          <a:p>
            <a:r>
              <a:rPr lang="en-US" u="sng" dirty="0" smtClean="0"/>
              <a:t>Wait-die scheme- </a:t>
            </a:r>
            <a:r>
              <a:rPr lang="en-US" dirty="0" smtClean="0"/>
              <a:t>It states that when transaction Ti request a data item currently held by </a:t>
            </a:r>
            <a:r>
              <a:rPr lang="en-US" dirty="0" err="1" smtClean="0"/>
              <a:t>Tj</a:t>
            </a:r>
            <a:r>
              <a:rPr lang="en-US" dirty="0" smtClean="0"/>
              <a:t>, Ti is allowed to wait only if it has a smaller timestamp than that of </a:t>
            </a:r>
            <a:r>
              <a:rPr lang="en-US" dirty="0" err="1" smtClean="0"/>
              <a:t>Tj</a:t>
            </a:r>
            <a:r>
              <a:rPr lang="en-US" dirty="0" smtClean="0"/>
              <a:t>, otherwise Ti is rolled back.</a:t>
            </a:r>
          </a:p>
          <a:p>
            <a:r>
              <a:rPr lang="en-US" u="sng" dirty="0" smtClean="0"/>
              <a:t>Wound-wait scheme- </a:t>
            </a:r>
            <a:r>
              <a:rPr lang="en-US" dirty="0" smtClean="0"/>
              <a:t>when transaction Ti request a data item currently held by </a:t>
            </a:r>
            <a:r>
              <a:rPr lang="en-US" dirty="0" err="1" smtClean="0"/>
              <a:t>Tj</a:t>
            </a:r>
            <a:r>
              <a:rPr lang="en-US" dirty="0" smtClean="0"/>
              <a:t>, Ti is allowed to wait only if it has a larger timestamp than </a:t>
            </a:r>
            <a:r>
              <a:rPr lang="en-US" dirty="0" err="1" smtClean="0"/>
              <a:t>Tj</a:t>
            </a:r>
            <a:r>
              <a:rPr lang="en-US" dirty="0" smtClean="0"/>
              <a:t> otherwise it is rolled back.</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Deadlock detection and Recovery</a:t>
            </a:r>
            <a:endParaRPr lang="en-US" dirty="0"/>
          </a:p>
        </p:txBody>
      </p:sp>
      <p:sp>
        <p:nvSpPr>
          <p:cNvPr id="3" name="Content Placeholder 2"/>
          <p:cNvSpPr>
            <a:spLocks noGrp="1"/>
          </p:cNvSpPr>
          <p:nvPr>
            <p:ph idx="1"/>
          </p:nvPr>
        </p:nvSpPr>
        <p:spPr>
          <a:xfrm>
            <a:off x="457200" y="1219200"/>
            <a:ext cx="8229600" cy="5410200"/>
          </a:xfrm>
        </p:spPr>
        <p:txBody>
          <a:bodyPr/>
          <a:lstStyle/>
          <a:p>
            <a:r>
              <a:rPr lang="en-US" dirty="0" smtClean="0"/>
              <a:t>The deadlock detection and removal approach runs a deadlock detection algorithm periodically and removes deadlock in case there is one.</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1295400" y="3352800"/>
            <a:ext cx="6734175" cy="30765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229600" cy="3581400"/>
          </a:xfrm>
        </p:spPr>
        <p:txBody>
          <a:bodyPr/>
          <a:lstStyle/>
          <a:p>
            <a:r>
              <a:rPr lang="en-US" dirty="0" smtClean="0"/>
              <a:t>Deadlock can be detected using directed graph called as wait-for graph. </a:t>
            </a:r>
          </a:p>
          <a:p>
            <a:r>
              <a:rPr lang="en-US" dirty="0" smtClean="0"/>
              <a:t>If a cycle is present in wait-for  graph then deadlock is present and transactions in cycle are a deadlock.</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Recovery from deadlock</a:t>
            </a:r>
            <a:endParaRPr lang="en-US" dirty="0"/>
          </a:p>
        </p:txBody>
      </p:sp>
      <p:sp>
        <p:nvSpPr>
          <p:cNvPr id="3" name="Content Placeholder 2"/>
          <p:cNvSpPr>
            <a:spLocks noGrp="1"/>
          </p:cNvSpPr>
          <p:nvPr>
            <p:ph idx="1"/>
          </p:nvPr>
        </p:nvSpPr>
        <p:spPr>
          <a:xfrm>
            <a:off x="457200" y="1066800"/>
            <a:ext cx="8229600" cy="5410200"/>
          </a:xfrm>
        </p:spPr>
        <p:txBody>
          <a:bodyPr/>
          <a:lstStyle/>
          <a:p>
            <a:r>
              <a:rPr lang="en-US" dirty="0" smtClean="0"/>
              <a:t>Methods for recovery from deadlock are:-</a:t>
            </a:r>
          </a:p>
          <a:p>
            <a:pPr marL="514350" indent="-514350">
              <a:buAutoNum type="arabicPeriod"/>
            </a:pPr>
            <a:r>
              <a:rPr lang="en-US" u="sng" dirty="0" smtClean="0"/>
              <a:t>Select the victim- </a:t>
            </a:r>
            <a:r>
              <a:rPr lang="en-US" dirty="0" smtClean="0"/>
              <a:t>If deadlock is detected then a transaction is to be selected to break deadlock.</a:t>
            </a:r>
          </a:p>
          <a:p>
            <a:pPr marL="514350" indent="-514350">
              <a:buAutoNum type="arabicPeriod"/>
            </a:pPr>
            <a:r>
              <a:rPr lang="en-US" u="sng" dirty="0" smtClean="0"/>
              <a:t>Rollback</a:t>
            </a:r>
            <a:r>
              <a:rPr lang="en-US" dirty="0" smtClean="0"/>
              <a:t>- </a:t>
            </a:r>
          </a:p>
          <a:p>
            <a:pPr marL="514350" indent="-514350">
              <a:buFont typeface="Wingdings" pitchFamily="2" charset="2"/>
              <a:buChar char="Ø"/>
            </a:pPr>
            <a:r>
              <a:rPr lang="en-US" u="sng" dirty="0" smtClean="0"/>
              <a:t>Total rollback- </a:t>
            </a:r>
            <a:r>
              <a:rPr lang="en-US" dirty="0" smtClean="0"/>
              <a:t>The entire transaction is aborted and restarted.</a:t>
            </a:r>
          </a:p>
          <a:p>
            <a:pPr marL="514350" indent="-514350">
              <a:buFont typeface="Wingdings" pitchFamily="2" charset="2"/>
              <a:buChar char="Ø"/>
            </a:pPr>
            <a:r>
              <a:rPr lang="en-US" u="sng" dirty="0" smtClean="0"/>
              <a:t>Partial rollback- </a:t>
            </a:r>
            <a:r>
              <a:rPr lang="en-US" dirty="0" smtClean="0"/>
              <a:t>Rollback only the transaction which is needed to break the deadlock.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Atomicity </a:t>
            </a:r>
            <a:endParaRPr lang="en-US" dirty="0"/>
          </a:p>
        </p:txBody>
      </p:sp>
      <p:sp>
        <p:nvSpPr>
          <p:cNvPr id="3" name="Content Placeholder 2"/>
          <p:cNvSpPr>
            <a:spLocks noGrp="1"/>
          </p:cNvSpPr>
          <p:nvPr>
            <p:ph idx="1"/>
          </p:nvPr>
        </p:nvSpPr>
        <p:spPr>
          <a:xfrm>
            <a:off x="457200" y="1066800"/>
            <a:ext cx="8229600" cy="5638800"/>
          </a:xfrm>
        </p:spPr>
        <p:txBody>
          <a:bodyPr/>
          <a:lstStyle/>
          <a:p>
            <a:r>
              <a:rPr lang="en-US" dirty="0" smtClean="0"/>
              <a:t>A transaction is atomic if it is executed entirely or not at all.</a:t>
            </a:r>
          </a:p>
          <a:p>
            <a:r>
              <a:rPr lang="en-US" dirty="0" smtClean="0"/>
              <a:t>If follows ALL or NOTHING principle.</a:t>
            </a:r>
          </a:p>
          <a:p>
            <a:r>
              <a:rPr lang="en-US" dirty="0" smtClean="0"/>
              <a:t>If transaction fails at any step which has been executed partially, it should be undone.</a:t>
            </a:r>
          </a:p>
          <a:p>
            <a:r>
              <a:rPr lang="en-US" dirty="0" err="1" smtClean="0"/>
              <a:t>Eg</a:t>
            </a:r>
            <a:r>
              <a:rPr lang="en-US" dirty="0" smtClean="0"/>
              <a:t>, transfer money(Amount, X,Y)</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3. </a:t>
            </a:r>
            <a:r>
              <a:rPr lang="en-US" u="sng" dirty="0" smtClean="0"/>
              <a:t>Starvation</a:t>
            </a:r>
            <a:r>
              <a:rPr lang="en-US" dirty="0" smtClean="0"/>
              <a:t>- It may happen that every time the same transaction is selected as the victim which may rest towards the starvation of that transaction. </a:t>
            </a:r>
          </a:p>
          <a:p>
            <a:pPr>
              <a:buNone/>
            </a:pPr>
            <a:r>
              <a:rPr lang="en-US" dirty="0" smtClean="0"/>
              <a:t>	Starvation is a problem encountered in concurrent computing where a process is perpetually denied necessary resources to process its work.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Consistency </a:t>
            </a:r>
            <a:endParaRPr lang="en-US" dirty="0"/>
          </a:p>
        </p:txBody>
      </p:sp>
      <p:sp>
        <p:nvSpPr>
          <p:cNvPr id="3" name="Content Placeholder 2"/>
          <p:cNvSpPr>
            <a:spLocks noGrp="1"/>
          </p:cNvSpPr>
          <p:nvPr>
            <p:ph idx="1"/>
          </p:nvPr>
        </p:nvSpPr>
        <p:spPr>
          <a:xfrm>
            <a:off x="457200" y="1447800"/>
            <a:ext cx="8229600" cy="4678363"/>
          </a:xfrm>
        </p:spPr>
        <p:txBody>
          <a:bodyPr/>
          <a:lstStyle/>
          <a:p>
            <a:r>
              <a:rPr lang="en-US" dirty="0" smtClean="0"/>
              <a:t>Each transaction must leave the database in a consistent state.</a:t>
            </a:r>
          </a:p>
          <a:p>
            <a:r>
              <a:rPr lang="en-US" dirty="0" smtClean="0"/>
              <a:t>Consistency requirement in above example:</a:t>
            </a:r>
          </a:p>
          <a:p>
            <a:r>
              <a:rPr lang="en-US" dirty="0" smtClean="0"/>
              <a:t> The sum of A and B is unchanged by the execution of the transaction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Isolation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If there are multiple transactions executing simultaneously, then all the transaction should be processed as if they are single transaction</a:t>
            </a:r>
            <a:r>
              <a:rPr lang="en-US" dirty="0" smtClean="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600199" y="3200400"/>
            <a:ext cx="5209609" cy="2590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Durability </a:t>
            </a:r>
            <a:endParaRPr lang="en-US" dirty="0"/>
          </a:p>
        </p:txBody>
      </p:sp>
      <p:sp>
        <p:nvSpPr>
          <p:cNvPr id="3" name="Content Placeholder 2"/>
          <p:cNvSpPr>
            <a:spLocks noGrp="1"/>
          </p:cNvSpPr>
          <p:nvPr>
            <p:ph idx="1"/>
          </p:nvPr>
        </p:nvSpPr>
        <p:spPr>
          <a:xfrm>
            <a:off x="457200" y="1524000"/>
            <a:ext cx="8229600" cy="4602163"/>
          </a:xfrm>
        </p:spPr>
        <p:txBody>
          <a:bodyPr/>
          <a:lstStyle/>
          <a:p>
            <a:r>
              <a:rPr lang="en-US" dirty="0" smtClean="0"/>
              <a:t>Once the DBMS notifies the user that the transaction has been successfully completed </a:t>
            </a:r>
            <a:r>
              <a:rPr lang="en-US" dirty="0" smtClean="0">
                <a:ea typeface="ＭＳ Ｐゴシック" pitchFamily="34" charset="-128"/>
              </a:rPr>
              <a:t>i.e., the transfer of the Rs. 50 has taken place</a:t>
            </a:r>
            <a:r>
              <a:rPr lang="en-US" dirty="0" smtClean="0"/>
              <a:t>,</a:t>
            </a:r>
          </a:p>
          <a:p>
            <a:r>
              <a:rPr lang="en-US" dirty="0" smtClean="0"/>
              <a:t>the changes made to the database remain consistent , even if there is a system failure.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lstStyle/>
          <a:p>
            <a:r>
              <a:rPr lang="en-US" dirty="0"/>
              <a:t>A transaction which is not successfully completed is called as </a:t>
            </a:r>
            <a:r>
              <a:rPr lang="en-US" dirty="0">
                <a:solidFill>
                  <a:srgbClr val="FF0000"/>
                </a:solidFill>
              </a:rPr>
              <a:t>aborted</a:t>
            </a:r>
            <a:r>
              <a:rPr lang="en-US" dirty="0"/>
              <a:t> transaction and hence, to ensure the atomicity property, any changes made by aborted transaction are undone. </a:t>
            </a:r>
            <a:endParaRPr lang="en-US" dirty="0" smtClean="0"/>
          </a:p>
          <a:p>
            <a:r>
              <a:rPr lang="en-US" dirty="0" smtClean="0"/>
              <a:t>When </a:t>
            </a:r>
            <a:r>
              <a:rPr lang="en-US" dirty="0"/>
              <a:t>changes made by aborted transaction are undone, the transaction is said to be a </a:t>
            </a:r>
            <a:r>
              <a:rPr lang="en-US" dirty="0">
                <a:solidFill>
                  <a:srgbClr val="FF0000"/>
                </a:solidFill>
              </a:rPr>
              <a:t>rollback transaction</a:t>
            </a:r>
            <a:r>
              <a:rPr lang="en-US" dirty="0"/>
              <a:t>. </a:t>
            </a:r>
            <a:endParaRPr lang="en-US" dirty="0" smtClean="0"/>
          </a:p>
          <a:p>
            <a:r>
              <a:rPr lang="en-US" dirty="0" smtClean="0"/>
              <a:t>The </a:t>
            </a:r>
            <a:r>
              <a:rPr lang="en-US" dirty="0"/>
              <a:t>transaction that has completed its execution successfully is said to be </a:t>
            </a:r>
            <a:r>
              <a:rPr lang="en-US" dirty="0">
                <a:solidFill>
                  <a:srgbClr val="FF0000"/>
                </a:solidFill>
              </a:rPr>
              <a:t>committed.</a:t>
            </a:r>
            <a:r>
              <a:rPr lang="en-US" dirty="0"/>
              <a:t> </a:t>
            </a:r>
          </a:p>
          <a:p>
            <a:endParaRPr lang="en-US" dirty="0"/>
          </a:p>
        </p:txBody>
      </p:sp>
    </p:spTree>
    <p:extLst>
      <p:ext uri="{BB962C8B-B14F-4D97-AF65-F5344CB8AC3E}">
        <p14:creationId xmlns:p14="http://schemas.microsoft.com/office/powerpoint/2010/main" val="943405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1225</TotalTime>
  <Words>1915</Words>
  <Application>Microsoft Office PowerPoint</Application>
  <PresentationFormat>On-screen Show (4:3)</PresentationFormat>
  <Paragraphs>172</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ＭＳ Ｐゴシック</vt:lpstr>
      <vt:lpstr>Arial</vt:lpstr>
      <vt:lpstr>Calibri</vt:lpstr>
      <vt:lpstr>Monotype Sorts</vt:lpstr>
      <vt:lpstr>Wingdings</vt:lpstr>
      <vt:lpstr>Office Theme</vt:lpstr>
      <vt:lpstr>UNIT 4</vt:lpstr>
      <vt:lpstr>TRANSCATION</vt:lpstr>
      <vt:lpstr>PowerPoint Presentation</vt:lpstr>
      <vt:lpstr>Properties of Transaction</vt:lpstr>
      <vt:lpstr>Atomicity </vt:lpstr>
      <vt:lpstr>Consistency </vt:lpstr>
      <vt:lpstr>Isolation </vt:lpstr>
      <vt:lpstr>Durability </vt:lpstr>
      <vt:lpstr>PowerPoint Presentation</vt:lpstr>
      <vt:lpstr>States of Transaction </vt:lpstr>
      <vt:lpstr>PowerPoint Presentation</vt:lpstr>
      <vt:lpstr>PowerPoint Presentation</vt:lpstr>
      <vt:lpstr>PowerPoint Presentation</vt:lpstr>
      <vt:lpstr>Concurrent Execution</vt:lpstr>
      <vt:lpstr>Schedules </vt:lpstr>
      <vt:lpstr>PowerPoint Presentation</vt:lpstr>
      <vt:lpstr>PowerPoint Presentation</vt:lpstr>
      <vt:lpstr>PowerPoint Presentation</vt:lpstr>
      <vt:lpstr>Schedule 1 Let T1 transfer $50 from A to B, and T2 transfer 10% of the balance from A to B.   An example of a  serial schedule in which T1 is followed by T2 : </vt:lpstr>
      <vt:lpstr>PowerPoint Presentation</vt:lpstr>
      <vt:lpstr>Schedule 3</vt:lpstr>
      <vt:lpstr>Schedule 4 note:- The following concurrent schedule does not preserve the sum  of  “A + B” </vt:lpstr>
      <vt:lpstr>Serializability </vt:lpstr>
      <vt:lpstr>Simplified view of transactions</vt:lpstr>
      <vt:lpstr>PowerPoint Presentation</vt:lpstr>
      <vt:lpstr>Conflict Serializability</vt:lpstr>
      <vt:lpstr>PowerPoint Presentation</vt:lpstr>
      <vt:lpstr>4 cases of executions are:-</vt:lpstr>
      <vt:lpstr>PowerPoint Presentation</vt:lpstr>
      <vt:lpstr>PowerPoint Presentation</vt:lpstr>
      <vt:lpstr>View Serializability</vt:lpstr>
      <vt:lpstr>Recoverability </vt:lpstr>
      <vt:lpstr>PowerPoint Presentation</vt:lpstr>
      <vt:lpstr>PowerPoint Presentation</vt:lpstr>
      <vt:lpstr>CONCURRENCY CONTROL</vt:lpstr>
      <vt:lpstr>PowerPoint Presentation</vt:lpstr>
      <vt:lpstr>Lock Based Protocol</vt:lpstr>
      <vt:lpstr>PowerPoint Presentation</vt:lpstr>
      <vt:lpstr>Example </vt:lpstr>
      <vt:lpstr>Concurrent execution</vt:lpstr>
      <vt:lpstr>Two Phase Locking Protocol</vt:lpstr>
      <vt:lpstr>PowerPoint Presentation</vt:lpstr>
      <vt:lpstr>Deadlock </vt:lpstr>
      <vt:lpstr>Deadlock </vt:lpstr>
      <vt:lpstr>Deadlock Handling</vt:lpstr>
      <vt:lpstr>PowerPoint Presentation</vt:lpstr>
      <vt:lpstr>Deadlock detection and Recovery</vt:lpstr>
      <vt:lpstr>PowerPoint Presentation</vt:lpstr>
      <vt:lpstr>Recovery from deadlock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Prathamesh</dc:creator>
  <cp:lastModifiedBy>Admin</cp:lastModifiedBy>
  <cp:revision>22</cp:revision>
  <dcterms:created xsi:type="dcterms:W3CDTF">2017-08-31T15:16:56Z</dcterms:created>
  <dcterms:modified xsi:type="dcterms:W3CDTF">2020-02-26T18:19:14Z</dcterms:modified>
</cp:coreProperties>
</file>