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257" r:id="rId3"/>
    <p:sldId id="259" r:id="rId4"/>
    <p:sldId id="258" r:id="rId5"/>
    <p:sldId id="260" r:id="rId6"/>
    <p:sldId id="264" r:id="rId7"/>
    <p:sldId id="261" r:id="rId8"/>
    <p:sldId id="265" r:id="rId9"/>
    <p:sldId id="262" r:id="rId10"/>
    <p:sldId id="266" r:id="rId11"/>
    <p:sldId id="267" r:id="rId12"/>
    <p:sldId id="268" r:id="rId13"/>
    <p:sldId id="269" r:id="rId14"/>
    <p:sldId id="270" r:id="rId15"/>
    <p:sldId id="271" r:id="rId16"/>
    <p:sldId id="272" r:id="rId17"/>
    <p:sldId id="273" r:id="rId18"/>
    <p:sldId id="274" r:id="rId19"/>
    <p:sldId id="319" r:id="rId20"/>
    <p:sldId id="275" r:id="rId21"/>
    <p:sldId id="276" r:id="rId22"/>
    <p:sldId id="282" r:id="rId23"/>
    <p:sldId id="288" r:id="rId24"/>
    <p:sldId id="289" r:id="rId25"/>
    <p:sldId id="277" r:id="rId26"/>
    <p:sldId id="278" r:id="rId27"/>
    <p:sldId id="279" r:id="rId28"/>
    <p:sldId id="283" r:id="rId29"/>
    <p:sldId id="290" r:id="rId30"/>
    <p:sldId id="291" r:id="rId31"/>
    <p:sldId id="280" r:id="rId32"/>
    <p:sldId id="285" r:id="rId33"/>
    <p:sldId id="293" r:id="rId34"/>
    <p:sldId id="281" r:id="rId35"/>
    <p:sldId id="286" r:id="rId36"/>
    <p:sldId id="287" r:id="rId37"/>
    <p:sldId id="292" r:id="rId38"/>
    <p:sldId id="294" r:id="rId39"/>
    <p:sldId id="295" r:id="rId40"/>
    <p:sldId id="296" r:id="rId41"/>
    <p:sldId id="297" r:id="rId42"/>
    <p:sldId id="298" r:id="rId43"/>
    <p:sldId id="299" r:id="rId44"/>
    <p:sldId id="300" r:id="rId45"/>
    <p:sldId id="301" r:id="rId46"/>
    <p:sldId id="303" r:id="rId47"/>
    <p:sldId id="304" r:id="rId48"/>
    <p:sldId id="305" r:id="rId49"/>
    <p:sldId id="306" r:id="rId50"/>
    <p:sldId id="308" r:id="rId51"/>
    <p:sldId id="309" r:id="rId52"/>
    <p:sldId id="310" r:id="rId53"/>
    <p:sldId id="311" r:id="rId54"/>
    <p:sldId id="312" r:id="rId55"/>
    <p:sldId id="313" r:id="rId56"/>
    <p:sldId id="314" r:id="rId57"/>
    <p:sldId id="315" r:id="rId58"/>
    <p:sldId id="316" r:id="rId59"/>
    <p:sldId id="317" r:id="rId60"/>
    <p:sldId id="318" r:id="rId61"/>
    <p:sldId id="320" r:id="rId62"/>
    <p:sldId id="354"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40" r:id="rId76"/>
    <p:sldId id="339" r:id="rId77"/>
    <p:sldId id="341" r:id="rId78"/>
    <p:sldId id="342" r:id="rId79"/>
    <p:sldId id="343" r:id="rId80"/>
    <p:sldId id="344" r:id="rId81"/>
    <p:sldId id="345" r:id="rId82"/>
    <p:sldId id="346" r:id="rId83"/>
    <p:sldId id="347" r:id="rId84"/>
    <p:sldId id="336" r:id="rId85"/>
    <p:sldId id="352" r:id="rId86"/>
    <p:sldId id="337" r:id="rId87"/>
    <p:sldId id="338" r:id="rId88"/>
    <p:sldId id="353" r:id="rId89"/>
    <p:sldId id="348" r:id="rId90"/>
    <p:sldId id="349" r:id="rId91"/>
    <p:sldId id="350" r:id="rId92"/>
    <p:sldId id="351"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EF570F-3C9D-4D0C-92E2-FA380AFB3BD4}" type="datetimeFigureOut">
              <a:rPr lang="en-US" smtClean="0"/>
              <a:pPr/>
              <a:t>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54025F-B650-4EE4-8CBE-0D265F3FE7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54025F-B650-4EE4-8CBE-0D265F3FE768}"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38711-D60B-498F-B5BA-C9FEE7B1A307}"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F5219-CD05-4AFE-8FE4-DE8406BD5F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38711-D60B-498F-B5BA-C9FEE7B1A307}"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F5219-CD05-4AFE-8FE4-DE8406BD5F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38711-D60B-498F-B5BA-C9FEE7B1A307}"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F5219-CD05-4AFE-8FE4-DE8406BD5F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38711-D60B-498F-B5BA-C9FEE7B1A307}"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F5219-CD05-4AFE-8FE4-DE8406BD5F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F38711-D60B-498F-B5BA-C9FEE7B1A307}"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F5219-CD05-4AFE-8FE4-DE8406BD5F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38711-D60B-498F-B5BA-C9FEE7B1A307}" type="datetimeFigureOut">
              <a:rPr lang="en-US" smtClean="0"/>
              <a:pPr/>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F5219-CD05-4AFE-8FE4-DE8406BD5F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38711-D60B-498F-B5BA-C9FEE7B1A307}" type="datetimeFigureOut">
              <a:rPr lang="en-US" smtClean="0"/>
              <a:pPr/>
              <a:t>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F5219-CD05-4AFE-8FE4-DE8406BD5F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F38711-D60B-498F-B5BA-C9FEE7B1A307}" type="datetimeFigureOut">
              <a:rPr lang="en-US" smtClean="0"/>
              <a:pPr/>
              <a:t>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F5219-CD05-4AFE-8FE4-DE8406BD5F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38711-D60B-498F-B5BA-C9FEE7B1A307}" type="datetimeFigureOut">
              <a:rPr lang="en-US" smtClean="0"/>
              <a:pPr/>
              <a:t>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F5219-CD05-4AFE-8FE4-DE8406BD5F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38711-D60B-498F-B5BA-C9FEE7B1A307}" type="datetimeFigureOut">
              <a:rPr lang="en-US" smtClean="0"/>
              <a:pPr/>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F5219-CD05-4AFE-8FE4-DE8406BD5F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38711-D60B-498F-B5BA-C9FEE7B1A307}" type="datetimeFigureOut">
              <a:rPr lang="en-US" smtClean="0"/>
              <a:pPr/>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F5219-CD05-4AFE-8FE4-DE8406BD5F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38711-D60B-498F-B5BA-C9FEE7B1A307}" type="datetimeFigureOut">
              <a:rPr lang="en-US" smtClean="0"/>
              <a:pPr/>
              <a:t>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F5219-CD05-4AFE-8FE4-DE8406BD5F7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Management Systems</a:t>
            </a:r>
            <a:endParaRPr lang="en-US" dirty="0"/>
          </a:p>
        </p:txBody>
      </p:sp>
      <p:sp>
        <p:nvSpPr>
          <p:cNvPr id="3" name="Subtitle 2"/>
          <p:cNvSpPr>
            <a:spLocks noGrp="1"/>
          </p:cNvSpPr>
          <p:nvPr>
            <p:ph type="subTitle" idx="1"/>
          </p:nvPr>
        </p:nvSpPr>
        <p:spPr/>
        <p:txBody>
          <a:bodyPr/>
          <a:lstStyle/>
          <a:p>
            <a:r>
              <a:rPr lang="en-US" dirty="0" smtClean="0"/>
              <a:t>Semester III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smtClean="0"/>
              <a:t>Entity</a:t>
            </a:r>
          </a:p>
          <a:p>
            <a:pPr>
              <a:buFont typeface="Wingdings"/>
              <a:buChar char="Ø"/>
            </a:pPr>
            <a:r>
              <a:rPr lang="en-US" dirty="0" smtClean="0"/>
              <a:t>An entity can be a real-world object, either animate or inanimate, that can be easily identifiable. </a:t>
            </a:r>
          </a:p>
          <a:p>
            <a:pPr>
              <a:buFont typeface="Wingdings"/>
              <a:buChar char="Ø"/>
            </a:pPr>
            <a:r>
              <a:rPr lang="en-US" dirty="0" smtClean="0"/>
              <a:t>For example, in a school database, students, teachers, classes, and courses offered can be considered as entities.</a:t>
            </a:r>
          </a:p>
          <a:p>
            <a:pPr>
              <a:buFont typeface="Wingdings"/>
              <a:buChar char="Ø"/>
            </a:pPr>
            <a:r>
              <a:rPr lang="en-US" dirty="0" smtClean="0"/>
              <a:t> All these entities have some attributes or properties that give them their identity.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Entity Set</a:t>
            </a:r>
          </a:p>
          <a:p>
            <a:pPr>
              <a:buFont typeface="Wingdings"/>
              <a:buChar char="Ø"/>
            </a:pPr>
            <a:r>
              <a:rPr lang="en-US" dirty="0" smtClean="0"/>
              <a:t>An entity set is a collection of similar types of entities. </a:t>
            </a:r>
          </a:p>
          <a:p>
            <a:pPr>
              <a:buFont typeface="Wingdings"/>
              <a:buChar char="Ø"/>
            </a:pPr>
            <a:r>
              <a:rPr lang="en-US" dirty="0" smtClean="0"/>
              <a:t>For example, a Students set may contain all the students of a school; likewise a Teachers set may contain all the teachers of a school from all faculties.</a:t>
            </a:r>
          </a:p>
          <a:p>
            <a:pPr>
              <a:buFont typeface="Wingdings"/>
              <a:buChar char="Ø"/>
            </a:pPr>
            <a:r>
              <a:rPr lang="en-US" dirty="0" smtClean="0"/>
              <a:t>Represented using </a:t>
            </a:r>
            <a:r>
              <a:rPr lang="en-US" b="1" dirty="0" smtClean="0"/>
              <a:t>rectangle.</a:t>
            </a:r>
            <a:endParaRPr lang="en-US" b="1" dirty="0"/>
          </a:p>
        </p:txBody>
      </p:sp>
      <p:pic>
        <p:nvPicPr>
          <p:cNvPr id="1026" name="Picture 2"/>
          <p:cNvPicPr>
            <a:picLocks noChangeAspect="1" noChangeArrowheads="1"/>
          </p:cNvPicPr>
          <p:nvPr/>
        </p:nvPicPr>
        <p:blipFill>
          <a:blip r:embed="rId2"/>
          <a:srcRect/>
          <a:stretch>
            <a:fillRect/>
          </a:stretch>
        </p:blipFill>
        <p:spPr bwMode="auto">
          <a:xfrm>
            <a:off x="1143000" y="5181600"/>
            <a:ext cx="7543800" cy="838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Attributes</a:t>
            </a:r>
          </a:p>
          <a:p>
            <a:pPr>
              <a:buFont typeface="Wingdings"/>
              <a:buChar char="Ø"/>
            </a:pPr>
            <a:r>
              <a:rPr lang="en-US" dirty="0" smtClean="0"/>
              <a:t>Attributes are the properties of entities.</a:t>
            </a:r>
          </a:p>
          <a:p>
            <a:pPr>
              <a:buFont typeface="Wingdings"/>
              <a:buChar char="Ø"/>
            </a:pPr>
            <a:r>
              <a:rPr lang="en-US" dirty="0" smtClean="0"/>
              <a:t>Attributes are represented by means of ellipses. Every ellipse represents one attribute and is directly connected to its entity (rectangle).</a:t>
            </a:r>
            <a:endParaRPr lang="en-US" dirty="0"/>
          </a:p>
        </p:txBody>
      </p:sp>
      <p:pic>
        <p:nvPicPr>
          <p:cNvPr id="2050" name="Picture 2"/>
          <p:cNvPicPr>
            <a:picLocks noChangeAspect="1" noChangeArrowheads="1"/>
          </p:cNvPicPr>
          <p:nvPr/>
        </p:nvPicPr>
        <p:blipFill>
          <a:blip r:embed="rId2"/>
          <a:srcRect/>
          <a:stretch>
            <a:fillRect/>
          </a:stretch>
        </p:blipFill>
        <p:spPr bwMode="auto">
          <a:xfrm>
            <a:off x="1066800" y="3505199"/>
            <a:ext cx="6172200" cy="316695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Types of attributes:-</a:t>
            </a:r>
          </a:p>
          <a:p>
            <a:pPr marL="514350" indent="-514350">
              <a:buAutoNum type="arabicPeriod"/>
            </a:pPr>
            <a:r>
              <a:rPr lang="en-US" dirty="0" smtClean="0"/>
              <a:t>Simple attributes:- They  are atomic values, which cannot be divided further. For example, a student's phone number is an atomic value of 10 digits.</a:t>
            </a:r>
          </a:p>
          <a:p>
            <a:pPr marL="514350" indent="-514350">
              <a:buNone/>
            </a:pPr>
            <a:endParaRPr lang="en-US" dirty="0" smtClean="0"/>
          </a:p>
          <a:p>
            <a:pPr marL="514350" indent="-514350">
              <a:buNone/>
            </a:pPr>
            <a:r>
              <a:rPr lang="en-US" dirty="0" smtClean="0"/>
              <a:t>2. Composite attribute:- They are made of more than one simple attribute. For example, a student's complete name may have </a:t>
            </a:r>
            <a:r>
              <a:rPr lang="en-US" dirty="0" err="1" smtClean="0"/>
              <a:t>first_name</a:t>
            </a:r>
            <a:r>
              <a:rPr lang="en-US" dirty="0" smtClean="0"/>
              <a:t> and </a:t>
            </a:r>
            <a:r>
              <a:rPr lang="en-US" dirty="0" err="1" smtClean="0"/>
              <a:t>last_name</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endParaRPr lang="en-US" dirty="0"/>
          </a:p>
        </p:txBody>
      </p:sp>
      <p:pic>
        <p:nvPicPr>
          <p:cNvPr id="3074" name="Picture 2"/>
          <p:cNvPicPr>
            <a:picLocks noChangeAspect="1" noChangeArrowheads="1"/>
          </p:cNvPicPr>
          <p:nvPr/>
        </p:nvPicPr>
        <p:blipFill>
          <a:blip r:embed="rId2"/>
          <a:srcRect/>
          <a:stretch>
            <a:fillRect/>
          </a:stretch>
        </p:blipFill>
        <p:spPr bwMode="auto">
          <a:xfrm>
            <a:off x="457200" y="533400"/>
            <a:ext cx="7086600" cy="345613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buNone/>
            </a:pPr>
            <a:r>
              <a:rPr lang="en-US" dirty="0" smtClean="0"/>
              <a:t>3. Derived attribute</a:t>
            </a:r>
          </a:p>
          <a:p>
            <a:pPr>
              <a:buNone/>
            </a:pPr>
            <a:r>
              <a:rPr lang="en-US" dirty="0" smtClean="0"/>
              <a:t>Derived attributes are the attributes whose values are derived from other attributes present in the database. </a:t>
            </a:r>
            <a:r>
              <a:rPr lang="en-US" dirty="0" smtClean="0"/>
              <a:t>Denoted by dotted ellipse</a:t>
            </a:r>
            <a:endParaRPr lang="en-US" dirty="0" smtClean="0"/>
          </a:p>
          <a:p>
            <a:pPr>
              <a:buNone/>
            </a:pPr>
            <a:r>
              <a:rPr lang="en-US" dirty="0" smtClean="0"/>
              <a:t>For example, age can be derived from </a:t>
            </a:r>
            <a:r>
              <a:rPr lang="en-US" dirty="0" err="1" smtClean="0"/>
              <a:t>data_of_birth</a:t>
            </a:r>
            <a:r>
              <a:rPr lang="en-US" dirty="0" smtClean="0"/>
              <a:t>.</a:t>
            </a:r>
          </a:p>
          <a:p>
            <a:pPr>
              <a:buNone/>
            </a:pPr>
            <a:endParaRPr lang="en-US" dirty="0" smtClean="0"/>
          </a:p>
          <a:p>
            <a:pPr>
              <a:buNone/>
            </a:pPr>
            <a:r>
              <a:rPr lang="en-US" dirty="0" smtClean="0"/>
              <a:t>4. Single-valued attribute</a:t>
            </a:r>
          </a:p>
          <a:p>
            <a:pPr>
              <a:buNone/>
            </a:pPr>
            <a:r>
              <a:rPr lang="en-US" dirty="0" smtClean="0"/>
              <a:t>Single-value attributes contain single value. For example − </a:t>
            </a:r>
            <a:r>
              <a:rPr lang="en-US" dirty="0" err="1" smtClean="0"/>
              <a:t>EmployeeID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5. </a:t>
            </a:r>
            <a:r>
              <a:rPr lang="en-US" dirty="0" err="1" smtClean="0"/>
              <a:t>Multivalued</a:t>
            </a:r>
            <a:r>
              <a:rPr lang="en-US" dirty="0" smtClean="0"/>
              <a:t> attribute</a:t>
            </a:r>
          </a:p>
          <a:p>
            <a:pPr>
              <a:buNone/>
            </a:pPr>
            <a:r>
              <a:rPr lang="en-US" dirty="0" smtClean="0"/>
              <a:t>Multi-value attributes may contain more than one values. For example, a person can have more than one phone number, </a:t>
            </a:r>
            <a:r>
              <a:rPr lang="en-US" dirty="0" err="1" smtClean="0"/>
              <a:t>email_address</a:t>
            </a:r>
            <a:r>
              <a:rPr lang="en-US" dirty="0" smtClean="0"/>
              <a:t>, etc.</a:t>
            </a:r>
            <a:endParaRPr lang="en-US" dirty="0"/>
          </a:p>
        </p:txBody>
      </p:sp>
      <p:pic>
        <p:nvPicPr>
          <p:cNvPr id="4098" name="Picture 2"/>
          <p:cNvPicPr>
            <a:picLocks noChangeAspect="1" noChangeArrowheads="1"/>
          </p:cNvPicPr>
          <p:nvPr/>
        </p:nvPicPr>
        <p:blipFill>
          <a:blip r:embed="rId2"/>
          <a:srcRect/>
          <a:stretch>
            <a:fillRect/>
          </a:stretch>
        </p:blipFill>
        <p:spPr bwMode="auto">
          <a:xfrm>
            <a:off x="914400" y="2971800"/>
            <a:ext cx="6019800" cy="379314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Relationship &amp; Relationship set</a:t>
            </a:r>
            <a:endParaRPr lang="en-US" dirty="0"/>
          </a:p>
        </p:txBody>
      </p:sp>
      <p:sp>
        <p:nvSpPr>
          <p:cNvPr id="3" name="Content Placeholder 2"/>
          <p:cNvSpPr>
            <a:spLocks noGrp="1"/>
          </p:cNvSpPr>
          <p:nvPr>
            <p:ph idx="1"/>
          </p:nvPr>
        </p:nvSpPr>
        <p:spPr/>
        <p:txBody>
          <a:bodyPr/>
          <a:lstStyle/>
          <a:p>
            <a:r>
              <a:rPr lang="en-US" dirty="0" smtClean="0"/>
              <a:t>The association among entities is called a relationship.</a:t>
            </a:r>
          </a:p>
          <a:p>
            <a:r>
              <a:rPr lang="en-US" dirty="0" smtClean="0"/>
              <a:t> For example, an employee </a:t>
            </a:r>
            <a:r>
              <a:rPr lang="en-US" b="1" dirty="0" err="1" smtClean="0"/>
              <a:t>works_at</a:t>
            </a:r>
            <a:r>
              <a:rPr lang="en-US" dirty="0" smtClean="0"/>
              <a:t> a department, a student </a:t>
            </a:r>
            <a:r>
              <a:rPr lang="en-US" b="1" dirty="0" smtClean="0"/>
              <a:t>enrolls</a:t>
            </a:r>
            <a:r>
              <a:rPr lang="en-US" dirty="0" smtClean="0"/>
              <a:t> in a course. Here, </a:t>
            </a:r>
            <a:r>
              <a:rPr lang="en-US" dirty="0" err="1" smtClean="0"/>
              <a:t>Works_at</a:t>
            </a:r>
            <a:r>
              <a:rPr lang="en-US" dirty="0" smtClean="0"/>
              <a:t> and Enrolls are called relationships.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t>Relationship set</a:t>
            </a:r>
          </a:p>
          <a:p>
            <a:pPr>
              <a:buFont typeface="Wingdings"/>
              <a:buChar char="Ø"/>
            </a:pPr>
            <a:r>
              <a:rPr lang="en-US" dirty="0" smtClean="0"/>
              <a:t>A set of relationships of similar type is called a relationship set. </a:t>
            </a:r>
          </a:p>
          <a:p>
            <a:pPr>
              <a:buFont typeface="Wingdings"/>
              <a:buChar char="Ø"/>
            </a:pPr>
            <a:r>
              <a:rPr lang="en-US" dirty="0" smtClean="0"/>
              <a:t>Like entities, a relationship too can have attributes. These attributes are called </a:t>
            </a:r>
            <a:r>
              <a:rPr lang="en-US" b="1" dirty="0" smtClean="0"/>
              <a:t>descriptive attributes</a:t>
            </a:r>
            <a:r>
              <a:rPr lang="en-US" dirty="0" smtClean="0"/>
              <a:t>.</a:t>
            </a:r>
          </a:p>
          <a:p>
            <a:r>
              <a:rPr lang="en-US" dirty="0" smtClean="0"/>
              <a:t>Representation:-</a:t>
            </a:r>
          </a:p>
          <a:p>
            <a:pPr>
              <a:buNone/>
            </a:pPr>
            <a:r>
              <a:rPr lang="en-US" dirty="0" smtClean="0"/>
              <a:t>Relationships are represented by diamond-shaped box. Name of the relationship is written inside the diamond-box. All the entities (rectangles) participating in a relationship, are connected to it by a line.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457200" y="1981200"/>
            <a:ext cx="8220715" cy="3505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1</a:t>
            </a:r>
            <a:endParaRPr lang="en-US" dirty="0"/>
          </a:p>
        </p:txBody>
      </p:sp>
      <p:sp>
        <p:nvSpPr>
          <p:cNvPr id="3" name="Content Placeholder 2"/>
          <p:cNvSpPr>
            <a:spLocks noGrp="1"/>
          </p:cNvSpPr>
          <p:nvPr>
            <p:ph idx="1"/>
          </p:nvPr>
        </p:nvSpPr>
        <p:spPr>
          <a:xfrm>
            <a:off x="457200" y="1143000"/>
            <a:ext cx="8229600" cy="5486400"/>
          </a:xfrm>
        </p:spPr>
        <p:txBody>
          <a:bodyPr/>
          <a:lstStyle/>
          <a:p>
            <a:r>
              <a:rPr lang="en-US" dirty="0" smtClean="0"/>
              <a:t>Introduction to Databases and Transactions</a:t>
            </a:r>
          </a:p>
          <a:p>
            <a:pPr>
              <a:buFont typeface="Wingdings"/>
              <a:buChar char="Ø"/>
            </a:pPr>
            <a:r>
              <a:rPr lang="en-US" dirty="0" smtClean="0"/>
              <a:t>What is database system</a:t>
            </a:r>
          </a:p>
          <a:p>
            <a:pPr>
              <a:buFont typeface="Wingdings"/>
              <a:buChar char="Ø"/>
            </a:pPr>
            <a:r>
              <a:rPr lang="en-US" dirty="0" smtClean="0"/>
              <a:t>Purpose of database system</a:t>
            </a:r>
          </a:p>
          <a:p>
            <a:pPr>
              <a:buFont typeface="Wingdings"/>
              <a:buChar char="Ø"/>
            </a:pPr>
            <a:r>
              <a:rPr lang="en-US" dirty="0" smtClean="0"/>
              <a:t>View of data</a:t>
            </a:r>
          </a:p>
          <a:p>
            <a:pPr>
              <a:buFont typeface="Wingdings"/>
              <a:buChar char="Ø"/>
            </a:pPr>
            <a:r>
              <a:rPr lang="en-US" dirty="0" smtClean="0"/>
              <a:t>Relational databases</a:t>
            </a:r>
          </a:p>
          <a:p>
            <a:pPr>
              <a:buFont typeface="Wingdings"/>
              <a:buChar char="Ø"/>
            </a:pPr>
            <a:r>
              <a:rPr lang="en-US" dirty="0" smtClean="0"/>
              <a:t>Database architecture</a:t>
            </a:r>
          </a:p>
          <a:p>
            <a:pPr>
              <a:buFont typeface="Wingdings"/>
              <a:buChar char="Ø"/>
            </a:pPr>
            <a:r>
              <a:rPr lang="en-US" dirty="0" smtClean="0"/>
              <a:t>Transaction management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Cardinalities</a:t>
            </a:r>
            <a:endParaRPr lang="en-US" dirty="0"/>
          </a:p>
        </p:txBody>
      </p:sp>
      <p:sp>
        <p:nvSpPr>
          <p:cNvPr id="3" name="Content Placeholder 2"/>
          <p:cNvSpPr>
            <a:spLocks noGrp="1"/>
          </p:cNvSpPr>
          <p:nvPr>
            <p:ph idx="1"/>
          </p:nvPr>
        </p:nvSpPr>
        <p:spPr/>
        <p:txBody>
          <a:bodyPr/>
          <a:lstStyle/>
          <a:p>
            <a:r>
              <a:rPr lang="en-US" b="1" dirty="0" smtClean="0"/>
              <a:t>Cardinality</a:t>
            </a:r>
            <a:r>
              <a:rPr lang="en-US" dirty="0" smtClean="0"/>
              <a:t> defines the number of entities in one entity set, which can be associated with the number of entities of other set via relationship set.</a:t>
            </a:r>
          </a:p>
          <a:p>
            <a:pPr marL="514350" indent="-514350">
              <a:buAutoNum type="arabicPeriod"/>
            </a:pPr>
            <a:r>
              <a:rPr lang="en-US" dirty="0" smtClean="0"/>
              <a:t>One to One relationship</a:t>
            </a:r>
          </a:p>
          <a:p>
            <a:pPr marL="514350" indent="-514350">
              <a:buNone/>
            </a:pPr>
            <a:r>
              <a:rPr lang="en-US" dirty="0" smtClean="0"/>
              <a:t>     One entity from entity set A can be associated with at most one entity of entity set B and vice versa.</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828800" y="152400"/>
            <a:ext cx="5105400" cy="2995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447799" y="3429000"/>
            <a:ext cx="4708785" cy="3200400"/>
          </a:xfrm>
          <a:prstGeom prst="rect">
            <a:avLst/>
          </a:prstGeom>
          <a:noFill/>
          <a:ln w="9525">
            <a:noFill/>
            <a:miter lim="800000"/>
            <a:headEnd/>
            <a:tailEnd/>
          </a:ln>
          <a:effectLst/>
        </p:spPr>
      </p:pic>
      <p:sp>
        <p:nvSpPr>
          <p:cNvPr id="6" name="TextBox 5"/>
          <p:cNvSpPr txBox="1"/>
          <p:nvPr/>
        </p:nvSpPr>
        <p:spPr>
          <a:xfrm>
            <a:off x="304800" y="609600"/>
            <a:ext cx="1524000" cy="369332"/>
          </a:xfrm>
          <a:prstGeom prst="rect">
            <a:avLst/>
          </a:prstGeom>
          <a:noFill/>
        </p:spPr>
        <p:txBody>
          <a:bodyPr wrap="square" rtlCol="0">
            <a:spAutoFit/>
          </a:bodyPr>
          <a:lstStyle/>
          <a:p>
            <a:r>
              <a:rPr lang="en-US" dirty="0" smtClean="0"/>
              <a:t>One to one</a:t>
            </a:r>
            <a:endParaRPr lang="en-US" dirty="0"/>
          </a:p>
        </p:txBody>
      </p:sp>
      <p:sp>
        <p:nvSpPr>
          <p:cNvPr id="7" name="TextBox 6"/>
          <p:cNvSpPr txBox="1"/>
          <p:nvPr/>
        </p:nvSpPr>
        <p:spPr>
          <a:xfrm>
            <a:off x="6400800" y="4191000"/>
            <a:ext cx="1524000" cy="369332"/>
          </a:xfrm>
          <a:prstGeom prst="rect">
            <a:avLst/>
          </a:prstGeom>
          <a:noFill/>
        </p:spPr>
        <p:txBody>
          <a:bodyPr wrap="square" rtlCol="0">
            <a:spAutoFit/>
          </a:bodyPr>
          <a:lstStyle/>
          <a:p>
            <a:r>
              <a:rPr lang="en-US" dirty="0" smtClean="0"/>
              <a:t>One to many</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533400" y="304800"/>
            <a:ext cx="7698658" cy="2057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838200" y="3200400"/>
            <a:ext cx="7299158"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685799" y="1600200"/>
            <a:ext cx="8005743"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838199" y="1752600"/>
            <a:ext cx="7719327"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21363"/>
          </a:xfrm>
        </p:spPr>
        <p:txBody>
          <a:bodyPr>
            <a:normAutofit lnSpcReduction="10000"/>
          </a:bodyPr>
          <a:lstStyle/>
          <a:p>
            <a:pPr>
              <a:buNone/>
            </a:pPr>
            <a:r>
              <a:rPr lang="en-US" dirty="0" smtClean="0"/>
              <a:t>2. One to many relationship</a:t>
            </a:r>
          </a:p>
          <a:p>
            <a:pPr>
              <a:buNone/>
            </a:pPr>
            <a:r>
              <a:rPr lang="en-US" dirty="0" smtClean="0"/>
              <a:t>- One entity from entity set A can be associated with more than one entities of entity set B however an entity from entity set B, can be associated with at most one entity.</a:t>
            </a:r>
          </a:p>
          <a:p>
            <a:pPr>
              <a:buNone/>
            </a:pPr>
            <a:endParaRPr lang="en-US" dirty="0" smtClean="0"/>
          </a:p>
          <a:p>
            <a:pPr>
              <a:buNone/>
            </a:pPr>
            <a:r>
              <a:rPr lang="en-US" dirty="0" smtClean="0"/>
              <a:t>3. Many to one relationship</a:t>
            </a:r>
          </a:p>
          <a:p>
            <a:pPr>
              <a:buNone/>
            </a:pPr>
            <a:r>
              <a:rPr lang="en-US" dirty="0" smtClean="0"/>
              <a:t>- More than one entities from entity set A can be associated with at most one entity of entity set B, however an entity from entity set B can be associated with more than one entity from entity set A.</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457199" y="381000"/>
            <a:ext cx="4547937" cy="29718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124199" y="3352800"/>
            <a:ext cx="4879239" cy="3505200"/>
          </a:xfrm>
          <a:prstGeom prst="rect">
            <a:avLst/>
          </a:prstGeom>
          <a:noFill/>
          <a:ln w="9525">
            <a:noFill/>
            <a:miter lim="800000"/>
            <a:headEnd/>
            <a:tailEnd/>
          </a:ln>
          <a:effectLst/>
        </p:spPr>
      </p:pic>
      <p:sp>
        <p:nvSpPr>
          <p:cNvPr id="6" name="TextBox 5"/>
          <p:cNvSpPr txBox="1"/>
          <p:nvPr/>
        </p:nvSpPr>
        <p:spPr>
          <a:xfrm>
            <a:off x="5791200" y="990600"/>
            <a:ext cx="1375569" cy="369332"/>
          </a:xfrm>
          <a:prstGeom prst="rect">
            <a:avLst/>
          </a:prstGeom>
          <a:noFill/>
        </p:spPr>
        <p:txBody>
          <a:bodyPr wrap="none" rtlCol="0">
            <a:spAutoFit/>
          </a:bodyPr>
          <a:lstStyle/>
          <a:p>
            <a:r>
              <a:rPr lang="en-US" dirty="0" smtClean="0"/>
              <a:t>Many to one</a:t>
            </a:r>
            <a:endParaRPr lang="en-US" dirty="0"/>
          </a:p>
        </p:txBody>
      </p:sp>
      <p:sp>
        <p:nvSpPr>
          <p:cNvPr id="7" name="TextBox 6"/>
          <p:cNvSpPr txBox="1"/>
          <p:nvPr/>
        </p:nvSpPr>
        <p:spPr>
          <a:xfrm>
            <a:off x="990600" y="4495800"/>
            <a:ext cx="1533177" cy="369332"/>
          </a:xfrm>
          <a:prstGeom prst="rect">
            <a:avLst/>
          </a:prstGeom>
          <a:noFill/>
        </p:spPr>
        <p:txBody>
          <a:bodyPr wrap="none" rtlCol="0">
            <a:spAutoFit/>
          </a:bodyPr>
          <a:lstStyle/>
          <a:p>
            <a:r>
              <a:rPr lang="en-US" dirty="0" smtClean="0"/>
              <a:t>Many to many</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4. Many to many relationship</a:t>
            </a:r>
          </a:p>
          <a:p>
            <a:pPr>
              <a:buNone/>
            </a:pPr>
            <a:r>
              <a:rPr lang="en-US" dirty="0" smtClean="0"/>
              <a:t>One entity from A can be associated with more than one entity from B and vice versa.</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endParaRPr lang="en-US" dirty="0"/>
          </a:p>
        </p:txBody>
      </p:sp>
      <p:pic>
        <p:nvPicPr>
          <p:cNvPr id="8194" name="Picture 2"/>
          <p:cNvPicPr>
            <a:picLocks noChangeAspect="1" noChangeArrowheads="1"/>
          </p:cNvPicPr>
          <p:nvPr/>
        </p:nvPicPr>
        <p:blipFill>
          <a:blip r:embed="rId2"/>
          <a:srcRect/>
          <a:stretch>
            <a:fillRect/>
          </a:stretch>
        </p:blipFill>
        <p:spPr bwMode="auto">
          <a:xfrm>
            <a:off x="533400" y="609600"/>
            <a:ext cx="7239000" cy="2028441"/>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295399" y="3048000"/>
            <a:ext cx="731889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838200" y="1600200"/>
            <a:ext cx="7917310"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a:t>
            </a:r>
            <a:endParaRPr lang="en-US" dirty="0"/>
          </a:p>
        </p:txBody>
      </p:sp>
      <p:sp>
        <p:nvSpPr>
          <p:cNvPr id="3" name="Content Placeholder 2"/>
          <p:cNvSpPr>
            <a:spLocks noGrp="1"/>
          </p:cNvSpPr>
          <p:nvPr>
            <p:ph idx="1"/>
          </p:nvPr>
        </p:nvSpPr>
        <p:spPr/>
        <p:txBody>
          <a:bodyPr/>
          <a:lstStyle/>
          <a:p>
            <a:r>
              <a:rPr lang="en-US" dirty="0" smtClean="0"/>
              <a:t>Data can be facts related to any object in consideration.</a:t>
            </a:r>
          </a:p>
          <a:p>
            <a:r>
              <a:rPr lang="en-US" dirty="0" err="1" smtClean="0"/>
              <a:t>Eg</a:t>
            </a:r>
            <a:r>
              <a:rPr lang="en-US" dirty="0" smtClean="0"/>
              <a:t>: Your Name, Age, Height, Weight etc. are some data related to you.</a:t>
            </a:r>
          </a:p>
          <a:p>
            <a:r>
              <a:rPr lang="en-US" dirty="0" smtClean="0"/>
              <a:t>A picture, </a:t>
            </a:r>
            <a:r>
              <a:rPr lang="en-US" dirty="0" err="1" smtClean="0"/>
              <a:t>pdf</a:t>
            </a:r>
            <a:r>
              <a:rPr lang="en-US" dirty="0" smtClean="0"/>
              <a:t>, file can also be considered data.</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533400" y="1676400"/>
            <a:ext cx="80238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Participation Constraint</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Types of participation:-</a:t>
            </a:r>
          </a:p>
          <a:p>
            <a:r>
              <a:rPr lang="en-US" u="sng" dirty="0" smtClean="0"/>
              <a:t>Total participation</a:t>
            </a:r>
            <a:r>
              <a:rPr lang="en-US" dirty="0" smtClean="0"/>
              <a:t>:- Each entity is involved in the relationship. Total participation is represented by double lines.</a:t>
            </a:r>
          </a:p>
          <a:p>
            <a:r>
              <a:rPr lang="en-US" i="1" u="sng" dirty="0" smtClean="0"/>
              <a:t>Partial participation</a:t>
            </a:r>
            <a:r>
              <a:rPr lang="en-US" i="1" dirty="0" smtClean="0"/>
              <a:t>:-</a:t>
            </a:r>
            <a:r>
              <a:rPr lang="en-US" dirty="0" smtClean="0"/>
              <a:t>Not all entities are involved in the relationship. Partial participation is represented by single lines.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a:buNone/>
            </a:pPr>
            <a:endParaRPr lang="en-US" dirty="0" smtClean="0"/>
          </a:p>
          <a:p>
            <a:pPr>
              <a:buNone/>
            </a:pPr>
            <a:r>
              <a:rPr lang="en-US" dirty="0" smtClean="0"/>
              <a:t>1. Participation of loan in borrower is </a:t>
            </a:r>
            <a:r>
              <a:rPr lang="en-US" b="1" dirty="0" smtClean="0"/>
              <a:t>total</a:t>
            </a:r>
            <a:r>
              <a:rPr lang="en-US" dirty="0" smtClean="0"/>
              <a:t>.</a:t>
            </a:r>
          </a:p>
          <a:p>
            <a:pPr>
              <a:buNone/>
            </a:pPr>
            <a:r>
              <a:rPr lang="en-US" dirty="0" smtClean="0"/>
              <a:t>i.e. every loan must have a customer associated to it via borrower.</a:t>
            </a:r>
          </a:p>
          <a:p>
            <a:pPr>
              <a:buNone/>
            </a:pPr>
            <a:endParaRPr lang="en-US" dirty="0" smtClean="0"/>
          </a:p>
          <a:p>
            <a:pPr>
              <a:buNone/>
            </a:pPr>
            <a:r>
              <a:rPr lang="en-US" dirty="0" smtClean="0"/>
              <a:t>2. Participation of customer in borrower is </a:t>
            </a:r>
            <a:r>
              <a:rPr lang="en-US" b="1" dirty="0" smtClean="0"/>
              <a:t>partial.</a:t>
            </a:r>
            <a:r>
              <a:rPr lang="en-US" dirty="0" smtClean="0"/>
              <a:t> i.e. an individual can be a bank customer whether or not he/she has a loan with the bank. </a:t>
            </a:r>
          </a:p>
          <a:p>
            <a:pPr>
              <a:buNone/>
            </a:pPr>
            <a:r>
              <a:rPr lang="en-US" dirty="0" smtClean="0"/>
              <a:t>	Hence, it is possible that only some of the </a:t>
            </a:r>
            <a:r>
              <a:rPr lang="en-US" i="1" dirty="0" smtClean="0"/>
              <a:t>customer entities are related to the loan entity set through the borrower relationship</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85800" y="1524000"/>
            <a:ext cx="8132618"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0" y="1676400"/>
            <a:ext cx="9257369"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Key attribute </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smtClean="0"/>
              <a:t>Key is an attribute or collection of attributes that uniquely identifies an entity among entity set.</a:t>
            </a:r>
          </a:p>
          <a:p>
            <a:r>
              <a:rPr lang="en-US" dirty="0" smtClean="0"/>
              <a:t>For example, the </a:t>
            </a:r>
            <a:r>
              <a:rPr lang="en-US" dirty="0" err="1" smtClean="0"/>
              <a:t>roll_number</a:t>
            </a:r>
            <a:r>
              <a:rPr lang="en-US" dirty="0" smtClean="0"/>
              <a:t> of a student makes him/her identifiable among students.</a:t>
            </a:r>
          </a:p>
          <a:p>
            <a:pPr marL="514350" indent="-514350">
              <a:buNone/>
            </a:pPr>
            <a:endParaRPr lang="en-US" dirty="0" smtClean="0"/>
          </a:p>
        </p:txBody>
      </p:sp>
      <p:sp>
        <p:nvSpPr>
          <p:cNvPr id="4" name="Oval 3"/>
          <p:cNvSpPr/>
          <p:nvPr/>
        </p:nvSpPr>
        <p:spPr>
          <a:xfrm>
            <a:off x="2514600" y="4267200"/>
            <a:ext cx="23622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2743200" y="4495800"/>
            <a:ext cx="3124200" cy="369332"/>
          </a:xfrm>
          <a:prstGeom prst="rect">
            <a:avLst/>
          </a:prstGeom>
          <a:noFill/>
        </p:spPr>
        <p:txBody>
          <a:bodyPr wrap="square" rtlCol="0">
            <a:spAutoFit/>
          </a:bodyPr>
          <a:lstStyle/>
          <a:p>
            <a:r>
              <a:rPr lang="en-US" dirty="0" smtClean="0"/>
              <a:t>        </a:t>
            </a:r>
            <a:r>
              <a:rPr lang="en-US" u="sng" dirty="0" err="1" smtClean="0"/>
              <a:t>keyattribute</a:t>
            </a:r>
            <a:endParaRPr lang="en-US" u="sng"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514350" indent="-514350">
              <a:buAutoNum type="arabicPeriod"/>
            </a:pPr>
            <a:r>
              <a:rPr lang="en-US" dirty="0" smtClean="0"/>
              <a:t>Primary key</a:t>
            </a:r>
          </a:p>
          <a:p>
            <a:pPr marL="514350" indent="-514350"/>
            <a:r>
              <a:rPr lang="en-US" dirty="0" smtClean="0"/>
              <a:t>A primary key is a field in a table which uniquely identifies each row/record in a database table. </a:t>
            </a:r>
          </a:p>
          <a:p>
            <a:pPr marL="514350" indent="-514350"/>
            <a:r>
              <a:rPr lang="en-US" dirty="0" smtClean="0"/>
              <a:t>Primary keys must contain unique values. </a:t>
            </a:r>
          </a:p>
          <a:p>
            <a:pPr marL="514350" indent="-514350"/>
            <a:r>
              <a:rPr lang="en-US" dirty="0" smtClean="0"/>
              <a:t>A primary key column cannot have NULL values.</a:t>
            </a:r>
          </a:p>
          <a:p>
            <a:r>
              <a:rPr lang="en-US" dirty="0" smtClean="0"/>
              <a:t>In ER diagram primary key is denoted by </a:t>
            </a:r>
            <a:r>
              <a:rPr lang="en-US" b="1" dirty="0" smtClean="0"/>
              <a:t>underline.</a:t>
            </a:r>
            <a:endParaRPr lang="en-US" b="1" dirty="0"/>
          </a:p>
        </p:txBody>
      </p:sp>
      <p:sp>
        <p:nvSpPr>
          <p:cNvPr id="4" name="Oval 3"/>
          <p:cNvSpPr/>
          <p:nvPr/>
        </p:nvSpPr>
        <p:spPr>
          <a:xfrm>
            <a:off x="3962400" y="4953000"/>
            <a:ext cx="22860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4343400" y="5181600"/>
            <a:ext cx="1524000" cy="400110"/>
          </a:xfrm>
          <a:prstGeom prst="rect">
            <a:avLst/>
          </a:prstGeom>
          <a:noFill/>
        </p:spPr>
        <p:txBody>
          <a:bodyPr wrap="square" rtlCol="0">
            <a:spAutoFit/>
          </a:bodyPr>
          <a:lstStyle/>
          <a:p>
            <a:r>
              <a:rPr lang="en-US" sz="2000" u="sng" dirty="0" smtClean="0"/>
              <a:t> </a:t>
            </a:r>
            <a:r>
              <a:rPr lang="en-US" sz="2000" dirty="0" smtClean="0"/>
              <a:t>     </a:t>
            </a:r>
            <a:r>
              <a:rPr lang="en-US" sz="2000" u="sng" dirty="0" err="1" smtClean="0"/>
              <a:t>Rollno</a:t>
            </a:r>
            <a:endParaRPr lang="en-US" sz="2000" u="sng"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and Weak Entity Sets</a:t>
            </a:r>
            <a:endParaRPr lang="en-US" dirty="0"/>
          </a:p>
        </p:txBody>
      </p:sp>
      <p:sp>
        <p:nvSpPr>
          <p:cNvPr id="3" name="Content Placeholder 2"/>
          <p:cNvSpPr>
            <a:spLocks noGrp="1"/>
          </p:cNvSpPr>
          <p:nvPr>
            <p:ph idx="1"/>
          </p:nvPr>
        </p:nvSpPr>
        <p:spPr/>
        <p:txBody>
          <a:bodyPr/>
          <a:lstStyle/>
          <a:p>
            <a:r>
              <a:rPr lang="en-US" dirty="0" smtClean="0"/>
              <a:t>An entity set that does not have a primary key is referred to as a </a:t>
            </a:r>
            <a:r>
              <a:rPr lang="en-US" b="1" dirty="0" smtClean="0"/>
              <a:t>weak entity set</a:t>
            </a:r>
            <a:r>
              <a:rPr lang="en-US" dirty="0" smtClean="0"/>
              <a:t>.</a:t>
            </a:r>
          </a:p>
          <a:p>
            <a:r>
              <a:rPr lang="en-US" dirty="0" smtClean="0"/>
              <a:t>An entity set that has a primary key is termed a </a:t>
            </a:r>
            <a:r>
              <a:rPr lang="en-US" b="1" dirty="0" smtClean="0"/>
              <a:t>strong entity set.</a:t>
            </a:r>
          </a:p>
          <a:p>
            <a:r>
              <a:rPr lang="en-US" dirty="0" smtClean="0"/>
              <a:t>The existence of a weak entity set depends on the existence of a strong entity set.</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We depict a weak entity set by double rectangles.  </a:t>
            </a:r>
          </a:p>
          <a:p>
            <a:endParaRPr lang="en-US" dirty="0" smtClean="0"/>
          </a:p>
          <a:p>
            <a:r>
              <a:rPr lang="en-US" dirty="0" smtClean="0"/>
              <a:t>Weak entity do </a:t>
            </a:r>
            <a:r>
              <a:rPr lang="en-US" b="1" dirty="0" smtClean="0"/>
              <a:t>not</a:t>
            </a:r>
            <a:r>
              <a:rPr lang="en-US" dirty="0" smtClean="0"/>
              <a:t> have the </a:t>
            </a:r>
            <a:r>
              <a:rPr lang="en-US" b="1" dirty="0" smtClean="0"/>
              <a:t>primary key</a:t>
            </a:r>
            <a:r>
              <a:rPr lang="en-US" dirty="0" smtClean="0"/>
              <a:t> instead it has a </a:t>
            </a:r>
            <a:r>
              <a:rPr lang="en-US" b="1" dirty="0" smtClean="0"/>
              <a:t>partial key</a:t>
            </a:r>
            <a:r>
              <a:rPr lang="en-US" dirty="0" smtClean="0"/>
              <a:t> that uniquely discriminates the weak entities.</a:t>
            </a:r>
          </a:p>
          <a:p>
            <a:r>
              <a:rPr lang="en-US" dirty="0" smtClean="0"/>
              <a:t>Weak entities are dependent where as strong entities are independent.</a:t>
            </a:r>
          </a:p>
          <a:p>
            <a:endParaRPr lang="en-US" dirty="0"/>
          </a:p>
        </p:txBody>
      </p:sp>
      <p:sp>
        <p:nvSpPr>
          <p:cNvPr id="4" name="Rectangle 3"/>
          <p:cNvSpPr/>
          <p:nvPr/>
        </p:nvSpPr>
        <p:spPr>
          <a:xfrm>
            <a:off x="3200400" y="1143000"/>
            <a:ext cx="1752600" cy="762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3352800" y="1295400"/>
            <a:ext cx="144780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990600"/>
            <a:ext cx="8802946"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database system?</a:t>
            </a:r>
            <a:endParaRPr lang="en-US" dirty="0"/>
          </a:p>
        </p:txBody>
      </p:sp>
      <p:sp>
        <p:nvSpPr>
          <p:cNvPr id="3" name="Content Placeholder 2"/>
          <p:cNvSpPr>
            <a:spLocks noGrp="1"/>
          </p:cNvSpPr>
          <p:nvPr>
            <p:ph idx="1"/>
          </p:nvPr>
        </p:nvSpPr>
        <p:spPr>
          <a:xfrm>
            <a:off x="457200" y="1219200"/>
            <a:ext cx="8229600" cy="5486400"/>
          </a:xfrm>
        </p:spPr>
        <p:txBody>
          <a:bodyPr/>
          <a:lstStyle/>
          <a:p>
            <a:r>
              <a:rPr lang="en-US" dirty="0" smtClean="0"/>
              <a:t>A database is a systematic collection of data.</a:t>
            </a:r>
          </a:p>
          <a:p>
            <a:r>
              <a:rPr lang="en-US" dirty="0" smtClean="0"/>
              <a:t>It is basically just a </a:t>
            </a:r>
            <a:r>
              <a:rPr lang="en-US" b="1" i="1" dirty="0" smtClean="0"/>
              <a:t>computerized record -keeping system</a:t>
            </a:r>
            <a:r>
              <a:rPr lang="en-US" dirty="0" smtClean="0"/>
              <a:t>.</a:t>
            </a:r>
          </a:p>
          <a:p>
            <a:r>
              <a:rPr lang="en-US" dirty="0" smtClean="0"/>
              <a:t>Different types of database:</a:t>
            </a:r>
          </a:p>
          <a:p>
            <a:pPr>
              <a:buFont typeface="Wingdings"/>
              <a:buChar char="Ø"/>
            </a:pPr>
            <a:r>
              <a:rPr lang="en-US" dirty="0" smtClean="0"/>
              <a:t>Traditional database</a:t>
            </a:r>
          </a:p>
          <a:p>
            <a:pPr>
              <a:buFont typeface="Wingdings"/>
              <a:buChar char="Ø"/>
            </a:pPr>
            <a:r>
              <a:rPr lang="en-US" dirty="0" smtClean="0"/>
              <a:t>Multimedia database</a:t>
            </a:r>
          </a:p>
          <a:p>
            <a:pPr>
              <a:buFont typeface="Wingdings"/>
              <a:buChar char="Ø"/>
            </a:pPr>
            <a:r>
              <a:rPr lang="en-US" dirty="0" smtClean="0"/>
              <a:t>Geographic Information System</a:t>
            </a:r>
          </a:p>
          <a:p>
            <a:pPr>
              <a:buFont typeface="Wingdings"/>
              <a:buChar char="Ø"/>
            </a:pPr>
            <a:r>
              <a:rPr lang="en-US" dirty="0" smtClean="0"/>
              <a:t>Distributed database</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consider the entity set </a:t>
            </a:r>
            <a:r>
              <a:rPr lang="en-US" i="1" dirty="0" smtClean="0"/>
              <a:t>payment, which has the three attributes:</a:t>
            </a:r>
          </a:p>
          <a:p>
            <a:r>
              <a:rPr lang="en-US" i="1" dirty="0" smtClean="0"/>
              <a:t>payment-number, payment-date, and payment-amount. </a:t>
            </a:r>
          </a:p>
          <a:p>
            <a:r>
              <a:rPr lang="en-US" i="1" dirty="0" smtClean="0"/>
              <a:t>Payment numbers are typically </a:t>
            </a:r>
            <a:r>
              <a:rPr lang="en-US" dirty="0" smtClean="0"/>
              <a:t>sequential numbers, starting from 1, generated separately for each loan. </a:t>
            </a:r>
          </a:p>
          <a:p>
            <a:r>
              <a:rPr lang="en-US" dirty="0" smtClean="0"/>
              <a:t>Thus, although each </a:t>
            </a:r>
            <a:r>
              <a:rPr lang="en-US" i="1" dirty="0" smtClean="0"/>
              <a:t>payment entity is distinct, payments for different loans may share the </a:t>
            </a:r>
            <a:r>
              <a:rPr lang="en-US" dirty="0" smtClean="0"/>
              <a:t>same payment number.</a:t>
            </a:r>
          </a:p>
          <a:p>
            <a:r>
              <a:rPr lang="en-US" dirty="0" smtClean="0"/>
              <a:t> Thus, this entity set does not have a primary key; it is a weak entity set.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For a weak entity set to be meaningful, it must be associated with another entity set, called the </a:t>
            </a:r>
            <a:r>
              <a:rPr lang="en-US" b="1" dirty="0" smtClean="0"/>
              <a:t>identifying or owner entity set. </a:t>
            </a:r>
          </a:p>
          <a:p>
            <a:r>
              <a:rPr lang="en-US" dirty="0" smtClean="0"/>
              <a:t>that is, the weak entity set is said to be </a:t>
            </a:r>
            <a:r>
              <a:rPr lang="en-US" b="1" dirty="0" smtClean="0"/>
              <a:t>existence dependent </a:t>
            </a:r>
            <a:r>
              <a:rPr lang="en-US" dirty="0" smtClean="0"/>
              <a:t>on the identifying entity set. </a:t>
            </a:r>
          </a:p>
          <a:p>
            <a:r>
              <a:rPr lang="en-US" dirty="0" smtClean="0"/>
              <a:t>The identifying entity set is said to </a:t>
            </a:r>
            <a:r>
              <a:rPr lang="en-US" b="1" dirty="0" smtClean="0"/>
              <a:t>own the weak </a:t>
            </a:r>
            <a:r>
              <a:rPr lang="en-US" dirty="0" smtClean="0"/>
              <a:t>entity set.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r>
              <a:rPr lang="en-US" dirty="0" smtClean="0"/>
              <a:t>The primary key of a weak entity set is formed by the primary key of the identifying entity set, plus the weak entity set’s partial key. </a:t>
            </a:r>
          </a:p>
          <a:p>
            <a:r>
              <a:rPr lang="en-US" dirty="0" smtClean="0"/>
              <a:t>In the case of the </a:t>
            </a:r>
            <a:r>
              <a:rPr lang="en-US" dirty="0" smtClean="0">
                <a:solidFill>
                  <a:srgbClr val="FF0000"/>
                </a:solidFill>
              </a:rPr>
              <a:t>entity set </a:t>
            </a:r>
            <a:r>
              <a:rPr lang="en-US" i="1" dirty="0" smtClean="0">
                <a:solidFill>
                  <a:srgbClr val="FF0000"/>
                </a:solidFill>
              </a:rPr>
              <a:t>payment, its primary key is {loan-number, payment-number}, </a:t>
            </a:r>
          </a:p>
          <a:p>
            <a:pPr>
              <a:buNone/>
            </a:pPr>
            <a:r>
              <a:rPr lang="en-US" i="1" dirty="0" smtClean="0"/>
              <a:t>where loan-number is</a:t>
            </a:r>
          </a:p>
          <a:p>
            <a:r>
              <a:rPr lang="en-US" dirty="0" smtClean="0"/>
              <a:t>the primary key of the identifying entity set, namely </a:t>
            </a:r>
            <a:r>
              <a:rPr lang="en-US" i="1" dirty="0" smtClean="0"/>
              <a:t>loan, and</a:t>
            </a:r>
          </a:p>
          <a:p>
            <a:pPr>
              <a:buNone/>
            </a:pPr>
            <a:r>
              <a:rPr lang="en-US" i="1" dirty="0" smtClean="0"/>
              <a:t> payment-number distinguishes</a:t>
            </a:r>
          </a:p>
          <a:p>
            <a:r>
              <a:rPr lang="en-US" i="1" dirty="0" smtClean="0"/>
              <a:t>payment entities within the same loan.</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The use of double lines indicate </a:t>
            </a:r>
            <a:r>
              <a:rPr lang="en-US" i="1" dirty="0" smtClean="0"/>
              <a:t>total participation—the</a:t>
            </a:r>
          </a:p>
          <a:p>
            <a:r>
              <a:rPr lang="en-US" dirty="0" smtClean="0"/>
              <a:t>participation of the (weak) entity set </a:t>
            </a:r>
            <a:r>
              <a:rPr lang="en-US" i="1" dirty="0" smtClean="0"/>
              <a:t>payment in the relationship loan-payment is total,</a:t>
            </a:r>
          </a:p>
          <a:p>
            <a:r>
              <a:rPr lang="en-US" dirty="0" smtClean="0"/>
              <a:t>meaning that every payment must be related via </a:t>
            </a:r>
            <a:r>
              <a:rPr lang="en-US" i="1" dirty="0" smtClean="0"/>
              <a:t>loan-payment to some loan.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smtClean="0"/>
              <a:t>Room and Hotel</a:t>
            </a:r>
          </a:p>
          <a:p>
            <a:pPr>
              <a:buNone/>
            </a:pPr>
            <a:r>
              <a:rPr lang="en-US" dirty="0" smtClean="0"/>
              <a:t>	The existence of rooms is entirely depended on the existence of a hotel. So room can be seen as the </a:t>
            </a:r>
            <a:r>
              <a:rPr lang="en-US" i="1" dirty="0" smtClean="0"/>
              <a:t>weak entity</a:t>
            </a:r>
            <a:r>
              <a:rPr lang="en-US" dirty="0" smtClean="0"/>
              <a:t> of the hotel.</a:t>
            </a:r>
          </a:p>
          <a:p>
            <a:r>
              <a:rPr lang="en-US" dirty="0" smtClean="0"/>
              <a:t>Bank and Account</a:t>
            </a:r>
          </a:p>
          <a:p>
            <a:pPr>
              <a:buNone/>
            </a:pPr>
            <a:r>
              <a:rPr lang="en-US" dirty="0" smtClean="0"/>
              <a:t>	Bank account of a particular bank has no existence if the bank doesn't exist anymore.</a:t>
            </a:r>
          </a:p>
          <a:p>
            <a:pPr>
              <a:buNone/>
            </a:pPr>
            <a:r>
              <a:rPr lang="en-US" dirty="0" smtClean="0"/>
              <a:t>	Account is a weak entity.</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E-R Features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Generalization</a:t>
            </a:r>
          </a:p>
          <a:p>
            <a:pPr marL="514350" indent="-514350"/>
            <a:r>
              <a:rPr lang="en-US" b="1" dirty="0" smtClean="0"/>
              <a:t>Generalization</a:t>
            </a:r>
            <a:r>
              <a:rPr lang="en-US" dirty="0" smtClean="0"/>
              <a:t> is a </a:t>
            </a:r>
            <a:r>
              <a:rPr lang="en-US" dirty="0" smtClean="0">
                <a:solidFill>
                  <a:srgbClr val="FF0000"/>
                </a:solidFill>
              </a:rPr>
              <a:t>bottom-up</a:t>
            </a:r>
            <a:r>
              <a:rPr lang="en-US" dirty="0" smtClean="0"/>
              <a:t> approach in which lower level entities having similar characteristics combine to form a higher level entity. </a:t>
            </a:r>
          </a:p>
          <a:p>
            <a:pPr marL="514350" indent="-514350"/>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US" dirty="0" smtClean="0"/>
              <a:t>2. Specialization</a:t>
            </a:r>
          </a:p>
          <a:p>
            <a:r>
              <a:rPr lang="en-US" b="1" dirty="0" smtClean="0"/>
              <a:t>Specialization</a:t>
            </a:r>
            <a:r>
              <a:rPr lang="en-US" dirty="0" smtClean="0"/>
              <a:t> is opposite to Generalization.</a:t>
            </a:r>
          </a:p>
          <a:p>
            <a:r>
              <a:rPr lang="en-US" dirty="0" smtClean="0"/>
              <a:t> It is a </a:t>
            </a:r>
            <a:r>
              <a:rPr lang="en-US" dirty="0" smtClean="0">
                <a:solidFill>
                  <a:srgbClr val="FF0000"/>
                </a:solidFill>
              </a:rPr>
              <a:t>top-down</a:t>
            </a:r>
            <a:r>
              <a:rPr lang="en-US" dirty="0" smtClean="0"/>
              <a:t> approach in which one higher level entity can be broken down into several lower level entity.</a:t>
            </a:r>
          </a:p>
          <a:p>
            <a:r>
              <a:rPr lang="en-US" dirty="0" smtClean="0"/>
              <a:t> In specialization, some higher level entities may not have lower-level entity sets at all.</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685800" y="304800"/>
            <a:ext cx="10820400" cy="71935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3. Attribute Inheritance</a:t>
            </a:r>
          </a:p>
          <a:p>
            <a:r>
              <a:rPr lang="en-US" dirty="0" smtClean="0"/>
              <a:t>Inheritance is an important feature of Generalization and Specialization. </a:t>
            </a:r>
          </a:p>
          <a:p>
            <a:r>
              <a:rPr lang="en-US" dirty="0" smtClean="0"/>
              <a:t>It allows </a:t>
            </a:r>
            <a:r>
              <a:rPr lang="en-US" u="sng" dirty="0" smtClean="0"/>
              <a:t>lower-level entities to inherit the attributes of higher-level entities</a:t>
            </a:r>
            <a:r>
              <a:rPr lang="en-US" dirty="0" smtClean="0"/>
              <a:t>.</a:t>
            </a:r>
          </a:p>
          <a:p>
            <a:r>
              <a:rPr lang="en-US" dirty="0" smtClean="0"/>
              <a:t>For example, the attributes of a Person class such as name, age, and gender can be inherited by lower-level entities such as Student or Teacher.</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90600" y="609600"/>
            <a:ext cx="6934200" cy="5849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DBMS</a:t>
            </a:r>
            <a:endParaRPr lang="en-US" dirty="0"/>
          </a:p>
        </p:txBody>
      </p:sp>
      <p:sp>
        <p:nvSpPr>
          <p:cNvPr id="3" name="Content Placeholder 2"/>
          <p:cNvSpPr>
            <a:spLocks noGrp="1"/>
          </p:cNvSpPr>
          <p:nvPr>
            <p:ph idx="1"/>
          </p:nvPr>
        </p:nvSpPr>
        <p:spPr>
          <a:xfrm>
            <a:off x="457200" y="1066800"/>
            <a:ext cx="8229600" cy="5562600"/>
          </a:xfrm>
        </p:spPr>
        <p:txBody>
          <a:bodyPr/>
          <a:lstStyle/>
          <a:p>
            <a:r>
              <a:rPr lang="en-US" dirty="0" smtClean="0"/>
              <a:t>A database management system(DBMS) is a collection of interrelated data and a set of programs to access those data.</a:t>
            </a:r>
          </a:p>
          <a:p>
            <a:r>
              <a:rPr lang="en-US" dirty="0" smtClean="0"/>
              <a:t>Examples: </a:t>
            </a:r>
          </a:p>
          <a:p>
            <a:r>
              <a:rPr lang="en-US" dirty="0" smtClean="0"/>
              <a:t>Online Telephone Directory</a:t>
            </a:r>
          </a:p>
          <a:p>
            <a:r>
              <a:rPr lang="en-US" dirty="0" smtClean="0"/>
              <a:t>Banking</a:t>
            </a:r>
          </a:p>
          <a:p>
            <a:r>
              <a:rPr lang="en-US" dirty="0" smtClean="0"/>
              <a:t>Universities</a:t>
            </a:r>
          </a:p>
          <a:p>
            <a:r>
              <a:rPr lang="en-US" dirty="0" smtClean="0"/>
              <a:t>Airlines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ERD Issues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dirty="0" smtClean="0"/>
              <a:t>1. Use of entity sets </a:t>
            </a:r>
            <a:r>
              <a:rPr lang="en-US" dirty="0" err="1" smtClean="0"/>
              <a:t>vs</a:t>
            </a:r>
            <a:r>
              <a:rPr lang="en-US" dirty="0" smtClean="0"/>
              <a:t> attributes</a:t>
            </a:r>
          </a:p>
          <a:p>
            <a:r>
              <a:rPr lang="en-US" dirty="0" smtClean="0"/>
              <a:t>Consider the entity set employee with attributes employee-name and telephone-number.</a:t>
            </a:r>
          </a:p>
          <a:p>
            <a:r>
              <a:rPr lang="en-US" dirty="0" smtClean="0"/>
              <a:t>It can easily be argued that a telephone is an entity in its own right with attributes telephone-number and department (the office where the telephone is located).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0" y="3200400"/>
            <a:ext cx="8968154" cy="3048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838200" y="228600"/>
            <a:ext cx="5181600" cy="2463738"/>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If we take this point of view, we must redefine the employee entity set as:</a:t>
            </a:r>
          </a:p>
          <a:p>
            <a:pPr>
              <a:buNone/>
            </a:pPr>
            <a:r>
              <a:rPr lang="en-US" dirty="0" smtClean="0"/>
              <a:t>&gt;  The employee entity set with attribute employee-name</a:t>
            </a:r>
          </a:p>
          <a:p>
            <a:pPr>
              <a:buNone/>
            </a:pPr>
            <a:r>
              <a:rPr lang="en-US" dirty="0" smtClean="0"/>
              <a:t>&gt; The telephone entity set with attributes telephone-number and location</a:t>
            </a:r>
          </a:p>
          <a:p>
            <a:pPr>
              <a:buNone/>
            </a:pPr>
            <a:r>
              <a:rPr lang="en-US" dirty="0" smtClean="0"/>
              <a:t>&gt; The relationship set </a:t>
            </a:r>
            <a:r>
              <a:rPr lang="en-US" dirty="0" err="1" smtClean="0"/>
              <a:t>emp</a:t>
            </a:r>
            <a:r>
              <a:rPr lang="en-US" dirty="0" smtClean="0"/>
              <a:t>-telephone, which denotes the association between employees and the telephones that they have</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smtClean="0"/>
              <a:t>Treating a telephone as an attribute </a:t>
            </a:r>
            <a:r>
              <a:rPr lang="en-US" i="1" dirty="0" smtClean="0"/>
              <a:t>telephone-number implies that employees have </a:t>
            </a:r>
            <a:r>
              <a:rPr lang="en-US" dirty="0" smtClean="0"/>
              <a:t>precisely one telephone number each.</a:t>
            </a:r>
          </a:p>
          <a:p>
            <a:r>
              <a:rPr lang="en-US" dirty="0" smtClean="0"/>
              <a:t>Treating a telephone as an entity </a:t>
            </a:r>
            <a:r>
              <a:rPr lang="en-US" i="1" dirty="0" smtClean="0"/>
              <a:t>telephone permits </a:t>
            </a:r>
            <a:r>
              <a:rPr lang="en-US" dirty="0" smtClean="0"/>
              <a:t>employees to have several telephone numbers associated with them.</a:t>
            </a:r>
          </a:p>
          <a:p>
            <a:r>
              <a:rPr lang="en-US" dirty="0" smtClean="0"/>
              <a:t> However, we could instead easily define </a:t>
            </a:r>
            <a:r>
              <a:rPr lang="en-US" i="1" dirty="0" smtClean="0"/>
              <a:t>telephone-number as a </a:t>
            </a:r>
            <a:r>
              <a:rPr lang="en-US" i="1" dirty="0" err="1" smtClean="0"/>
              <a:t>multivalued</a:t>
            </a:r>
            <a:r>
              <a:rPr lang="en-US" i="1" dirty="0" smtClean="0"/>
              <a:t> attribute </a:t>
            </a:r>
            <a:r>
              <a:rPr lang="en-US" dirty="0" smtClean="0"/>
              <a:t>to allow multiple telephones per employee.</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smtClean="0"/>
              <a:t>2. Use of entity set vs. relationship set.</a:t>
            </a:r>
          </a:p>
          <a:p>
            <a:r>
              <a:rPr lang="en-US" dirty="0" smtClean="0"/>
              <a:t>Earlier we assumed that a bank loan is modeled as an entity.</a:t>
            </a:r>
          </a:p>
          <a:p>
            <a:r>
              <a:rPr lang="en-US" dirty="0" smtClean="0"/>
              <a:t>An alternative is to model a loan not as an entity, but rather as a relationship between customers and branches, with </a:t>
            </a:r>
            <a:r>
              <a:rPr lang="en-US" i="1" dirty="0" smtClean="0"/>
              <a:t>loan-number and amount as descriptive attributes.</a:t>
            </a:r>
          </a:p>
          <a:p>
            <a:r>
              <a:rPr lang="en-US" i="1" dirty="0" smtClean="0"/>
              <a:t> Each </a:t>
            </a:r>
            <a:r>
              <a:rPr lang="en-US" dirty="0" smtClean="0"/>
              <a:t>loan is represented by a relationship between a customer and a branch.</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u="sng" dirty="0" smtClean="0"/>
              <a:t>If every loan is held by exactly one customer and is associated with exactly one branch</a:t>
            </a:r>
            <a:r>
              <a:rPr lang="en-US" dirty="0" smtClean="0"/>
              <a:t>, we may find satisfactory the design where a loan is represented as a relationship.</a:t>
            </a:r>
          </a:p>
          <a:p>
            <a:r>
              <a:rPr lang="en-US" dirty="0" smtClean="0"/>
              <a:t>However, with this design, we cannot represent conveniently a situation in which several customers hold a loan jointly.</a:t>
            </a:r>
          </a:p>
          <a:p>
            <a:r>
              <a:rPr lang="en-US" dirty="0" smtClean="0"/>
              <a:t>To handle such a situation, we must define a separate relationship for each holder of the joint loan.</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lnSpcReduction="10000"/>
          </a:bodyPr>
          <a:lstStyle/>
          <a:p>
            <a:r>
              <a:rPr lang="en-US" dirty="0" smtClean="0"/>
              <a:t>Then, we must </a:t>
            </a:r>
            <a:r>
              <a:rPr lang="en-US" u="sng" dirty="0" smtClean="0"/>
              <a:t>replicate the values for the descriptive attributes </a:t>
            </a:r>
            <a:r>
              <a:rPr lang="en-US" i="1" u="sng" dirty="0" smtClean="0"/>
              <a:t>loan-number and amount</a:t>
            </a:r>
            <a:r>
              <a:rPr lang="en-US" i="1" dirty="0" smtClean="0"/>
              <a:t> in each such relationship.</a:t>
            </a:r>
          </a:p>
          <a:p>
            <a:r>
              <a:rPr lang="en-US" dirty="0" smtClean="0"/>
              <a:t>Each such relationship will have the same value for the descriptive attributes </a:t>
            </a:r>
            <a:r>
              <a:rPr lang="en-US" i="1" dirty="0" smtClean="0"/>
              <a:t>loan-number and amount.</a:t>
            </a:r>
          </a:p>
          <a:p>
            <a:r>
              <a:rPr lang="en-US" u="sng" dirty="0" smtClean="0"/>
              <a:t>Two problems arise</a:t>
            </a:r>
            <a:r>
              <a:rPr lang="en-US" dirty="0" smtClean="0"/>
              <a:t> as a result of the replication: (1) the data are stored multiple times, wasting storage space</a:t>
            </a:r>
          </a:p>
          <a:p>
            <a:pPr>
              <a:buNone/>
            </a:pPr>
            <a:r>
              <a:rPr lang="en-US" dirty="0" smtClean="0"/>
              <a:t>	 (2) updates potentially leave the data in an inconsistent state, where the values differ in two relationships for attributes that are supposed to have the same value.</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lnSpcReduction="10000"/>
          </a:bodyPr>
          <a:lstStyle/>
          <a:p>
            <a:pPr>
              <a:buNone/>
            </a:pPr>
            <a:r>
              <a:rPr lang="en-US" dirty="0" smtClean="0"/>
              <a:t>3. Binary vs. n-</a:t>
            </a:r>
            <a:r>
              <a:rPr lang="en-US" dirty="0" err="1" smtClean="0"/>
              <a:t>ary</a:t>
            </a:r>
            <a:r>
              <a:rPr lang="en-US" dirty="0" smtClean="0"/>
              <a:t> relationship set</a:t>
            </a:r>
          </a:p>
          <a:p>
            <a:r>
              <a:rPr lang="en-US" dirty="0" smtClean="0"/>
              <a:t>Relationships in databases are often binary.</a:t>
            </a:r>
          </a:p>
          <a:p>
            <a:r>
              <a:rPr lang="en-US" dirty="0" smtClean="0"/>
              <a:t>Some relationships that appear to be non-binary could actually be better represented by several binary relationships.</a:t>
            </a:r>
          </a:p>
          <a:p>
            <a:r>
              <a:rPr lang="en-US" dirty="0" smtClean="0"/>
              <a:t>For instance, one could create a ternary relationship </a:t>
            </a:r>
            <a:r>
              <a:rPr lang="en-US" i="1" dirty="0" smtClean="0"/>
              <a:t>parent, relating a child to his/her </a:t>
            </a:r>
            <a:r>
              <a:rPr lang="en-US" dirty="0" smtClean="0"/>
              <a:t>mother and father.</a:t>
            </a:r>
          </a:p>
          <a:p>
            <a:r>
              <a:rPr lang="en-US" dirty="0" smtClean="0"/>
              <a:t>However, such a relationship could also be represented by two binary relationships, </a:t>
            </a:r>
            <a:r>
              <a:rPr lang="en-US" i="1" dirty="0" smtClean="0"/>
              <a:t>mother and father, relating a child to his/her mother and father </a:t>
            </a:r>
            <a:r>
              <a:rPr lang="en-US" dirty="0" smtClean="0"/>
              <a:t>separately.</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smtClean="0"/>
              <a:t>4. Placement of relationship attribute</a:t>
            </a:r>
            <a:endParaRPr lang="en-US" dirty="0"/>
          </a:p>
        </p:txBody>
      </p:sp>
      <p:pic>
        <p:nvPicPr>
          <p:cNvPr id="6146" name="Picture 2"/>
          <p:cNvPicPr>
            <a:picLocks noChangeAspect="1" noChangeArrowheads="1"/>
          </p:cNvPicPr>
          <p:nvPr/>
        </p:nvPicPr>
        <p:blipFill>
          <a:blip r:embed="rId2"/>
          <a:srcRect/>
          <a:stretch>
            <a:fillRect/>
          </a:stretch>
        </p:blipFill>
        <p:spPr bwMode="auto">
          <a:xfrm>
            <a:off x="762000" y="1219200"/>
            <a:ext cx="7391400" cy="4804410"/>
          </a:xfrm>
          <a:prstGeom prst="rect">
            <a:avLst/>
          </a:prstGeom>
          <a:noFill/>
          <a:ln w="9525">
            <a:noFill/>
            <a:miter lim="800000"/>
            <a:headEnd/>
            <a:tailEnd/>
          </a:ln>
          <a:effectLst/>
        </p:spPr>
      </p:pic>
      <p:sp>
        <p:nvSpPr>
          <p:cNvPr id="4" name="TextBox 3"/>
          <p:cNvSpPr txBox="1"/>
          <p:nvPr/>
        </p:nvSpPr>
        <p:spPr>
          <a:xfrm>
            <a:off x="1219200" y="6096000"/>
            <a:ext cx="7391400" cy="369332"/>
          </a:xfrm>
          <a:prstGeom prst="rect">
            <a:avLst/>
          </a:prstGeom>
          <a:noFill/>
        </p:spPr>
        <p:txBody>
          <a:bodyPr wrap="square" rtlCol="0">
            <a:spAutoFit/>
          </a:bodyPr>
          <a:lstStyle/>
          <a:p>
            <a:r>
              <a:rPr lang="en-US" dirty="0" smtClean="0"/>
              <a:t>For one to one and one to many relationship</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609600" y="228600"/>
            <a:ext cx="8358130" cy="6096000"/>
          </a:xfrm>
          <a:prstGeom prst="rect">
            <a:avLst/>
          </a:prstGeom>
          <a:noFill/>
          <a:ln w="9525">
            <a:noFill/>
            <a:miter lim="800000"/>
            <a:headEnd/>
            <a:tailEnd/>
          </a:ln>
          <a:effectLst/>
        </p:spPr>
      </p:pic>
      <p:sp>
        <p:nvSpPr>
          <p:cNvPr id="3" name="TextBox 2"/>
          <p:cNvSpPr txBox="1"/>
          <p:nvPr/>
        </p:nvSpPr>
        <p:spPr>
          <a:xfrm>
            <a:off x="1524000" y="6172200"/>
            <a:ext cx="5943600" cy="381000"/>
          </a:xfrm>
          <a:prstGeom prst="rect">
            <a:avLst/>
          </a:prstGeom>
          <a:noFill/>
        </p:spPr>
        <p:txBody>
          <a:bodyPr wrap="square" rtlCol="0">
            <a:spAutoFit/>
          </a:bodyPr>
          <a:lstStyle/>
          <a:p>
            <a:r>
              <a:rPr lang="en-US" dirty="0" smtClean="0"/>
              <a:t>For many to many relationship</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Database system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 y="1447800"/>
            <a:ext cx="9044609" cy="38100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92500" lnSpcReduction="10000"/>
          </a:bodyPr>
          <a:lstStyle/>
          <a:p>
            <a:r>
              <a:rPr lang="en-US" dirty="0" smtClean="0"/>
              <a:t>The cardinality ratio of a relationship can affect the placement of relationship attributes.</a:t>
            </a:r>
          </a:p>
          <a:p>
            <a:r>
              <a:rPr lang="en-US" dirty="0" smtClean="0"/>
              <a:t>Thus, attributes of one-to-one or one-to-many relationship sets can be associated with one of the participating entity sets, rather than with the relationship set.</a:t>
            </a:r>
          </a:p>
          <a:p>
            <a:r>
              <a:rPr lang="en-US" dirty="0" smtClean="0"/>
              <a:t> For instance, let us specify that </a:t>
            </a:r>
            <a:r>
              <a:rPr lang="en-US" i="1" dirty="0" smtClean="0"/>
              <a:t>depositor is a one-to-many relationship set such </a:t>
            </a:r>
            <a:r>
              <a:rPr lang="en-US" dirty="0" smtClean="0"/>
              <a:t>that one customer may have several accounts, but each account is held by only one customer.</a:t>
            </a:r>
          </a:p>
          <a:p>
            <a:r>
              <a:rPr lang="en-US" dirty="0" smtClean="0"/>
              <a:t> In this case, the attribute </a:t>
            </a:r>
            <a:r>
              <a:rPr lang="en-US" i="1" dirty="0" err="1" smtClean="0"/>
              <a:t>access_date</a:t>
            </a:r>
            <a:r>
              <a:rPr lang="en-US" i="1" dirty="0" smtClean="0"/>
              <a:t>, which specifies when the customer last </a:t>
            </a:r>
            <a:r>
              <a:rPr lang="en-US" dirty="0" smtClean="0"/>
              <a:t>accessed that account, could be associated with the </a:t>
            </a:r>
            <a:r>
              <a:rPr lang="en-US" i="1" dirty="0" smtClean="0"/>
              <a:t>account entity set,</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rmAutofit fontScale="92500"/>
          </a:bodyPr>
          <a:lstStyle/>
          <a:p>
            <a:r>
              <a:rPr lang="en-US" i="1" dirty="0" smtClean="0"/>
              <a:t>In another case, </a:t>
            </a:r>
            <a:r>
              <a:rPr lang="en-US" i="1" u="sng" dirty="0" smtClean="0"/>
              <a:t>depositor is a many-to-many relationship</a:t>
            </a:r>
            <a:r>
              <a:rPr lang="en-US" i="1" dirty="0" smtClean="0"/>
              <a:t> set expressing that a customer may have </a:t>
            </a:r>
            <a:r>
              <a:rPr lang="en-US" dirty="0" smtClean="0"/>
              <a:t>one or more accounts, and that an account can be held by one or more customers.</a:t>
            </a:r>
          </a:p>
          <a:p>
            <a:r>
              <a:rPr lang="en-US" dirty="0" smtClean="0"/>
              <a:t>If we are to express the date on which a specific customer last accessed a specific account, </a:t>
            </a:r>
            <a:r>
              <a:rPr lang="en-US" i="1" dirty="0" smtClean="0"/>
              <a:t>access-date must be an attribute of the depositor relationship set, rather than </a:t>
            </a:r>
            <a:r>
              <a:rPr lang="en-US" dirty="0" smtClean="0"/>
              <a:t>either one of the participating entities. </a:t>
            </a:r>
          </a:p>
          <a:p>
            <a:r>
              <a:rPr lang="en-US" dirty="0" smtClean="0"/>
              <a:t>If </a:t>
            </a:r>
            <a:r>
              <a:rPr lang="en-US" i="1" dirty="0" smtClean="0"/>
              <a:t>access-date were an attribute of account, for </a:t>
            </a:r>
            <a:r>
              <a:rPr lang="en-US" dirty="0" smtClean="0"/>
              <a:t>instance, we could not determine which customer made the most recent access to a joint account.</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on ER</a:t>
            </a: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a:t>A football club has a name and a ground and is made up of players. A player can play for only one club and a manager, represented by his name manages a club. A footballer has a registration number , name and age. A club manager also buys players. Each club plays against each other club in the league and matches have a date, venue and score. </a:t>
            </a:r>
          </a:p>
          <a:p>
            <a:pPr marL="0" indent="0">
              <a:buNone/>
            </a:pPr>
            <a:endParaRPr lang="en-US" dirty="0"/>
          </a:p>
        </p:txBody>
      </p:sp>
    </p:spTree>
    <p:extLst>
      <p:ext uri="{BB962C8B-B14F-4D97-AF65-F5344CB8AC3E}">
        <p14:creationId xmlns:p14="http://schemas.microsoft.com/office/powerpoint/2010/main" val="21163863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Examples on ER</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buNone/>
            </a:pPr>
            <a:r>
              <a:rPr lang="en-US" dirty="0" smtClean="0"/>
              <a:t>Suppose you are given the following requirements for a simple database for the National Hockey League (NHL):</a:t>
            </a:r>
          </a:p>
          <a:p>
            <a:r>
              <a:rPr lang="en-US" dirty="0" smtClean="0"/>
              <a:t>the NHL has many teams,</a:t>
            </a:r>
          </a:p>
          <a:p>
            <a:r>
              <a:rPr lang="en-US" dirty="0" smtClean="0"/>
              <a:t>each team has a name, a city, a coach, a captain, and a set of players,</a:t>
            </a:r>
          </a:p>
          <a:p>
            <a:r>
              <a:rPr lang="en-US" dirty="0" smtClean="0"/>
              <a:t>each player belongs to only one team,</a:t>
            </a:r>
          </a:p>
          <a:p>
            <a:r>
              <a:rPr lang="en-US" dirty="0" smtClean="0"/>
              <a:t>each player has a name, a position (such as left wing or goalie), a skill level, and a set of injury records,</a:t>
            </a:r>
          </a:p>
          <a:p>
            <a:r>
              <a:rPr lang="en-US" dirty="0" smtClean="0"/>
              <a:t>a team captain is also a player,</a:t>
            </a:r>
          </a:p>
          <a:p>
            <a:r>
              <a:rPr lang="en-US" dirty="0" smtClean="0"/>
              <a:t>a game is played between two teams (referred to as </a:t>
            </a:r>
            <a:r>
              <a:rPr lang="en-US" dirty="0" err="1" smtClean="0"/>
              <a:t>host_team</a:t>
            </a:r>
            <a:r>
              <a:rPr lang="en-US" dirty="0" smtClean="0"/>
              <a:t> and </a:t>
            </a:r>
            <a:r>
              <a:rPr lang="en-US" dirty="0" err="1" smtClean="0"/>
              <a:t>guest_team</a:t>
            </a:r>
            <a:r>
              <a:rPr lang="en-US" dirty="0" smtClean="0"/>
              <a:t>) and has a date (such as May 11th, 1999) and a score (such as 4 to 2).</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smtClean="0"/>
              <a:t>Consider a database used to record the marks that students get in different exams of different course offerings.</a:t>
            </a:r>
          </a:p>
          <a:p>
            <a:r>
              <a:rPr lang="en-US" dirty="0" smtClean="0"/>
              <a:t> Construct an E-R diagram that models exams as entities, and uses a ternary relationship, for the above database.</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smtClean="0"/>
              <a:t>Codd’s</a:t>
            </a:r>
            <a:r>
              <a:rPr lang="en-US" dirty="0" smtClean="0"/>
              <a:t> Rules</a:t>
            </a:r>
            <a:endParaRPr lang="en-US" dirty="0"/>
          </a:p>
        </p:txBody>
      </p:sp>
      <p:sp>
        <p:nvSpPr>
          <p:cNvPr id="3" name="Content Placeholder 2"/>
          <p:cNvSpPr>
            <a:spLocks noGrp="1"/>
          </p:cNvSpPr>
          <p:nvPr>
            <p:ph idx="1"/>
          </p:nvPr>
        </p:nvSpPr>
        <p:spPr>
          <a:xfrm>
            <a:off x="457200" y="990600"/>
            <a:ext cx="8229600" cy="5638800"/>
          </a:xfrm>
        </p:spPr>
        <p:txBody>
          <a:bodyPr>
            <a:normAutofit fontScale="92500"/>
          </a:bodyPr>
          <a:lstStyle/>
          <a:p>
            <a:r>
              <a:rPr lang="en-US" dirty="0" smtClean="0"/>
              <a:t>Dr Edgar F. </a:t>
            </a:r>
            <a:r>
              <a:rPr lang="en-US" dirty="0" err="1" smtClean="0"/>
              <a:t>Codd</a:t>
            </a:r>
            <a:r>
              <a:rPr lang="en-US" dirty="0" smtClean="0"/>
              <a:t>, after his extensive research on the Relational Model of database systems, came up with twelve rules of his own, which according to him, a database must obey in order to be regarded as a true relational database.</a:t>
            </a:r>
          </a:p>
          <a:p>
            <a:pPr>
              <a:buNone/>
            </a:pPr>
            <a:endParaRPr lang="en-US" dirty="0" smtClean="0"/>
          </a:p>
          <a:p>
            <a:r>
              <a:rPr lang="en-US" dirty="0" smtClean="0"/>
              <a:t>Rule zero:-</a:t>
            </a:r>
          </a:p>
          <a:p>
            <a:pPr>
              <a:buFont typeface="Wingdings"/>
              <a:buChar char="Ø"/>
            </a:pPr>
            <a:r>
              <a:rPr lang="en-US" dirty="0" smtClean="0"/>
              <a:t>This rule states that for a system to qualify as an </a:t>
            </a:r>
            <a:r>
              <a:rPr lang="en-US" b="1" dirty="0" smtClean="0"/>
              <a:t>RDBMS</a:t>
            </a:r>
            <a:r>
              <a:rPr lang="en-US" dirty="0" smtClean="0"/>
              <a:t>, it must be able to manage database entirely through the relational capabilities.</a:t>
            </a:r>
          </a:p>
          <a:p>
            <a:pPr>
              <a:buNone/>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r>
              <a:rPr lang="en-US" dirty="0" smtClean="0"/>
              <a:t>Rule 1: Information Rule</a:t>
            </a:r>
          </a:p>
          <a:p>
            <a:pPr>
              <a:buFont typeface="Wingdings"/>
              <a:buChar char="Ø"/>
            </a:pPr>
            <a:r>
              <a:rPr lang="en-US" dirty="0" smtClean="0"/>
              <a:t>The data stored in a database, may it be user data or metadata, must be a value of some table cell. Everything in a database must be stored in a table format.</a:t>
            </a:r>
          </a:p>
          <a:p>
            <a:pPr>
              <a:buNone/>
            </a:pPr>
            <a:endParaRPr lang="en-US" dirty="0" smtClean="0"/>
          </a:p>
          <a:p>
            <a:r>
              <a:rPr lang="en-US" dirty="0" smtClean="0"/>
              <a:t>Rule 2: Guaranteed Access Rule</a:t>
            </a:r>
          </a:p>
          <a:p>
            <a:pPr>
              <a:buFont typeface="Wingdings" pitchFamily="2" charset="2"/>
              <a:buChar char="Ø"/>
            </a:pPr>
            <a:r>
              <a:rPr lang="en-US" dirty="0" smtClean="0"/>
              <a:t> Every single data element (value) is guaranteed to be accessible logically with a combination of table-name, primary-key (row value), and attribute-name (column value).</a:t>
            </a:r>
          </a:p>
          <a:p>
            <a:endParaRPr lang="en-US" dirty="0" smtClean="0"/>
          </a:p>
          <a:p>
            <a:pPr>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lnSpcReduction="10000"/>
          </a:bodyPr>
          <a:lstStyle/>
          <a:p>
            <a:r>
              <a:rPr lang="en-US" dirty="0" smtClean="0"/>
              <a:t>Rule 3: Systematic Treatment of NULL Values</a:t>
            </a:r>
          </a:p>
          <a:p>
            <a:pPr>
              <a:buFont typeface="Wingdings"/>
              <a:buChar char="Ø"/>
            </a:pPr>
            <a:r>
              <a:rPr lang="en-US" b="1" dirty="0" smtClean="0"/>
              <a:t>Null</a:t>
            </a:r>
            <a:r>
              <a:rPr lang="en-US" dirty="0" smtClean="0"/>
              <a:t> has several meanings, it can mean missing data, not applicable or no value. It should be handled consistently. Primary key must not be null.</a:t>
            </a:r>
          </a:p>
          <a:p>
            <a:pPr>
              <a:buNone/>
            </a:pPr>
            <a:endParaRPr lang="en-US" dirty="0" smtClean="0"/>
          </a:p>
          <a:p>
            <a:r>
              <a:rPr lang="en-US" dirty="0" smtClean="0"/>
              <a:t>Rule 4: Active Online Catalog</a:t>
            </a:r>
          </a:p>
          <a:p>
            <a:pPr>
              <a:buFont typeface="Wingdings" pitchFamily="2" charset="2"/>
              <a:buChar char="Ø"/>
            </a:pPr>
            <a:r>
              <a:rPr lang="en-US" dirty="0" smtClean="0"/>
              <a:t> The structure description of the entire database must be stored in an online catalog, known as </a:t>
            </a:r>
            <a:r>
              <a:rPr lang="en-US" b="1" dirty="0" smtClean="0"/>
              <a:t>data dictionary</a:t>
            </a:r>
            <a:r>
              <a:rPr lang="en-US" dirty="0" smtClean="0"/>
              <a:t>, which can be accessed by authorized users. Users can use the same query language to access the catalog which they use to access the database itself.</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r>
              <a:rPr lang="en-US" dirty="0" smtClean="0"/>
              <a:t>Rule 5: Comprehensive Data Sub-Language Rule</a:t>
            </a:r>
          </a:p>
          <a:p>
            <a:pPr>
              <a:buFont typeface="Wingdings" pitchFamily="2" charset="2"/>
              <a:buChar char="Ø"/>
            </a:pPr>
            <a:r>
              <a:rPr lang="en-US" dirty="0" smtClean="0"/>
              <a:t> A database can only be accessed using a language having linear syntax that supports data definition, data manipulation, and transaction management operations. This language can be used directly or by means of some application. If the database allows access to data without any help of this language, then it is considered as a violation.</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Rule 6: View Updating Rule</a:t>
            </a:r>
          </a:p>
          <a:p>
            <a:pPr>
              <a:buFont typeface="Wingdings" pitchFamily="2" charset="2"/>
              <a:buChar char="Ø"/>
            </a:pPr>
            <a:r>
              <a:rPr lang="en-US" dirty="0" smtClean="0"/>
              <a:t> All the views of a database, which can theoretically be updated, must also be updatable by the system.</a:t>
            </a:r>
          </a:p>
          <a:p>
            <a:endParaRPr lang="en-US" dirty="0" smtClean="0"/>
          </a:p>
          <a:p>
            <a:r>
              <a:rPr lang="en-US" dirty="0" smtClean="0"/>
              <a:t>Rule 7: High-Level Insert, Update, and Delete Rule</a:t>
            </a:r>
          </a:p>
          <a:p>
            <a:pPr>
              <a:buFont typeface="Wingdings" pitchFamily="2" charset="2"/>
              <a:buChar char="Ø"/>
            </a:pPr>
            <a:r>
              <a:rPr lang="en-US" dirty="0" smtClean="0"/>
              <a:t> A database must support high-level insertion, </a:t>
            </a:r>
            <a:r>
              <a:rPr lang="en-US" dirty="0" err="1" smtClean="0"/>
              <a:t>updation</a:t>
            </a:r>
            <a:r>
              <a:rPr lang="en-US" dirty="0" smtClean="0"/>
              <a:t>, and deletion. This must not be limited to a single row, that is, it must also support union, intersection and minus operations to yield sets of data records.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lstStyle/>
          <a:p>
            <a:r>
              <a:rPr lang="en-US" dirty="0" smtClean="0"/>
              <a:t>Drawbacks of File processing systems:</a:t>
            </a:r>
          </a:p>
          <a:p>
            <a:pPr>
              <a:buNone/>
            </a:pPr>
            <a:endParaRPr lang="en-US" dirty="0" smtClean="0"/>
          </a:p>
          <a:p>
            <a:pPr>
              <a:buFont typeface="Wingdings"/>
              <a:buChar char="Ø"/>
            </a:pPr>
            <a:r>
              <a:rPr lang="en-US" dirty="0" smtClean="0"/>
              <a:t>Data redundancy and inconsistency.</a:t>
            </a:r>
          </a:p>
          <a:p>
            <a:pPr>
              <a:buFont typeface="Wingdings"/>
              <a:buChar char="Ø"/>
            </a:pPr>
            <a:r>
              <a:rPr lang="en-US" dirty="0" smtClean="0"/>
              <a:t>Difficulty in accessing data.</a:t>
            </a:r>
          </a:p>
          <a:p>
            <a:pPr>
              <a:buFont typeface="Wingdings"/>
              <a:buChar char="Ø"/>
            </a:pPr>
            <a:r>
              <a:rPr lang="en-US" dirty="0" smtClean="0"/>
              <a:t>Data isolation.</a:t>
            </a:r>
          </a:p>
          <a:p>
            <a:pPr>
              <a:buFont typeface="Wingdings"/>
              <a:buChar char="Ø"/>
            </a:pPr>
            <a:r>
              <a:rPr lang="en-US" dirty="0" smtClean="0"/>
              <a:t>Integrity problems.</a:t>
            </a:r>
          </a:p>
          <a:p>
            <a:pPr>
              <a:buFont typeface="Wingdings"/>
              <a:buChar char="Ø"/>
            </a:pPr>
            <a:r>
              <a:rPr lang="en-US" dirty="0" smtClean="0"/>
              <a:t>Atomicity problems.</a:t>
            </a:r>
          </a:p>
          <a:p>
            <a:pPr>
              <a:buFont typeface="Wingdings"/>
              <a:buChar char="Ø"/>
            </a:pPr>
            <a:r>
              <a:rPr lang="en-US" dirty="0" smtClean="0"/>
              <a:t>Concurrent access anomalies.</a:t>
            </a:r>
          </a:p>
          <a:p>
            <a:pPr>
              <a:buFont typeface="Wingdings"/>
              <a:buChar char="Ø"/>
            </a:pPr>
            <a:r>
              <a:rPr lang="en-US" dirty="0" smtClean="0"/>
              <a:t>Security problems.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r>
              <a:rPr lang="en-US" dirty="0" smtClean="0"/>
              <a:t>Rule 8: Physical Data Independence</a:t>
            </a:r>
          </a:p>
          <a:p>
            <a:pPr>
              <a:buFont typeface="Wingdings" pitchFamily="2" charset="2"/>
              <a:buChar char="Ø"/>
            </a:pPr>
            <a:r>
              <a:rPr lang="en-US" dirty="0" smtClean="0"/>
              <a:t> The data stored in a database must be independent of the applications that access the database. Any change in the physical structure of a database must not have any impact on how the data is being accessed by external applications.</a:t>
            </a:r>
          </a:p>
          <a:p>
            <a:pPr>
              <a:buNone/>
            </a:pPr>
            <a:r>
              <a:rPr lang="en-US" dirty="0" smtClean="0"/>
              <a:t>If say, some file supporting table were renamed or moved from one disk to another, it should not effect the application.</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20000"/>
          </a:bodyPr>
          <a:lstStyle/>
          <a:p>
            <a:r>
              <a:rPr lang="en-US" dirty="0" smtClean="0"/>
              <a:t>Rule 9 : Logical Data Independence</a:t>
            </a:r>
          </a:p>
          <a:p>
            <a:pPr>
              <a:buFont typeface="Wingdings" pitchFamily="2" charset="2"/>
              <a:buChar char="Ø"/>
            </a:pPr>
            <a:r>
              <a:rPr lang="en-US" dirty="0" smtClean="0"/>
              <a:t> If there is change in the logical structure(table structures) of the database the user view of data should not change. Say, if a table is split into two tables, a new view should give result as the join of the two tables. This rule is most difficult to satisfy.</a:t>
            </a:r>
          </a:p>
          <a:p>
            <a:pPr>
              <a:buNone/>
            </a:pPr>
            <a:endParaRPr lang="en-US" dirty="0" smtClean="0"/>
          </a:p>
          <a:p>
            <a:r>
              <a:rPr lang="en-US" dirty="0" smtClean="0"/>
              <a:t>Rule 10: Integrity Independence</a:t>
            </a:r>
          </a:p>
          <a:p>
            <a:pPr>
              <a:buFont typeface="Wingdings" pitchFamily="2" charset="2"/>
              <a:buChar char="Ø"/>
            </a:pPr>
            <a:r>
              <a:rPr lang="en-US" dirty="0" smtClean="0"/>
              <a:t> A database must be independent of the application that uses it. All its integrity constraints can be independently modified without the need of any change in the application. This rule makes a database independent of the front-end application and its interface.</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Rule 11: Distribution Independence</a:t>
            </a:r>
          </a:p>
          <a:p>
            <a:pPr>
              <a:buFont typeface="Wingdings" pitchFamily="2" charset="2"/>
              <a:buChar char="Ø"/>
            </a:pPr>
            <a:r>
              <a:rPr lang="en-US" dirty="0" smtClean="0"/>
              <a:t> The end-user must not be able to see that the data is distributed over various locations. Users should always get the impression that the data is located at one site only. This rule has been regarded as the foundation of distributed database systems.</a:t>
            </a:r>
          </a:p>
          <a:p>
            <a:pPr>
              <a:buFont typeface="Wingdings" pitchFamily="2" charset="2"/>
              <a:buChar char="Ø"/>
            </a:pPr>
            <a:endParaRPr lang="en-US" dirty="0" smtClean="0"/>
          </a:p>
          <a:p>
            <a:r>
              <a:rPr lang="en-US" dirty="0" smtClean="0"/>
              <a:t>Rule 12: Non-Subversion rule</a:t>
            </a:r>
          </a:p>
          <a:p>
            <a:pPr>
              <a:buFont typeface="Wingdings" pitchFamily="2" charset="2"/>
              <a:buChar char="Ø"/>
            </a:pPr>
            <a:r>
              <a:rPr lang="en-US" dirty="0" smtClean="0"/>
              <a:t> If low level access is allowed to a system it should not be able to subvert or bypass integrity rule to change data. This can be achieved by some sort of encryption.</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Introduction to UML</a:t>
            </a:r>
            <a:endParaRPr lang="en-US" dirty="0"/>
          </a:p>
        </p:txBody>
      </p:sp>
      <p:sp>
        <p:nvSpPr>
          <p:cNvPr id="3" name="Content Placeholder 2"/>
          <p:cNvSpPr>
            <a:spLocks noGrp="1"/>
          </p:cNvSpPr>
          <p:nvPr>
            <p:ph idx="1"/>
          </p:nvPr>
        </p:nvSpPr>
        <p:spPr>
          <a:xfrm>
            <a:off x="457200" y="990600"/>
            <a:ext cx="8229600" cy="5486400"/>
          </a:xfrm>
        </p:spPr>
        <p:txBody>
          <a:bodyPr/>
          <a:lstStyle/>
          <a:p>
            <a:r>
              <a:rPr lang="en-US" dirty="0" smtClean="0"/>
              <a:t>UML is a standard language for specifying, visualizing, constructing, and documenting the artifacts of software systems.</a:t>
            </a:r>
          </a:p>
          <a:p>
            <a:r>
              <a:rPr lang="en-US" dirty="0" smtClean="0"/>
              <a:t>UML stands for </a:t>
            </a:r>
            <a:r>
              <a:rPr lang="en-US" b="1" dirty="0" smtClean="0"/>
              <a:t>Unified Modeling Language.</a:t>
            </a:r>
          </a:p>
          <a:p>
            <a:r>
              <a:rPr lang="en-US" dirty="0" smtClean="0"/>
              <a:t>UML is a pictorial language used to make software blueprints.</a:t>
            </a:r>
          </a:p>
          <a:p>
            <a:r>
              <a:rPr lang="en-US" dirty="0" smtClean="0"/>
              <a:t>UML is not a programming language but tools can be used to generate code in various languages using UML diagrams.</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Types of UML:-</a:t>
            </a:r>
          </a:p>
          <a:p>
            <a:pPr marL="514350" indent="-514350">
              <a:buAutoNum type="arabicPeriod"/>
            </a:pPr>
            <a:r>
              <a:rPr lang="en-US" dirty="0" smtClean="0"/>
              <a:t>Structural diagram- represent static aspect of a system.</a:t>
            </a:r>
          </a:p>
          <a:p>
            <a:pPr marL="514350" indent="-514350">
              <a:buAutoNum type="arabicPeriod"/>
            </a:pPr>
            <a:r>
              <a:rPr lang="en-US" dirty="0" smtClean="0"/>
              <a:t>Behavioral diagram- represent dynamic aspect of a system.</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a:t>
            </a:r>
            <a:endParaRPr lang="en-US" dirty="0"/>
          </a:p>
        </p:txBody>
      </p:sp>
      <p:sp>
        <p:nvSpPr>
          <p:cNvPr id="3" name="Content Placeholder 2"/>
          <p:cNvSpPr>
            <a:spLocks noGrp="1"/>
          </p:cNvSpPr>
          <p:nvPr>
            <p:ph idx="1"/>
          </p:nvPr>
        </p:nvSpPr>
        <p:spPr/>
        <p:txBody>
          <a:bodyPr>
            <a:normAutofit lnSpcReduction="10000"/>
          </a:bodyPr>
          <a:lstStyle/>
          <a:p>
            <a:r>
              <a:rPr lang="en-US" dirty="0" smtClean="0"/>
              <a:t>UML </a:t>
            </a:r>
            <a:r>
              <a:rPr lang="en-US" i="1" dirty="0" smtClean="0"/>
              <a:t>class is represented by the following figure. The diagram is divided into four parts.</a:t>
            </a:r>
          </a:p>
          <a:p>
            <a:r>
              <a:rPr lang="en-US" dirty="0" smtClean="0"/>
              <a:t>The top section is used to name the class.</a:t>
            </a:r>
          </a:p>
          <a:p>
            <a:r>
              <a:rPr lang="en-US" dirty="0" smtClean="0"/>
              <a:t> The second one is used to show the attributes of the class.</a:t>
            </a:r>
          </a:p>
          <a:p>
            <a:r>
              <a:rPr lang="en-US" dirty="0" smtClean="0"/>
              <a:t> The third section is used to describe the operations performed by the class.</a:t>
            </a:r>
          </a:p>
          <a:p>
            <a:r>
              <a:rPr lang="en-US" dirty="0" smtClean="0"/>
              <a:t> The fourth section is optional to show any additional components.</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notation</a:t>
            </a:r>
            <a:endParaRPr lang="en-US" dirty="0"/>
          </a:p>
        </p:txBody>
      </p:sp>
      <p:pic>
        <p:nvPicPr>
          <p:cNvPr id="1026" name="Picture 2"/>
          <p:cNvPicPr>
            <a:picLocks noChangeAspect="1" noChangeArrowheads="1"/>
          </p:cNvPicPr>
          <p:nvPr/>
        </p:nvPicPr>
        <p:blipFill>
          <a:blip r:embed="rId2"/>
          <a:srcRect/>
          <a:stretch>
            <a:fillRect/>
          </a:stretch>
        </p:blipFill>
        <p:spPr bwMode="auto">
          <a:xfrm>
            <a:off x="762000" y="1752600"/>
            <a:ext cx="8077200" cy="365760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Relationship in class diagram</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Association</a:t>
            </a:r>
          </a:p>
          <a:p>
            <a:r>
              <a:rPr lang="en-US" dirty="0" smtClean="0"/>
              <a:t>Association is basically a set of links that connects the elements of a UML model. It also</a:t>
            </a:r>
          </a:p>
          <a:p>
            <a:r>
              <a:rPr lang="en-US" dirty="0" smtClean="0"/>
              <a:t>describes how many classes are taking part in that relationship. </a:t>
            </a:r>
          </a:p>
          <a:p>
            <a:pPr marL="514350" indent="-514350">
              <a:buNone/>
            </a:pPr>
            <a:endParaRPr lang="en-US" dirty="0" smtClean="0"/>
          </a:p>
          <a:p>
            <a:pPr marL="514350" indent="-514350">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6096000" y="3733800"/>
            <a:ext cx="2826657" cy="31242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smtClean="0"/>
              <a:t>2. Reflexive Association</a:t>
            </a:r>
          </a:p>
          <a:p>
            <a:r>
              <a:rPr lang="en-US" dirty="0" smtClean="0"/>
              <a:t>occurs when a class may have multiple functions or responsibilities.</a:t>
            </a:r>
          </a:p>
          <a:p>
            <a:r>
              <a:rPr lang="en-US" dirty="0" smtClean="0"/>
              <a:t> For example, a staff working in an airport may be a pilot, aviation engineer, a ticket dispatcher, a guard, or a maintenance crew member. </a:t>
            </a:r>
          </a:p>
          <a:p>
            <a:r>
              <a:rPr lang="en-US" dirty="0" smtClean="0"/>
              <a:t>If the maintenance crew member is managed by the aviation engineer there could be a managed by relationship in two instances of the same class.</a:t>
            </a:r>
          </a:p>
          <a:p>
            <a:pPr>
              <a:buNone/>
            </a:pPr>
            <a:endParaRPr lang="en-US" dirty="0"/>
          </a:p>
        </p:txBody>
      </p:sp>
      <p:pic>
        <p:nvPicPr>
          <p:cNvPr id="5" name="Picture 2"/>
          <p:cNvPicPr>
            <a:picLocks noChangeAspect="1" noChangeArrowheads="1"/>
          </p:cNvPicPr>
          <p:nvPr/>
        </p:nvPicPr>
        <p:blipFill>
          <a:blip r:embed="rId2"/>
          <a:srcRect b="32000"/>
          <a:stretch>
            <a:fillRect/>
          </a:stretch>
        </p:blipFill>
        <p:spPr bwMode="auto">
          <a:xfrm>
            <a:off x="5791200" y="5562600"/>
            <a:ext cx="3045114"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smtClean="0"/>
              <a:t>3. Multiplicity </a:t>
            </a:r>
          </a:p>
          <a:p>
            <a:r>
              <a:rPr lang="en-US" dirty="0" smtClean="0"/>
              <a:t>is the active logical association when the cardinality of a class in relation to another is being depicted.</a:t>
            </a:r>
          </a:p>
          <a:p>
            <a:r>
              <a:rPr lang="en-US" dirty="0" smtClean="0"/>
              <a:t> For example, one fleet may include multiple airplanes, while one commercial airplane may contain zero to many passengers. The notation 0..* in the diagram means “zero to many”.</a:t>
            </a:r>
            <a:endParaRPr lang="en-US" dirty="0"/>
          </a:p>
        </p:txBody>
      </p:sp>
      <p:pic>
        <p:nvPicPr>
          <p:cNvPr id="4098" name="Picture 2"/>
          <p:cNvPicPr>
            <a:picLocks noChangeAspect="1" noChangeArrowheads="1"/>
          </p:cNvPicPr>
          <p:nvPr/>
        </p:nvPicPr>
        <p:blipFill>
          <a:blip r:embed="rId2"/>
          <a:srcRect/>
          <a:stretch>
            <a:fillRect/>
          </a:stretch>
        </p:blipFill>
        <p:spPr bwMode="auto">
          <a:xfrm>
            <a:off x="5334000" y="4572000"/>
            <a:ext cx="2057400" cy="224575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61999" y="4495800"/>
            <a:ext cx="3282393"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Database vs. File system</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14400" y="1066800"/>
            <a:ext cx="7315200" cy="5634991"/>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dirty="0" smtClean="0"/>
              <a:t>4. Aggregation </a:t>
            </a:r>
          </a:p>
          <a:p>
            <a:r>
              <a:rPr lang="en-US" dirty="0" smtClean="0"/>
              <a:t>refers to the formation of a particular class as a result of one class being aggregated or built as a collection. </a:t>
            </a:r>
          </a:p>
          <a:p>
            <a:r>
              <a:rPr lang="en-US" dirty="0" smtClean="0"/>
              <a:t>For example, the class “library” is made up of one or more books, among other materials.</a:t>
            </a:r>
          </a:p>
          <a:p>
            <a:r>
              <a:rPr lang="en-US" dirty="0" smtClean="0"/>
              <a:t>To render aggregation in </a:t>
            </a:r>
          </a:p>
          <a:p>
            <a:pPr>
              <a:buNone/>
            </a:pPr>
            <a:r>
              <a:rPr lang="en-US" dirty="0" smtClean="0"/>
              <a:t>a diagram, draw a line from</a:t>
            </a:r>
          </a:p>
          <a:p>
            <a:pPr>
              <a:buNone/>
            </a:pPr>
            <a:r>
              <a:rPr lang="en-US" dirty="0" smtClean="0"/>
              <a:t> the parent class to the </a:t>
            </a:r>
          </a:p>
          <a:p>
            <a:pPr>
              <a:buNone/>
            </a:pPr>
            <a:r>
              <a:rPr lang="en-US" dirty="0" smtClean="0"/>
              <a:t>child class with a diamond</a:t>
            </a:r>
          </a:p>
          <a:p>
            <a:pPr>
              <a:buNone/>
            </a:pPr>
            <a:r>
              <a:rPr lang="en-US" dirty="0" smtClean="0"/>
              <a:t> shape near the parent class.</a:t>
            </a:r>
            <a:endParaRPr lang="en-US" dirty="0"/>
          </a:p>
        </p:txBody>
      </p:sp>
      <p:pic>
        <p:nvPicPr>
          <p:cNvPr id="5122" name="Picture 2"/>
          <p:cNvPicPr>
            <a:picLocks noChangeAspect="1" noChangeArrowheads="1"/>
          </p:cNvPicPr>
          <p:nvPr/>
        </p:nvPicPr>
        <p:blipFill>
          <a:blip r:embed="rId2"/>
          <a:srcRect/>
          <a:stretch>
            <a:fillRect/>
          </a:stretch>
        </p:blipFill>
        <p:spPr bwMode="auto">
          <a:xfrm>
            <a:off x="6400800" y="3810000"/>
            <a:ext cx="2282757" cy="2514600"/>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smtClean="0"/>
              <a:t>5. Composition</a:t>
            </a:r>
          </a:p>
          <a:p>
            <a:r>
              <a:rPr lang="en-US" dirty="0" smtClean="0"/>
              <a:t>It is very similar to the aggregation relationship, with the only difference being its key purpose of emphasizing the dependence of the contained class to the life cycle of the container class.</a:t>
            </a:r>
          </a:p>
          <a:p>
            <a:r>
              <a:rPr lang="en-US" dirty="0" smtClean="0"/>
              <a:t> That is, the contained class will be obliterated when the container class is destroyed. </a:t>
            </a:r>
          </a:p>
          <a:p>
            <a:pPr>
              <a:buNone/>
            </a:pPr>
            <a:endParaRPr lang="en-US" dirty="0"/>
          </a:p>
        </p:txBody>
      </p:sp>
      <p:pic>
        <p:nvPicPr>
          <p:cNvPr id="6146" name="Picture 2"/>
          <p:cNvPicPr>
            <a:picLocks noChangeAspect="1" noChangeArrowheads="1"/>
          </p:cNvPicPr>
          <p:nvPr/>
        </p:nvPicPr>
        <p:blipFill>
          <a:blip r:embed="rId2"/>
          <a:srcRect/>
          <a:stretch>
            <a:fillRect/>
          </a:stretch>
        </p:blipFill>
        <p:spPr bwMode="auto">
          <a:xfrm>
            <a:off x="914400" y="5410200"/>
            <a:ext cx="6019800" cy="1255193"/>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sz="3000" dirty="0" smtClean="0"/>
              <a:t>6. Role names</a:t>
            </a:r>
          </a:p>
          <a:p>
            <a:pPr>
              <a:buNone/>
            </a:pPr>
            <a:endParaRPr lang="en-US" dirty="0"/>
          </a:p>
        </p:txBody>
      </p:sp>
      <p:pic>
        <p:nvPicPr>
          <p:cNvPr id="12290" name="Picture 2"/>
          <p:cNvPicPr>
            <a:picLocks noChangeAspect="1" noChangeArrowheads="1"/>
          </p:cNvPicPr>
          <p:nvPr/>
        </p:nvPicPr>
        <p:blipFill>
          <a:blip r:embed="rId2"/>
          <a:srcRect/>
          <a:stretch>
            <a:fillRect/>
          </a:stretch>
        </p:blipFill>
        <p:spPr bwMode="auto">
          <a:xfrm>
            <a:off x="1447800" y="914400"/>
            <a:ext cx="5715000" cy="616972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smtClean="0"/>
              <a:t>7. Generalization/ Inheritance</a:t>
            </a:r>
          </a:p>
          <a:p>
            <a:r>
              <a:rPr lang="en-US" dirty="0" smtClean="0"/>
              <a:t>It refers to a type of relationship wherein one associated class is a child of another by virtue of assuming the same functionalities of the parent class. </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example 1</a:t>
            </a:r>
            <a:endParaRPr lang="en-US" dirty="0"/>
          </a:p>
        </p:txBody>
      </p:sp>
      <p:sp>
        <p:nvSpPr>
          <p:cNvPr id="3" name="Content Placeholder 2"/>
          <p:cNvSpPr>
            <a:spLocks noGrp="1"/>
          </p:cNvSpPr>
          <p:nvPr>
            <p:ph idx="1"/>
          </p:nvPr>
        </p:nvSpPr>
        <p:spPr>
          <a:xfrm>
            <a:off x="457200" y="1219200"/>
            <a:ext cx="8229600" cy="5410200"/>
          </a:xfrm>
        </p:spPr>
        <p:txBody>
          <a:bodyPr>
            <a:normAutofit fontScale="92500"/>
          </a:bodyPr>
          <a:lstStyle/>
          <a:p>
            <a:pPr>
              <a:buNone/>
            </a:pPr>
            <a:r>
              <a:rPr lang="en-US" dirty="0" smtClean="0"/>
              <a:t>Consider an Order System of an application. </a:t>
            </a:r>
          </a:p>
          <a:p>
            <a:r>
              <a:rPr lang="en-US" dirty="0" smtClean="0"/>
              <a:t>Order and Customer are identified as</a:t>
            </a:r>
          </a:p>
          <a:p>
            <a:r>
              <a:rPr lang="en-US" dirty="0" smtClean="0"/>
              <a:t>The two elements of the system and they have a one to many relationship because a customer can have multiple orders.</a:t>
            </a:r>
          </a:p>
          <a:p>
            <a:r>
              <a:rPr lang="en-US" dirty="0" smtClean="0"/>
              <a:t>Order class has two concrete classes (inheritance</a:t>
            </a:r>
          </a:p>
          <a:p>
            <a:r>
              <a:rPr lang="en-US" dirty="0" smtClean="0"/>
              <a:t>relationship) </a:t>
            </a:r>
            <a:r>
              <a:rPr lang="en-US" dirty="0" err="1" smtClean="0"/>
              <a:t>SpecialOrder</a:t>
            </a:r>
            <a:r>
              <a:rPr lang="en-US" dirty="0" smtClean="0"/>
              <a:t> and </a:t>
            </a:r>
            <a:r>
              <a:rPr lang="en-US" dirty="0" err="1" smtClean="0"/>
              <a:t>NormalOrder</a:t>
            </a:r>
            <a:r>
              <a:rPr lang="en-US" dirty="0" smtClean="0"/>
              <a:t>.</a:t>
            </a:r>
          </a:p>
          <a:p>
            <a:r>
              <a:rPr lang="en-US" dirty="0" smtClean="0"/>
              <a:t>The two inherited classes have all the properties as the Order class. In addition, they have additional functions like dispatch () and receive ().</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1143000" y="228600"/>
            <a:ext cx="6172200" cy="6454657"/>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err="1" smtClean="0"/>
              <a:t>Usecase</a:t>
            </a:r>
            <a:r>
              <a:rPr lang="en-US" dirty="0" smtClean="0"/>
              <a:t> diagram</a:t>
            </a:r>
            <a:endParaRPr lang="en-US" dirty="0"/>
          </a:p>
        </p:txBody>
      </p:sp>
      <p:sp>
        <p:nvSpPr>
          <p:cNvPr id="3" name="Content Placeholder 2"/>
          <p:cNvSpPr>
            <a:spLocks noGrp="1"/>
          </p:cNvSpPr>
          <p:nvPr>
            <p:ph idx="1"/>
          </p:nvPr>
        </p:nvSpPr>
        <p:spPr>
          <a:xfrm>
            <a:off x="457200" y="1143000"/>
            <a:ext cx="8229600" cy="5410200"/>
          </a:xfrm>
        </p:spPr>
        <p:txBody>
          <a:bodyPr/>
          <a:lstStyle/>
          <a:p>
            <a:r>
              <a:rPr lang="en-US" dirty="0" err="1" smtClean="0"/>
              <a:t>Usecase</a:t>
            </a:r>
            <a:r>
              <a:rPr lang="en-US" dirty="0" smtClean="0"/>
              <a:t> diagrams are a set of use cases, actors and their relationship.</a:t>
            </a:r>
          </a:p>
          <a:p>
            <a:r>
              <a:rPr lang="en-US" dirty="0" smtClean="0"/>
              <a:t>A </a:t>
            </a:r>
            <a:r>
              <a:rPr lang="en-US" u="sng" dirty="0" err="1" smtClean="0"/>
              <a:t>usecase</a:t>
            </a:r>
            <a:r>
              <a:rPr lang="en-US" dirty="0" smtClean="0"/>
              <a:t> represents a particular functionality of a system.</a:t>
            </a:r>
          </a:p>
          <a:p>
            <a:r>
              <a:rPr lang="en-US" dirty="0" smtClean="0"/>
              <a:t>A use case diagram is used to describe the relationship among the functionalities and their internal/external controllers. These controllers are known as </a:t>
            </a:r>
            <a:r>
              <a:rPr lang="en-US" u="sng" dirty="0" smtClean="0"/>
              <a:t>actors</a:t>
            </a:r>
            <a:r>
              <a:rPr lang="en-US" dirty="0" smtClean="0"/>
              <a:t>.</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err="1" smtClean="0"/>
              <a:t>Usecase</a:t>
            </a:r>
            <a:r>
              <a:rPr lang="en-US" dirty="0" smtClean="0"/>
              <a:t> notation:- it is represented as an eclipse with a name inside it.</a:t>
            </a:r>
          </a:p>
          <a:p>
            <a:endParaRPr lang="en-US" dirty="0" smtClean="0"/>
          </a:p>
          <a:p>
            <a:endParaRPr lang="en-US" dirty="0" smtClean="0"/>
          </a:p>
          <a:p>
            <a:r>
              <a:rPr lang="en-US" dirty="0" smtClean="0"/>
              <a:t>Actor notation:- an actor can be defined as some internal or external entity that interacts with the system.</a:t>
            </a:r>
            <a:endParaRPr lang="en-US" dirty="0"/>
          </a:p>
        </p:txBody>
      </p:sp>
      <p:pic>
        <p:nvPicPr>
          <p:cNvPr id="7170" name="Picture 2"/>
          <p:cNvPicPr>
            <a:picLocks noChangeAspect="1" noChangeArrowheads="1"/>
          </p:cNvPicPr>
          <p:nvPr/>
        </p:nvPicPr>
        <p:blipFill>
          <a:blip r:embed="rId2"/>
          <a:srcRect/>
          <a:stretch>
            <a:fillRect/>
          </a:stretch>
        </p:blipFill>
        <p:spPr bwMode="auto">
          <a:xfrm>
            <a:off x="6172200" y="1447800"/>
            <a:ext cx="2133600" cy="1080477"/>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562600" y="3810000"/>
            <a:ext cx="2514600" cy="2754848"/>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Example </a:t>
            </a:r>
            <a:endParaRPr lang="en-US" dirty="0"/>
          </a:p>
        </p:txBody>
      </p:sp>
      <p:sp>
        <p:nvSpPr>
          <p:cNvPr id="3" name="Content Placeholder 2"/>
          <p:cNvSpPr>
            <a:spLocks noGrp="1"/>
          </p:cNvSpPr>
          <p:nvPr>
            <p:ph idx="1"/>
          </p:nvPr>
        </p:nvSpPr>
        <p:spPr>
          <a:xfrm>
            <a:off x="457200" y="1143000"/>
            <a:ext cx="8229600" cy="5486400"/>
          </a:xfrm>
        </p:spPr>
        <p:txBody>
          <a:bodyPr/>
          <a:lstStyle/>
          <a:p>
            <a:r>
              <a:rPr lang="en-US" dirty="0" smtClean="0"/>
              <a:t>A customer uses bank ATM to check balances of his/her bank account, deposit funds, withdraw cash, and/or transfer funds.</a:t>
            </a:r>
          </a:p>
          <a:p>
            <a:r>
              <a:rPr lang="en-US" dirty="0" smtClean="0"/>
              <a:t>ATM technician provides maintenance and repairs.</a:t>
            </a:r>
          </a:p>
          <a:p>
            <a:r>
              <a:rPr lang="en-US" dirty="0" smtClean="0"/>
              <a:t>All these also involves bank whether it is related to customer transaction or to the ATM servicing.</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Extends relationship</a:t>
            </a:r>
            <a:endParaRPr lang="en-US" dirty="0"/>
          </a:p>
        </p:txBody>
      </p:sp>
      <p:sp>
        <p:nvSpPr>
          <p:cNvPr id="3" name="Content Placeholder 2"/>
          <p:cNvSpPr>
            <a:spLocks noGrp="1"/>
          </p:cNvSpPr>
          <p:nvPr>
            <p:ph idx="1"/>
          </p:nvPr>
        </p:nvSpPr>
        <p:spPr>
          <a:xfrm>
            <a:off x="457200" y="1143000"/>
            <a:ext cx="8229600" cy="5562600"/>
          </a:xfrm>
        </p:spPr>
        <p:txBody>
          <a:bodyPr/>
          <a:lstStyle/>
          <a:p>
            <a:r>
              <a:rPr lang="en-US" dirty="0" smtClean="0"/>
              <a:t>it extends the base use case and adds more functionality to the system.</a:t>
            </a:r>
            <a:endParaRPr lang="en-US" dirty="0"/>
          </a:p>
        </p:txBody>
      </p:sp>
      <p:pic>
        <p:nvPicPr>
          <p:cNvPr id="8194" name="Picture 2"/>
          <p:cNvPicPr>
            <a:picLocks noChangeAspect="1" noChangeArrowheads="1"/>
          </p:cNvPicPr>
          <p:nvPr/>
        </p:nvPicPr>
        <p:blipFill>
          <a:blip r:embed="rId2"/>
          <a:srcRect t="7256"/>
          <a:stretch>
            <a:fillRect/>
          </a:stretch>
        </p:blipFill>
        <p:spPr bwMode="auto">
          <a:xfrm>
            <a:off x="1066800" y="2362199"/>
            <a:ext cx="6705600" cy="428560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View of data</a:t>
            </a:r>
            <a:endParaRPr lang="en-US" dirty="0"/>
          </a:p>
        </p:txBody>
      </p:sp>
      <p:sp>
        <p:nvSpPr>
          <p:cNvPr id="3" name="Content Placeholder 2"/>
          <p:cNvSpPr>
            <a:spLocks noGrp="1"/>
          </p:cNvSpPr>
          <p:nvPr>
            <p:ph idx="1"/>
          </p:nvPr>
        </p:nvSpPr>
        <p:spPr>
          <a:xfrm>
            <a:off x="457200" y="1447800"/>
            <a:ext cx="8229600" cy="5181600"/>
          </a:xfrm>
        </p:spPr>
        <p:txBody>
          <a:bodyPr/>
          <a:lstStyle/>
          <a:p>
            <a:r>
              <a:rPr lang="en-US" dirty="0" smtClean="0"/>
              <a:t>Data abstraction</a:t>
            </a:r>
          </a:p>
          <a:p>
            <a:pPr marL="514350" indent="-514350">
              <a:buAutoNum type="arabicParenR"/>
            </a:pPr>
            <a:r>
              <a:rPr lang="en-US" dirty="0" smtClean="0"/>
              <a:t>Physical level- How the data are actually stored.</a:t>
            </a:r>
          </a:p>
          <a:p>
            <a:pPr marL="514350" indent="-514350">
              <a:buAutoNum type="arabicParenR"/>
            </a:pPr>
            <a:r>
              <a:rPr lang="en-US" dirty="0" smtClean="0"/>
              <a:t>Logical level- What data are stored and what relationship exist among those data.</a:t>
            </a:r>
          </a:p>
          <a:p>
            <a:pPr marL="514350" indent="-514350">
              <a:buAutoNum type="arabicParenR"/>
            </a:pPr>
            <a:r>
              <a:rPr lang="en-US" dirty="0" smtClean="0"/>
              <a:t>View level- Describes only part of the entire database. </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Includes relationship</a:t>
            </a:r>
            <a:endParaRPr lang="en-US" dirty="0"/>
          </a:p>
        </p:txBody>
      </p:sp>
      <p:sp>
        <p:nvSpPr>
          <p:cNvPr id="3" name="Content Placeholder 2"/>
          <p:cNvSpPr>
            <a:spLocks noGrp="1"/>
          </p:cNvSpPr>
          <p:nvPr>
            <p:ph idx="1"/>
          </p:nvPr>
        </p:nvSpPr>
        <p:spPr>
          <a:xfrm>
            <a:off x="457200" y="1219200"/>
            <a:ext cx="8229600" cy="5334000"/>
          </a:xfrm>
        </p:spPr>
        <p:txBody>
          <a:bodyPr>
            <a:normAutofit/>
          </a:bodyPr>
          <a:lstStyle/>
          <a:p>
            <a:r>
              <a:rPr lang="en-US" dirty="0" smtClean="0"/>
              <a:t>Include is a directed relationship between two use cases which is used to show that behavior of the </a:t>
            </a:r>
            <a:r>
              <a:rPr lang="en-US" b="1" dirty="0" smtClean="0"/>
              <a:t>included</a:t>
            </a:r>
            <a:r>
              <a:rPr lang="en-US" dirty="0" smtClean="0"/>
              <a:t> use case (the addition) is inserted into the behavior of the </a:t>
            </a:r>
            <a:r>
              <a:rPr lang="en-US" b="1" dirty="0" smtClean="0"/>
              <a:t>including</a:t>
            </a:r>
            <a:r>
              <a:rPr lang="en-US" dirty="0" smtClean="0"/>
              <a:t>  (the base) use case.</a:t>
            </a:r>
          </a:p>
          <a:p>
            <a:endParaRPr lang="en-US" dirty="0" smtClean="0"/>
          </a:p>
          <a:p>
            <a:endParaRPr lang="en-US" dirty="0" smtClean="0"/>
          </a:p>
          <a:p>
            <a:pPr>
              <a:buNone/>
            </a:pPr>
            <a:endParaRPr lang="en-US" dirty="0" smtClean="0"/>
          </a:p>
          <a:p>
            <a:pPr>
              <a:buNone/>
            </a:pPr>
            <a:r>
              <a:rPr lang="en-US" sz="1700" dirty="0" smtClean="0"/>
              <a:t>		Use case B is extracted from larger use case A into a separate use case.</a:t>
            </a:r>
            <a:endParaRPr lang="en-US" sz="1700" dirty="0"/>
          </a:p>
        </p:txBody>
      </p:sp>
      <p:pic>
        <p:nvPicPr>
          <p:cNvPr id="9218" name="Picture 2"/>
          <p:cNvPicPr>
            <a:picLocks noChangeAspect="1" noChangeArrowheads="1"/>
          </p:cNvPicPr>
          <p:nvPr/>
        </p:nvPicPr>
        <p:blipFill>
          <a:blip r:embed="rId2"/>
          <a:srcRect/>
          <a:stretch>
            <a:fillRect/>
          </a:stretch>
        </p:blipFill>
        <p:spPr bwMode="auto">
          <a:xfrm>
            <a:off x="609600" y="3810000"/>
            <a:ext cx="8436254" cy="1600200"/>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The </a:t>
            </a:r>
            <a:r>
              <a:rPr lang="en-US" b="1" dirty="0" smtClean="0"/>
              <a:t>include</a:t>
            </a:r>
            <a:r>
              <a:rPr lang="en-US" dirty="0" smtClean="0"/>
              <a:t> relationship could be used to simplify large use case by splitting it into several use cases.</a:t>
            </a:r>
          </a:p>
          <a:p>
            <a:pPr>
              <a:buNone/>
            </a:pPr>
            <a:r>
              <a:rPr lang="en-US" dirty="0" smtClean="0"/>
              <a:t>					Example 1</a:t>
            </a:r>
          </a:p>
          <a:p>
            <a:endParaRPr lang="en-US" dirty="0" smtClean="0"/>
          </a:p>
          <a:p>
            <a:r>
              <a:rPr lang="en-US" dirty="0" smtClean="0"/>
              <a:t> Draw </a:t>
            </a:r>
            <a:r>
              <a:rPr lang="en-US" dirty="0" err="1" smtClean="0"/>
              <a:t>usecase</a:t>
            </a:r>
            <a:r>
              <a:rPr lang="en-US" dirty="0" smtClean="0"/>
              <a:t> diagram for following events: Librarian can check availability of book, verify member, issue book, calculate fine and return book. Member can check availability of book, issue book and return book. Show “includes” relationship between </a:t>
            </a:r>
            <a:r>
              <a:rPr lang="en-US" dirty="0" err="1" smtClean="0"/>
              <a:t>usecases</a:t>
            </a:r>
            <a:r>
              <a:rPr lang="en-US" dirty="0" smtClean="0"/>
              <a:t>.</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143000" y="228600"/>
            <a:ext cx="6781800" cy="6524913"/>
          </a:xfrm>
          <a:prstGeom prst="rect">
            <a:avLst/>
          </a:prstGeom>
          <a:noFill/>
          <a:ln w="9525">
            <a:noFill/>
            <a:miter lim="800000"/>
            <a:headEnd/>
            <a:tailEnd/>
          </a:ln>
          <a:effectLst/>
        </p:spPr>
      </p:pic>
      <p:cxnSp>
        <p:nvCxnSpPr>
          <p:cNvPr id="4" name="Straight Connector 3"/>
          <p:cNvCxnSpPr/>
          <p:nvPr/>
        </p:nvCxnSpPr>
        <p:spPr>
          <a:xfrm rot="5400000">
            <a:off x="5448300" y="3314700"/>
            <a:ext cx="1752600" cy="15240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2782</TotalTime>
  <Words>3331</Words>
  <Application>Microsoft Office PowerPoint</Application>
  <PresentationFormat>On-screen Show (4:3)</PresentationFormat>
  <Paragraphs>312</Paragraphs>
  <Slides>92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92</vt:i4>
      </vt:variant>
    </vt:vector>
  </HeadingPairs>
  <TitlesOfParts>
    <vt:vector size="96" baseType="lpstr">
      <vt:lpstr>Arial</vt:lpstr>
      <vt:lpstr>Calibri</vt:lpstr>
      <vt:lpstr>Wingdings</vt:lpstr>
      <vt:lpstr>Office Theme</vt:lpstr>
      <vt:lpstr>Database Management Systems</vt:lpstr>
      <vt:lpstr>Unit 1</vt:lpstr>
      <vt:lpstr>What is Data?</vt:lpstr>
      <vt:lpstr>What is database system?</vt:lpstr>
      <vt:lpstr>DBMS</vt:lpstr>
      <vt:lpstr>Purpose of Database system</vt:lpstr>
      <vt:lpstr>PowerPoint Presentation</vt:lpstr>
      <vt:lpstr>Database vs. File system</vt:lpstr>
      <vt:lpstr>View of data</vt:lpstr>
      <vt:lpstr>ER diagram</vt:lpstr>
      <vt:lpstr>PowerPoint Presentation</vt:lpstr>
      <vt:lpstr>PowerPoint Presentation</vt:lpstr>
      <vt:lpstr>PowerPoint Presentation</vt:lpstr>
      <vt:lpstr>PowerPoint Presentation</vt:lpstr>
      <vt:lpstr>PowerPoint Presentation</vt:lpstr>
      <vt:lpstr>PowerPoint Presentation</vt:lpstr>
      <vt:lpstr>Relationship &amp; Relationship set</vt:lpstr>
      <vt:lpstr>PowerPoint Presentation</vt:lpstr>
      <vt:lpstr>PowerPoint Presentation</vt:lpstr>
      <vt:lpstr>Cardinalities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Participation Constraint</vt:lpstr>
      <vt:lpstr>PowerPoint Presentation</vt:lpstr>
      <vt:lpstr>PowerPoint Presentation</vt:lpstr>
      <vt:lpstr>PowerPoint Presentation</vt:lpstr>
      <vt:lpstr>Key attribute </vt:lpstr>
      <vt:lpstr>PowerPoint Presentation</vt:lpstr>
      <vt:lpstr>Strong and Weak Entity Sets</vt:lpstr>
      <vt:lpstr>PowerPoint Presentation</vt:lpstr>
      <vt:lpstr>PowerPoint Presentation</vt:lpstr>
      <vt:lpstr>PowerPoint Presentation</vt:lpstr>
      <vt:lpstr>PowerPoint Presentation</vt:lpstr>
      <vt:lpstr>PowerPoint Presentation</vt:lpstr>
      <vt:lpstr>PowerPoint Presentation</vt:lpstr>
      <vt:lpstr>Other examples</vt:lpstr>
      <vt:lpstr>Extended E-R Features</vt:lpstr>
      <vt:lpstr>PowerPoint Presentation</vt:lpstr>
      <vt:lpstr>PowerPoint Presentation</vt:lpstr>
      <vt:lpstr>PowerPoint Presentation</vt:lpstr>
      <vt:lpstr>PowerPoint Presentation</vt:lpstr>
      <vt:lpstr>ERD Issues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on ER</vt:lpstr>
      <vt:lpstr>Examples on ER</vt:lpstr>
      <vt:lpstr>Example </vt:lpstr>
      <vt:lpstr>Codd’s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UML</vt:lpstr>
      <vt:lpstr>PowerPoint Presentation</vt:lpstr>
      <vt:lpstr>Class diagram </vt:lpstr>
      <vt:lpstr>Class notation</vt:lpstr>
      <vt:lpstr>Relationship in class diagram</vt:lpstr>
      <vt:lpstr>PowerPoint Presentation</vt:lpstr>
      <vt:lpstr>PowerPoint Presentation</vt:lpstr>
      <vt:lpstr>PowerPoint Presentation</vt:lpstr>
      <vt:lpstr>PowerPoint Presentation</vt:lpstr>
      <vt:lpstr>PowerPoint Presentation</vt:lpstr>
      <vt:lpstr>PowerPoint Presentation</vt:lpstr>
      <vt:lpstr>Class diagram example 1</vt:lpstr>
      <vt:lpstr>PowerPoint Presentation</vt:lpstr>
      <vt:lpstr>Usecase diagram</vt:lpstr>
      <vt:lpstr>PowerPoint Presentation</vt:lpstr>
      <vt:lpstr>Example </vt:lpstr>
      <vt:lpstr>Extends relationship</vt:lpstr>
      <vt:lpstr>Includes relationship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Prathamesh</dc:creator>
  <cp:lastModifiedBy>Admin</cp:lastModifiedBy>
  <cp:revision>240</cp:revision>
  <dcterms:created xsi:type="dcterms:W3CDTF">2017-06-02T11:40:07Z</dcterms:created>
  <dcterms:modified xsi:type="dcterms:W3CDTF">2020-01-01T17:09:34Z</dcterms:modified>
</cp:coreProperties>
</file>