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90" r:id="rId12"/>
    <p:sldId id="267" r:id="rId13"/>
    <p:sldId id="268" r:id="rId14"/>
    <p:sldId id="291" r:id="rId15"/>
    <p:sldId id="292" r:id="rId16"/>
    <p:sldId id="269" r:id="rId17"/>
    <p:sldId id="270" r:id="rId18"/>
    <p:sldId id="293" r:id="rId19"/>
    <p:sldId id="271" r:id="rId20"/>
    <p:sldId id="272" r:id="rId21"/>
    <p:sldId id="273" r:id="rId22"/>
    <p:sldId id="274" r:id="rId23"/>
    <p:sldId id="275" r:id="rId24"/>
    <p:sldId id="294" r:id="rId25"/>
    <p:sldId id="276" r:id="rId26"/>
    <p:sldId id="277" r:id="rId27"/>
    <p:sldId id="295" r:id="rId28"/>
    <p:sldId id="297" r:id="rId29"/>
    <p:sldId id="298" r:id="rId30"/>
    <p:sldId id="311" r:id="rId31"/>
    <p:sldId id="312" r:id="rId32"/>
    <p:sldId id="313" r:id="rId33"/>
    <p:sldId id="314" r:id="rId34"/>
    <p:sldId id="315" r:id="rId35"/>
    <p:sldId id="31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9C891E77-69FE-495E-A1B6-22354DD326C8}" type="datetimeFigureOut">
              <a:rPr lang="en-IN" smtClean="0"/>
              <a:pPr/>
              <a:t>10-12-2019</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C93C28C-7AA2-4CC7-B0BD-D4A7F6E6734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C891E77-69FE-495E-A1B6-22354DD326C8}" type="datetimeFigureOut">
              <a:rPr lang="en-IN" smtClean="0"/>
              <a:pPr/>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3C28C-7AA2-4CC7-B0BD-D4A7F6E6734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C891E77-69FE-495E-A1B6-22354DD326C8}" type="datetimeFigureOut">
              <a:rPr lang="en-IN" smtClean="0"/>
              <a:pPr/>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3C28C-7AA2-4CC7-B0BD-D4A7F6E6734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C891E77-69FE-495E-A1B6-22354DD326C8}" type="datetimeFigureOut">
              <a:rPr lang="en-IN" smtClean="0"/>
              <a:pPr/>
              <a:t>10-12-2019</a:t>
            </a:fld>
            <a:endParaRPr lang="en-IN"/>
          </a:p>
        </p:txBody>
      </p:sp>
      <p:sp>
        <p:nvSpPr>
          <p:cNvPr id="9" name="Slide Number Placeholder 8"/>
          <p:cNvSpPr>
            <a:spLocks noGrp="1"/>
          </p:cNvSpPr>
          <p:nvPr>
            <p:ph type="sldNum" sz="quarter" idx="15"/>
          </p:nvPr>
        </p:nvSpPr>
        <p:spPr/>
        <p:txBody>
          <a:bodyPr rtlCol="0"/>
          <a:lstStyle/>
          <a:p>
            <a:fld id="{8C93C28C-7AA2-4CC7-B0BD-D4A7F6E6734E}"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C891E77-69FE-495E-A1B6-22354DD326C8}" type="datetimeFigureOut">
              <a:rPr lang="en-IN" smtClean="0"/>
              <a:pPr/>
              <a:t>10-12-2019</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C93C28C-7AA2-4CC7-B0BD-D4A7F6E6734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C891E77-69FE-495E-A1B6-22354DD326C8}" type="datetimeFigureOut">
              <a:rPr lang="en-IN" smtClean="0"/>
              <a:pPr/>
              <a:t>10-12-2019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93C28C-7AA2-4CC7-B0BD-D4A7F6E6734E}"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C891E77-69FE-495E-A1B6-22354DD326C8}" type="datetimeFigureOut">
              <a:rPr lang="en-IN" smtClean="0"/>
              <a:pPr/>
              <a:t>10-12-2019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93C28C-7AA2-4CC7-B0BD-D4A7F6E6734E}"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C891E77-69FE-495E-A1B6-22354DD326C8}" type="datetimeFigureOut">
              <a:rPr lang="en-IN" smtClean="0"/>
              <a:pPr/>
              <a:t>10-12-2019</a:t>
            </a:fld>
            <a:endParaRPr lang="en-IN"/>
          </a:p>
        </p:txBody>
      </p:sp>
      <p:sp>
        <p:nvSpPr>
          <p:cNvPr id="7" name="Slide Number Placeholder 6"/>
          <p:cNvSpPr>
            <a:spLocks noGrp="1"/>
          </p:cNvSpPr>
          <p:nvPr>
            <p:ph type="sldNum" sz="quarter" idx="11"/>
          </p:nvPr>
        </p:nvSpPr>
        <p:spPr/>
        <p:txBody>
          <a:bodyPr rtlCol="0"/>
          <a:lstStyle/>
          <a:p>
            <a:fld id="{8C93C28C-7AA2-4CC7-B0BD-D4A7F6E6734E}"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91E77-69FE-495E-A1B6-22354DD326C8}" type="datetimeFigureOut">
              <a:rPr lang="en-IN" smtClean="0"/>
              <a:pPr/>
              <a:t>10-12-2019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93C28C-7AA2-4CC7-B0BD-D4A7F6E6734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C891E77-69FE-495E-A1B6-22354DD326C8}" type="datetimeFigureOut">
              <a:rPr lang="en-IN" smtClean="0"/>
              <a:pPr/>
              <a:t>10-12-2019</a:t>
            </a:fld>
            <a:endParaRPr lang="en-IN"/>
          </a:p>
        </p:txBody>
      </p:sp>
      <p:sp>
        <p:nvSpPr>
          <p:cNvPr id="22" name="Slide Number Placeholder 21"/>
          <p:cNvSpPr>
            <a:spLocks noGrp="1"/>
          </p:cNvSpPr>
          <p:nvPr>
            <p:ph type="sldNum" sz="quarter" idx="15"/>
          </p:nvPr>
        </p:nvSpPr>
        <p:spPr/>
        <p:txBody>
          <a:bodyPr rtlCol="0"/>
          <a:lstStyle/>
          <a:p>
            <a:fld id="{8C93C28C-7AA2-4CC7-B0BD-D4A7F6E6734E}"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C891E77-69FE-495E-A1B6-22354DD326C8}" type="datetimeFigureOut">
              <a:rPr lang="en-IN" smtClean="0"/>
              <a:pPr/>
              <a:t>10-12-2019</a:t>
            </a:fld>
            <a:endParaRPr lang="en-IN"/>
          </a:p>
        </p:txBody>
      </p:sp>
      <p:sp>
        <p:nvSpPr>
          <p:cNvPr id="18" name="Slide Number Placeholder 17"/>
          <p:cNvSpPr>
            <a:spLocks noGrp="1"/>
          </p:cNvSpPr>
          <p:nvPr>
            <p:ph type="sldNum" sz="quarter" idx="11"/>
          </p:nvPr>
        </p:nvSpPr>
        <p:spPr/>
        <p:txBody>
          <a:bodyPr rtlCol="0"/>
          <a:lstStyle/>
          <a:p>
            <a:fld id="{8C93C28C-7AA2-4CC7-B0BD-D4A7F6E6734E}"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C891E77-69FE-495E-A1B6-22354DD326C8}" type="datetimeFigureOut">
              <a:rPr lang="en-IN" smtClean="0"/>
              <a:pPr/>
              <a:t>10-12-2019</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C93C28C-7AA2-4CC7-B0BD-D4A7F6E6734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Files: Text Files</a:t>
            </a:r>
          </a:p>
        </p:txBody>
      </p:sp>
      <p:sp>
        <p:nvSpPr>
          <p:cNvPr id="3" name="Content Placeholder 2"/>
          <p:cNvSpPr>
            <a:spLocks noGrp="1"/>
          </p:cNvSpPr>
          <p:nvPr>
            <p:ph sz="quarter" idx="1"/>
          </p:nvPr>
        </p:nvSpPr>
        <p:spPr/>
        <p:txBody>
          <a:bodyPr/>
          <a:lstStyle/>
          <a:p>
            <a:r>
              <a:rPr lang="en-IN" dirty="0"/>
              <a:t>Various functions for reading, writing and accessing the information from directories.</a:t>
            </a:r>
          </a:p>
          <a:p>
            <a:r>
              <a:rPr lang="en-IN" dirty="0"/>
              <a:t>These file functions are important because they are used for reading the input and storing the output.</a:t>
            </a:r>
          </a:p>
          <a:p>
            <a:r>
              <a:rPr lang="en-IN" dirty="0"/>
              <a:t>Open()</a:t>
            </a:r>
          </a:p>
          <a:p>
            <a:r>
              <a:rPr lang="en-IN" dirty="0"/>
              <a:t>Close()</a:t>
            </a:r>
          </a:p>
          <a:p>
            <a:r>
              <a:rPr lang="en-IN" dirty="0"/>
              <a:t>Read()</a:t>
            </a:r>
          </a:p>
          <a:p>
            <a:r>
              <a:rPr lang="en-IN" dirty="0"/>
              <a:t>Write()</a:t>
            </a:r>
          </a:p>
          <a:p>
            <a:r>
              <a:rPr lang="en-IN" dirty="0"/>
              <a:t>Rename()</a:t>
            </a:r>
          </a:p>
          <a:p>
            <a:r>
              <a:rPr lang="en-IN" dirty="0"/>
              <a:t>Remove()</a:t>
            </a:r>
          </a:p>
        </p:txBody>
      </p:sp>
    </p:spTree>
    <p:extLst>
      <p:ext uri="{BB962C8B-B14F-4D97-AF65-F5344CB8AC3E}">
        <p14:creationId xmlns:p14="http://schemas.microsoft.com/office/powerpoint/2010/main" xmlns="" val="314590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The close() Method</a:t>
            </a:r>
            <a:br>
              <a:rPr lang="en-IN"/>
            </a:br>
            <a:endParaRPr lang="en-IN" dirty="0"/>
          </a:p>
        </p:txBody>
      </p:sp>
      <p:sp>
        <p:nvSpPr>
          <p:cNvPr id="3" name="Content Placeholder 2"/>
          <p:cNvSpPr>
            <a:spLocks noGrp="1"/>
          </p:cNvSpPr>
          <p:nvPr>
            <p:ph sz="quarter" idx="1"/>
          </p:nvPr>
        </p:nvSpPr>
        <p:spPr>
          <a:xfrm>
            <a:off x="457200" y="1017432"/>
            <a:ext cx="7467600" cy="5456521"/>
          </a:xfrm>
        </p:spPr>
        <p:txBody>
          <a:bodyPr>
            <a:normAutofit/>
          </a:bodyPr>
          <a:lstStyle/>
          <a:p>
            <a:r>
              <a:rPr lang="en-IN" sz="2800" dirty="0"/>
              <a:t>The close() method of a file object flushes any unwritten information and closes the file object, after which no more writing can be done.</a:t>
            </a:r>
          </a:p>
          <a:p>
            <a:r>
              <a:rPr lang="en-IN" sz="2800" dirty="0"/>
              <a:t>Python automatically closes a file when the reference object of a file is reassigned to another file. It is a good practice to use the close() method to close a file.</a:t>
            </a:r>
          </a:p>
        </p:txBody>
      </p:sp>
    </p:spTree>
    <p:extLst>
      <p:ext uri="{BB962C8B-B14F-4D97-AF65-F5344CB8AC3E}">
        <p14:creationId xmlns:p14="http://schemas.microsoft.com/office/powerpoint/2010/main" xmlns="" val="390053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02A7EC-C968-4867-B955-DCCDDA963717}"/>
              </a:ext>
            </a:extLst>
          </p:cNvPr>
          <p:cNvSpPr>
            <a:spLocks noGrp="1"/>
          </p:cNvSpPr>
          <p:nvPr>
            <p:ph sz="quarter" idx="1"/>
          </p:nvPr>
        </p:nvSpPr>
        <p:spPr>
          <a:xfrm>
            <a:off x="457200" y="838200"/>
            <a:ext cx="7467600" cy="4873752"/>
          </a:xfrm>
        </p:spPr>
        <p:txBody>
          <a:bodyPr/>
          <a:lstStyle/>
          <a:p>
            <a:r>
              <a:rPr lang="en-IN" b="1" dirty="0"/>
              <a:t>Syntax</a:t>
            </a:r>
          </a:p>
          <a:p>
            <a:r>
              <a:rPr lang="en-IN" b="1" dirty="0" err="1"/>
              <a:t>fileObject.close</a:t>
            </a:r>
            <a:r>
              <a:rPr lang="en-IN" b="1" dirty="0"/>
              <a:t>()</a:t>
            </a:r>
          </a:p>
          <a:p>
            <a:endParaRPr lang="en-IN" b="1" dirty="0"/>
          </a:p>
          <a:p>
            <a:pPr marL="0" indent="0">
              <a:buNone/>
            </a:pPr>
            <a:r>
              <a:rPr lang="en-US" dirty="0"/>
              <a:t># Open a file</a:t>
            </a:r>
          </a:p>
          <a:p>
            <a:pPr marL="0" indent="0">
              <a:buNone/>
            </a:pPr>
            <a:r>
              <a:rPr lang="en-US" dirty="0" err="1"/>
              <a:t>fo</a:t>
            </a:r>
            <a:r>
              <a:rPr lang="en-US" dirty="0"/>
              <a:t> = open("foo.txt", "</a:t>
            </a:r>
            <a:r>
              <a:rPr lang="en-US" dirty="0" err="1"/>
              <a:t>wb</a:t>
            </a:r>
            <a:r>
              <a:rPr lang="en-US" dirty="0"/>
              <a:t>")</a:t>
            </a:r>
          </a:p>
          <a:p>
            <a:pPr marL="0" indent="0">
              <a:buNone/>
            </a:pPr>
            <a:r>
              <a:rPr lang="en-US" dirty="0"/>
              <a:t>print ("Name of the file: ", fo.name)</a:t>
            </a:r>
          </a:p>
          <a:p>
            <a:pPr marL="0" indent="0">
              <a:buNone/>
            </a:pPr>
            <a:r>
              <a:rPr lang="en-US" dirty="0"/>
              <a:t># Close </a:t>
            </a:r>
            <a:r>
              <a:rPr lang="en-US" dirty="0" err="1"/>
              <a:t>opend</a:t>
            </a:r>
            <a:r>
              <a:rPr lang="en-US" dirty="0"/>
              <a:t> file</a:t>
            </a:r>
          </a:p>
          <a:p>
            <a:pPr marL="0" indent="0">
              <a:buNone/>
            </a:pPr>
            <a:r>
              <a:rPr lang="en-US" dirty="0" err="1"/>
              <a:t>fo.close</a:t>
            </a:r>
            <a:r>
              <a:rPr lang="en-US" dirty="0"/>
              <a:t>()</a:t>
            </a:r>
          </a:p>
          <a:p>
            <a:endParaRPr lang="en-IN" dirty="0"/>
          </a:p>
        </p:txBody>
      </p:sp>
    </p:spTree>
    <p:extLst>
      <p:ext uri="{BB962C8B-B14F-4D97-AF65-F5344CB8AC3E}">
        <p14:creationId xmlns:p14="http://schemas.microsoft.com/office/powerpoint/2010/main" xmlns="" val="4004161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This produces the following result −</a:t>
            </a:r>
            <a:br>
              <a:rPr lang="en-IN" dirty="0"/>
            </a:br>
            <a:endParaRPr lang="en-IN" dirty="0"/>
          </a:p>
        </p:txBody>
      </p:sp>
      <p:sp>
        <p:nvSpPr>
          <p:cNvPr id="3" name="Content Placeholder 2"/>
          <p:cNvSpPr>
            <a:spLocks noGrp="1"/>
          </p:cNvSpPr>
          <p:nvPr>
            <p:ph sz="quarter" idx="1"/>
          </p:nvPr>
        </p:nvSpPr>
        <p:spPr/>
        <p:txBody>
          <a:bodyPr/>
          <a:lstStyle/>
          <a:p>
            <a:r>
              <a:rPr lang="en-IN" dirty="0"/>
              <a:t>Name of the file: foo.txt</a:t>
            </a:r>
          </a:p>
        </p:txBody>
      </p:sp>
    </p:spTree>
    <p:extLst>
      <p:ext uri="{BB962C8B-B14F-4D97-AF65-F5344CB8AC3E}">
        <p14:creationId xmlns:p14="http://schemas.microsoft.com/office/powerpoint/2010/main" xmlns="" val="176687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t>
            </a:r>
            <a:r>
              <a:rPr lang="en-IN" i="1" dirty="0"/>
              <a:t>write()</a:t>
            </a:r>
            <a:r>
              <a:rPr lang="en-IN" dirty="0"/>
              <a:t> Method</a:t>
            </a:r>
            <a:br>
              <a:rPr lang="en-IN" dirty="0"/>
            </a:br>
            <a:endParaRPr lang="en-IN" dirty="0"/>
          </a:p>
        </p:txBody>
      </p:sp>
      <p:sp>
        <p:nvSpPr>
          <p:cNvPr id="3" name="Content Placeholder 2"/>
          <p:cNvSpPr>
            <a:spLocks noGrp="1"/>
          </p:cNvSpPr>
          <p:nvPr>
            <p:ph sz="quarter" idx="1"/>
          </p:nvPr>
        </p:nvSpPr>
        <p:spPr/>
        <p:txBody>
          <a:bodyPr>
            <a:normAutofit/>
          </a:bodyPr>
          <a:lstStyle/>
          <a:p>
            <a:r>
              <a:rPr lang="en-IN" dirty="0"/>
              <a:t>The </a:t>
            </a:r>
            <a:r>
              <a:rPr lang="en-IN" i="1" dirty="0"/>
              <a:t>write()</a:t>
            </a:r>
            <a:r>
              <a:rPr lang="en-IN" dirty="0"/>
              <a:t> method writes any string to an open file. It is important to note that Python strings can have binary data and not just text.</a:t>
            </a:r>
          </a:p>
          <a:p>
            <a:r>
              <a:rPr lang="en-IN" dirty="0"/>
              <a:t>The write() method does not add a newline character ('\n') to the end of the string −</a:t>
            </a:r>
          </a:p>
          <a:p>
            <a:endParaRPr lang="en-IN" dirty="0"/>
          </a:p>
          <a:p>
            <a:pPr marL="0" indent="0">
              <a:buNone/>
            </a:pPr>
            <a:r>
              <a:rPr lang="en-IN" dirty="0"/>
              <a:t>Syntax</a:t>
            </a:r>
          </a:p>
          <a:p>
            <a:r>
              <a:rPr lang="en-IN" dirty="0" err="1"/>
              <a:t>fileObject.write</a:t>
            </a:r>
            <a:r>
              <a:rPr lang="en-IN" dirty="0"/>
              <a:t>(string)</a:t>
            </a:r>
          </a:p>
          <a:p>
            <a:endParaRPr lang="en-IN" dirty="0"/>
          </a:p>
          <a:p>
            <a:endParaRPr lang="en-IN" dirty="0"/>
          </a:p>
          <a:p>
            <a:endParaRPr lang="en-IN" dirty="0"/>
          </a:p>
        </p:txBody>
      </p:sp>
    </p:spTree>
    <p:extLst>
      <p:ext uri="{BB962C8B-B14F-4D97-AF65-F5344CB8AC3E}">
        <p14:creationId xmlns:p14="http://schemas.microsoft.com/office/powerpoint/2010/main" xmlns="" val="2261005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1E362-7DEE-4129-89F8-6A7412067F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171C5C6-D315-473E-9A60-291CD9D6B89A}"/>
              </a:ext>
            </a:extLst>
          </p:cNvPr>
          <p:cNvSpPr>
            <a:spLocks noGrp="1"/>
          </p:cNvSpPr>
          <p:nvPr>
            <p:ph sz="quarter" idx="1"/>
          </p:nvPr>
        </p:nvSpPr>
        <p:spPr/>
        <p:txBody>
          <a:bodyPr/>
          <a:lstStyle/>
          <a:p>
            <a:pPr marL="0" indent="0">
              <a:buNone/>
            </a:pPr>
            <a:r>
              <a:rPr lang="en-US" dirty="0" err="1"/>
              <a:t>fo</a:t>
            </a:r>
            <a:r>
              <a:rPr lang="en-US" dirty="0"/>
              <a:t> = open("foo.txt", "w")</a:t>
            </a:r>
          </a:p>
          <a:p>
            <a:pPr marL="0" indent="0">
              <a:buNone/>
            </a:pPr>
            <a:r>
              <a:rPr lang="en-US" dirty="0" err="1"/>
              <a:t>fo.write</a:t>
            </a:r>
            <a:r>
              <a:rPr lang="en-US" dirty="0"/>
              <a:t>( "Python is a great language.\</a:t>
            </a:r>
            <a:r>
              <a:rPr lang="en-US" dirty="0" err="1"/>
              <a:t>nYeah</a:t>
            </a:r>
            <a:r>
              <a:rPr lang="en-US" dirty="0"/>
              <a:t> its great!!\n")</a:t>
            </a:r>
          </a:p>
          <a:p>
            <a:pPr marL="0" indent="0">
              <a:buNone/>
            </a:pPr>
            <a:endParaRPr lang="en-US" dirty="0"/>
          </a:p>
          <a:p>
            <a:pPr marL="0" indent="0">
              <a:buNone/>
            </a:pPr>
            <a:r>
              <a:rPr lang="en-US" dirty="0"/>
              <a:t># Close </a:t>
            </a:r>
            <a:r>
              <a:rPr lang="en-US" dirty="0" err="1"/>
              <a:t>opend</a:t>
            </a:r>
            <a:r>
              <a:rPr lang="en-US" dirty="0"/>
              <a:t> file</a:t>
            </a:r>
          </a:p>
          <a:p>
            <a:pPr marL="0" indent="0">
              <a:buNone/>
            </a:pPr>
            <a:r>
              <a:rPr lang="en-US" dirty="0" err="1"/>
              <a:t>fo.close</a:t>
            </a:r>
            <a:r>
              <a:rPr lang="en-US" dirty="0"/>
              <a:t>()</a:t>
            </a:r>
            <a:endParaRPr lang="en-IN" dirty="0"/>
          </a:p>
        </p:txBody>
      </p:sp>
    </p:spTree>
    <p:extLst>
      <p:ext uri="{BB962C8B-B14F-4D97-AF65-F5344CB8AC3E}">
        <p14:creationId xmlns:p14="http://schemas.microsoft.com/office/powerpoint/2010/main" xmlns="" val="3716216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2A173E-A48E-466B-A12C-6281B84A79AA}"/>
              </a:ext>
            </a:extLst>
          </p:cNvPr>
          <p:cNvSpPr>
            <a:spLocks noGrp="1"/>
          </p:cNvSpPr>
          <p:nvPr>
            <p:ph type="title"/>
          </p:nvPr>
        </p:nvSpPr>
        <p:spPr/>
        <p:txBody>
          <a:bodyPr/>
          <a:lstStyle/>
          <a:p>
            <a:r>
              <a:rPr lang="en-IN" dirty="0"/>
              <a:t>Write with binary mode</a:t>
            </a:r>
          </a:p>
        </p:txBody>
      </p:sp>
      <p:sp>
        <p:nvSpPr>
          <p:cNvPr id="3" name="Content Placeholder 2">
            <a:extLst>
              <a:ext uri="{FF2B5EF4-FFF2-40B4-BE49-F238E27FC236}">
                <a16:creationId xmlns:a16="http://schemas.microsoft.com/office/drawing/2014/main" xmlns="" id="{4008DC5F-B955-4843-9FE1-B7DE7CFB877B}"/>
              </a:ext>
            </a:extLst>
          </p:cNvPr>
          <p:cNvSpPr>
            <a:spLocks noGrp="1"/>
          </p:cNvSpPr>
          <p:nvPr>
            <p:ph sz="quarter" idx="1"/>
          </p:nvPr>
        </p:nvSpPr>
        <p:spPr/>
        <p:txBody>
          <a:bodyPr/>
          <a:lstStyle/>
          <a:p>
            <a:pPr marL="0" indent="0">
              <a:buNone/>
            </a:pPr>
            <a:r>
              <a:rPr lang="en-IN" dirty="0" err="1"/>
              <a:t>fo</a:t>
            </a:r>
            <a:r>
              <a:rPr lang="en-IN" dirty="0"/>
              <a:t> = open("foo.txt", "</a:t>
            </a:r>
            <a:r>
              <a:rPr lang="en-IN" dirty="0" err="1"/>
              <a:t>wb</a:t>
            </a:r>
            <a:r>
              <a:rPr lang="en-IN" dirty="0"/>
              <a:t>")</a:t>
            </a:r>
          </a:p>
          <a:p>
            <a:pPr marL="0" indent="0">
              <a:buNone/>
            </a:pPr>
            <a:r>
              <a:rPr lang="en-IN" dirty="0"/>
              <a:t>plaintext = "Python is a great </a:t>
            </a:r>
            <a:r>
              <a:rPr lang="en-IN" dirty="0" err="1"/>
              <a:t>language.Yeah</a:t>
            </a:r>
            <a:r>
              <a:rPr lang="en-IN" dirty="0"/>
              <a:t> its great!!\n"</a:t>
            </a:r>
          </a:p>
          <a:p>
            <a:pPr marL="0" indent="0">
              <a:buNone/>
            </a:pPr>
            <a:r>
              <a:rPr lang="en-IN" dirty="0" err="1"/>
              <a:t>fo.write</a:t>
            </a:r>
            <a:r>
              <a:rPr lang="en-IN" dirty="0"/>
              <a:t>(</a:t>
            </a:r>
            <a:r>
              <a:rPr lang="en-IN" dirty="0" err="1"/>
              <a:t>plaintext.encode</a:t>
            </a:r>
            <a:r>
              <a:rPr lang="en-IN" dirty="0"/>
              <a:t>('utf-8'))</a:t>
            </a:r>
          </a:p>
          <a:p>
            <a:pPr marL="0" indent="0">
              <a:buNone/>
            </a:pPr>
            <a:endParaRPr lang="en-IN" dirty="0"/>
          </a:p>
          <a:p>
            <a:pPr marL="0" indent="0">
              <a:buNone/>
            </a:pPr>
            <a:r>
              <a:rPr lang="en-IN" dirty="0"/>
              <a:t># Close </a:t>
            </a:r>
            <a:r>
              <a:rPr lang="en-IN" dirty="0" err="1"/>
              <a:t>opend</a:t>
            </a:r>
            <a:r>
              <a:rPr lang="en-IN" dirty="0"/>
              <a:t> file</a:t>
            </a:r>
          </a:p>
          <a:p>
            <a:pPr marL="0" indent="0">
              <a:buNone/>
            </a:pPr>
            <a:r>
              <a:rPr lang="en-IN" dirty="0" err="1"/>
              <a:t>fo.close</a:t>
            </a:r>
            <a:r>
              <a:rPr lang="en-IN" dirty="0"/>
              <a:t>()</a:t>
            </a:r>
          </a:p>
          <a:p>
            <a:endParaRPr lang="en-IN" dirty="0"/>
          </a:p>
        </p:txBody>
      </p:sp>
    </p:spTree>
    <p:extLst>
      <p:ext uri="{BB962C8B-B14F-4D97-AF65-F5344CB8AC3E}">
        <p14:creationId xmlns:p14="http://schemas.microsoft.com/office/powerpoint/2010/main" xmlns="" val="1879355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The above method would create </a:t>
            </a:r>
            <a:r>
              <a:rPr lang="en-IN" i="1" dirty="0"/>
              <a:t>foo.txt</a:t>
            </a:r>
            <a:r>
              <a:rPr lang="en-IN" dirty="0"/>
              <a:t> file and would write given content in that file and finally it would close that file. If you would open this file, it would have following content.</a:t>
            </a:r>
          </a:p>
          <a:p>
            <a:r>
              <a:rPr lang="en-IN" dirty="0"/>
              <a:t>Python is a great language.</a:t>
            </a:r>
          </a:p>
          <a:p>
            <a:r>
              <a:rPr lang="en-IN" dirty="0"/>
              <a:t> Yeah its great!!</a:t>
            </a:r>
          </a:p>
          <a:p>
            <a:endParaRPr lang="en-IN" dirty="0"/>
          </a:p>
        </p:txBody>
      </p:sp>
    </p:spTree>
    <p:extLst>
      <p:ext uri="{BB962C8B-B14F-4D97-AF65-F5344CB8AC3E}">
        <p14:creationId xmlns:p14="http://schemas.microsoft.com/office/powerpoint/2010/main" xmlns="" val="55762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7467600" cy="755672"/>
          </a:xfrm>
        </p:spPr>
        <p:txBody>
          <a:bodyPr>
            <a:normAutofit fontScale="90000"/>
          </a:bodyPr>
          <a:lstStyle/>
          <a:p>
            <a:r>
              <a:rPr lang="en-IN" dirty="0"/>
              <a:t>The </a:t>
            </a:r>
            <a:r>
              <a:rPr lang="en-IN" i="1" dirty="0"/>
              <a:t>read()</a:t>
            </a:r>
            <a:r>
              <a:rPr lang="en-IN" dirty="0"/>
              <a:t> Method</a:t>
            </a:r>
            <a:br>
              <a:rPr lang="en-IN" dirty="0"/>
            </a:br>
            <a:endParaRPr lang="en-IN" dirty="0"/>
          </a:p>
        </p:txBody>
      </p:sp>
      <p:sp>
        <p:nvSpPr>
          <p:cNvPr id="3" name="Content Placeholder 2"/>
          <p:cNvSpPr>
            <a:spLocks noGrp="1"/>
          </p:cNvSpPr>
          <p:nvPr>
            <p:ph sz="quarter" idx="1"/>
          </p:nvPr>
        </p:nvSpPr>
        <p:spPr>
          <a:xfrm>
            <a:off x="457200" y="1700808"/>
            <a:ext cx="7467600" cy="4773145"/>
          </a:xfrm>
        </p:spPr>
        <p:txBody>
          <a:bodyPr>
            <a:normAutofit/>
          </a:bodyPr>
          <a:lstStyle/>
          <a:p>
            <a:r>
              <a:rPr lang="en-IN" dirty="0"/>
              <a:t>The </a:t>
            </a:r>
            <a:r>
              <a:rPr lang="en-IN" i="1" dirty="0"/>
              <a:t>read()</a:t>
            </a:r>
            <a:r>
              <a:rPr lang="en-IN" dirty="0"/>
              <a:t> method reads a string from an open file. It is important to note that Python strings can have binary data apart from text data.</a:t>
            </a:r>
          </a:p>
          <a:p>
            <a:endParaRPr lang="en-IN" dirty="0"/>
          </a:p>
          <a:p>
            <a:r>
              <a:rPr lang="en-IN" dirty="0"/>
              <a:t>Syntax</a:t>
            </a:r>
          </a:p>
          <a:p>
            <a:pPr marL="0" indent="0">
              <a:buNone/>
            </a:pPr>
            <a:r>
              <a:rPr lang="en-IN" dirty="0" err="1"/>
              <a:t>fileObject.read</a:t>
            </a:r>
            <a:r>
              <a:rPr lang="en-IN" dirty="0"/>
              <a:t>([count]);</a:t>
            </a:r>
          </a:p>
          <a:p>
            <a:endParaRPr lang="en-IN" dirty="0"/>
          </a:p>
        </p:txBody>
      </p:sp>
    </p:spTree>
    <p:extLst>
      <p:ext uri="{BB962C8B-B14F-4D97-AF65-F5344CB8AC3E}">
        <p14:creationId xmlns:p14="http://schemas.microsoft.com/office/powerpoint/2010/main" xmlns="" val="197396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A5CF3-C140-4EB6-B10B-9756CC1E14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F0636F8-DC6F-4E83-9ED3-01E48FD3F059}"/>
              </a:ext>
            </a:extLst>
          </p:cNvPr>
          <p:cNvSpPr>
            <a:spLocks noGrp="1"/>
          </p:cNvSpPr>
          <p:nvPr>
            <p:ph sz="quarter" idx="1"/>
          </p:nvPr>
        </p:nvSpPr>
        <p:spPr/>
        <p:txBody>
          <a:bodyPr/>
          <a:lstStyle/>
          <a:p>
            <a:r>
              <a:rPr lang="en-IN" dirty="0"/>
              <a:t># Open a file</a:t>
            </a:r>
          </a:p>
          <a:p>
            <a:r>
              <a:rPr lang="en-IN" dirty="0" err="1"/>
              <a:t>fo</a:t>
            </a:r>
            <a:r>
              <a:rPr lang="en-IN" dirty="0"/>
              <a:t> = open("foo.txt", "r+")</a:t>
            </a:r>
          </a:p>
          <a:p>
            <a:r>
              <a:rPr lang="en-IN" dirty="0"/>
              <a:t>str = </a:t>
            </a:r>
            <a:r>
              <a:rPr lang="en-IN" dirty="0" err="1"/>
              <a:t>fo.read</a:t>
            </a:r>
            <a:r>
              <a:rPr lang="en-IN" dirty="0"/>
              <a:t>(10);</a:t>
            </a:r>
          </a:p>
          <a:p>
            <a:r>
              <a:rPr lang="en-IN" dirty="0"/>
              <a:t>print ("Read String is : ", str)</a:t>
            </a:r>
          </a:p>
          <a:p>
            <a:r>
              <a:rPr lang="en-IN" dirty="0"/>
              <a:t># Close </a:t>
            </a:r>
            <a:r>
              <a:rPr lang="en-IN" dirty="0" err="1"/>
              <a:t>opend</a:t>
            </a:r>
            <a:r>
              <a:rPr lang="en-IN" dirty="0"/>
              <a:t> file</a:t>
            </a:r>
          </a:p>
          <a:p>
            <a:r>
              <a:rPr lang="en-IN" dirty="0" err="1"/>
              <a:t>fo.close</a:t>
            </a:r>
            <a:r>
              <a:rPr lang="en-IN" dirty="0"/>
              <a:t>()</a:t>
            </a:r>
          </a:p>
          <a:p>
            <a:endParaRPr lang="en-IN" dirty="0"/>
          </a:p>
        </p:txBody>
      </p:sp>
    </p:spTree>
    <p:extLst>
      <p:ext uri="{BB962C8B-B14F-4D97-AF65-F5344CB8AC3E}">
        <p14:creationId xmlns:p14="http://schemas.microsoft.com/office/powerpoint/2010/main" xmlns="" val="1100610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This produces the following result −</a:t>
            </a:r>
            <a:br>
              <a:rPr lang="en-IN" dirty="0"/>
            </a:br>
            <a:endParaRPr lang="en-IN" dirty="0"/>
          </a:p>
        </p:txBody>
      </p:sp>
      <p:sp>
        <p:nvSpPr>
          <p:cNvPr id="3" name="Content Placeholder 2"/>
          <p:cNvSpPr>
            <a:spLocks noGrp="1"/>
          </p:cNvSpPr>
          <p:nvPr>
            <p:ph sz="quarter" idx="1"/>
          </p:nvPr>
        </p:nvSpPr>
        <p:spPr/>
        <p:txBody>
          <a:bodyPr/>
          <a:lstStyle/>
          <a:p>
            <a:r>
              <a:rPr lang="en-IN" dirty="0"/>
              <a:t>Read String is : Python is</a:t>
            </a:r>
          </a:p>
        </p:txBody>
      </p:sp>
    </p:spTree>
    <p:extLst>
      <p:ext uri="{BB962C8B-B14F-4D97-AF65-F5344CB8AC3E}">
        <p14:creationId xmlns:p14="http://schemas.microsoft.com/office/powerpoint/2010/main" xmlns="" val="2156081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t>
            </a:r>
            <a:r>
              <a:rPr lang="en-IN" i="1" dirty="0"/>
              <a:t>open</a:t>
            </a:r>
            <a:r>
              <a:rPr lang="en-IN" dirty="0"/>
              <a:t> Function</a:t>
            </a:r>
          </a:p>
        </p:txBody>
      </p:sp>
      <p:sp>
        <p:nvSpPr>
          <p:cNvPr id="3" name="Content Placeholder 2"/>
          <p:cNvSpPr>
            <a:spLocks noGrp="1"/>
          </p:cNvSpPr>
          <p:nvPr>
            <p:ph sz="quarter" idx="1"/>
          </p:nvPr>
        </p:nvSpPr>
        <p:spPr/>
        <p:txBody>
          <a:bodyPr>
            <a:normAutofit/>
          </a:bodyPr>
          <a:lstStyle/>
          <a:p>
            <a:r>
              <a:rPr lang="en-IN" dirty="0"/>
              <a:t>Before you can read or write a file, you have to open it using Python's built-in </a:t>
            </a:r>
            <a:r>
              <a:rPr lang="en-IN" i="1" dirty="0"/>
              <a:t>open()</a:t>
            </a:r>
            <a:r>
              <a:rPr lang="en-IN" dirty="0"/>
              <a:t> function. </a:t>
            </a:r>
          </a:p>
          <a:p>
            <a:r>
              <a:rPr lang="en-IN" dirty="0"/>
              <a:t>This function creates a </a:t>
            </a:r>
            <a:r>
              <a:rPr lang="en-IN" b="1" dirty="0"/>
              <a:t>file</a:t>
            </a:r>
            <a:r>
              <a:rPr lang="en-IN" dirty="0"/>
              <a:t> object, which would be utilized to call other support methods associated with it</a:t>
            </a:r>
          </a:p>
          <a:p>
            <a:r>
              <a:rPr lang="en-IN" sz="3100" b="1" dirty="0"/>
              <a:t>Syntax</a:t>
            </a:r>
          </a:p>
          <a:p>
            <a:r>
              <a:rPr lang="en-IN" b="1" dirty="0"/>
              <a:t>file object = open(</a:t>
            </a:r>
            <a:r>
              <a:rPr lang="en-IN" b="1" dirty="0" err="1"/>
              <a:t>file_name</a:t>
            </a:r>
            <a:r>
              <a:rPr lang="en-IN" b="1" dirty="0"/>
              <a:t> [, </a:t>
            </a:r>
            <a:r>
              <a:rPr lang="en-IN" b="1" dirty="0" err="1"/>
              <a:t>access_mode</a:t>
            </a:r>
            <a:r>
              <a:rPr lang="en-IN" b="1" dirty="0"/>
              <a:t>][, buffering])</a:t>
            </a:r>
          </a:p>
          <a:p>
            <a:endParaRPr lang="en-IN" dirty="0"/>
          </a:p>
        </p:txBody>
      </p:sp>
    </p:spTree>
    <p:extLst>
      <p:ext uri="{BB962C8B-B14F-4D97-AF65-F5344CB8AC3E}">
        <p14:creationId xmlns:p14="http://schemas.microsoft.com/office/powerpoint/2010/main" xmlns="" val="3642156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The rename() Method</a:t>
            </a:r>
            <a:r>
              <a:rPr lang="en-IN" dirty="0"/>
              <a:t/>
            </a:r>
            <a:br>
              <a:rPr lang="en-IN" dirty="0"/>
            </a:br>
            <a:endParaRPr lang="en-IN" dirty="0"/>
          </a:p>
        </p:txBody>
      </p:sp>
      <p:sp>
        <p:nvSpPr>
          <p:cNvPr id="3" name="Content Placeholder 2"/>
          <p:cNvSpPr>
            <a:spLocks noGrp="1"/>
          </p:cNvSpPr>
          <p:nvPr>
            <p:ph sz="quarter" idx="1"/>
          </p:nvPr>
        </p:nvSpPr>
        <p:spPr>
          <a:xfrm>
            <a:off x="457200" y="1052736"/>
            <a:ext cx="8075240" cy="5421216"/>
          </a:xfrm>
        </p:spPr>
        <p:txBody>
          <a:bodyPr>
            <a:normAutofit/>
          </a:bodyPr>
          <a:lstStyle/>
          <a:p>
            <a:r>
              <a:rPr lang="en-IN" sz="2800" dirty="0"/>
              <a:t>The </a:t>
            </a:r>
            <a:r>
              <a:rPr lang="en-IN" sz="2800" i="1" dirty="0"/>
              <a:t>rename()</a:t>
            </a:r>
            <a:r>
              <a:rPr lang="en-IN" sz="2800" dirty="0"/>
              <a:t> method takes two arguments, the current filename and the new filename.</a:t>
            </a:r>
          </a:p>
          <a:p>
            <a:endParaRPr lang="en-IN" sz="2800" dirty="0"/>
          </a:p>
          <a:p>
            <a:r>
              <a:rPr lang="en-IN" sz="2800" dirty="0"/>
              <a:t>Syntax</a:t>
            </a:r>
          </a:p>
          <a:p>
            <a:pPr marL="0" indent="0">
              <a:buNone/>
            </a:pPr>
            <a:r>
              <a:rPr lang="en-IN" sz="2800" dirty="0" err="1"/>
              <a:t>os.rename</a:t>
            </a:r>
            <a:r>
              <a:rPr lang="en-IN" sz="2800" dirty="0"/>
              <a:t>(</a:t>
            </a:r>
            <a:r>
              <a:rPr lang="en-IN" sz="2800" dirty="0" err="1"/>
              <a:t>current_file_name</a:t>
            </a:r>
            <a:r>
              <a:rPr lang="en-IN" sz="2800" dirty="0"/>
              <a:t>, </a:t>
            </a:r>
            <a:r>
              <a:rPr lang="en-IN" sz="2800" dirty="0" err="1"/>
              <a:t>new_file_name</a:t>
            </a:r>
            <a:r>
              <a:rPr lang="en-IN" sz="2800" dirty="0"/>
              <a:t>)</a:t>
            </a:r>
          </a:p>
          <a:p>
            <a:endParaRPr lang="en-IN" sz="2800" dirty="0"/>
          </a:p>
          <a:p>
            <a:r>
              <a:rPr lang="en-IN" sz="2800" dirty="0"/>
              <a:t>Example</a:t>
            </a:r>
          </a:p>
          <a:p>
            <a:pPr marL="0" indent="0">
              <a:buNone/>
            </a:pPr>
            <a:r>
              <a:rPr lang="en-IN" sz="2800" dirty="0"/>
              <a:t>import </a:t>
            </a:r>
            <a:r>
              <a:rPr lang="en-IN" sz="2800" dirty="0" err="1"/>
              <a:t>os</a:t>
            </a:r>
            <a:endParaRPr lang="en-IN" sz="2800" dirty="0"/>
          </a:p>
          <a:p>
            <a:pPr marL="0" indent="0">
              <a:buNone/>
            </a:pPr>
            <a:r>
              <a:rPr lang="en-IN" sz="2800" dirty="0"/>
              <a:t># Rename a file from foo.txt to test2.txt</a:t>
            </a:r>
          </a:p>
          <a:p>
            <a:pPr marL="0" indent="0">
              <a:buNone/>
            </a:pPr>
            <a:r>
              <a:rPr lang="en-IN" sz="2800" dirty="0" err="1"/>
              <a:t>os.rename</a:t>
            </a:r>
            <a:r>
              <a:rPr lang="en-IN" sz="2800" dirty="0"/>
              <a:t>( “foo.txt", "test2.txt" )</a:t>
            </a:r>
          </a:p>
          <a:p>
            <a:endParaRPr lang="en-IN" dirty="0"/>
          </a:p>
        </p:txBody>
      </p:sp>
    </p:spTree>
    <p:extLst>
      <p:ext uri="{BB962C8B-B14F-4D97-AF65-F5344CB8AC3E}">
        <p14:creationId xmlns:p14="http://schemas.microsoft.com/office/powerpoint/2010/main" xmlns="" val="2158882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The remove() Method</a:t>
            </a:r>
            <a:r>
              <a:rPr lang="en-IN" dirty="0"/>
              <a:t/>
            </a:r>
            <a:br>
              <a:rPr lang="en-IN" dirty="0"/>
            </a:br>
            <a:endParaRPr lang="en-IN" dirty="0"/>
          </a:p>
        </p:txBody>
      </p:sp>
      <p:sp>
        <p:nvSpPr>
          <p:cNvPr id="3" name="Content Placeholder 2"/>
          <p:cNvSpPr>
            <a:spLocks noGrp="1"/>
          </p:cNvSpPr>
          <p:nvPr>
            <p:ph sz="quarter" idx="1"/>
          </p:nvPr>
        </p:nvSpPr>
        <p:spPr>
          <a:xfrm>
            <a:off x="539552" y="1162146"/>
            <a:ext cx="7467600" cy="5421216"/>
          </a:xfrm>
        </p:spPr>
        <p:txBody>
          <a:bodyPr>
            <a:normAutofit/>
          </a:bodyPr>
          <a:lstStyle/>
          <a:p>
            <a:r>
              <a:rPr lang="en-IN" sz="2800" dirty="0"/>
              <a:t>You can use the remove() method to delete files by supplying the name of the file to be deleted as the argument.</a:t>
            </a:r>
          </a:p>
          <a:p>
            <a:endParaRPr lang="en-IN" sz="2800" dirty="0"/>
          </a:p>
          <a:p>
            <a:r>
              <a:rPr lang="en-IN" sz="2800" dirty="0"/>
              <a:t>Syntax</a:t>
            </a:r>
          </a:p>
          <a:p>
            <a:pPr marL="0" indent="0">
              <a:buNone/>
            </a:pPr>
            <a:r>
              <a:rPr lang="en-IN" sz="2800" dirty="0" err="1"/>
              <a:t>os.remove</a:t>
            </a:r>
            <a:r>
              <a:rPr lang="en-IN" sz="2800" dirty="0"/>
              <a:t>(</a:t>
            </a:r>
            <a:r>
              <a:rPr lang="en-IN" sz="2800" dirty="0" err="1"/>
              <a:t>file_name</a:t>
            </a:r>
            <a:r>
              <a:rPr lang="en-IN" sz="2800" dirty="0"/>
              <a:t>)</a:t>
            </a:r>
          </a:p>
          <a:p>
            <a:endParaRPr lang="en-IN" sz="2800" dirty="0"/>
          </a:p>
          <a:p>
            <a:r>
              <a:rPr lang="en-IN" sz="2800" dirty="0"/>
              <a:t>Example</a:t>
            </a:r>
          </a:p>
          <a:p>
            <a:pPr marL="0" indent="0">
              <a:buNone/>
            </a:pPr>
            <a:r>
              <a:rPr lang="en-IN" sz="2800" dirty="0"/>
              <a:t>import </a:t>
            </a:r>
            <a:r>
              <a:rPr lang="en-IN" sz="2800" dirty="0" err="1"/>
              <a:t>os</a:t>
            </a:r>
            <a:endParaRPr lang="en-IN" sz="2800" dirty="0"/>
          </a:p>
          <a:p>
            <a:pPr marL="0" indent="0">
              <a:buNone/>
            </a:pPr>
            <a:r>
              <a:rPr lang="en-IN" sz="2800" dirty="0"/>
              <a:t># Delete file test2.txt</a:t>
            </a:r>
          </a:p>
          <a:p>
            <a:pPr marL="0" indent="0">
              <a:buNone/>
            </a:pPr>
            <a:r>
              <a:rPr lang="en-IN" sz="2800" dirty="0" err="1"/>
              <a:t>os.remove</a:t>
            </a:r>
            <a:r>
              <a:rPr lang="en-IN" sz="2800" dirty="0"/>
              <a:t>("test2.txt")</a:t>
            </a:r>
          </a:p>
        </p:txBody>
      </p:sp>
    </p:spTree>
    <p:extLst>
      <p:ext uri="{BB962C8B-B14F-4D97-AF65-F5344CB8AC3E}">
        <p14:creationId xmlns:p14="http://schemas.microsoft.com/office/powerpoint/2010/main" xmlns="" val="2521320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normAutofit fontScale="90000"/>
          </a:bodyPr>
          <a:lstStyle/>
          <a:p>
            <a:r>
              <a:rPr lang="en-IN" sz="3600" dirty="0"/>
              <a:t>Directories</a:t>
            </a:r>
            <a:endParaRPr lang="en-IN" dirty="0"/>
          </a:p>
        </p:txBody>
      </p:sp>
      <p:sp>
        <p:nvSpPr>
          <p:cNvPr id="3" name="Content Placeholder 2"/>
          <p:cNvSpPr>
            <a:spLocks noGrp="1"/>
          </p:cNvSpPr>
          <p:nvPr>
            <p:ph sz="quarter" idx="1"/>
          </p:nvPr>
        </p:nvSpPr>
        <p:spPr>
          <a:xfrm>
            <a:off x="611560" y="1124744"/>
            <a:ext cx="8147248" cy="5530626"/>
          </a:xfrm>
        </p:spPr>
        <p:txBody>
          <a:bodyPr>
            <a:normAutofit lnSpcReduction="10000"/>
          </a:bodyPr>
          <a:lstStyle/>
          <a:p>
            <a:r>
              <a:rPr lang="en-IN" sz="2800" dirty="0"/>
              <a:t>The </a:t>
            </a:r>
            <a:r>
              <a:rPr lang="en-IN" sz="2800" i="1" dirty="0" err="1"/>
              <a:t>mkdir</a:t>
            </a:r>
            <a:r>
              <a:rPr lang="en-IN" sz="2800" i="1" dirty="0"/>
              <a:t>()</a:t>
            </a:r>
            <a:r>
              <a:rPr lang="en-IN" sz="2800" dirty="0"/>
              <a:t> Method</a:t>
            </a:r>
          </a:p>
          <a:p>
            <a:pPr marL="0" indent="0">
              <a:buNone/>
            </a:pPr>
            <a:r>
              <a:rPr lang="en-IN" sz="2800" dirty="0"/>
              <a:t>You can use the </a:t>
            </a:r>
            <a:r>
              <a:rPr lang="en-IN" sz="2800" i="1" dirty="0" err="1"/>
              <a:t>mkdir</a:t>
            </a:r>
            <a:r>
              <a:rPr lang="en-IN" sz="2800" i="1" dirty="0"/>
              <a:t>()</a:t>
            </a:r>
            <a:r>
              <a:rPr lang="en-IN" sz="2800" dirty="0"/>
              <a:t> method of the </a:t>
            </a:r>
            <a:r>
              <a:rPr lang="en-IN" sz="2800" b="1" dirty="0" err="1"/>
              <a:t>os</a:t>
            </a:r>
            <a:r>
              <a:rPr lang="en-IN" sz="2800" dirty="0"/>
              <a:t> module to create directories in the current directory. </a:t>
            </a:r>
          </a:p>
          <a:p>
            <a:endParaRPr lang="en-IN" sz="2800" dirty="0"/>
          </a:p>
          <a:p>
            <a:r>
              <a:rPr lang="en-IN" sz="2800" dirty="0"/>
              <a:t>Syntax</a:t>
            </a:r>
          </a:p>
          <a:p>
            <a:pPr marL="0" indent="0">
              <a:buNone/>
            </a:pPr>
            <a:r>
              <a:rPr lang="en-IN" sz="2800" dirty="0" err="1"/>
              <a:t>os.mkdir</a:t>
            </a:r>
            <a:r>
              <a:rPr lang="en-IN" sz="2800" dirty="0"/>
              <a:t>("</a:t>
            </a:r>
            <a:r>
              <a:rPr lang="en-IN" sz="2800" dirty="0" err="1"/>
              <a:t>newdir</a:t>
            </a:r>
            <a:r>
              <a:rPr lang="en-IN" sz="2800" dirty="0"/>
              <a:t>")</a:t>
            </a:r>
          </a:p>
          <a:p>
            <a:endParaRPr lang="en-IN" sz="2800" dirty="0"/>
          </a:p>
          <a:p>
            <a:r>
              <a:rPr lang="en-IN" sz="2800" dirty="0"/>
              <a:t>Example</a:t>
            </a:r>
          </a:p>
          <a:p>
            <a:pPr marL="0" indent="0">
              <a:buNone/>
            </a:pPr>
            <a:r>
              <a:rPr lang="en-IN" sz="2800" dirty="0"/>
              <a:t>import </a:t>
            </a:r>
            <a:r>
              <a:rPr lang="en-IN" sz="2800" dirty="0" err="1"/>
              <a:t>os</a:t>
            </a:r>
            <a:endParaRPr lang="en-IN" sz="2800" dirty="0"/>
          </a:p>
          <a:p>
            <a:pPr marL="0" indent="0">
              <a:buNone/>
            </a:pPr>
            <a:r>
              <a:rPr lang="en-IN" sz="2800" dirty="0"/>
              <a:t># Create a directory "test"</a:t>
            </a:r>
          </a:p>
          <a:p>
            <a:pPr marL="0" indent="0">
              <a:buNone/>
            </a:pPr>
            <a:r>
              <a:rPr lang="en-IN" sz="2800" dirty="0" err="1"/>
              <a:t>os.mkdir</a:t>
            </a:r>
            <a:r>
              <a:rPr lang="en-IN" sz="2800" dirty="0"/>
              <a:t>("test")</a:t>
            </a:r>
          </a:p>
        </p:txBody>
      </p:sp>
    </p:spTree>
    <p:extLst>
      <p:ext uri="{BB962C8B-B14F-4D97-AF65-F5344CB8AC3E}">
        <p14:creationId xmlns:p14="http://schemas.microsoft.com/office/powerpoint/2010/main" xmlns="" val="475607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467600" cy="936104"/>
          </a:xfrm>
        </p:spPr>
        <p:txBody>
          <a:bodyPr>
            <a:normAutofit fontScale="90000"/>
          </a:bodyPr>
          <a:lstStyle/>
          <a:p>
            <a:r>
              <a:rPr lang="en-IN" sz="3600" dirty="0"/>
              <a:t>The </a:t>
            </a:r>
            <a:r>
              <a:rPr lang="en-IN" sz="3600" i="1" dirty="0" err="1"/>
              <a:t>chdir</a:t>
            </a:r>
            <a:r>
              <a:rPr lang="en-IN" sz="3600" i="1" dirty="0"/>
              <a:t>()</a:t>
            </a:r>
            <a:r>
              <a:rPr lang="en-IN" sz="3600" dirty="0"/>
              <a:t> Method</a:t>
            </a:r>
            <a:r>
              <a:rPr lang="en-IN" dirty="0"/>
              <a:t/>
            </a:r>
            <a:br>
              <a:rPr lang="en-IN" dirty="0"/>
            </a:br>
            <a:endParaRPr lang="en-IN" dirty="0"/>
          </a:p>
        </p:txBody>
      </p:sp>
      <p:sp>
        <p:nvSpPr>
          <p:cNvPr id="3" name="Content Placeholder 2"/>
          <p:cNvSpPr>
            <a:spLocks noGrp="1"/>
          </p:cNvSpPr>
          <p:nvPr>
            <p:ph sz="quarter" idx="1"/>
          </p:nvPr>
        </p:nvSpPr>
        <p:spPr>
          <a:xfrm>
            <a:off x="457200" y="1124744"/>
            <a:ext cx="8003232" cy="5616624"/>
          </a:xfrm>
        </p:spPr>
        <p:txBody>
          <a:bodyPr>
            <a:normAutofit/>
          </a:bodyPr>
          <a:lstStyle/>
          <a:p>
            <a:r>
              <a:rPr lang="en-IN" sz="2800" dirty="0"/>
              <a:t>You can use the </a:t>
            </a:r>
            <a:r>
              <a:rPr lang="en-IN" sz="2800" i="1" dirty="0" err="1"/>
              <a:t>chdir</a:t>
            </a:r>
            <a:r>
              <a:rPr lang="en-IN" sz="2800" i="1" dirty="0"/>
              <a:t>()</a:t>
            </a:r>
            <a:r>
              <a:rPr lang="en-IN" sz="2800" dirty="0"/>
              <a:t> method to change the current directory. </a:t>
            </a:r>
          </a:p>
          <a:p>
            <a:r>
              <a:rPr lang="en-IN" sz="2800" dirty="0"/>
              <a:t>Syntax</a:t>
            </a:r>
          </a:p>
          <a:p>
            <a:pPr marL="0" indent="0">
              <a:buNone/>
            </a:pPr>
            <a:r>
              <a:rPr lang="en-IN" sz="2800" dirty="0" err="1"/>
              <a:t>os.chdir</a:t>
            </a:r>
            <a:r>
              <a:rPr lang="en-IN" sz="2800" dirty="0"/>
              <a:t>("</a:t>
            </a:r>
            <a:r>
              <a:rPr lang="en-IN" sz="2800" dirty="0" err="1"/>
              <a:t>newdir</a:t>
            </a:r>
            <a:r>
              <a:rPr lang="en-IN" sz="2800" dirty="0"/>
              <a:t>")</a:t>
            </a:r>
          </a:p>
          <a:p>
            <a:endParaRPr lang="en-IN" sz="2800" dirty="0"/>
          </a:p>
          <a:p>
            <a:r>
              <a:rPr lang="en-IN" sz="2800" dirty="0"/>
              <a:t>Example</a:t>
            </a:r>
          </a:p>
          <a:p>
            <a:pPr marL="0" indent="0">
              <a:buNone/>
            </a:pPr>
            <a:r>
              <a:rPr lang="en-IN" sz="2800" dirty="0"/>
              <a:t>import </a:t>
            </a:r>
            <a:r>
              <a:rPr lang="en-IN" sz="2800" dirty="0" err="1"/>
              <a:t>os</a:t>
            </a:r>
            <a:endParaRPr lang="en-IN" sz="2800" dirty="0"/>
          </a:p>
          <a:p>
            <a:pPr marL="0" indent="0">
              <a:buNone/>
            </a:pPr>
            <a:r>
              <a:rPr lang="en-IN" sz="2800" dirty="0"/>
              <a:t># Changing a directory to "/home/</a:t>
            </a:r>
            <a:r>
              <a:rPr lang="en-IN" sz="2800" dirty="0" err="1"/>
              <a:t>newdir</a:t>
            </a:r>
            <a:r>
              <a:rPr lang="en-IN" sz="2800" dirty="0"/>
              <a:t>"</a:t>
            </a:r>
          </a:p>
          <a:p>
            <a:pPr marL="0" indent="0">
              <a:buNone/>
            </a:pPr>
            <a:r>
              <a:rPr lang="en-IN" sz="2800" dirty="0" err="1"/>
              <a:t>os.chdir</a:t>
            </a:r>
            <a:r>
              <a:rPr lang="en-IN" sz="2800" dirty="0"/>
              <a:t>("/home/</a:t>
            </a:r>
            <a:r>
              <a:rPr lang="en-IN" sz="2800" dirty="0" err="1"/>
              <a:t>newdir</a:t>
            </a:r>
            <a:r>
              <a:rPr lang="en-IN" sz="2800" dirty="0"/>
              <a:t>")</a:t>
            </a:r>
          </a:p>
        </p:txBody>
      </p:sp>
    </p:spTree>
    <p:extLst>
      <p:ext uri="{BB962C8B-B14F-4D97-AF65-F5344CB8AC3E}">
        <p14:creationId xmlns:p14="http://schemas.microsoft.com/office/powerpoint/2010/main" xmlns="" val="29703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18207C-77F3-4670-996D-25DAD3D6DF76}"/>
              </a:ext>
            </a:extLst>
          </p:cNvPr>
          <p:cNvSpPr>
            <a:spLocks noGrp="1"/>
          </p:cNvSpPr>
          <p:nvPr>
            <p:ph type="title"/>
          </p:nvPr>
        </p:nvSpPr>
        <p:spPr/>
        <p:txBody>
          <a:bodyPr/>
          <a:lstStyle/>
          <a:p>
            <a:r>
              <a:rPr lang="en-IN" dirty="0"/>
              <a:t>Creating new directory by changing the directory</a:t>
            </a:r>
          </a:p>
        </p:txBody>
      </p:sp>
      <p:sp>
        <p:nvSpPr>
          <p:cNvPr id="3" name="Content Placeholder 2">
            <a:extLst>
              <a:ext uri="{FF2B5EF4-FFF2-40B4-BE49-F238E27FC236}">
                <a16:creationId xmlns:a16="http://schemas.microsoft.com/office/drawing/2014/main" xmlns="" id="{33108F8F-0B0E-4ACE-8148-ACCE3230020C}"/>
              </a:ext>
            </a:extLst>
          </p:cNvPr>
          <p:cNvSpPr>
            <a:spLocks noGrp="1"/>
          </p:cNvSpPr>
          <p:nvPr>
            <p:ph sz="quarter" idx="1"/>
          </p:nvPr>
        </p:nvSpPr>
        <p:spPr/>
        <p:txBody>
          <a:bodyPr/>
          <a:lstStyle/>
          <a:p>
            <a:pPr marL="0" indent="0">
              <a:buNone/>
            </a:pPr>
            <a:r>
              <a:rPr lang="en-US" dirty="0"/>
              <a:t>import </a:t>
            </a:r>
            <a:r>
              <a:rPr lang="en-US" dirty="0" err="1"/>
              <a:t>os</a:t>
            </a:r>
            <a:endParaRPr lang="en-US" dirty="0"/>
          </a:p>
          <a:p>
            <a:pPr marL="0" indent="0">
              <a:buNone/>
            </a:pPr>
            <a:r>
              <a:rPr lang="en-US" dirty="0"/>
              <a:t># Changing a directory to "/home/</a:t>
            </a:r>
            <a:r>
              <a:rPr lang="en-US" dirty="0" err="1"/>
              <a:t>newdir</a:t>
            </a:r>
            <a:r>
              <a:rPr lang="en-US" dirty="0"/>
              <a:t>"</a:t>
            </a:r>
          </a:p>
          <a:p>
            <a:pPr marL="0" indent="0">
              <a:buNone/>
            </a:pPr>
            <a:r>
              <a:rPr lang="en-US" dirty="0" err="1"/>
              <a:t>os.chdir</a:t>
            </a:r>
            <a:r>
              <a:rPr lang="en-US" dirty="0"/>
              <a:t>("test")</a:t>
            </a:r>
          </a:p>
          <a:p>
            <a:pPr marL="0" indent="0">
              <a:buNone/>
            </a:pPr>
            <a:r>
              <a:rPr lang="en-US" dirty="0" err="1"/>
              <a:t>os.mkdir</a:t>
            </a:r>
            <a:r>
              <a:rPr lang="en-US" dirty="0"/>
              <a:t>("test")</a:t>
            </a:r>
            <a:endParaRPr lang="en-IN" dirty="0"/>
          </a:p>
        </p:txBody>
      </p:sp>
    </p:spTree>
    <p:extLst>
      <p:ext uri="{BB962C8B-B14F-4D97-AF65-F5344CB8AC3E}">
        <p14:creationId xmlns:p14="http://schemas.microsoft.com/office/powerpoint/2010/main" xmlns="" val="1629327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t>
            </a:r>
            <a:r>
              <a:rPr lang="en-IN" i="1" dirty="0" err="1"/>
              <a:t>getcwd</a:t>
            </a:r>
            <a:r>
              <a:rPr lang="en-IN" i="1" dirty="0"/>
              <a:t>()</a:t>
            </a:r>
            <a:r>
              <a:rPr lang="en-IN" dirty="0"/>
              <a:t> Method</a:t>
            </a:r>
            <a:br>
              <a:rPr lang="en-IN" dirty="0"/>
            </a:br>
            <a:endParaRPr lang="en-IN" dirty="0"/>
          </a:p>
        </p:txBody>
      </p:sp>
      <p:sp>
        <p:nvSpPr>
          <p:cNvPr id="3" name="Content Placeholder 2"/>
          <p:cNvSpPr>
            <a:spLocks noGrp="1"/>
          </p:cNvSpPr>
          <p:nvPr>
            <p:ph sz="quarter" idx="1"/>
          </p:nvPr>
        </p:nvSpPr>
        <p:spPr>
          <a:xfrm>
            <a:off x="457200" y="1124744"/>
            <a:ext cx="7787208" cy="5616624"/>
          </a:xfrm>
        </p:spPr>
        <p:txBody>
          <a:bodyPr>
            <a:normAutofit/>
          </a:bodyPr>
          <a:lstStyle/>
          <a:p>
            <a:r>
              <a:rPr lang="en-IN" sz="2800" dirty="0"/>
              <a:t>The </a:t>
            </a:r>
            <a:r>
              <a:rPr lang="en-IN" sz="2800" i="1" dirty="0" err="1"/>
              <a:t>getcwd</a:t>
            </a:r>
            <a:r>
              <a:rPr lang="en-IN" sz="2800" i="1" dirty="0"/>
              <a:t>()</a:t>
            </a:r>
            <a:r>
              <a:rPr lang="en-IN" sz="2800" dirty="0"/>
              <a:t> method displays the current working directory.</a:t>
            </a:r>
          </a:p>
          <a:p>
            <a:endParaRPr lang="en-IN" sz="2800" dirty="0"/>
          </a:p>
          <a:p>
            <a:r>
              <a:rPr lang="en-IN" sz="2800" dirty="0"/>
              <a:t>Syntax</a:t>
            </a:r>
          </a:p>
          <a:p>
            <a:pPr marL="0" indent="0">
              <a:buNone/>
            </a:pPr>
            <a:r>
              <a:rPr lang="en-IN" sz="2800" dirty="0" err="1"/>
              <a:t>os.getcwd</a:t>
            </a:r>
            <a:r>
              <a:rPr lang="en-IN" sz="2800" dirty="0"/>
              <a:t>()</a:t>
            </a:r>
          </a:p>
          <a:p>
            <a:endParaRPr lang="en-IN" sz="2800" dirty="0"/>
          </a:p>
          <a:p>
            <a:r>
              <a:rPr lang="en-IN" sz="2800" dirty="0"/>
              <a:t>Example</a:t>
            </a:r>
          </a:p>
          <a:p>
            <a:pPr marL="0" indent="0">
              <a:buNone/>
            </a:pPr>
            <a:r>
              <a:rPr lang="en-IN" sz="2800" dirty="0"/>
              <a:t>import </a:t>
            </a:r>
            <a:r>
              <a:rPr lang="en-IN" sz="2800" dirty="0" err="1"/>
              <a:t>os</a:t>
            </a:r>
            <a:endParaRPr lang="en-IN" sz="2800" dirty="0"/>
          </a:p>
          <a:p>
            <a:pPr marL="0" indent="0">
              <a:buNone/>
            </a:pPr>
            <a:r>
              <a:rPr lang="en-IN" sz="2800" dirty="0"/>
              <a:t># This would give location of the current directory</a:t>
            </a:r>
          </a:p>
          <a:p>
            <a:pPr marL="0" indent="0">
              <a:buNone/>
            </a:pPr>
            <a:r>
              <a:rPr lang="en-IN" sz="2800" dirty="0"/>
              <a:t>Print(</a:t>
            </a:r>
            <a:r>
              <a:rPr lang="en-IN" sz="2800" dirty="0" err="1"/>
              <a:t>os.getcwd</a:t>
            </a:r>
            <a:r>
              <a:rPr lang="en-IN" sz="2800" dirty="0"/>
              <a:t>())</a:t>
            </a:r>
          </a:p>
        </p:txBody>
      </p:sp>
    </p:spTree>
    <p:extLst>
      <p:ext uri="{BB962C8B-B14F-4D97-AF65-F5344CB8AC3E}">
        <p14:creationId xmlns:p14="http://schemas.microsoft.com/office/powerpoint/2010/main" xmlns="" val="4076914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4" y="620688"/>
            <a:ext cx="7467600" cy="432048"/>
          </a:xfrm>
        </p:spPr>
        <p:txBody>
          <a:bodyPr>
            <a:noAutofit/>
          </a:bodyPr>
          <a:lstStyle/>
          <a:p>
            <a:r>
              <a:rPr lang="en-IN" sz="3200" dirty="0"/>
              <a:t>The </a:t>
            </a:r>
            <a:r>
              <a:rPr lang="en-IN" sz="3200" i="1" dirty="0" err="1"/>
              <a:t>rmdir</a:t>
            </a:r>
            <a:r>
              <a:rPr lang="en-IN" sz="3200" i="1" dirty="0"/>
              <a:t>()</a:t>
            </a:r>
            <a:r>
              <a:rPr lang="en-IN" sz="3200" dirty="0"/>
              <a:t> Method</a:t>
            </a:r>
            <a:br>
              <a:rPr lang="en-IN" sz="3200" dirty="0"/>
            </a:br>
            <a:endParaRPr lang="en-IN" sz="3200" dirty="0"/>
          </a:p>
        </p:txBody>
      </p:sp>
      <p:sp>
        <p:nvSpPr>
          <p:cNvPr id="3" name="Content Placeholder 2"/>
          <p:cNvSpPr>
            <a:spLocks noGrp="1"/>
          </p:cNvSpPr>
          <p:nvPr>
            <p:ph sz="quarter" idx="1"/>
          </p:nvPr>
        </p:nvSpPr>
        <p:spPr>
          <a:xfrm>
            <a:off x="449584" y="836712"/>
            <a:ext cx="8298880" cy="6021288"/>
          </a:xfrm>
        </p:spPr>
        <p:txBody>
          <a:bodyPr>
            <a:normAutofit/>
          </a:bodyPr>
          <a:lstStyle/>
          <a:p>
            <a:r>
              <a:rPr lang="en-IN" sz="2800" dirty="0"/>
              <a:t>The </a:t>
            </a:r>
            <a:r>
              <a:rPr lang="en-IN" sz="2800" i="1" dirty="0" err="1"/>
              <a:t>rmdir</a:t>
            </a:r>
            <a:r>
              <a:rPr lang="en-IN" sz="2800" i="1" dirty="0"/>
              <a:t>()</a:t>
            </a:r>
            <a:r>
              <a:rPr lang="en-IN" sz="2800" dirty="0"/>
              <a:t> method deletes the directory, which is passed as an argument in the method.</a:t>
            </a:r>
          </a:p>
          <a:p>
            <a:r>
              <a:rPr lang="en-IN" sz="2800" dirty="0"/>
              <a:t>Before removing a directory, all the contents in it should be removed.</a:t>
            </a:r>
          </a:p>
          <a:p>
            <a:r>
              <a:rPr lang="en-IN" sz="2800" dirty="0"/>
              <a:t>It is required to give fully qualified name of the directory, otherwise it would search for that directory in the current directory.</a:t>
            </a:r>
          </a:p>
          <a:p>
            <a:r>
              <a:rPr lang="en-IN" sz="2800" dirty="0"/>
              <a:t>Syntax:</a:t>
            </a:r>
          </a:p>
          <a:p>
            <a:pPr marL="0" indent="0">
              <a:buNone/>
            </a:pPr>
            <a:r>
              <a:rPr lang="en-IN" sz="2800" dirty="0" err="1"/>
              <a:t>os.rmdir</a:t>
            </a:r>
            <a:r>
              <a:rPr lang="en-IN" sz="2800" dirty="0"/>
              <a:t>('</a:t>
            </a:r>
            <a:r>
              <a:rPr lang="en-IN" sz="2800" dirty="0" err="1"/>
              <a:t>dirname</a:t>
            </a:r>
            <a:r>
              <a:rPr lang="en-IN" sz="2800" dirty="0"/>
              <a:t>')</a:t>
            </a:r>
          </a:p>
          <a:p>
            <a:r>
              <a:rPr lang="en-IN" sz="2800" dirty="0"/>
              <a:t>Example</a:t>
            </a:r>
          </a:p>
          <a:p>
            <a:pPr marL="0" indent="0">
              <a:buNone/>
            </a:pPr>
            <a:r>
              <a:rPr lang="en-US" sz="2800" dirty="0"/>
              <a:t>import </a:t>
            </a:r>
            <a:r>
              <a:rPr lang="en-US" sz="2800" dirty="0" err="1"/>
              <a:t>os</a:t>
            </a:r>
            <a:endParaRPr lang="en-US" sz="2800" dirty="0"/>
          </a:p>
          <a:p>
            <a:pPr marL="0" indent="0">
              <a:buNone/>
            </a:pPr>
            <a:r>
              <a:rPr lang="en-US" sz="2800" dirty="0" err="1"/>
              <a:t>os.rmdir</a:t>
            </a:r>
            <a:r>
              <a:rPr lang="en-US" sz="2800" dirty="0"/>
              <a:t>( "C:/Python34/test/test"  )</a:t>
            </a:r>
          </a:p>
          <a:p>
            <a:pPr marL="0" indent="0">
              <a:buNone/>
            </a:pPr>
            <a:endParaRPr lang="en-US" sz="28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xmlns="" val="2448499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396BA1-C392-49FE-9783-09CC42665999}"/>
              </a:ext>
            </a:extLst>
          </p:cNvPr>
          <p:cNvSpPr>
            <a:spLocks noGrp="1"/>
          </p:cNvSpPr>
          <p:nvPr>
            <p:ph type="title"/>
          </p:nvPr>
        </p:nvSpPr>
        <p:spPr>
          <a:xfrm>
            <a:off x="457200" y="548680"/>
            <a:ext cx="7467600" cy="360040"/>
          </a:xfrm>
        </p:spPr>
        <p:txBody>
          <a:bodyPr>
            <a:normAutofit fontScale="90000"/>
          </a:bodyPr>
          <a:lstStyle/>
          <a:p>
            <a:r>
              <a:rPr lang="en-US" dirty="0"/>
              <a:t>File Positions</a:t>
            </a:r>
            <a:br>
              <a:rPr lang="en-US" dirty="0"/>
            </a:br>
            <a:endParaRPr lang="en-IN" dirty="0"/>
          </a:p>
        </p:txBody>
      </p:sp>
      <p:sp>
        <p:nvSpPr>
          <p:cNvPr id="3" name="Content Placeholder 2">
            <a:extLst>
              <a:ext uri="{FF2B5EF4-FFF2-40B4-BE49-F238E27FC236}">
                <a16:creationId xmlns:a16="http://schemas.microsoft.com/office/drawing/2014/main" xmlns="" id="{4641E89B-3254-4220-8288-9C2FE1069419}"/>
              </a:ext>
            </a:extLst>
          </p:cNvPr>
          <p:cNvSpPr>
            <a:spLocks noGrp="1"/>
          </p:cNvSpPr>
          <p:nvPr>
            <p:ph sz="quarter" idx="1"/>
          </p:nvPr>
        </p:nvSpPr>
        <p:spPr>
          <a:xfrm>
            <a:off x="251520" y="692696"/>
            <a:ext cx="8435280" cy="5781256"/>
          </a:xfrm>
        </p:spPr>
        <p:txBody>
          <a:bodyPr>
            <a:normAutofit/>
          </a:bodyPr>
          <a:lstStyle/>
          <a:p>
            <a:r>
              <a:rPr lang="en-US" dirty="0"/>
              <a:t>The </a:t>
            </a:r>
            <a:r>
              <a:rPr lang="en-US" i="1" dirty="0"/>
              <a:t>tell()</a:t>
            </a:r>
            <a:r>
              <a:rPr lang="en-US" dirty="0"/>
              <a:t> method tells you the current position within the file; in other words, the next read or write will occur at that many bytes from the beginning of the file.</a:t>
            </a:r>
          </a:p>
          <a:p>
            <a:endParaRPr lang="en-US" dirty="0"/>
          </a:p>
          <a:p>
            <a:r>
              <a:rPr lang="en-US" dirty="0"/>
              <a:t>The </a:t>
            </a:r>
            <a:r>
              <a:rPr lang="en-US" i="1" dirty="0"/>
              <a:t>seek(offset[, from])</a:t>
            </a:r>
            <a:r>
              <a:rPr lang="en-US" dirty="0"/>
              <a:t> method changes the current file position. The </a:t>
            </a:r>
            <a:r>
              <a:rPr lang="en-US" i="1" dirty="0"/>
              <a:t>offset</a:t>
            </a:r>
            <a:r>
              <a:rPr lang="en-US" dirty="0"/>
              <a:t> argument indicates the number of bytes to be moved. The </a:t>
            </a:r>
            <a:r>
              <a:rPr lang="en-US" i="1" dirty="0"/>
              <a:t>from</a:t>
            </a:r>
            <a:r>
              <a:rPr lang="en-US" dirty="0"/>
              <a:t> argument specifies the reference position from where the bytes are to be moved.</a:t>
            </a:r>
          </a:p>
          <a:p>
            <a:endParaRPr lang="en-US" dirty="0"/>
          </a:p>
          <a:p>
            <a:r>
              <a:rPr lang="en-US" dirty="0"/>
              <a:t>If </a:t>
            </a:r>
            <a:r>
              <a:rPr lang="en-US" i="1" dirty="0"/>
              <a:t>from</a:t>
            </a:r>
            <a:r>
              <a:rPr lang="en-US" dirty="0"/>
              <a:t> is set to 0, it means use the beginning of the file as the reference position and 1 means use the current position as the reference position and if it is set to 2 then the end of the file would be taken as the reference position.</a:t>
            </a:r>
          </a:p>
          <a:p>
            <a:endParaRPr lang="en-IN" dirty="0"/>
          </a:p>
        </p:txBody>
      </p:sp>
    </p:spTree>
    <p:extLst>
      <p:ext uri="{BB962C8B-B14F-4D97-AF65-F5344CB8AC3E}">
        <p14:creationId xmlns:p14="http://schemas.microsoft.com/office/powerpoint/2010/main" xmlns="" val="2284157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F067CE1-36E6-450F-B4A8-3381E647D64F}"/>
              </a:ext>
            </a:extLst>
          </p:cNvPr>
          <p:cNvSpPr>
            <a:spLocks noGrp="1"/>
          </p:cNvSpPr>
          <p:nvPr>
            <p:ph sz="quarter" idx="1"/>
          </p:nvPr>
        </p:nvSpPr>
        <p:spPr>
          <a:xfrm>
            <a:off x="457200" y="260648"/>
            <a:ext cx="7467600" cy="6597352"/>
          </a:xfrm>
        </p:spPr>
        <p:txBody>
          <a:bodyPr>
            <a:normAutofit fontScale="92500" lnSpcReduction="10000"/>
          </a:bodyPr>
          <a:lstStyle/>
          <a:p>
            <a:pPr marL="0" indent="0">
              <a:buNone/>
            </a:pPr>
            <a:endParaRPr lang="en-IN" dirty="0"/>
          </a:p>
          <a:p>
            <a:pPr marL="0" indent="0">
              <a:buNone/>
            </a:pPr>
            <a:r>
              <a:rPr lang="en-IN" dirty="0"/>
              <a:t># Open a file</a:t>
            </a:r>
          </a:p>
          <a:p>
            <a:pPr marL="0" indent="0">
              <a:buNone/>
            </a:pPr>
            <a:r>
              <a:rPr lang="en-IN" dirty="0" err="1"/>
              <a:t>fo</a:t>
            </a:r>
            <a:r>
              <a:rPr lang="en-IN" dirty="0"/>
              <a:t> = open("foo.txt", "r+")</a:t>
            </a:r>
          </a:p>
          <a:p>
            <a:pPr marL="0" indent="0">
              <a:buNone/>
            </a:pPr>
            <a:r>
              <a:rPr lang="en-IN" dirty="0"/>
              <a:t>str = </a:t>
            </a:r>
            <a:r>
              <a:rPr lang="en-IN" dirty="0" err="1"/>
              <a:t>fo.read</a:t>
            </a:r>
            <a:r>
              <a:rPr lang="en-IN" dirty="0"/>
              <a:t>(10);</a:t>
            </a:r>
          </a:p>
          <a:p>
            <a:pPr marL="0" indent="0">
              <a:buNone/>
            </a:pPr>
            <a:r>
              <a:rPr lang="en-IN" dirty="0"/>
              <a:t>print ("Read String is : ", str)</a:t>
            </a:r>
          </a:p>
          <a:p>
            <a:pPr marL="0" indent="0">
              <a:buNone/>
            </a:pPr>
            <a:endParaRPr lang="en-IN" dirty="0"/>
          </a:p>
          <a:p>
            <a:pPr marL="0" indent="0">
              <a:buNone/>
            </a:pPr>
            <a:r>
              <a:rPr lang="en-IN" dirty="0"/>
              <a:t># Check current position</a:t>
            </a:r>
          </a:p>
          <a:p>
            <a:pPr marL="0" indent="0">
              <a:buNone/>
            </a:pPr>
            <a:r>
              <a:rPr lang="en-IN" dirty="0"/>
              <a:t>position = </a:t>
            </a:r>
            <a:r>
              <a:rPr lang="en-IN" dirty="0" err="1"/>
              <a:t>fo.tell</a:t>
            </a:r>
            <a:r>
              <a:rPr lang="en-IN" dirty="0"/>
              <a:t>();</a:t>
            </a:r>
          </a:p>
          <a:p>
            <a:pPr marL="0" indent="0">
              <a:buNone/>
            </a:pPr>
            <a:r>
              <a:rPr lang="en-IN" dirty="0"/>
              <a:t>print ("Current file position : ", position)</a:t>
            </a:r>
          </a:p>
          <a:p>
            <a:pPr marL="0" indent="0">
              <a:buNone/>
            </a:pPr>
            <a:endParaRPr lang="en-IN" dirty="0"/>
          </a:p>
          <a:p>
            <a:pPr marL="0" indent="0">
              <a:buNone/>
            </a:pPr>
            <a:r>
              <a:rPr lang="en-IN" dirty="0"/>
              <a:t># Reposition pointer at the beginning once again</a:t>
            </a:r>
          </a:p>
          <a:p>
            <a:pPr marL="0" indent="0">
              <a:buNone/>
            </a:pPr>
            <a:r>
              <a:rPr lang="en-IN" dirty="0"/>
              <a:t>position = </a:t>
            </a:r>
            <a:r>
              <a:rPr lang="en-IN" dirty="0" err="1"/>
              <a:t>fo.seek</a:t>
            </a:r>
            <a:r>
              <a:rPr lang="en-IN" dirty="0"/>
              <a:t>(0, 0);</a:t>
            </a:r>
          </a:p>
          <a:p>
            <a:pPr marL="0" indent="0">
              <a:buNone/>
            </a:pPr>
            <a:r>
              <a:rPr lang="en-US" altLang="en-US" dirty="0">
                <a:solidFill>
                  <a:srgbClr val="313131"/>
                </a:solidFill>
                <a:latin typeface="Menlo"/>
              </a:rPr>
              <a:t>str </a:t>
            </a:r>
            <a:r>
              <a:rPr lang="en-US" altLang="en-US" dirty="0">
                <a:solidFill>
                  <a:srgbClr val="666600"/>
                </a:solidFill>
                <a:latin typeface="Menlo"/>
              </a:rPr>
              <a:t>=</a:t>
            </a:r>
            <a:r>
              <a:rPr lang="en-US" altLang="en-US" dirty="0">
                <a:solidFill>
                  <a:srgbClr val="313131"/>
                </a:solidFill>
                <a:latin typeface="Menlo"/>
              </a:rPr>
              <a:t> </a:t>
            </a:r>
            <a:r>
              <a:rPr lang="en-US" altLang="en-US" dirty="0" err="1">
                <a:solidFill>
                  <a:srgbClr val="313131"/>
                </a:solidFill>
                <a:latin typeface="Menlo"/>
              </a:rPr>
              <a:t>fo</a:t>
            </a:r>
            <a:r>
              <a:rPr lang="en-US" altLang="en-US" dirty="0" err="1">
                <a:solidFill>
                  <a:srgbClr val="666600"/>
                </a:solidFill>
                <a:latin typeface="Menlo"/>
              </a:rPr>
              <a:t>.</a:t>
            </a:r>
            <a:r>
              <a:rPr lang="en-US" altLang="en-US" dirty="0" err="1">
                <a:solidFill>
                  <a:srgbClr val="313131"/>
                </a:solidFill>
                <a:latin typeface="Menlo"/>
              </a:rPr>
              <a:t>read</a:t>
            </a:r>
            <a:r>
              <a:rPr lang="en-US" altLang="en-US" dirty="0">
                <a:solidFill>
                  <a:srgbClr val="666600"/>
                </a:solidFill>
                <a:latin typeface="Menlo"/>
              </a:rPr>
              <a:t>(</a:t>
            </a:r>
            <a:r>
              <a:rPr lang="en-US" altLang="en-US" dirty="0">
                <a:solidFill>
                  <a:srgbClr val="006666"/>
                </a:solidFill>
                <a:latin typeface="Menlo"/>
              </a:rPr>
              <a:t>10</a:t>
            </a:r>
            <a:r>
              <a:rPr lang="en-US" altLang="en-US" dirty="0">
                <a:solidFill>
                  <a:srgbClr val="666600"/>
                </a:solidFill>
                <a:latin typeface="Menlo"/>
              </a:rPr>
              <a:t>);</a:t>
            </a:r>
            <a:r>
              <a:rPr lang="en-US" altLang="en-US" sz="800" dirty="0"/>
              <a:t> </a:t>
            </a:r>
            <a:endParaRPr lang="en-US" altLang="en-US" sz="5400" dirty="0">
              <a:latin typeface="Arial" panose="020B0604020202020204" pitchFamily="34" charset="0"/>
            </a:endParaRPr>
          </a:p>
          <a:p>
            <a:pPr marL="0" indent="0">
              <a:buNone/>
            </a:pPr>
            <a:r>
              <a:rPr lang="en-IN" dirty="0"/>
              <a:t>print ("Again read String is : ", str)</a:t>
            </a:r>
          </a:p>
          <a:p>
            <a:pPr marL="0" indent="0">
              <a:buNone/>
            </a:pPr>
            <a:r>
              <a:rPr lang="en-IN" dirty="0"/>
              <a:t># Close </a:t>
            </a:r>
            <a:r>
              <a:rPr lang="en-IN" dirty="0" err="1"/>
              <a:t>opend</a:t>
            </a:r>
            <a:r>
              <a:rPr lang="en-IN" dirty="0"/>
              <a:t> file</a:t>
            </a:r>
          </a:p>
          <a:p>
            <a:pPr marL="0" indent="0">
              <a:buNone/>
            </a:pPr>
            <a:r>
              <a:rPr lang="en-IN" dirty="0" err="1"/>
              <a:t>fo.close</a:t>
            </a:r>
            <a:r>
              <a:rPr lang="en-IN" dirty="0"/>
              <a:t>()</a:t>
            </a:r>
          </a:p>
          <a:p>
            <a:pPr marL="0" indent="0">
              <a:buNone/>
            </a:pPr>
            <a:endParaRPr lang="en-IN" dirty="0"/>
          </a:p>
        </p:txBody>
      </p:sp>
    </p:spTree>
    <p:extLst>
      <p:ext uri="{BB962C8B-B14F-4D97-AF65-F5344CB8AC3E}">
        <p14:creationId xmlns:p14="http://schemas.microsoft.com/office/powerpoint/2010/main" xmlns="" val="244399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A4B4A5-FCC7-4424-AF96-491DA072C252}"/>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xmlns="" id="{7B5E2195-E9A8-4709-9CF0-6BCFE72478C9}"/>
              </a:ext>
            </a:extLst>
          </p:cNvPr>
          <p:cNvSpPr>
            <a:spLocks noGrp="1" noChangeArrowheads="1"/>
          </p:cNvSpPr>
          <p:nvPr>
            <p:ph sz="quarter" idx="1"/>
          </p:nvPr>
        </p:nvSpPr>
        <p:spPr bwMode="auto">
          <a:xfrm>
            <a:off x="611560" y="2247746"/>
            <a:ext cx="4492064" cy="129266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lvl="0" indent="0" eaLnBrk="0" fontAlgn="base" hangingPunct="0">
              <a:spcBef>
                <a:spcPct val="0"/>
              </a:spcBef>
              <a:spcAft>
                <a:spcPct val="0"/>
              </a:spcAft>
              <a:buClrTx/>
              <a:buSzTx/>
              <a:buNone/>
            </a:pPr>
            <a:r>
              <a:rPr lang="en-US" altLang="en-US" sz="2800" dirty="0">
                <a:solidFill>
                  <a:srgbClr val="313131"/>
                </a:solidFill>
                <a:latin typeface="Menlo"/>
              </a:rPr>
              <a:t>Read String is : Python is </a:t>
            </a:r>
          </a:p>
          <a:p>
            <a:pPr marL="0" lvl="0" indent="0" eaLnBrk="0" fontAlgn="base" hangingPunct="0">
              <a:spcBef>
                <a:spcPct val="0"/>
              </a:spcBef>
              <a:spcAft>
                <a:spcPct val="0"/>
              </a:spcAft>
              <a:buClrTx/>
              <a:buSzTx/>
              <a:buNone/>
            </a:pPr>
            <a:r>
              <a:rPr lang="en-US" altLang="en-US" sz="2800" dirty="0">
                <a:solidFill>
                  <a:srgbClr val="313131"/>
                </a:solidFill>
                <a:latin typeface="Menlo"/>
              </a:rPr>
              <a:t>Current file position : 10 </a:t>
            </a:r>
          </a:p>
          <a:p>
            <a:pPr marL="0" lvl="0" indent="0" eaLnBrk="0" fontAlgn="base" hangingPunct="0">
              <a:spcBef>
                <a:spcPct val="0"/>
              </a:spcBef>
              <a:spcAft>
                <a:spcPct val="0"/>
              </a:spcAft>
              <a:buClrTx/>
              <a:buSzTx/>
              <a:buNone/>
            </a:pPr>
            <a:r>
              <a:rPr lang="en-US" altLang="en-US" sz="2800" dirty="0">
                <a:solidFill>
                  <a:srgbClr val="313131"/>
                </a:solidFill>
                <a:latin typeface="Menlo"/>
              </a:rPr>
              <a:t>Again read String is : Python is</a:t>
            </a:r>
            <a:r>
              <a:rPr lang="en-US" altLang="en-US" sz="2800" dirty="0"/>
              <a:t> </a:t>
            </a:r>
            <a:endParaRPr lang="en-US" altLang="en-US" sz="2800" dirty="0">
              <a:latin typeface="Arial" panose="020B0604020202020204" pitchFamily="34" charset="0"/>
            </a:endParaRPr>
          </a:p>
        </p:txBody>
      </p:sp>
    </p:spTree>
    <p:extLst>
      <p:ext uri="{BB962C8B-B14F-4D97-AF65-F5344CB8AC3E}">
        <p14:creationId xmlns:p14="http://schemas.microsoft.com/office/powerpoint/2010/main" xmlns="" val="253622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92696"/>
            <a:ext cx="7467600" cy="5781256"/>
          </a:xfrm>
        </p:spPr>
        <p:txBody>
          <a:bodyPr>
            <a:normAutofit lnSpcReduction="10000"/>
          </a:bodyPr>
          <a:lstStyle/>
          <a:p>
            <a:r>
              <a:rPr lang="en-IN" dirty="0"/>
              <a:t>Here are parameter details:</a:t>
            </a:r>
          </a:p>
          <a:p>
            <a:r>
              <a:rPr lang="en-IN" b="1" dirty="0" err="1"/>
              <a:t>file_name</a:t>
            </a:r>
            <a:r>
              <a:rPr lang="en-IN" b="1" dirty="0"/>
              <a:t>:</a:t>
            </a:r>
            <a:r>
              <a:rPr lang="en-IN" dirty="0"/>
              <a:t> The </a:t>
            </a:r>
            <a:r>
              <a:rPr lang="en-IN" dirty="0" err="1"/>
              <a:t>file_name</a:t>
            </a:r>
            <a:r>
              <a:rPr lang="en-IN" dirty="0"/>
              <a:t> argument is a string value that contains the name of the file that you want to access.</a:t>
            </a:r>
          </a:p>
          <a:p>
            <a:r>
              <a:rPr lang="en-IN" b="1" dirty="0" err="1"/>
              <a:t>access_mode</a:t>
            </a:r>
            <a:r>
              <a:rPr lang="en-IN" b="1" dirty="0"/>
              <a:t>:</a:t>
            </a:r>
            <a:r>
              <a:rPr lang="en-IN" dirty="0"/>
              <a:t> The </a:t>
            </a:r>
            <a:r>
              <a:rPr lang="en-IN" dirty="0" err="1"/>
              <a:t>access_mode</a:t>
            </a:r>
            <a:r>
              <a:rPr lang="en-IN" dirty="0"/>
              <a:t> determines the mode in which the file has to be opened, i.e., read, write, append, etc. This is optional parameter and the default file access mode is read (r).</a:t>
            </a:r>
          </a:p>
          <a:p>
            <a:r>
              <a:rPr lang="en-IN" b="1" dirty="0"/>
              <a:t>buffering:</a:t>
            </a:r>
            <a:r>
              <a:rPr lang="en-IN" dirty="0"/>
              <a:t>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default(default </a:t>
            </a:r>
            <a:r>
              <a:rPr lang="en-IN" dirty="0" err="1"/>
              <a:t>behavior</a:t>
            </a:r>
            <a:r>
              <a:rPr lang="en-IN" dirty="0"/>
              <a:t>).</a:t>
            </a:r>
          </a:p>
          <a:p>
            <a:endParaRPr lang="en-IN" dirty="0"/>
          </a:p>
        </p:txBody>
      </p:sp>
    </p:spTree>
    <p:extLst>
      <p:ext uri="{BB962C8B-B14F-4D97-AF65-F5344CB8AC3E}">
        <p14:creationId xmlns:p14="http://schemas.microsoft.com/office/powerpoint/2010/main" xmlns="" val="795870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BD33627-18EE-4819-B7AC-37E04EDB94A0}"/>
              </a:ext>
            </a:extLst>
          </p:cNvPr>
          <p:cNvSpPr>
            <a:spLocks noGrp="1"/>
          </p:cNvSpPr>
          <p:nvPr>
            <p:ph sz="quarter" idx="1"/>
          </p:nvPr>
        </p:nvSpPr>
        <p:spPr>
          <a:xfrm>
            <a:off x="457200" y="116632"/>
            <a:ext cx="7859216" cy="6357320"/>
          </a:xfrm>
        </p:spPr>
        <p:txBody>
          <a:bodyPr>
            <a:normAutofit fontScale="92500" lnSpcReduction="20000"/>
          </a:bodyPr>
          <a:lstStyle/>
          <a:p>
            <a:pPr marL="0" indent="0">
              <a:buNone/>
            </a:pPr>
            <a:r>
              <a:rPr lang="en-IN" dirty="0"/>
              <a:t>#To use non zero values in seek we have to open file in binary format</a:t>
            </a:r>
          </a:p>
          <a:p>
            <a:pPr marL="0" indent="0">
              <a:buNone/>
            </a:pPr>
            <a:r>
              <a:rPr lang="en-IN" dirty="0"/>
              <a:t># Open a file</a:t>
            </a:r>
          </a:p>
          <a:p>
            <a:pPr marL="0" indent="0">
              <a:buNone/>
            </a:pPr>
            <a:r>
              <a:rPr lang="en-IN" dirty="0" err="1"/>
              <a:t>fo</a:t>
            </a:r>
            <a:r>
              <a:rPr lang="en-IN" dirty="0"/>
              <a:t> = open("foo.txt", "</a:t>
            </a:r>
            <a:r>
              <a:rPr lang="en-IN" dirty="0" err="1"/>
              <a:t>rb</a:t>
            </a:r>
            <a:r>
              <a:rPr lang="en-IN" dirty="0"/>
              <a:t>+")</a:t>
            </a:r>
          </a:p>
          <a:p>
            <a:pPr marL="0" indent="0">
              <a:buNone/>
            </a:pPr>
            <a:r>
              <a:rPr lang="en-IN" dirty="0"/>
              <a:t>str = </a:t>
            </a:r>
            <a:r>
              <a:rPr lang="en-IN" dirty="0" err="1"/>
              <a:t>fo.read</a:t>
            </a:r>
            <a:r>
              <a:rPr lang="en-IN" dirty="0"/>
              <a:t>(10);</a:t>
            </a:r>
          </a:p>
          <a:p>
            <a:pPr marL="0" indent="0">
              <a:buNone/>
            </a:pPr>
            <a:r>
              <a:rPr lang="en-IN" dirty="0"/>
              <a:t>print ("Read String is : ", str)</a:t>
            </a:r>
          </a:p>
          <a:p>
            <a:pPr marL="0" indent="0">
              <a:buNone/>
            </a:pPr>
            <a:endParaRPr lang="en-IN" dirty="0"/>
          </a:p>
          <a:p>
            <a:pPr marL="0" indent="0">
              <a:buNone/>
            </a:pPr>
            <a:r>
              <a:rPr lang="en-IN" dirty="0"/>
              <a:t># Check current position</a:t>
            </a:r>
          </a:p>
          <a:p>
            <a:pPr marL="0" indent="0">
              <a:buNone/>
            </a:pPr>
            <a:r>
              <a:rPr lang="en-IN" dirty="0"/>
              <a:t>position = </a:t>
            </a:r>
            <a:r>
              <a:rPr lang="en-IN" dirty="0" err="1"/>
              <a:t>fo.tell</a:t>
            </a:r>
            <a:r>
              <a:rPr lang="en-IN" dirty="0"/>
              <a:t>();</a:t>
            </a:r>
          </a:p>
          <a:p>
            <a:pPr marL="0" indent="0">
              <a:buNone/>
            </a:pPr>
            <a:r>
              <a:rPr lang="en-IN" dirty="0"/>
              <a:t>print ("Current file position : ", position)</a:t>
            </a:r>
          </a:p>
          <a:p>
            <a:pPr marL="0" indent="0">
              <a:buNone/>
            </a:pPr>
            <a:endParaRPr lang="en-IN" dirty="0"/>
          </a:p>
          <a:p>
            <a:pPr marL="0" indent="0">
              <a:buNone/>
            </a:pPr>
            <a:r>
              <a:rPr lang="en-IN" dirty="0"/>
              <a:t># Reposition pointer at the beginning once again</a:t>
            </a:r>
          </a:p>
          <a:p>
            <a:pPr marL="0" indent="0">
              <a:buNone/>
            </a:pPr>
            <a:r>
              <a:rPr lang="en-IN" dirty="0" err="1"/>
              <a:t>fo.seek</a:t>
            </a:r>
            <a:r>
              <a:rPr lang="en-IN" dirty="0"/>
              <a:t>(-10,2);</a:t>
            </a:r>
          </a:p>
          <a:p>
            <a:pPr marL="0" indent="0">
              <a:buNone/>
            </a:pPr>
            <a:r>
              <a:rPr lang="en-IN" dirty="0"/>
              <a:t>str = </a:t>
            </a:r>
            <a:r>
              <a:rPr lang="en-IN" dirty="0" err="1"/>
              <a:t>fo.read</a:t>
            </a:r>
            <a:r>
              <a:rPr lang="en-IN" dirty="0"/>
              <a:t>(10); </a:t>
            </a:r>
          </a:p>
          <a:p>
            <a:pPr marL="0" indent="0">
              <a:buNone/>
            </a:pPr>
            <a:r>
              <a:rPr lang="en-IN" dirty="0"/>
              <a:t>print ("Again read String is : ", str)</a:t>
            </a:r>
          </a:p>
          <a:p>
            <a:pPr marL="0" indent="0">
              <a:buNone/>
            </a:pPr>
            <a:r>
              <a:rPr lang="en-IN" dirty="0"/>
              <a:t># Close </a:t>
            </a:r>
            <a:r>
              <a:rPr lang="en-IN" dirty="0" err="1"/>
              <a:t>opend</a:t>
            </a:r>
            <a:r>
              <a:rPr lang="en-IN" dirty="0"/>
              <a:t> file</a:t>
            </a:r>
          </a:p>
          <a:p>
            <a:pPr marL="0" indent="0">
              <a:buNone/>
            </a:pPr>
            <a:r>
              <a:rPr lang="en-IN" dirty="0" err="1"/>
              <a:t>fo.close</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xmlns="" val="33938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3FDF20-CDFC-4A30-86E0-4863D91AE6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009DA39-F22C-4960-AA42-D53EA5495C29}"/>
              </a:ext>
            </a:extLst>
          </p:cNvPr>
          <p:cNvSpPr>
            <a:spLocks noGrp="1"/>
          </p:cNvSpPr>
          <p:nvPr>
            <p:ph sz="quarter" idx="1"/>
          </p:nvPr>
        </p:nvSpPr>
        <p:spPr/>
        <p:txBody>
          <a:bodyPr/>
          <a:lstStyle/>
          <a:p>
            <a:endParaRPr lang="en-IN"/>
          </a:p>
        </p:txBody>
      </p:sp>
      <p:pic>
        <p:nvPicPr>
          <p:cNvPr id="4" name="Picture 3">
            <a:extLst>
              <a:ext uri="{FF2B5EF4-FFF2-40B4-BE49-F238E27FC236}">
                <a16:creationId xmlns:a16="http://schemas.microsoft.com/office/drawing/2014/main" xmlns="" id="{88244274-DFA1-4F5C-9296-54470BA4C2EB}"/>
              </a:ext>
            </a:extLst>
          </p:cNvPr>
          <p:cNvPicPr>
            <a:picLocks noChangeAspect="1"/>
          </p:cNvPicPr>
          <p:nvPr/>
        </p:nvPicPr>
        <p:blipFill>
          <a:blip r:embed="rId2"/>
          <a:stretch>
            <a:fillRect/>
          </a:stretch>
        </p:blipFill>
        <p:spPr>
          <a:xfrm>
            <a:off x="255464" y="2204864"/>
            <a:ext cx="8892480" cy="1623195"/>
          </a:xfrm>
          <a:prstGeom prst="rect">
            <a:avLst/>
          </a:prstGeom>
        </p:spPr>
      </p:pic>
    </p:spTree>
    <p:extLst>
      <p:ext uri="{BB962C8B-B14F-4D97-AF65-F5344CB8AC3E}">
        <p14:creationId xmlns:p14="http://schemas.microsoft.com/office/powerpoint/2010/main" xmlns="" val="2836333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499567-35D6-4FF5-8F94-A29F1F04C26B}"/>
              </a:ext>
            </a:extLst>
          </p:cNvPr>
          <p:cNvSpPr>
            <a:spLocks noGrp="1"/>
          </p:cNvSpPr>
          <p:nvPr>
            <p:ph type="title"/>
          </p:nvPr>
        </p:nvSpPr>
        <p:spPr/>
        <p:txBody>
          <a:bodyPr/>
          <a:lstStyle/>
          <a:p>
            <a:r>
              <a:rPr lang="en-IN" dirty="0" err="1"/>
              <a:t>Iterables</a:t>
            </a:r>
            <a:endParaRPr lang="en-IN" dirty="0"/>
          </a:p>
        </p:txBody>
      </p:sp>
      <p:sp>
        <p:nvSpPr>
          <p:cNvPr id="3" name="Content Placeholder 2">
            <a:extLst>
              <a:ext uri="{FF2B5EF4-FFF2-40B4-BE49-F238E27FC236}">
                <a16:creationId xmlns:a16="http://schemas.microsoft.com/office/drawing/2014/main" xmlns="" id="{BB146ACF-746C-4329-90F6-184FDB2D25F6}"/>
              </a:ext>
            </a:extLst>
          </p:cNvPr>
          <p:cNvSpPr>
            <a:spLocks noGrp="1"/>
          </p:cNvSpPr>
          <p:nvPr>
            <p:ph sz="quarter" idx="1"/>
          </p:nvPr>
        </p:nvSpPr>
        <p:spPr/>
        <p:txBody>
          <a:bodyPr>
            <a:normAutofit fontScale="92500" lnSpcReduction="10000"/>
          </a:bodyPr>
          <a:lstStyle/>
          <a:p>
            <a:r>
              <a:rPr lang="en-IN" dirty="0"/>
              <a:t>List, strings, tuples, files etc</a:t>
            </a:r>
          </a:p>
          <a:p>
            <a:r>
              <a:rPr lang="en-IN" dirty="0" err="1"/>
              <a:t>Iterable</a:t>
            </a:r>
            <a:r>
              <a:rPr lang="en-IN" dirty="0"/>
              <a:t> is capable of creating iterators.</a:t>
            </a:r>
          </a:p>
          <a:p>
            <a:r>
              <a:rPr lang="en-IN" dirty="0"/>
              <a:t>To be an </a:t>
            </a:r>
            <a:r>
              <a:rPr lang="en-IN" dirty="0" err="1"/>
              <a:t>iterable</a:t>
            </a:r>
            <a:r>
              <a:rPr lang="en-IN" dirty="0"/>
              <a:t> you need to be able to create your own iterator</a:t>
            </a:r>
          </a:p>
          <a:p>
            <a:r>
              <a:rPr lang="en-IN" dirty="0"/>
              <a:t>Iterator is an object created from calling the __</a:t>
            </a:r>
            <a:r>
              <a:rPr lang="en-IN" dirty="0" err="1"/>
              <a:t>iter</a:t>
            </a:r>
            <a:r>
              <a:rPr lang="en-IN" dirty="0"/>
              <a:t>__() method.</a:t>
            </a:r>
          </a:p>
          <a:p>
            <a:r>
              <a:rPr lang="en-IN" dirty="0"/>
              <a:t>Iterator has the ability to go through each element in an </a:t>
            </a:r>
            <a:r>
              <a:rPr lang="en-IN" dirty="0" err="1"/>
              <a:t>iterable</a:t>
            </a:r>
            <a:r>
              <a:rPr lang="en-IN" dirty="0"/>
              <a:t> one by one.</a:t>
            </a:r>
          </a:p>
          <a:p>
            <a:r>
              <a:rPr lang="en-IN" dirty="0"/>
              <a:t>They utilize the __next__() method.</a:t>
            </a:r>
          </a:p>
          <a:p>
            <a:r>
              <a:rPr lang="en-IN" dirty="0" err="1"/>
              <a:t>Eg</a:t>
            </a:r>
            <a:r>
              <a:rPr lang="en-IN" dirty="0"/>
              <a:t>:</a:t>
            </a:r>
          </a:p>
          <a:p>
            <a:pPr marL="0" indent="0">
              <a:buNone/>
            </a:pPr>
            <a:r>
              <a:rPr lang="en-IN" dirty="0"/>
              <a:t>list=[1,2,3,4]</a:t>
            </a:r>
          </a:p>
          <a:p>
            <a:pPr marL="0" indent="0">
              <a:buNone/>
            </a:pPr>
            <a:r>
              <a:rPr lang="en-IN" dirty="0"/>
              <a:t>for </a:t>
            </a:r>
            <a:r>
              <a:rPr lang="en-IN" dirty="0" err="1"/>
              <a:t>i</a:t>
            </a:r>
            <a:r>
              <a:rPr lang="en-IN" dirty="0"/>
              <a:t> in list:</a:t>
            </a:r>
          </a:p>
          <a:p>
            <a:pPr marL="274320" lvl="1" indent="0">
              <a:buNone/>
            </a:pPr>
            <a:r>
              <a:rPr lang="en-IN" dirty="0"/>
              <a:t>print </a:t>
            </a:r>
            <a:r>
              <a:rPr lang="en-IN" dirty="0" err="1"/>
              <a:t>i</a:t>
            </a:r>
            <a:endParaRPr lang="en-IN" dirty="0"/>
          </a:p>
          <a:p>
            <a:endParaRPr lang="en-IN" dirty="0"/>
          </a:p>
        </p:txBody>
      </p:sp>
    </p:spTree>
    <p:extLst>
      <p:ext uri="{BB962C8B-B14F-4D97-AF65-F5344CB8AC3E}">
        <p14:creationId xmlns:p14="http://schemas.microsoft.com/office/powerpoint/2010/main" xmlns="" val="1115590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634E0-5F0D-4209-AA40-2ED27358F5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9D7CE2E-B935-453A-B6D3-1A7A262BAF13}"/>
              </a:ext>
            </a:extLst>
          </p:cNvPr>
          <p:cNvSpPr>
            <a:spLocks noGrp="1"/>
          </p:cNvSpPr>
          <p:nvPr>
            <p:ph sz="quarter" idx="1"/>
          </p:nvPr>
        </p:nvSpPr>
        <p:spPr/>
        <p:txBody>
          <a:bodyPr/>
          <a:lstStyle/>
          <a:p>
            <a:pPr marL="0" indent="0">
              <a:buNone/>
            </a:pPr>
            <a:r>
              <a:rPr lang="en-IN" dirty="0"/>
              <a:t>For is calling the __</a:t>
            </a:r>
            <a:r>
              <a:rPr lang="en-IN" dirty="0" err="1"/>
              <a:t>iter</a:t>
            </a:r>
            <a:r>
              <a:rPr lang="en-IN" dirty="0"/>
              <a:t>__() function on list and creating a iterator and next it will call the next() method until the list is exhausted</a:t>
            </a:r>
          </a:p>
        </p:txBody>
      </p:sp>
    </p:spTree>
    <p:extLst>
      <p:ext uri="{BB962C8B-B14F-4D97-AF65-F5344CB8AC3E}">
        <p14:creationId xmlns:p14="http://schemas.microsoft.com/office/powerpoint/2010/main" xmlns="" val="3321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5835" y="1080214"/>
            <a:ext cx="2540390" cy="469958"/>
          </a:xfrm>
          <a:prstGeom prst="rect">
            <a:avLst/>
          </a:prstGeom>
        </p:spPr>
        <p:txBody>
          <a:bodyPr vert="horz" wrap="square" lIns="0" tIns="8213" rIns="0" bIns="0" rtlCol="0" anchor="b">
            <a:spAutoFit/>
          </a:bodyPr>
          <a:lstStyle/>
          <a:p>
            <a:pPr marL="8645">
              <a:spcBef>
                <a:spcPts val="65"/>
              </a:spcBef>
            </a:pPr>
            <a:r>
              <a:rPr spc="122" dirty="0"/>
              <a:t>ITER</a:t>
            </a:r>
            <a:r>
              <a:rPr lang="en-IN" spc="122" dirty="0"/>
              <a:t>A</a:t>
            </a:r>
            <a:r>
              <a:rPr spc="122" dirty="0"/>
              <a:t>TOR</a:t>
            </a:r>
          </a:p>
        </p:txBody>
      </p:sp>
      <p:sp>
        <p:nvSpPr>
          <p:cNvPr id="3" name="object 3"/>
          <p:cNvSpPr txBox="1"/>
          <p:nvPr/>
        </p:nvSpPr>
        <p:spPr>
          <a:xfrm>
            <a:off x="1408100" y="1959789"/>
            <a:ext cx="6123442" cy="3811850"/>
          </a:xfrm>
          <a:prstGeom prst="rect">
            <a:avLst/>
          </a:prstGeom>
        </p:spPr>
        <p:txBody>
          <a:bodyPr vert="horz" wrap="square" lIns="0" tIns="50138" rIns="0" bIns="0" rtlCol="0">
            <a:spAutoFit/>
          </a:bodyPr>
          <a:lstStyle/>
          <a:p>
            <a:pPr marL="141776" marR="6052" indent="-133131">
              <a:lnSpc>
                <a:spcPct val="79400"/>
              </a:lnSpc>
              <a:spcBef>
                <a:spcPts val="395"/>
              </a:spcBef>
              <a:buClr>
                <a:srgbClr val="FE8637"/>
              </a:buClr>
              <a:buSzPct val="70270"/>
              <a:buFont typeface="Wingdings"/>
              <a:buChar char=""/>
              <a:tabLst>
                <a:tab pos="142208" algn="l"/>
              </a:tabLst>
            </a:pPr>
            <a:r>
              <a:rPr sz="1634" spc="55" dirty="0">
                <a:latin typeface="Calibri"/>
                <a:cs typeface="Calibri"/>
              </a:rPr>
              <a:t>Iterators </a:t>
            </a:r>
            <a:r>
              <a:rPr sz="1634" spc="41" dirty="0">
                <a:latin typeface="Calibri"/>
                <a:cs typeface="Calibri"/>
              </a:rPr>
              <a:t>are </a:t>
            </a:r>
            <a:r>
              <a:rPr sz="1634" spc="77" dirty="0">
                <a:latin typeface="Calibri"/>
                <a:cs typeface="Calibri"/>
              </a:rPr>
              <a:t>objects </a:t>
            </a:r>
            <a:r>
              <a:rPr sz="1634" spc="24" dirty="0">
                <a:latin typeface="Calibri"/>
                <a:cs typeface="Calibri"/>
              </a:rPr>
              <a:t>that </a:t>
            </a:r>
            <a:r>
              <a:rPr sz="1634" spc="82" dirty="0">
                <a:latin typeface="Calibri"/>
                <a:cs typeface="Calibri"/>
              </a:rPr>
              <a:t>can </a:t>
            </a:r>
            <a:r>
              <a:rPr sz="1634" spc="68" dirty="0">
                <a:latin typeface="Calibri"/>
                <a:cs typeface="Calibri"/>
              </a:rPr>
              <a:t>be </a:t>
            </a:r>
            <a:r>
              <a:rPr sz="1634" spc="34" dirty="0">
                <a:latin typeface="Calibri"/>
                <a:cs typeface="Calibri"/>
              </a:rPr>
              <a:t>iterated </a:t>
            </a:r>
            <a:r>
              <a:rPr sz="1634" spc="41" dirty="0">
                <a:latin typeface="Calibri"/>
                <a:cs typeface="Calibri"/>
              </a:rPr>
              <a:t>upon. </a:t>
            </a:r>
            <a:r>
              <a:rPr sz="1634" spc="55" dirty="0">
                <a:latin typeface="Calibri"/>
                <a:cs typeface="Calibri"/>
              </a:rPr>
              <a:t>Iterators </a:t>
            </a:r>
            <a:r>
              <a:rPr sz="1634" spc="41" dirty="0">
                <a:latin typeface="Calibri"/>
                <a:cs typeface="Calibri"/>
              </a:rPr>
              <a:t>are </a:t>
            </a:r>
            <a:r>
              <a:rPr sz="1634" spc="34" dirty="0">
                <a:latin typeface="Calibri"/>
                <a:cs typeface="Calibri"/>
              </a:rPr>
              <a:t>everywhere </a:t>
            </a:r>
            <a:r>
              <a:rPr sz="1634" spc="24" dirty="0">
                <a:latin typeface="Calibri"/>
                <a:cs typeface="Calibri"/>
              </a:rPr>
              <a:t>in </a:t>
            </a:r>
            <a:r>
              <a:rPr sz="1634" spc="51" dirty="0">
                <a:latin typeface="Calibri"/>
                <a:cs typeface="Calibri"/>
              </a:rPr>
              <a:t>Python. </a:t>
            </a:r>
            <a:r>
              <a:rPr sz="1634" spc="55" dirty="0">
                <a:latin typeface="Calibri"/>
                <a:cs typeface="Calibri"/>
              </a:rPr>
              <a:t>They </a:t>
            </a:r>
            <a:r>
              <a:rPr sz="1634" spc="41" dirty="0">
                <a:latin typeface="Calibri"/>
                <a:cs typeface="Calibri"/>
              </a:rPr>
              <a:t>are </a:t>
            </a:r>
            <a:r>
              <a:rPr sz="1634" spc="44" dirty="0">
                <a:latin typeface="Calibri"/>
                <a:cs typeface="Calibri"/>
              </a:rPr>
              <a:t>elegantly  </a:t>
            </a:r>
            <a:r>
              <a:rPr sz="1634" spc="51" dirty="0">
                <a:latin typeface="Calibri"/>
                <a:cs typeface="Calibri"/>
              </a:rPr>
              <a:t>implemented </a:t>
            </a:r>
            <a:r>
              <a:rPr sz="1634" spc="27" dirty="0">
                <a:latin typeface="Calibri"/>
                <a:cs typeface="Calibri"/>
              </a:rPr>
              <a:t>within </a:t>
            </a:r>
            <a:r>
              <a:rPr sz="1634" spc="44" dirty="0">
                <a:latin typeface="Calibri"/>
                <a:cs typeface="Calibri"/>
              </a:rPr>
              <a:t>for </a:t>
            </a:r>
            <a:r>
              <a:rPr sz="1634" spc="62" dirty="0">
                <a:latin typeface="Calibri"/>
                <a:cs typeface="Calibri"/>
              </a:rPr>
              <a:t>loops, comprehensions, generators</a:t>
            </a:r>
            <a:r>
              <a:rPr sz="1634" spc="-146" dirty="0">
                <a:latin typeface="Calibri"/>
                <a:cs typeface="Calibri"/>
              </a:rPr>
              <a:t> </a:t>
            </a:r>
            <a:r>
              <a:rPr sz="1634" spc="58" dirty="0">
                <a:latin typeface="Calibri"/>
                <a:cs typeface="Calibri"/>
              </a:rPr>
              <a:t>etc.  </a:t>
            </a:r>
            <a:r>
              <a:rPr sz="1634" spc="31" dirty="0">
                <a:latin typeface="Calibri"/>
                <a:cs typeface="Calibri"/>
              </a:rPr>
              <a:t>but </a:t>
            </a:r>
            <a:r>
              <a:rPr sz="1634" spc="48" dirty="0">
                <a:latin typeface="Calibri"/>
                <a:cs typeface="Calibri"/>
              </a:rPr>
              <a:t>hidden </a:t>
            </a:r>
            <a:r>
              <a:rPr sz="1634" spc="24" dirty="0">
                <a:latin typeface="Calibri"/>
                <a:cs typeface="Calibri"/>
              </a:rPr>
              <a:t>in </a:t>
            </a:r>
            <a:r>
              <a:rPr sz="1634" spc="44" dirty="0">
                <a:latin typeface="Calibri"/>
                <a:cs typeface="Calibri"/>
              </a:rPr>
              <a:t>plain</a:t>
            </a:r>
            <a:r>
              <a:rPr sz="1634" spc="-109" dirty="0">
                <a:latin typeface="Calibri"/>
                <a:cs typeface="Calibri"/>
              </a:rPr>
              <a:t> </a:t>
            </a:r>
            <a:r>
              <a:rPr sz="1634" spc="65" dirty="0">
                <a:latin typeface="Calibri"/>
                <a:cs typeface="Calibri"/>
              </a:rPr>
              <a:t>sight.</a:t>
            </a:r>
            <a:endParaRPr sz="1634" dirty="0">
              <a:latin typeface="Calibri"/>
              <a:cs typeface="Calibri"/>
            </a:endParaRPr>
          </a:p>
          <a:p>
            <a:pPr>
              <a:spcBef>
                <a:spcPts val="34"/>
              </a:spcBef>
              <a:buClr>
                <a:srgbClr val="FE8637"/>
              </a:buClr>
              <a:buFont typeface="Wingdings"/>
              <a:buChar char=""/>
            </a:pPr>
            <a:endParaRPr sz="1906" dirty="0">
              <a:latin typeface="Times New Roman"/>
              <a:cs typeface="Times New Roman"/>
            </a:endParaRPr>
          </a:p>
          <a:p>
            <a:pPr marL="141776" marR="148259" indent="-133131">
              <a:lnSpc>
                <a:spcPct val="79400"/>
              </a:lnSpc>
              <a:spcBef>
                <a:spcPts val="4"/>
              </a:spcBef>
              <a:buClr>
                <a:srgbClr val="FE8637"/>
              </a:buClr>
              <a:buSzPct val="70270"/>
              <a:buFont typeface="Wingdings"/>
              <a:buChar char=""/>
              <a:tabLst>
                <a:tab pos="142208" algn="l"/>
              </a:tabLst>
            </a:pPr>
            <a:r>
              <a:rPr sz="1634" spc="38" dirty="0">
                <a:latin typeface="Calibri"/>
                <a:cs typeface="Calibri"/>
              </a:rPr>
              <a:t>Iterator</a:t>
            </a:r>
            <a:r>
              <a:rPr sz="1634" spc="31" dirty="0">
                <a:latin typeface="Calibri"/>
                <a:cs typeface="Calibri"/>
              </a:rPr>
              <a:t> </a:t>
            </a:r>
            <a:r>
              <a:rPr sz="1634" spc="24" dirty="0">
                <a:latin typeface="Calibri"/>
                <a:cs typeface="Calibri"/>
              </a:rPr>
              <a:t>in</a:t>
            </a:r>
            <a:r>
              <a:rPr sz="1634" spc="-14" dirty="0">
                <a:latin typeface="Calibri"/>
                <a:cs typeface="Calibri"/>
              </a:rPr>
              <a:t> </a:t>
            </a:r>
            <a:r>
              <a:rPr sz="1634" spc="62" dirty="0">
                <a:latin typeface="Calibri"/>
                <a:cs typeface="Calibri"/>
              </a:rPr>
              <a:t>Python</a:t>
            </a:r>
            <a:r>
              <a:rPr sz="1634" spc="-14" dirty="0">
                <a:latin typeface="Calibri"/>
                <a:cs typeface="Calibri"/>
              </a:rPr>
              <a:t> </a:t>
            </a:r>
            <a:r>
              <a:rPr sz="1634" spc="85" dirty="0">
                <a:latin typeface="Calibri"/>
                <a:cs typeface="Calibri"/>
              </a:rPr>
              <a:t>is</a:t>
            </a:r>
            <a:r>
              <a:rPr sz="1634" spc="31" dirty="0">
                <a:latin typeface="Calibri"/>
                <a:cs typeface="Calibri"/>
              </a:rPr>
              <a:t> </a:t>
            </a:r>
            <a:r>
              <a:rPr sz="1634" spc="71" dirty="0">
                <a:latin typeface="Calibri"/>
                <a:cs typeface="Calibri"/>
              </a:rPr>
              <a:t>simply</a:t>
            </a:r>
            <a:r>
              <a:rPr sz="1634" spc="14" dirty="0">
                <a:latin typeface="Calibri"/>
                <a:cs typeface="Calibri"/>
              </a:rPr>
              <a:t> </a:t>
            </a:r>
            <a:r>
              <a:rPr sz="1634" spc="55" dirty="0">
                <a:latin typeface="Calibri"/>
                <a:cs typeface="Calibri"/>
              </a:rPr>
              <a:t>an</a:t>
            </a:r>
            <a:r>
              <a:rPr sz="1634" spc="-14" dirty="0">
                <a:latin typeface="Calibri"/>
                <a:cs typeface="Calibri"/>
              </a:rPr>
              <a:t> </a:t>
            </a:r>
            <a:r>
              <a:rPr sz="1634" spc="58" dirty="0">
                <a:latin typeface="Calibri"/>
                <a:cs typeface="Calibri"/>
              </a:rPr>
              <a:t>object</a:t>
            </a:r>
            <a:r>
              <a:rPr sz="1634" spc="48" dirty="0">
                <a:latin typeface="Calibri"/>
                <a:cs typeface="Calibri"/>
              </a:rPr>
              <a:t> </a:t>
            </a:r>
            <a:r>
              <a:rPr sz="1634" spc="24" dirty="0">
                <a:latin typeface="Calibri"/>
                <a:cs typeface="Calibri"/>
              </a:rPr>
              <a:t>that</a:t>
            </a:r>
            <a:r>
              <a:rPr sz="1634" spc="51" dirty="0">
                <a:latin typeface="Calibri"/>
                <a:cs typeface="Calibri"/>
              </a:rPr>
              <a:t> </a:t>
            </a:r>
            <a:r>
              <a:rPr sz="1634" spc="82" dirty="0">
                <a:latin typeface="Calibri"/>
                <a:cs typeface="Calibri"/>
              </a:rPr>
              <a:t>can</a:t>
            </a:r>
            <a:r>
              <a:rPr sz="1634" spc="-14" dirty="0">
                <a:latin typeface="Calibri"/>
                <a:cs typeface="Calibri"/>
              </a:rPr>
              <a:t> </a:t>
            </a:r>
            <a:r>
              <a:rPr sz="1634" spc="68" dirty="0">
                <a:latin typeface="Calibri"/>
                <a:cs typeface="Calibri"/>
              </a:rPr>
              <a:t>be</a:t>
            </a:r>
            <a:r>
              <a:rPr sz="1634" spc="17" dirty="0">
                <a:latin typeface="Calibri"/>
                <a:cs typeface="Calibri"/>
              </a:rPr>
              <a:t> </a:t>
            </a:r>
            <a:r>
              <a:rPr sz="1634" spc="34" dirty="0">
                <a:latin typeface="Calibri"/>
                <a:cs typeface="Calibri"/>
              </a:rPr>
              <a:t>iterated</a:t>
            </a:r>
            <a:r>
              <a:rPr sz="1634" spc="44" dirty="0">
                <a:latin typeface="Calibri"/>
                <a:cs typeface="Calibri"/>
              </a:rPr>
              <a:t> </a:t>
            </a:r>
            <a:r>
              <a:rPr sz="1634" spc="41" dirty="0">
                <a:latin typeface="Calibri"/>
                <a:cs typeface="Calibri"/>
              </a:rPr>
              <a:t>upon.  </a:t>
            </a:r>
            <a:r>
              <a:rPr sz="1634" spc="68" dirty="0">
                <a:latin typeface="Calibri"/>
                <a:cs typeface="Calibri"/>
              </a:rPr>
              <a:t>An</a:t>
            </a:r>
            <a:r>
              <a:rPr sz="1634" spc="-20" dirty="0">
                <a:latin typeface="Calibri"/>
                <a:cs typeface="Calibri"/>
              </a:rPr>
              <a:t> </a:t>
            </a:r>
            <a:r>
              <a:rPr sz="1634" spc="58" dirty="0">
                <a:latin typeface="Calibri"/>
                <a:cs typeface="Calibri"/>
              </a:rPr>
              <a:t>object</a:t>
            </a:r>
            <a:r>
              <a:rPr sz="1634" spc="48" dirty="0">
                <a:latin typeface="Calibri"/>
                <a:cs typeface="Calibri"/>
              </a:rPr>
              <a:t> </a:t>
            </a:r>
            <a:r>
              <a:rPr sz="1634" spc="55" dirty="0">
                <a:latin typeface="Calibri"/>
                <a:cs typeface="Calibri"/>
              </a:rPr>
              <a:t>which</a:t>
            </a:r>
            <a:r>
              <a:rPr sz="1634" spc="-14" dirty="0">
                <a:latin typeface="Calibri"/>
                <a:cs typeface="Calibri"/>
              </a:rPr>
              <a:t> </a:t>
            </a:r>
            <a:r>
              <a:rPr sz="1634" spc="27" dirty="0">
                <a:latin typeface="Calibri"/>
                <a:cs typeface="Calibri"/>
              </a:rPr>
              <a:t>will</a:t>
            </a:r>
            <a:r>
              <a:rPr sz="1634" spc="4" dirty="0">
                <a:latin typeface="Calibri"/>
                <a:cs typeface="Calibri"/>
              </a:rPr>
              <a:t> </a:t>
            </a:r>
            <a:r>
              <a:rPr sz="1634" spc="24" dirty="0">
                <a:latin typeface="Calibri"/>
                <a:cs typeface="Calibri"/>
              </a:rPr>
              <a:t>return</a:t>
            </a:r>
            <a:r>
              <a:rPr sz="1634" spc="-17" dirty="0">
                <a:latin typeface="Calibri"/>
                <a:cs typeface="Calibri"/>
              </a:rPr>
              <a:t> </a:t>
            </a:r>
            <a:r>
              <a:rPr sz="1634" spc="38" dirty="0">
                <a:latin typeface="Calibri"/>
                <a:cs typeface="Calibri"/>
              </a:rPr>
              <a:t>data,</a:t>
            </a:r>
            <a:r>
              <a:rPr sz="1634" spc="-14" dirty="0">
                <a:latin typeface="Calibri"/>
                <a:cs typeface="Calibri"/>
              </a:rPr>
              <a:t> </a:t>
            </a:r>
            <a:r>
              <a:rPr sz="1634" spc="48" dirty="0">
                <a:latin typeface="Calibri"/>
                <a:cs typeface="Calibri"/>
              </a:rPr>
              <a:t>one</a:t>
            </a:r>
            <a:r>
              <a:rPr sz="1634" spc="14" dirty="0">
                <a:latin typeface="Calibri"/>
                <a:cs typeface="Calibri"/>
              </a:rPr>
              <a:t> </a:t>
            </a:r>
            <a:r>
              <a:rPr sz="1634" spc="38" dirty="0">
                <a:latin typeface="Calibri"/>
                <a:cs typeface="Calibri"/>
              </a:rPr>
              <a:t>element</a:t>
            </a:r>
            <a:r>
              <a:rPr sz="1634" spc="48" dirty="0">
                <a:latin typeface="Calibri"/>
                <a:cs typeface="Calibri"/>
              </a:rPr>
              <a:t> </a:t>
            </a:r>
            <a:r>
              <a:rPr sz="1634" spc="31" dirty="0">
                <a:latin typeface="Calibri"/>
                <a:cs typeface="Calibri"/>
              </a:rPr>
              <a:t>at</a:t>
            </a:r>
            <a:r>
              <a:rPr sz="1634" spc="48" dirty="0">
                <a:latin typeface="Calibri"/>
                <a:cs typeface="Calibri"/>
              </a:rPr>
              <a:t> </a:t>
            </a:r>
            <a:r>
              <a:rPr sz="1634" spc="89" dirty="0">
                <a:latin typeface="Calibri"/>
                <a:cs typeface="Calibri"/>
              </a:rPr>
              <a:t>a</a:t>
            </a:r>
            <a:r>
              <a:rPr sz="1634" spc="-4" dirty="0">
                <a:latin typeface="Calibri"/>
                <a:cs typeface="Calibri"/>
              </a:rPr>
              <a:t> </a:t>
            </a:r>
            <a:r>
              <a:rPr sz="1634" spc="41" dirty="0">
                <a:latin typeface="Calibri"/>
                <a:cs typeface="Calibri"/>
              </a:rPr>
              <a:t>time.</a:t>
            </a:r>
            <a:endParaRPr sz="1634" dirty="0">
              <a:latin typeface="Calibri"/>
              <a:cs typeface="Calibri"/>
            </a:endParaRPr>
          </a:p>
          <a:p>
            <a:pPr>
              <a:spcBef>
                <a:spcPts val="34"/>
              </a:spcBef>
              <a:buClr>
                <a:srgbClr val="FE8637"/>
              </a:buClr>
              <a:buFont typeface="Wingdings"/>
              <a:buChar char=""/>
            </a:pPr>
            <a:endParaRPr sz="1906" dirty="0">
              <a:latin typeface="Times New Roman"/>
              <a:cs typeface="Times New Roman"/>
            </a:endParaRPr>
          </a:p>
          <a:p>
            <a:pPr marL="141776" marR="3458" indent="-133131">
              <a:lnSpc>
                <a:spcPct val="79400"/>
              </a:lnSpc>
              <a:spcBef>
                <a:spcPts val="4"/>
              </a:spcBef>
              <a:buClr>
                <a:srgbClr val="FE8637"/>
              </a:buClr>
              <a:buSzPct val="70270"/>
              <a:buFont typeface="Wingdings"/>
              <a:buChar char=""/>
              <a:tabLst>
                <a:tab pos="142208" algn="l"/>
              </a:tabLst>
            </a:pPr>
            <a:r>
              <a:rPr sz="1634" spc="48" dirty="0">
                <a:latin typeface="Calibri"/>
                <a:cs typeface="Calibri"/>
              </a:rPr>
              <a:t>Technically </a:t>
            </a:r>
            <a:r>
              <a:rPr sz="1634" spc="65" dirty="0">
                <a:latin typeface="Calibri"/>
                <a:cs typeface="Calibri"/>
              </a:rPr>
              <a:t>speaking, </a:t>
            </a:r>
            <a:r>
              <a:rPr sz="1634" spc="62" dirty="0">
                <a:latin typeface="Calibri"/>
                <a:cs typeface="Calibri"/>
              </a:rPr>
              <a:t>Python </a:t>
            </a:r>
            <a:r>
              <a:rPr sz="1634" spc="31" dirty="0">
                <a:latin typeface="Calibri"/>
                <a:cs typeface="Calibri"/>
              </a:rPr>
              <a:t>iterator </a:t>
            </a:r>
            <a:r>
              <a:rPr sz="1634" spc="58" dirty="0">
                <a:latin typeface="Calibri"/>
                <a:cs typeface="Calibri"/>
              </a:rPr>
              <a:t>object </a:t>
            </a:r>
            <a:r>
              <a:rPr sz="1634" spc="75" dirty="0">
                <a:latin typeface="Calibri"/>
                <a:cs typeface="Calibri"/>
              </a:rPr>
              <a:t>must </a:t>
            </a:r>
            <a:r>
              <a:rPr sz="1634" spc="48" dirty="0">
                <a:latin typeface="Calibri"/>
                <a:cs typeface="Calibri"/>
              </a:rPr>
              <a:t>implement</a:t>
            </a:r>
            <a:r>
              <a:rPr sz="1634" spc="-153" dirty="0">
                <a:latin typeface="Calibri"/>
                <a:cs typeface="Calibri"/>
              </a:rPr>
              <a:t> </a:t>
            </a:r>
            <a:r>
              <a:rPr sz="1634" spc="51" dirty="0">
                <a:latin typeface="Calibri"/>
                <a:cs typeface="Calibri"/>
              </a:rPr>
              <a:t>two  </a:t>
            </a:r>
            <a:r>
              <a:rPr sz="1634" spc="77" dirty="0">
                <a:latin typeface="Calibri"/>
                <a:cs typeface="Calibri"/>
              </a:rPr>
              <a:t>special </a:t>
            </a:r>
            <a:r>
              <a:rPr sz="1634" spc="62" dirty="0">
                <a:latin typeface="Calibri"/>
                <a:cs typeface="Calibri"/>
              </a:rPr>
              <a:t>methods, </a:t>
            </a:r>
            <a:r>
              <a:rPr sz="1634" spc="11" dirty="0">
                <a:latin typeface="Calibri"/>
                <a:cs typeface="Calibri"/>
              </a:rPr>
              <a:t>__iter__() </a:t>
            </a:r>
            <a:r>
              <a:rPr sz="1634" spc="44" dirty="0">
                <a:latin typeface="Calibri"/>
                <a:cs typeface="Calibri"/>
              </a:rPr>
              <a:t>and </a:t>
            </a:r>
            <a:r>
              <a:rPr sz="1634" spc="7" dirty="0">
                <a:latin typeface="Calibri"/>
                <a:cs typeface="Calibri"/>
              </a:rPr>
              <a:t>__next__(), </a:t>
            </a:r>
            <a:r>
              <a:rPr sz="1634" spc="48" dirty="0">
                <a:latin typeface="Calibri"/>
                <a:cs typeface="Calibri"/>
              </a:rPr>
              <a:t>collectively </a:t>
            </a:r>
            <a:r>
              <a:rPr sz="1634" spc="55" dirty="0">
                <a:latin typeface="Calibri"/>
                <a:cs typeface="Calibri"/>
              </a:rPr>
              <a:t>called </a:t>
            </a:r>
            <a:r>
              <a:rPr sz="1634" spc="27" dirty="0">
                <a:latin typeface="Calibri"/>
                <a:cs typeface="Calibri"/>
              </a:rPr>
              <a:t>the  </a:t>
            </a:r>
            <a:r>
              <a:rPr sz="1634" spc="31" dirty="0">
                <a:latin typeface="Calibri"/>
                <a:cs typeface="Calibri"/>
              </a:rPr>
              <a:t>iterator</a:t>
            </a:r>
            <a:r>
              <a:rPr sz="1634" spc="27" dirty="0">
                <a:latin typeface="Calibri"/>
                <a:cs typeface="Calibri"/>
              </a:rPr>
              <a:t> </a:t>
            </a:r>
            <a:r>
              <a:rPr sz="1634" spc="58" dirty="0">
                <a:latin typeface="Calibri"/>
                <a:cs typeface="Calibri"/>
              </a:rPr>
              <a:t>protocol.</a:t>
            </a:r>
            <a:endParaRPr sz="1634" dirty="0">
              <a:latin typeface="Calibri"/>
              <a:cs typeface="Calibri"/>
            </a:endParaRPr>
          </a:p>
          <a:p>
            <a:pPr>
              <a:spcBef>
                <a:spcPts val="34"/>
              </a:spcBef>
              <a:buClr>
                <a:srgbClr val="FE8637"/>
              </a:buClr>
              <a:buFont typeface="Wingdings"/>
              <a:buChar char=""/>
            </a:pPr>
            <a:endParaRPr sz="1906" dirty="0">
              <a:latin typeface="Times New Roman"/>
              <a:cs typeface="Times New Roman"/>
            </a:endParaRPr>
          </a:p>
          <a:p>
            <a:pPr marL="141776" marR="52301" indent="-133131">
              <a:lnSpc>
                <a:spcPct val="79400"/>
              </a:lnSpc>
              <a:spcBef>
                <a:spcPts val="4"/>
              </a:spcBef>
              <a:buClr>
                <a:srgbClr val="FE8637"/>
              </a:buClr>
              <a:buSzPct val="70270"/>
              <a:buFont typeface="Wingdings"/>
              <a:buChar char=""/>
              <a:tabLst>
                <a:tab pos="142208" algn="l"/>
              </a:tabLst>
            </a:pPr>
            <a:r>
              <a:rPr sz="1634" spc="68" dirty="0">
                <a:latin typeface="Calibri"/>
                <a:cs typeface="Calibri"/>
              </a:rPr>
              <a:t>An</a:t>
            </a:r>
            <a:r>
              <a:rPr sz="1634" spc="-17" dirty="0">
                <a:latin typeface="Calibri"/>
                <a:cs typeface="Calibri"/>
              </a:rPr>
              <a:t> </a:t>
            </a:r>
            <a:r>
              <a:rPr sz="1634" spc="58" dirty="0">
                <a:latin typeface="Calibri"/>
                <a:cs typeface="Calibri"/>
              </a:rPr>
              <a:t>object</a:t>
            </a:r>
            <a:r>
              <a:rPr sz="1634" spc="51" dirty="0">
                <a:latin typeface="Calibri"/>
                <a:cs typeface="Calibri"/>
              </a:rPr>
              <a:t> </a:t>
            </a:r>
            <a:r>
              <a:rPr sz="1634" spc="85" dirty="0">
                <a:latin typeface="Calibri"/>
                <a:cs typeface="Calibri"/>
              </a:rPr>
              <a:t>is</a:t>
            </a:r>
            <a:r>
              <a:rPr sz="1634" spc="34" dirty="0">
                <a:latin typeface="Calibri"/>
                <a:cs typeface="Calibri"/>
              </a:rPr>
              <a:t> </a:t>
            </a:r>
            <a:r>
              <a:rPr sz="1634" spc="55" dirty="0">
                <a:latin typeface="Calibri"/>
                <a:cs typeface="Calibri"/>
              </a:rPr>
              <a:t>called</a:t>
            </a:r>
            <a:r>
              <a:rPr sz="1634" spc="44" dirty="0">
                <a:latin typeface="Calibri"/>
                <a:cs typeface="Calibri"/>
              </a:rPr>
              <a:t> </a:t>
            </a:r>
            <a:r>
              <a:rPr sz="1634" spc="38" dirty="0">
                <a:latin typeface="Calibri"/>
                <a:cs typeface="Calibri"/>
              </a:rPr>
              <a:t>iterable</a:t>
            </a:r>
            <a:r>
              <a:rPr sz="1634" spc="17" dirty="0">
                <a:latin typeface="Calibri"/>
                <a:cs typeface="Calibri"/>
              </a:rPr>
              <a:t> </a:t>
            </a:r>
            <a:r>
              <a:rPr sz="1634" spc="34" dirty="0">
                <a:latin typeface="Calibri"/>
                <a:cs typeface="Calibri"/>
              </a:rPr>
              <a:t>if</a:t>
            </a:r>
            <a:r>
              <a:rPr sz="1634" spc="24" dirty="0">
                <a:latin typeface="Calibri"/>
                <a:cs typeface="Calibri"/>
              </a:rPr>
              <a:t> </a:t>
            </a:r>
            <a:r>
              <a:rPr sz="1634" spc="58" dirty="0">
                <a:latin typeface="Calibri"/>
                <a:cs typeface="Calibri"/>
              </a:rPr>
              <a:t>we</a:t>
            </a:r>
            <a:r>
              <a:rPr sz="1634" spc="17" dirty="0">
                <a:latin typeface="Calibri"/>
                <a:cs typeface="Calibri"/>
              </a:rPr>
              <a:t> </a:t>
            </a:r>
            <a:r>
              <a:rPr sz="1634" spc="82" dirty="0">
                <a:latin typeface="Calibri"/>
                <a:cs typeface="Calibri"/>
              </a:rPr>
              <a:t>can</a:t>
            </a:r>
            <a:r>
              <a:rPr sz="1634" spc="-17" dirty="0">
                <a:latin typeface="Calibri"/>
                <a:cs typeface="Calibri"/>
              </a:rPr>
              <a:t> </a:t>
            </a:r>
            <a:r>
              <a:rPr sz="1634" spc="65" dirty="0">
                <a:latin typeface="Calibri"/>
                <a:cs typeface="Calibri"/>
              </a:rPr>
              <a:t>get</a:t>
            </a:r>
            <a:r>
              <a:rPr sz="1634" spc="51" dirty="0">
                <a:latin typeface="Calibri"/>
                <a:cs typeface="Calibri"/>
              </a:rPr>
              <a:t> </a:t>
            </a:r>
            <a:r>
              <a:rPr sz="1634" spc="55" dirty="0">
                <a:latin typeface="Calibri"/>
                <a:cs typeface="Calibri"/>
              </a:rPr>
              <a:t>an</a:t>
            </a:r>
            <a:r>
              <a:rPr sz="1634" spc="-14" dirty="0">
                <a:latin typeface="Calibri"/>
                <a:cs typeface="Calibri"/>
              </a:rPr>
              <a:t> </a:t>
            </a:r>
            <a:r>
              <a:rPr sz="1634" spc="31" dirty="0">
                <a:latin typeface="Calibri"/>
                <a:cs typeface="Calibri"/>
              </a:rPr>
              <a:t>iterator </a:t>
            </a:r>
            <a:r>
              <a:rPr sz="1634" spc="65" dirty="0">
                <a:latin typeface="Calibri"/>
                <a:cs typeface="Calibri"/>
              </a:rPr>
              <a:t>from</a:t>
            </a:r>
            <a:r>
              <a:rPr sz="1634" spc="24" dirty="0">
                <a:latin typeface="Calibri"/>
                <a:cs typeface="Calibri"/>
              </a:rPr>
              <a:t> </a:t>
            </a:r>
            <a:r>
              <a:rPr sz="1634" spc="17" dirty="0">
                <a:latin typeface="Calibri"/>
                <a:cs typeface="Calibri"/>
              </a:rPr>
              <a:t>it.</a:t>
            </a:r>
            <a:r>
              <a:rPr sz="1634" spc="-20" dirty="0">
                <a:latin typeface="Calibri"/>
                <a:cs typeface="Calibri"/>
              </a:rPr>
              <a:t> </a:t>
            </a:r>
            <a:r>
              <a:rPr sz="1634" spc="75" dirty="0">
                <a:latin typeface="Calibri"/>
                <a:cs typeface="Calibri"/>
              </a:rPr>
              <a:t>Most  </a:t>
            </a:r>
            <a:r>
              <a:rPr sz="1634" spc="68" dirty="0">
                <a:latin typeface="Calibri"/>
                <a:cs typeface="Calibri"/>
              </a:rPr>
              <a:t>of </a:t>
            </a:r>
            <a:r>
              <a:rPr sz="1634" spc="20" dirty="0">
                <a:latin typeface="Calibri"/>
                <a:cs typeface="Calibri"/>
              </a:rPr>
              <a:t>built-in </a:t>
            </a:r>
            <a:r>
              <a:rPr sz="1634" spc="55" dirty="0">
                <a:latin typeface="Calibri"/>
                <a:cs typeface="Calibri"/>
              </a:rPr>
              <a:t>containers </a:t>
            </a:r>
            <a:r>
              <a:rPr sz="1634" spc="24" dirty="0">
                <a:latin typeface="Calibri"/>
                <a:cs typeface="Calibri"/>
              </a:rPr>
              <a:t>in </a:t>
            </a:r>
            <a:r>
              <a:rPr sz="1634" spc="62" dirty="0">
                <a:latin typeface="Calibri"/>
                <a:cs typeface="Calibri"/>
              </a:rPr>
              <a:t>Python </a:t>
            </a:r>
            <a:r>
              <a:rPr sz="1634" spc="27" dirty="0">
                <a:latin typeface="Calibri"/>
                <a:cs typeface="Calibri"/>
              </a:rPr>
              <a:t>like: </a:t>
            </a:r>
            <a:r>
              <a:rPr sz="1634" spc="31" dirty="0">
                <a:latin typeface="Calibri"/>
                <a:cs typeface="Calibri"/>
              </a:rPr>
              <a:t>list, </a:t>
            </a:r>
            <a:r>
              <a:rPr sz="1634" spc="17" dirty="0">
                <a:latin typeface="Calibri"/>
                <a:cs typeface="Calibri"/>
              </a:rPr>
              <a:t>tuple, </a:t>
            </a:r>
            <a:r>
              <a:rPr sz="1634" spc="58" dirty="0">
                <a:latin typeface="Calibri"/>
                <a:cs typeface="Calibri"/>
              </a:rPr>
              <a:t>string etc. </a:t>
            </a:r>
            <a:r>
              <a:rPr sz="1634" spc="41" dirty="0">
                <a:latin typeface="Calibri"/>
                <a:cs typeface="Calibri"/>
              </a:rPr>
              <a:t>are  </a:t>
            </a:r>
            <a:r>
              <a:rPr sz="1634" spc="48" dirty="0">
                <a:latin typeface="Calibri"/>
                <a:cs typeface="Calibri"/>
              </a:rPr>
              <a:t>iterables.</a:t>
            </a:r>
            <a:endParaRPr sz="1634" dirty="0">
              <a:latin typeface="Calibri"/>
              <a:cs typeface="Calibri"/>
            </a:endParaRPr>
          </a:p>
          <a:p>
            <a:pPr>
              <a:spcBef>
                <a:spcPts val="34"/>
              </a:spcBef>
              <a:buClr>
                <a:srgbClr val="FE8637"/>
              </a:buClr>
              <a:buFont typeface="Wingdings"/>
              <a:buChar char=""/>
            </a:pPr>
            <a:endParaRPr sz="1906" dirty="0">
              <a:latin typeface="Times New Roman"/>
              <a:cs typeface="Times New Roman"/>
            </a:endParaRPr>
          </a:p>
          <a:p>
            <a:pPr marL="141776" marR="382104" indent="-133131">
              <a:lnSpc>
                <a:spcPct val="79400"/>
              </a:lnSpc>
              <a:spcBef>
                <a:spcPts val="4"/>
              </a:spcBef>
              <a:buClr>
                <a:srgbClr val="FE8637"/>
              </a:buClr>
              <a:buSzPct val="70270"/>
              <a:buFont typeface="Wingdings"/>
              <a:buChar char=""/>
              <a:tabLst>
                <a:tab pos="142208" algn="l"/>
              </a:tabLst>
            </a:pPr>
            <a:r>
              <a:rPr sz="1634" spc="65" dirty="0">
                <a:latin typeface="Calibri"/>
                <a:cs typeface="Calibri"/>
              </a:rPr>
              <a:t>The</a:t>
            </a:r>
            <a:r>
              <a:rPr sz="1634" spc="14" dirty="0">
                <a:latin typeface="Calibri"/>
                <a:cs typeface="Calibri"/>
              </a:rPr>
              <a:t> </a:t>
            </a:r>
            <a:r>
              <a:rPr sz="1634" spc="34" dirty="0">
                <a:latin typeface="Calibri"/>
                <a:cs typeface="Calibri"/>
              </a:rPr>
              <a:t>iter()</a:t>
            </a:r>
            <a:r>
              <a:rPr sz="1634" spc="24" dirty="0">
                <a:latin typeface="Calibri"/>
                <a:cs typeface="Calibri"/>
              </a:rPr>
              <a:t> </a:t>
            </a:r>
            <a:r>
              <a:rPr sz="1634" spc="48" dirty="0">
                <a:latin typeface="Calibri"/>
                <a:cs typeface="Calibri"/>
              </a:rPr>
              <a:t>function</a:t>
            </a:r>
            <a:r>
              <a:rPr sz="1634" spc="-14" dirty="0">
                <a:latin typeface="Calibri"/>
                <a:cs typeface="Calibri"/>
              </a:rPr>
              <a:t> </a:t>
            </a:r>
            <a:r>
              <a:rPr sz="1634" spc="55" dirty="0">
                <a:latin typeface="Calibri"/>
                <a:cs typeface="Calibri"/>
              </a:rPr>
              <a:t>(which</a:t>
            </a:r>
            <a:r>
              <a:rPr sz="1634" spc="-11" dirty="0">
                <a:latin typeface="Calibri"/>
                <a:cs typeface="Calibri"/>
              </a:rPr>
              <a:t> </a:t>
            </a:r>
            <a:r>
              <a:rPr sz="1634" spc="24" dirty="0">
                <a:latin typeface="Calibri"/>
                <a:cs typeface="Calibri"/>
              </a:rPr>
              <a:t>in</a:t>
            </a:r>
            <a:r>
              <a:rPr sz="1634" spc="-14" dirty="0">
                <a:latin typeface="Calibri"/>
                <a:cs typeface="Calibri"/>
              </a:rPr>
              <a:t> </a:t>
            </a:r>
            <a:r>
              <a:rPr sz="1634" spc="20" dirty="0">
                <a:latin typeface="Calibri"/>
                <a:cs typeface="Calibri"/>
              </a:rPr>
              <a:t>turn</a:t>
            </a:r>
            <a:r>
              <a:rPr sz="1634" spc="-14" dirty="0">
                <a:latin typeface="Calibri"/>
                <a:cs typeface="Calibri"/>
              </a:rPr>
              <a:t> </a:t>
            </a:r>
            <a:r>
              <a:rPr sz="1634" spc="77" dirty="0">
                <a:latin typeface="Calibri"/>
                <a:cs typeface="Calibri"/>
              </a:rPr>
              <a:t>calls</a:t>
            </a:r>
            <a:r>
              <a:rPr sz="1634" spc="34" dirty="0">
                <a:latin typeface="Calibri"/>
                <a:cs typeface="Calibri"/>
              </a:rPr>
              <a:t> </a:t>
            </a:r>
            <a:r>
              <a:rPr sz="1634" spc="27" dirty="0">
                <a:latin typeface="Calibri"/>
                <a:cs typeface="Calibri"/>
              </a:rPr>
              <a:t>the</a:t>
            </a:r>
            <a:r>
              <a:rPr sz="1634" spc="14" dirty="0">
                <a:latin typeface="Calibri"/>
                <a:cs typeface="Calibri"/>
              </a:rPr>
              <a:t> </a:t>
            </a:r>
            <a:r>
              <a:rPr sz="1634" spc="11" dirty="0">
                <a:latin typeface="Calibri"/>
                <a:cs typeface="Calibri"/>
              </a:rPr>
              <a:t>__iter__()</a:t>
            </a:r>
            <a:r>
              <a:rPr sz="1634" spc="24" dirty="0">
                <a:latin typeface="Calibri"/>
                <a:cs typeface="Calibri"/>
              </a:rPr>
              <a:t> </a:t>
            </a:r>
            <a:r>
              <a:rPr sz="1634" spc="62" dirty="0">
                <a:latin typeface="Calibri"/>
                <a:cs typeface="Calibri"/>
              </a:rPr>
              <a:t>method)  </a:t>
            </a:r>
            <a:r>
              <a:rPr sz="1634" spc="38" dirty="0">
                <a:latin typeface="Calibri"/>
                <a:cs typeface="Calibri"/>
              </a:rPr>
              <a:t>returns </a:t>
            </a:r>
            <a:r>
              <a:rPr sz="1634" spc="55" dirty="0">
                <a:latin typeface="Calibri"/>
                <a:cs typeface="Calibri"/>
              </a:rPr>
              <a:t>an </a:t>
            </a:r>
            <a:r>
              <a:rPr sz="1634" spc="31" dirty="0">
                <a:latin typeface="Calibri"/>
                <a:cs typeface="Calibri"/>
              </a:rPr>
              <a:t>iterator </a:t>
            </a:r>
            <a:r>
              <a:rPr sz="1634" spc="65" dirty="0">
                <a:latin typeface="Calibri"/>
                <a:cs typeface="Calibri"/>
              </a:rPr>
              <a:t>from</a:t>
            </a:r>
            <a:r>
              <a:rPr sz="1634" spc="-62" dirty="0">
                <a:latin typeface="Calibri"/>
                <a:cs typeface="Calibri"/>
              </a:rPr>
              <a:t> </a:t>
            </a:r>
            <a:r>
              <a:rPr sz="1634" spc="44" dirty="0">
                <a:latin typeface="Calibri"/>
                <a:cs typeface="Calibri"/>
              </a:rPr>
              <a:t>them.</a:t>
            </a:r>
            <a:endParaRPr sz="1634" dirty="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470" y="935155"/>
            <a:ext cx="8322468" cy="700265"/>
          </a:xfrm>
          <a:prstGeom prst="rect">
            <a:avLst/>
          </a:prstGeom>
        </p:spPr>
        <p:txBody>
          <a:bodyPr vert="horz" wrap="square" lIns="0" tIns="8645" rIns="0" bIns="0" rtlCol="0" anchor="b">
            <a:spAutoFit/>
          </a:bodyPr>
          <a:lstStyle/>
          <a:p>
            <a:pPr marL="8645" marR="3458">
              <a:spcBef>
                <a:spcPts val="68"/>
              </a:spcBef>
            </a:pPr>
            <a:r>
              <a:rPr sz="1498" spc="58" dirty="0"/>
              <a:t>W</a:t>
            </a:r>
            <a:r>
              <a:rPr sz="1191" spc="58" dirty="0"/>
              <a:t>E </a:t>
            </a:r>
            <a:r>
              <a:rPr sz="1191" spc="95" dirty="0"/>
              <a:t>USE </a:t>
            </a:r>
            <a:r>
              <a:rPr sz="1191" spc="113" dirty="0"/>
              <a:t>THE </a:t>
            </a:r>
            <a:r>
              <a:rPr sz="1191" spc="95" dirty="0"/>
              <a:t>NEXT</a:t>
            </a:r>
            <a:r>
              <a:rPr sz="1498" spc="95" dirty="0"/>
              <a:t>() </a:t>
            </a:r>
            <a:r>
              <a:rPr sz="1191" spc="68" dirty="0"/>
              <a:t>FUNCTION </a:t>
            </a:r>
            <a:r>
              <a:rPr sz="1191" spc="99" dirty="0"/>
              <a:t>TO </a:t>
            </a:r>
            <a:r>
              <a:rPr sz="1191" spc="65" dirty="0"/>
              <a:t>MANUALLY </a:t>
            </a:r>
            <a:r>
              <a:rPr sz="1191" spc="85" dirty="0"/>
              <a:t>ITERATE </a:t>
            </a:r>
            <a:r>
              <a:rPr sz="1191" spc="77" dirty="0"/>
              <a:t>THROUGH </a:t>
            </a:r>
            <a:r>
              <a:rPr sz="1191" spc="126" dirty="0"/>
              <a:t>ALL </a:t>
            </a:r>
            <a:r>
              <a:rPr sz="1191" spc="113" dirty="0"/>
              <a:t>THE  </a:t>
            </a:r>
            <a:r>
              <a:rPr sz="1191" spc="89" dirty="0"/>
              <a:t>ITEMS </a:t>
            </a:r>
            <a:r>
              <a:rPr sz="1191" spc="71" dirty="0"/>
              <a:t>OF AN ITERATOR</a:t>
            </a:r>
            <a:r>
              <a:rPr sz="1498" spc="71" dirty="0"/>
              <a:t>. </a:t>
            </a:r>
            <a:r>
              <a:rPr sz="1498" spc="68" dirty="0"/>
              <a:t>W</a:t>
            </a:r>
            <a:r>
              <a:rPr sz="1191" spc="68" dirty="0"/>
              <a:t>HEN </a:t>
            </a:r>
            <a:r>
              <a:rPr sz="1191" spc="41" dirty="0"/>
              <a:t>WE </a:t>
            </a:r>
            <a:r>
              <a:rPr sz="1191" spc="95" dirty="0"/>
              <a:t>REACH </a:t>
            </a:r>
            <a:r>
              <a:rPr sz="1191" spc="113" dirty="0"/>
              <a:t>THE </a:t>
            </a:r>
            <a:r>
              <a:rPr sz="1191" spc="65" dirty="0"/>
              <a:t>END </a:t>
            </a:r>
            <a:r>
              <a:rPr sz="1191" spc="55" dirty="0"/>
              <a:t>AND </a:t>
            </a:r>
            <a:r>
              <a:rPr sz="1191" spc="106" dirty="0"/>
              <a:t>THERE </a:t>
            </a:r>
            <a:r>
              <a:rPr sz="1191" spc="82" dirty="0"/>
              <a:t>IS </a:t>
            </a:r>
            <a:r>
              <a:rPr sz="1191" spc="44" dirty="0"/>
              <a:t>NO  </a:t>
            </a:r>
            <a:r>
              <a:rPr sz="1191" spc="65" dirty="0"/>
              <a:t>MORE DATA </a:t>
            </a:r>
            <a:r>
              <a:rPr sz="1191" spc="99" dirty="0"/>
              <a:t>TO BE </a:t>
            </a:r>
            <a:r>
              <a:rPr sz="1191" spc="65" dirty="0"/>
              <a:t>RETURNED</a:t>
            </a:r>
            <a:r>
              <a:rPr sz="1498" spc="65" dirty="0"/>
              <a:t>, </a:t>
            </a:r>
            <a:r>
              <a:rPr sz="1191" spc="65" dirty="0"/>
              <a:t>IT </a:t>
            </a:r>
            <a:r>
              <a:rPr sz="1191" spc="75" dirty="0"/>
              <a:t>WILL </a:t>
            </a:r>
            <a:r>
              <a:rPr sz="1191" spc="92" dirty="0"/>
              <a:t>RAISE</a:t>
            </a:r>
            <a:r>
              <a:rPr sz="1191" spc="245" dirty="0"/>
              <a:t> </a:t>
            </a:r>
            <a:r>
              <a:rPr sz="1498" spc="82" dirty="0"/>
              <a:t>S</a:t>
            </a:r>
            <a:r>
              <a:rPr sz="1191" spc="82" dirty="0"/>
              <a:t>TOP</a:t>
            </a:r>
            <a:r>
              <a:rPr sz="1498" spc="82" dirty="0"/>
              <a:t>I</a:t>
            </a:r>
            <a:r>
              <a:rPr sz="1191" spc="82" dirty="0"/>
              <a:t>TERATION</a:t>
            </a:r>
            <a:r>
              <a:rPr sz="1498" spc="82" dirty="0"/>
              <a:t>.</a:t>
            </a:r>
            <a:endParaRPr sz="1498" dirty="0"/>
          </a:p>
        </p:txBody>
      </p:sp>
      <p:sp>
        <p:nvSpPr>
          <p:cNvPr id="3" name="object 3"/>
          <p:cNvSpPr txBox="1"/>
          <p:nvPr/>
        </p:nvSpPr>
        <p:spPr>
          <a:xfrm>
            <a:off x="321470" y="2035470"/>
            <a:ext cx="7608093" cy="2960873"/>
          </a:xfrm>
          <a:prstGeom prst="rect">
            <a:avLst/>
          </a:prstGeom>
        </p:spPr>
        <p:txBody>
          <a:bodyPr vert="horz" wrap="square" lIns="0" tIns="11238" rIns="0" bIns="0" rtlCol="0">
            <a:spAutoFit/>
          </a:bodyPr>
          <a:lstStyle/>
          <a:p>
            <a:pPr marL="103739" indent="-95094">
              <a:spcBef>
                <a:spcPts val="89"/>
              </a:spcBef>
              <a:buClr>
                <a:srgbClr val="FE8637"/>
              </a:buClr>
              <a:buSzPct val="71428"/>
              <a:buFont typeface="Wingdings"/>
              <a:buChar char=""/>
              <a:tabLst>
                <a:tab pos="104171" algn="l"/>
              </a:tabLst>
            </a:pPr>
            <a:r>
              <a:rPr lang="en-US" sz="1200" spc="122" dirty="0">
                <a:latin typeface="Calibri"/>
                <a:cs typeface="Calibri"/>
              </a:rPr>
              <a:t>&gt;&gt;&gt; </a:t>
            </a:r>
            <a:r>
              <a:rPr lang="en-US" sz="1200" spc="122" dirty="0" err="1">
                <a:latin typeface="Calibri"/>
                <a:cs typeface="Calibri"/>
              </a:rPr>
              <a:t>my_list</a:t>
            </a:r>
            <a:r>
              <a:rPr lang="en-US" sz="1200" spc="122" dirty="0">
                <a:latin typeface="Calibri"/>
                <a:cs typeface="Calibri"/>
              </a:rPr>
              <a:t> = [1,2,3,4]</a:t>
            </a:r>
          </a:p>
          <a:p>
            <a:pPr marL="103739" indent="-95094">
              <a:spcBef>
                <a:spcPts val="89"/>
              </a:spcBef>
              <a:buClr>
                <a:srgbClr val="FE8637"/>
              </a:buClr>
              <a:buSzPct val="71428"/>
              <a:buFont typeface="Wingdings"/>
              <a:buChar char=""/>
              <a:tabLst>
                <a:tab pos="104171" algn="l"/>
              </a:tabLst>
            </a:pPr>
            <a:r>
              <a:rPr lang="en-US" sz="1200" spc="122" dirty="0">
                <a:latin typeface="Calibri"/>
                <a:cs typeface="Calibri"/>
              </a:rPr>
              <a:t>&gt;&gt;&gt; </a:t>
            </a:r>
            <a:r>
              <a:rPr lang="en-US" sz="1200" spc="122" dirty="0" err="1">
                <a:latin typeface="Calibri"/>
                <a:cs typeface="Calibri"/>
              </a:rPr>
              <a:t>my_iter</a:t>
            </a:r>
            <a:r>
              <a:rPr lang="en-US" sz="1200" spc="122" dirty="0">
                <a:latin typeface="Calibri"/>
                <a:cs typeface="Calibri"/>
              </a:rPr>
              <a:t>=</a:t>
            </a:r>
            <a:r>
              <a:rPr lang="en-US" sz="1200" spc="122" dirty="0" err="1">
                <a:latin typeface="Calibri"/>
                <a:cs typeface="Calibri"/>
              </a:rPr>
              <a:t>iter</a:t>
            </a:r>
            <a:r>
              <a:rPr lang="en-US" sz="1200" spc="122" dirty="0">
                <a:latin typeface="Calibri"/>
                <a:cs typeface="Calibri"/>
              </a:rPr>
              <a:t>(</a:t>
            </a:r>
            <a:r>
              <a:rPr lang="en-US" sz="1200" spc="122" dirty="0" err="1">
                <a:latin typeface="Calibri"/>
                <a:cs typeface="Calibri"/>
              </a:rPr>
              <a:t>my_list</a:t>
            </a:r>
            <a:r>
              <a:rPr lang="en-US" sz="1200" spc="122" dirty="0">
                <a:latin typeface="Calibri"/>
                <a:cs typeface="Calibri"/>
              </a:rPr>
              <a:t>)</a:t>
            </a:r>
          </a:p>
          <a:p>
            <a:pPr marL="103739" indent="-95094">
              <a:spcBef>
                <a:spcPts val="89"/>
              </a:spcBef>
              <a:buClr>
                <a:srgbClr val="FE8637"/>
              </a:buClr>
              <a:buSzPct val="71428"/>
              <a:buFont typeface="Wingdings"/>
              <a:buChar char=""/>
              <a:tabLst>
                <a:tab pos="104171" algn="l"/>
              </a:tabLst>
            </a:pPr>
            <a:r>
              <a:rPr lang="en-US" sz="1200" spc="122" dirty="0">
                <a:latin typeface="Calibri"/>
                <a:cs typeface="Calibri"/>
              </a:rPr>
              <a:t>&gt;&gt;&gt; print(next(</a:t>
            </a:r>
            <a:r>
              <a:rPr lang="en-US" sz="1200" spc="122" dirty="0" err="1">
                <a:latin typeface="Calibri"/>
                <a:cs typeface="Calibri"/>
              </a:rPr>
              <a:t>my_iter</a:t>
            </a:r>
            <a:r>
              <a:rPr lang="en-US" sz="1200" spc="122" dirty="0">
                <a:latin typeface="Calibri"/>
                <a:cs typeface="Calibri"/>
              </a:rPr>
              <a:t>))</a:t>
            </a:r>
          </a:p>
          <a:p>
            <a:pPr marL="103739" indent="-95094">
              <a:spcBef>
                <a:spcPts val="89"/>
              </a:spcBef>
              <a:buClr>
                <a:srgbClr val="FE8637"/>
              </a:buClr>
              <a:buSzPct val="71428"/>
              <a:buFont typeface="Wingdings"/>
              <a:buChar char=""/>
              <a:tabLst>
                <a:tab pos="104171" algn="l"/>
              </a:tabLst>
            </a:pPr>
            <a:r>
              <a:rPr lang="en-US" sz="1200" spc="122" dirty="0">
                <a:latin typeface="Calibri"/>
                <a:cs typeface="Calibri"/>
              </a:rPr>
              <a:t>1</a:t>
            </a:r>
          </a:p>
          <a:p>
            <a:pPr marL="103739" indent="-95094">
              <a:spcBef>
                <a:spcPts val="89"/>
              </a:spcBef>
              <a:buClr>
                <a:srgbClr val="FE8637"/>
              </a:buClr>
              <a:buSzPct val="71428"/>
              <a:buFont typeface="Wingdings"/>
              <a:buChar char=""/>
              <a:tabLst>
                <a:tab pos="104171" algn="l"/>
              </a:tabLst>
            </a:pPr>
            <a:r>
              <a:rPr lang="en-US" sz="1200" spc="122" dirty="0">
                <a:latin typeface="Calibri"/>
                <a:cs typeface="Calibri"/>
              </a:rPr>
              <a:t>&gt;&gt;&gt; print(next(</a:t>
            </a:r>
            <a:r>
              <a:rPr lang="en-US" sz="1200" spc="122" dirty="0" err="1">
                <a:latin typeface="Calibri"/>
                <a:cs typeface="Calibri"/>
              </a:rPr>
              <a:t>my_iter</a:t>
            </a:r>
            <a:r>
              <a:rPr lang="en-US" sz="1200" spc="122" dirty="0">
                <a:latin typeface="Calibri"/>
                <a:cs typeface="Calibri"/>
              </a:rPr>
              <a:t>))</a:t>
            </a:r>
          </a:p>
          <a:p>
            <a:pPr marL="103739" indent="-95094">
              <a:spcBef>
                <a:spcPts val="89"/>
              </a:spcBef>
              <a:buClr>
                <a:srgbClr val="FE8637"/>
              </a:buClr>
              <a:buSzPct val="71428"/>
              <a:buFont typeface="Wingdings"/>
              <a:buChar char=""/>
              <a:tabLst>
                <a:tab pos="104171" algn="l"/>
              </a:tabLst>
            </a:pPr>
            <a:r>
              <a:rPr lang="en-US" sz="1200" spc="122" dirty="0">
                <a:latin typeface="Calibri"/>
                <a:cs typeface="Calibri"/>
              </a:rPr>
              <a:t>2</a:t>
            </a:r>
          </a:p>
          <a:p>
            <a:pPr marL="103739" indent="-95094">
              <a:spcBef>
                <a:spcPts val="89"/>
              </a:spcBef>
              <a:buClr>
                <a:srgbClr val="FE8637"/>
              </a:buClr>
              <a:buSzPct val="71428"/>
              <a:buFont typeface="Wingdings"/>
              <a:buChar char=""/>
              <a:tabLst>
                <a:tab pos="104171" algn="l"/>
              </a:tabLst>
            </a:pPr>
            <a:r>
              <a:rPr lang="en-US" sz="1200" spc="122" dirty="0">
                <a:latin typeface="Calibri"/>
                <a:cs typeface="Calibri"/>
              </a:rPr>
              <a:t>&gt;&gt;&gt; print(next(</a:t>
            </a:r>
            <a:r>
              <a:rPr lang="en-US" sz="1200" spc="122" dirty="0" err="1">
                <a:latin typeface="Calibri"/>
                <a:cs typeface="Calibri"/>
              </a:rPr>
              <a:t>my_iter</a:t>
            </a:r>
            <a:r>
              <a:rPr lang="en-US" sz="1200" spc="122" dirty="0">
                <a:latin typeface="Calibri"/>
                <a:cs typeface="Calibri"/>
              </a:rPr>
              <a:t>))</a:t>
            </a:r>
          </a:p>
          <a:p>
            <a:pPr marL="103739" indent="-95094">
              <a:spcBef>
                <a:spcPts val="89"/>
              </a:spcBef>
              <a:buClr>
                <a:srgbClr val="FE8637"/>
              </a:buClr>
              <a:buSzPct val="71428"/>
              <a:buFont typeface="Wingdings"/>
              <a:buChar char=""/>
              <a:tabLst>
                <a:tab pos="104171" algn="l"/>
              </a:tabLst>
            </a:pPr>
            <a:r>
              <a:rPr lang="en-US" sz="1200" spc="122" dirty="0">
                <a:latin typeface="Calibri"/>
                <a:cs typeface="Calibri"/>
              </a:rPr>
              <a:t>3</a:t>
            </a:r>
          </a:p>
          <a:p>
            <a:pPr marL="103739" indent="-95094">
              <a:spcBef>
                <a:spcPts val="89"/>
              </a:spcBef>
              <a:buClr>
                <a:srgbClr val="FE8637"/>
              </a:buClr>
              <a:buSzPct val="71428"/>
              <a:buFont typeface="Wingdings"/>
              <a:buChar char=""/>
              <a:tabLst>
                <a:tab pos="104171" algn="l"/>
              </a:tabLst>
            </a:pPr>
            <a:r>
              <a:rPr lang="en-US" sz="1200" spc="122" dirty="0">
                <a:latin typeface="Calibri"/>
                <a:cs typeface="Calibri"/>
              </a:rPr>
              <a:t>&gt;&gt;&gt; print(next(</a:t>
            </a:r>
            <a:r>
              <a:rPr lang="en-US" sz="1200" spc="122" dirty="0" err="1">
                <a:latin typeface="Calibri"/>
                <a:cs typeface="Calibri"/>
              </a:rPr>
              <a:t>my_iter</a:t>
            </a:r>
            <a:r>
              <a:rPr lang="en-US" sz="1200" spc="122" dirty="0">
                <a:latin typeface="Calibri"/>
                <a:cs typeface="Calibri"/>
              </a:rPr>
              <a:t>))</a:t>
            </a:r>
          </a:p>
          <a:p>
            <a:pPr marL="103739" indent="-95094">
              <a:spcBef>
                <a:spcPts val="89"/>
              </a:spcBef>
              <a:buClr>
                <a:srgbClr val="FE8637"/>
              </a:buClr>
              <a:buSzPct val="71428"/>
              <a:buFont typeface="Wingdings"/>
              <a:buChar char=""/>
              <a:tabLst>
                <a:tab pos="104171" algn="l"/>
              </a:tabLst>
            </a:pPr>
            <a:r>
              <a:rPr lang="en-US" sz="1200" spc="122" dirty="0">
                <a:latin typeface="Calibri"/>
                <a:cs typeface="Calibri"/>
              </a:rPr>
              <a:t>4</a:t>
            </a:r>
          </a:p>
          <a:p>
            <a:pPr marL="103739" indent="-95094">
              <a:spcBef>
                <a:spcPts val="89"/>
              </a:spcBef>
              <a:buClr>
                <a:srgbClr val="FE8637"/>
              </a:buClr>
              <a:buSzPct val="71428"/>
              <a:buFont typeface="Wingdings"/>
              <a:buChar char=""/>
              <a:tabLst>
                <a:tab pos="104171" algn="l"/>
              </a:tabLst>
            </a:pPr>
            <a:r>
              <a:rPr lang="en-US" sz="1200" spc="122" dirty="0">
                <a:latin typeface="Calibri"/>
                <a:cs typeface="Calibri"/>
              </a:rPr>
              <a:t>&gt;&gt;&gt; print(next(</a:t>
            </a:r>
            <a:r>
              <a:rPr lang="en-US" sz="1200" spc="122" dirty="0" err="1">
                <a:latin typeface="Calibri"/>
                <a:cs typeface="Calibri"/>
              </a:rPr>
              <a:t>my_iter</a:t>
            </a:r>
            <a:r>
              <a:rPr lang="en-US" sz="1200" spc="122" dirty="0">
                <a:latin typeface="Calibri"/>
                <a:cs typeface="Calibri"/>
              </a:rPr>
              <a:t>))</a:t>
            </a:r>
          </a:p>
          <a:p>
            <a:pPr marL="103739" indent="-95094">
              <a:spcBef>
                <a:spcPts val="89"/>
              </a:spcBef>
              <a:buClr>
                <a:srgbClr val="FE8637"/>
              </a:buClr>
              <a:buSzPct val="71428"/>
              <a:buFont typeface="Wingdings"/>
              <a:buChar char=""/>
              <a:tabLst>
                <a:tab pos="104171" algn="l"/>
              </a:tabLst>
            </a:pPr>
            <a:r>
              <a:rPr lang="en-US" sz="1200" spc="122" dirty="0">
                <a:latin typeface="Calibri"/>
                <a:cs typeface="Calibri"/>
              </a:rPr>
              <a:t>Traceback (most recent call last):</a:t>
            </a:r>
          </a:p>
          <a:p>
            <a:pPr marL="103739" indent="-95094">
              <a:spcBef>
                <a:spcPts val="89"/>
              </a:spcBef>
              <a:buClr>
                <a:srgbClr val="FE8637"/>
              </a:buClr>
              <a:buSzPct val="71428"/>
              <a:buFont typeface="Wingdings"/>
              <a:buChar char=""/>
              <a:tabLst>
                <a:tab pos="104171" algn="l"/>
              </a:tabLst>
            </a:pPr>
            <a:r>
              <a:rPr lang="en-US" sz="1200" spc="122" dirty="0">
                <a:latin typeface="Calibri"/>
                <a:cs typeface="Calibri"/>
              </a:rPr>
              <a:t>  File "&lt;pyshell#6&gt;", line 1, in &lt;module&gt;</a:t>
            </a:r>
          </a:p>
          <a:p>
            <a:pPr marL="103739" indent="-95094">
              <a:spcBef>
                <a:spcPts val="89"/>
              </a:spcBef>
              <a:buClr>
                <a:srgbClr val="FE8637"/>
              </a:buClr>
              <a:buSzPct val="71428"/>
              <a:buFont typeface="Wingdings"/>
              <a:buChar char=""/>
              <a:tabLst>
                <a:tab pos="104171" algn="l"/>
              </a:tabLst>
            </a:pPr>
            <a:r>
              <a:rPr lang="en-US" sz="1200" spc="122" dirty="0">
                <a:latin typeface="Calibri"/>
                <a:cs typeface="Calibri"/>
              </a:rPr>
              <a:t>    print(next(</a:t>
            </a:r>
            <a:r>
              <a:rPr lang="en-US" sz="1200" spc="122" dirty="0" err="1">
                <a:latin typeface="Calibri"/>
                <a:cs typeface="Calibri"/>
              </a:rPr>
              <a:t>my_iter</a:t>
            </a:r>
            <a:r>
              <a:rPr lang="en-US" sz="1200" spc="122" dirty="0">
                <a:latin typeface="Calibri"/>
                <a:cs typeface="Calibri"/>
              </a:rPr>
              <a:t>))</a:t>
            </a:r>
          </a:p>
          <a:p>
            <a:pPr marL="103739" indent="-95094">
              <a:spcBef>
                <a:spcPts val="89"/>
              </a:spcBef>
              <a:buClr>
                <a:srgbClr val="FE8637"/>
              </a:buClr>
              <a:buSzPct val="71428"/>
              <a:buFont typeface="Wingdings"/>
              <a:buChar char=""/>
              <a:tabLst>
                <a:tab pos="104171" algn="l"/>
              </a:tabLst>
            </a:pPr>
            <a:r>
              <a:rPr lang="en-US" sz="1200" spc="122" dirty="0" err="1">
                <a:latin typeface="Calibri"/>
                <a:cs typeface="Calibri"/>
              </a:rPr>
              <a:t>StopIteration</a:t>
            </a:r>
            <a:endParaRPr sz="12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7467600" cy="510973"/>
          </a:xfrm>
        </p:spPr>
        <p:txBody>
          <a:bodyPr>
            <a:normAutofit fontScale="90000"/>
          </a:bodyPr>
          <a:lstStyle/>
          <a:p>
            <a:r>
              <a:rPr lang="en-IN" dirty="0"/>
              <a:t>Here is a list of the different modes of opening a file −</a:t>
            </a: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445863" y="965916"/>
            <a:ext cx="7847829" cy="52824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5691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406572" y="304801"/>
            <a:ext cx="8076252" cy="52459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7339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614350" y="605308"/>
            <a:ext cx="7509938" cy="51000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281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IN" dirty="0"/>
              <a:t>The File Object Attributes</a:t>
            </a:r>
          </a:p>
        </p:txBody>
      </p:sp>
      <p:sp>
        <p:nvSpPr>
          <p:cNvPr id="3" name="Content Placeholder 2"/>
          <p:cNvSpPr>
            <a:spLocks noGrp="1"/>
          </p:cNvSpPr>
          <p:nvPr>
            <p:ph sz="quarter" idx="1"/>
          </p:nvPr>
        </p:nvSpPr>
        <p:spPr>
          <a:xfrm>
            <a:off x="457200" y="1219200"/>
            <a:ext cx="7467600" cy="5254752"/>
          </a:xfrm>
        </p:spPr>
        <p:txBody>
          <a:bodyPr/>
          <a:lstStyle/>
          <a:p>
            <a:r>
              <a:rPr lang="en-IN" dirty="0"/>
              <a:t>Once a file is opened and you have one </a:t>
            </a:r>
            <a:r>
              <a:rPr lang="en-IN" i="1" dirty="0"/>
              <a:t>file</a:t>
            </a:r>
            <a:r>
              <a:rPr lang="en-IN" dirty="0"/>
              <a:t> object, you can get various information related to that file.</a:t>
            </a:r>
          </a:p>
          <a:p>
            <a:r>
              <a:rPr lang="en-IN" dirty="0"/>
              <a:t>Here is a list of all attributes related to file object:</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9592" y="3717032"/>
            <a:ext cx="6409100" cy="25734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36695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dirty="0" err="1"/>
              <a:t>fo</a:t>
            </a:r>
            <a:r>
              <a:rPr lang="en-US" dirty="0"/>
              <a:t> = open("foo.txt", "</a:t>
            </a:r>
            <a:r>
              <a:rPr lang="en-US" dirty="0" err="1"/>
              <a:t>wb</a:t>
            </a:r>
            <a:r>
              <a:rPr lang="en-US" dirty="0"/>
              <a:t>") </a:t>
            </a:r>
          </a:p>
          <a:p>
            <a:pPr marL="0" indent="0">
              <a:buNone/>
            </a:pPr>
            <a:r>
              <a:rPr lang="en-US" dirty="0"/>
              <a:t>print ("Name of the file: ", fo.name )</a:t>
            </a:r>
          </a:p>
          <a:p>
            <a:pPr marL="0" indent="0">
              <a:buNone/>
            </a:pPr>
            <a:r>
              <a:rPr lang="en-US" dirty="0"/>
              <a:t>print ("Closed or not : ", </a:t>
            </a:r>
            <a:r>
              <a:rPr lang="en-US" dirty="0" err="1"/>
              <a:t>fo.closed</a:t>
            </a:r>
            <a:r>
              <a:rPr lang="en-US" dirty="0"/>
              <a:t> )</a:t>
            </a:r>
          </a:p>
          <a:p>
            <a:pPr marL="0" indent="0">
              <a:buNone/>
            </a:pPr>
            <a:r>
              <a:rPr lang="en-US" dirty="0"/>
              <a:t>print ("Opening mode : ", </a:t>
            </a:r>
            <a:r>
              <a:rPr lang="en-US" dirty="0" err="1"/>
              <a:t>fo.mode</a:t>
            </a:r>
            <a:r>
              <a:rPr lang="en-US" dirty="0"/>
              <a:t>)</a:t>
            </a:r>
          </a:p>
        </p:txBody>
      </p:sp>
    </p:spTree>
    <p:extLst>
      <p:ext uri="{BB962C8B-B14F-4D97-AF65-F5344CB8AC3E}">
        <p14:creationId xmlns:p14="http://schemas.microsoft.com/office/powerpoint/2010/main" xmlns="" val="240138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This produces the following result −(output)</a:t>
            </a:r>
          </a:p>
        </p:txBody>
      </p:sp>
      <p:sp>
        <p:nvSpPr>
          <p:cNvPr id="3" name="Content Placeholder 2"/>
          <p:cNvSpPr>
            <a:spLocks noGrp="1"/>
          </p:cNvSpPr>
          <p:nvPr>
            <p:ph sz="quarter" idx="1"/>
          </p:nvPr>
        </p:nvSpPr>
        <p:spPr/>
        <p:txBody>
          <a:bodyPr/>
          <a:lstStyle/>
          <a:p>
            <a:r>
              <a:rPr lang="en-IN" dirty="0"/>
              <a:t>Name of the file: foo.txt</a:t>
            </a:r>
          </a:p>
          <a:p>
            <a:r>
              <a:rPr lang="en-IN" dirty="0"/>
              <a:t>Closed or not : False </a:t>
            </a:r>
          </a:p>
          <a:p>
            <a:r>
              <a:rPr lang="en-IN" dirty="0"/>
              <a:t>Opening mode : </a:t>
            </a:r>
            <a:r>
              <a:rPr lang="en-IN" dirty="0" err="1"/>
              <a:t>wb</a:t>
            </a:r>
            <a:endParaRPr lang="en-IN" dirty="0"/>
          </a:p>
        </p:txBody>
      </p:sp>
    </p:spTree>
    <p:extLst>
      <p:ext uri="{BB962C8B-B14F-4D97-AF65-F5344CB8AC3E}">
        <p14:creationId xmlns:p14="http://schemas.microsoft.com/office/powerpoint/2010/main" xmlns="" val="1424287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TotalTime>
  <Words>937</Words>
  <Application>Microsoft Office PowerPoint</Application>
  <PresentationFormat>On-screen Show (4:3)</PresentationFormat>
  <Paragraphs>222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Oriel</vt:lpstr>
      <vt:lpstr>Files: Text Files</vt:lpstr>
      <vt:lpstr>The open Function</vt:lpstr>
      <vt:lpstr>Slide 3</vt:lpstr>
      <vt:lpstr>Here is a list of the different modes of opening a file −</vt:lpstr>
      <vt:lpstr>Slide 5</vt:lpstr>
      <vt:lpstr>Slide 6</vt:lpstr>
      <vt:lpstr>The File Object Attributes</vt:lpstr>
      <vt:lpstr>Slide 8</vt:lpstr>
      <vt:lpstr>This produces the following result −(output)</vt:lpstr>
      <vt:lpstr>The close() Method </vt:lpstr>
      <vt:lpstr>Slide 11</vt:lpstr>
      <vt:lpstr>This produces the following result − </vt:lpstr>
      <vt:lpstr>The write() Method </vt:lpstr>
      <vt:lpstr>Slide 14</vt:lpstr>
      <vt:lpstr>Write with binary mode</vt:lpstr>
      <vt:lpstr>Slide 16</vt:lpstr>
      <vt:lpstr>The read() Method </vt:lpstr>
      <vt:lpstr>Slide 18</vt:lpstr>
      <vt:lpstr>This produces the following result − </vt:lpstr>
      <vt:lpstr>The rename() Method </vt:lpstr>
      <vt:lpstr>The remove() Method </vt:lpstr>
      <vt:lpstr>Directories</vt:lpstr>
      <vt:lpstr>The chdir() Method </vt:lpstr>
      <vt:lpstr>Creating new directory by changing the directory</vt:lpstr>
      <vt:lpstr>The getcwd() Method </vt:lpstr>
      <vt:lpstr>The rmdir() Method </vt:lpstr>
      <vt:lpstr>File Positions </vt:lpstr>
      <vt:lpstr>Slide 28</vt:lpstr>
      <vt:lpstr>Slide 29</vt:lpstr>
      <vt:lpstr>Slide 30</vt:lpstr>
      <vt:lpstr>Slide 31</vt:lpstr>
      <vt:lpstr>Iterables</vt:lpstr>
      <vt:lpstr>Slide 33</vt:lpstr>
      <vt:lpstr>ITERATOR</vt:lpstr>
      <vt:lpstr>WE USE THE NEXT() FUNCTION TO MANUALLY ITERATE THROUGH ALL THE  ITEMS OF AN ITERATOR. WHEN WE REACH THE END AND THERE IS NO  MORE DATA TO BE RETURNED, IT WILL RAISE STOPITERATION.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Python</dc:title>
  <dc:creator>Tashira Soni</dc:creator>
  <cp:lastModifiedBy>hasan</cp:lastModifiedBy>
  <cp:revision>55</cp:revision>
  <dcterms:created xsi:type="dcterms:W3CDTF">2017-08-28T18:43:18Z</dcterms:created>
  <dcterms:modified xsi:type="dcterms:W3CDTF">2019-12-10T16:03:39Z</dcterms:modified>
</cp:coreProperties>
</file>