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60" r:id="rId5"/>
    <p:sldId id="25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4F50-6C18-AE4C-A5EE-C47E1FC92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7AA8B-A361-8348-9E33-BB945FF2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3D94-47EF-3644-B4DD-209B178E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BE23-BA28-AF42-9133-EC449C43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3C84-1728-4D49-8315-855219D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E29E-19E8-9C4D-AD81-A20CF626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B2A1-9A91-E645-BCCA-5B422CFB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8D67-E3B9-1547-9576-E3A863F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E44-F432-4F44-A528-361E3BFB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B060-676D-9443-91CC-2D8492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49026-771D-8743-9174-44F6D630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A96C4-0158-3443-A390-459F42420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D818-4740-8D49-B852-F49563DD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840E-0D99-104A-9205-22268089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2269-F769-C346-A3B8-AEC12D65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D520-6578-944C-A1F0-67F7D628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D40F-AA9D-6948-B8F4-14E8EB9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8AB1-685F-1B42-992F-89B004A0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37B1-00B5-E74A-95D8-4C453D7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6EE4-286C-6A40-9332-67CF425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B5E9-70B0-9543-898D-6AA8033D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AB79-3F2A-9440-82ED-16FEB806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A799-53F3-4B4C-8049-1FE423A2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B734-4A3B-2D45-A8A2-5ACFDF75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0BCD-2634-FF40-AAD0-2D850E22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FD0B-B070-9140-8183-3A05BACA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B4F-31F0-CB4A-9189-119988442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A9225-83D9-AB44-BF4C-6510A5AF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C9894-C6D0-4A4D-9C74-B9406F8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E0B4-2CE9-1244-BE65-D321AA40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415D-2BAC-DA42-A3AE-92B0E02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0D81-128E-EC4A-885F-D4CA4F4D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2F69-BEC3-6641-84C7-61FF786D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C5D8-0DED-3D4D-844C-BF2EAD06F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104AC-E3AA-2C47-854E-097E5BB2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02BC7-7211-934E-A38B-E521971C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85AAE-F85B-1B4E-BB49-A2478FCC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1FA07-2421-0D48-96FF-56F136A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6E546-301D-BB40-9CAB-654E937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EDE2-A44E-594C-B182-969C7B48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0D999-B69D-074B-8BA0-C1873EF9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7592C-6D18-BC4B-BBB4-8DF4AFC9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F719-F2C3-0241-9A03-EFC0B3C0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5D458-9A62-9D49-8532-808CC7C5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3A723-5E06-E644-BF45-82467A2C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E4D-9ADF-7C47-8735-E049372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88A7-C1A5-6A42-8C01-257A2021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96C5-03CF-8D4E-825F-161EAA63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42443-B877-2D4D-ABB8-8229830C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C5C7D-2D92-5B44-B397-FE8E876F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47A3-9C86-B747-B1B2-EBBC4C8B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8794-90EB-0B41-9BB1-A02ACB28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EE7-3D5E-F74F-9C55-26809A16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2C525-0C17-1C49-8B10-23E5D8AA3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A776D-0B90-A048-9B84-2B3CEB72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3763B-D473-1B44-A86E-E6B27F95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01634-6A6B-8440-8222-A37539B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1B67-C7E8-6E4F-B125-55EF5168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2F363-574E-594F-BB61-0B4CBCD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88FA-14CF-E24B-BA17-10F7D87A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FCBA-9DEE-384D-AACF-3CD042273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0263-8A8C-FB45-850A-43896562353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74A5-6971-1E45-A8BF-4CF4FDC1B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BF91-6A0D-D84A-951D-12DA3E6F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0EF3-A912-8644-9537-91294F39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hanxx023/dmclass/scatter.pdf" TargetMode="External"/><Relationship Id="rId2" Type="http://schemas.openxmlformats.org/officeDocument/2006/relationships/hyperlink" Target="https://github.com/abhishekk06/CachePerformanceOnMatMu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12D2-B840-AB40-8ACC-AF89C48AC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530 Assignment#1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D68-7ECE-B64B-8DA1-686C5CF32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7886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C807-69B2-2645-9E0D-5C37B0FF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Pin tool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28F3C-A494-F040-ABC3-B2C5A6CEEA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Intel Pin is a dynamic binary instrumentation (DBI) framework that enables the creation of dynamic program analysis tools to perform code analysis of the </a:t>
            </a:r>
            <a:r>
              <a:rPr lang="en-US" sz="1800" dirty="0" err="1"/>
              <a:t>userspace</a:t>
            </a:r>
            <a:r>
              <a:rPr lang="en-US" sz="1800" dirty="0"/>
              <a:t> applications.</a:t>
            </a:r>
          </a:p>
          <a:p>
            <a:r>
              <a:rPr lang="en-US" sz="1800" dirty="0"/>
              <a:t>The tools created using Pin API are called </a:t>
            </a:r>
            <a:r>
              <a:rPr lang="en-US" sz="1800" dirty="0" err="1"/>
              <a:t>Pintools</a:t>
            </a:r>
            <a:r>
              <a:rPr lang="en-US" sz="1800" dirty="0"/>
              <a:t>. For </a:t>
            </a:r>
            <a:r>
              <a:rPr lang="en-US" sz="1800" dirty="0" err="1"/>
              <a:t>Pintools</a:t>
            </a:r>
            <a:r>
              <a:rPr lang="en-US" sz="1800" dirty="0"/>
              <a:t> development, Intel provides Pin kits that include the source codes for many tools.</a:t>
            </a:r>
          </a:p>
        </p:txBody>
      </p:sp>
      <p:pic>
        <p:nvPicPr>
          <p:cNvPr id="1026" name="Picture 2" descr="Dynamic Program Analysis with Intel Pin | Auriga">
            <a:extLst>
              <a:ext uri="{FF2B5EF4-FFF2-40B4-BE49-F238E27FC236}">
                <a16:creationId xmlns:a16="http://schemas.microsoft.com/office/drawing/2014/main" id="{0321B88D-E911-114B-9CB9-182CAA6C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7" y="1825625"/>
            <a:ext cx="5518370" cy="433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2EC8281-6215-46B7-8788-13B248F932B5}"/>
              </a:ext>
            </a:extLst>
          </p:cNvPr>
          <p:cNvGrpSpPr/>
          <p:nvPr/>
        </p:nvGrpSpPr>
        <p:grpSpPr>
          <a:xfrm>
            <a:off x="2006353" y="76342"/>
            <a:ext cx="7182035" cy="6705315"/>
            <a:chOff x="358064" y="15364"/>
            <a:chExt cx="6646417" cy="6705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C436A5-7E50-4FD0-A2DE-539968DE830E}"/>
                </a:ext>
              </a:extLst>
            </p:cNvPr>
            <p:cNvSpPr/>
            <p:nvPr/>
          </p:nvSpPr>
          <p:spPr>
            <a:xfrm>
              <a:off x="358064" y="200030"/>
              <a:ext cx="6646417" cy="65206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9091F2-7E16-420E-9BB3-36AE8116727D}"/>
                </a:ext>
              </a:extLst>
            </p:cNvPr>
            <p:cNvSpPr txBox="1"/>
            <p:nvPr/>
          </p:nvSpPr>
          <p:spPr>
            <a:xfrm>
              <a:off x="1231313" y="15364"/>
              <a:ext cx="16778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Simulator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08910D-4687-4832-A1F2-67DA74398AEE}"/>
                </a:ext>
              </a:extLst>
            </p:cNvPr>
            <p:cNvGrpSpPr/>
            <p:nvPr/>
          </p:nvGrpSpPr>
          <p:grpSpPr>
            <a:xfrm>
              <a:off x="1933480" y="513188"/>
              <a:ext cx="3062796" cy="2092751"/>
              <a:chOff x="2467992" y="1413928"/>
              <a:chExt cx="3062796" cy="20927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F01F35-0C9B-462D-9A4B-0EC69B305566}"/>
                  </a:ext>
                </a:extLst>
              </p:cNvPr>
              <p:cNvSpPr/>
              <p:nvPr/>
            </p:nvSpPr>
            <p:spPr>
              <a:xfrm>
                <a:off x="2467992" y="1567816"/>
                <a:ext cx="3062796" cy="19388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6132C-EF3B-48DC-AD47-F8CF03EB017A}"/>
                  </a:ext>
                </a:extLst>
              </p:cNvPr>
              <p:cNvSpPr txBox="1"/>
              <p:nvPr/>
            </p:nvSpPr>
            <p:spPr>
              <a:xfrm>
                <a:off x="2539014" y="1413928"/>
                <a:ext cx="97284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Init Stage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5DB6C2-5E3E-41BE-AC0C-8C3C8CFA0766}"/>
                  </a:ext>
                </a:extLst>
              </p:cNvPr>
              <p:cNvSpPr/>
              <p:nvPr/>
            </p:nvSpPr>
            <p:spPr>
              <a:xfrm>
                <a:off x="3025435" y="1780831"/>
                <a:ext cx="1937181" cy="5362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Parse YAML file passed as input from user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58CFEF-B183-42D5-BD7A-9FC41778A57C}"/>
                </a:ext>
              </a:extLst>
            </p:cNvPr>
            <p:cNvSpPr/>
            <p:nvPr/>
          </p:nvSpPr>
          <p:spPr>
            <a:xfrm>
              <a:off x="2490922" y="1783245"/>
              <a:ext cx="1937181" cy="6237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Sanity Check and Memory hierarchy creation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877441-8467-4C31-B3EC-91E078E59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9513" y="1433488"/>
              <a:ext cx="5364" cy="33502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50AB5F8-6B4D-4EAB-834B-A2294B410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89343" y="2620673"/>
              <a:ext cx="1835094" cy="520305"/>
            </a:xfrm>
            <a:prstGeom prst="bentConnector3">
              <a:avLst>
                <a:gd name="adj1" fmla="val 1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7412FC0-90F8-47D4-BC7C-8834DEECBD0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12" y="2620676"/>
              <a:ext cx="2018951" cy="539676"/>
            </a:xfrm>
            <a:prstGeom prst="bentConnector3">
              <a:avLst>
                <a:gd name="adj1" fmla="val 295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DA58DD-ADD4-4F9D-83C4-BC698E94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689343" y="3140979"/>
              <a:ext cx="0" cy="4811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53B7B2-EA44-4F18-91D0-A61865133684}"/>
                </a:ext>
              </a:extLst>
            </p:cNvPr>
            <p:cNvCxnSpPr>
              <a:cxnSpLocks/>
            </p:cNvCxnSpPr>
            <p:nvPr/>
          </p:nvCxnSpPr>
          <p:spPr>
            <a:xfrm>
              <a:off x="5478463" y="3160352"/>
              <a:ext cx="0" cy="3996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AA12B3-1415-4DA3-AADF-BAE3767C920A}"/>
                </a:ext>
              </a:extLst>
            </p:cNvPr>
            <p:cNvSpPr/>
            <p:nvPr/>
          </p:nvSpPr>
          <p:spPr>
            <a:xfrm>
              <a:off x="401340" y="3622088"/>
              <a:ext cx="2812374" cy="26755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8648E9-AA9D-49D8-BAB7-F44DBC1C2E11}"/>
                </a:ext>
              </a:extLst>
            </p:cNvPr>
            <p:cNvSpPr txBox="1"/>
            <p:nvPr/>
          </p:nvSpPr>
          <p:spPr>
            <a:xfrm>
              <a:off x="502972" y="3356666"/>
              <a:ext cx="5592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Rd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6A7CE62-932D-46A8-B270-704E16EF66F6}"/>
                </a:ext>
              </a:extLst>
            </p:cNvPr>
            <p:cNvSpPr/>
            <p:nvPr/>
          </p:nvSpPr>
          <p:spPr>
            <a:xfrm>
              <a:off x="4176244" y="3541332"/>
              <a:ext cx="2641802" cy="29789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9FD86C-F085-481D-BEBD-23ACD42E2816}"/>
                </a:ext>
              </a:extLst>
            </p:cNvPr>
            <p:cNvSpPr txBox="1"/>
            <p:nvPr/>
          </p:nvSpPr>
          <p:spPr>
            <a:xfrm>
              <a:off x="5847262" y="3316668"/>
              <a:ext cx="53519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1CA0074-8F59-43BE-BB01-CE9E6B495DC0}"/>
                </a:ext>
              </a:extLst>
            </p:cNvPr>
            <p:cNvSpPr/>
            <p:nvPr/>
          </p:nvSpPr>
          <p:spPr>
            <a:xfrm>
              <a:off x="466806" y="3871651"/>
              <a:ext cx="2576007" cy="221398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00050" indent="-400050">
                <a:buAutoNum type="romanLcPeriod"/>
              </a:pPr>
              <a:r>
                <a:rPr lang="en-US" sz="1200" dirty="0"/>
                <a:t>Parse </a:t>
              </a:r>
              <a:r>
                <a:rPr lang="en-US" sz="1200" dirty="0" err="1"/>
                <a:t>Addr</a:t>
              </a:r>
              <a:endParaRPr lang="en-US" sz="1200" dirty="0"/>
            </a:p>
            <a:p>
              <a:pPr marL="400050" indent="-400050">
                <a:buAutoNum type="romanLcPeriod"/>
              </a:pPr>
              <a:r>
                <a:rPr lang="en-US" sz="1200" dirty="0"/>
                <a:t>Check if exist in current level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not available, in current level issue </a:t>
              </a:r>
              <a:r>
                <a:rPr lang="en-US" sz="1200" dirty="0" err="1"/>
                <a:t>rd</a:t>
              </a:r>
              <a:r>
                <a:rPr lang="en-US" sz="1200" dirty="0"/>
                <a:t> to the next level. If available, then read and exist from method.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Write response to the current level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Repeat </a:t>
              </a:r>
              <a:r>
                <a:rPr lang="en-US" sz="1200" b="1" dirty="0"/>
                <a:t>step ii-iv </a:t>
              </a:r>
              <a:r>
                <a:rPr lang="en-US" sz="1200" dirty="0"/>
                <a:t>till you find the data or done walking over all level of cache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0A03146-C3C2-4AEF-9A99-AD04CF81D43F}"/>
                </a:ext>
              </a:extLst>
            </p:cNvPr>
            <p:cNvSpPr/>
            <p:nvPr/>
          </p:nvSpPr>
          <p:spPr>
            <a:xfrm>
              <a:off x="4377630" y="3810195"/>
              <a:ext cx="2239030" cy="231047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00050" indent="-400050">
                <a:buAutoNum type="romanLcPeriod"/>
              </a:pPr>
              <a:r>
                <a:rPr lang="en-US" sz="1200" dirty="0"/>
                <a:t>Parse </a:t>
              </a:r>
              <a:r>
                <a:rPr lang="en-US" sz="1200" dirty="0" err="1"/>
                <a:t>Addr</a:t>
              </a:r>
              <a:endParaRPr lang="en-US" sz="1200" dirty="0"/>
            </a:p>
            <a:p>
              <a:pPr marL="400050" indent="-400050">
                <a:buAutoNum type="romanLcPeriod"/>
              </a:pPr>
              <a:r>
                <a:rPr lang="en-US" sz="1200" dirty="0"/>
                <a:t>Check if block exist 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block exist, then write in cache. If not, then check if space available and create corresponding block.</a:t>
              </a:r>
            </a:p>
            <a:p>
              <a:pPr marL="400050" indent="-400050">
                <a:buAutoNum type="romanLcPeriod"/>
              </a:pPr>
              <a:r>
                <a:rPr lang="en-US" sz="1200" dirty="0"/>
                <a:t>If space not available, then evict oldest from the cache and try creating block again.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03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AE8-9008-9240-9B90-3404945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3BD4-2125-6F48-9CEF-CEA0D9A6CD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 Program to find transpose of a matrix - GeeksforGeeks">
            <a:extLst>
              <a:ext uri="{FF2B5EF4-FFF2-40B4-BE49-F238E27FC236}">
                <a16:creationId xmlns:a16="http://schemas.microsoft.com/office/drawing/2014/main" id="{C4FBBFCE-D691-2E48-993B-345ED7DF1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5473700" cy="419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362C-5513-D24B-8B51-FF01F552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and Scatter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D408-2D3B-244A-A9BA-B49887323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Gather – Read data randomly from </a:t>
            </a:r>
            <a:r>
              <a:rPr lang="en-US" dirty="0" err="1"/>
              <a:t>src</a:t>
            </a:r>
            <a:r>
              <a:rPr lang="en-US" dirty="0"/>
              <a:t> tensor</a:t>
            </a:r>
          </a:p>
          <a:p>
            <a:endParaRPr lang="en-US" dirty="0"/>
          </a:p>
          <a:p>
            <a:r>
              <a:rPr lang="en-US" dirty="0"/>
              <a:t>Scatter- Write data in randomly in </a:t>
            </a:r>
            <a:r>
              <a:rPr lang="en-US" dirty="0" err="1"/>
              <a:t>dst</a:t>
            </a:r>
            <a:r>
              <a:rPr lang="en-US" dirty="0"/>
              <a:t> tensor</a:t>
            </a:r>
          </a:p>
        </p:txBody>
      </p:sp>
      <p:pic>
        <p:nvPicPr>
          <p:cNvPr id="2050" name="Picture 2" descr="UME::SIMD Tutorial 9: gather/scatter operations | Gain Performance">
            <a:extLst>
              <a:ext uri="{FF2B5EF4-FFF2-40B4-BE49-F238E27FC236}">
                <a16:creationId xmlns:a16="http://schemas.microsoft.com/office/drawing/2014/main" id="{BB000D81-EB1E-C44C-846B-9A66FE874B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81959"/>
            <a:ext cx="51816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6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574A7-B8F5-0844-BE21-F40BDBF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5A9FD-7298-8940-B5CA-CF9E0B92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software.intel.com</a:t>
            </a:r>
            <a:r>
              <a:rPr lang="en-US" dirty="0"/>
              <a:t>/content/www/us/</a:t>
            </a:r>
            <a:r>
              <a:rPr lang="en-US" dirty="0" err="1"/>
              <a:t>en</a:t>
            </a:r>
            <a:r>
              <a:rPr lang="en-US" dirty="0"/>
              <a:t>/develop/articles/pin-a-dynamic-binary-instrumentation-</a:t>
            </a:r>
            <a:r>
              <a:rPr lang="en-US" dirty="0" err="1"/>
              <a:t>tool.html</a:t>
            </a:r>
            <a:endParaRPr lang="en-US" dirty="0"/>
          </a:p>
          <a:p>
            <a:r>
              <a:rPr lang="en-US" dirty="0">
                <a:hlinkClick r:id="rId2"/>
              </a:rPr>
              <a:t>https://github.com/abhishekk06/CachePerformanceOnMatMul</a:t>
            </a:r>
            <a:endParaRPr lang="en-US" dirty="0"/>
          </a:p>
          <a:p>
            <a:r>
              <a:rPr lang="en-US" dirty="0">
                <a:hlinkClick r:id="rId3"/>
              </a:rPr>
              <a:t>https://www-users.cs.umn.edu/~hanxx023/dmclass/scatter.pdf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CSE 530 Assignment#1</vt:lpstr>
      <vt:lpstr>Intel Pin tool </vt:lpstr>
      <vt:lpstr>PowerPoint Presentation</vt:lpstr>
      <vt:lpstr>Transpose</vt:lpstr>
      <vt:lpstr>Gather and Scatter operations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530 Assignment#1</dc:title>
  <dc:creator>Kumar, Abhishek</dc:creator>
  <cp:lastModifiedBy>Kumar, Abhishek</cp:lastModifiedBy>
  <cp:revision>1</cp:revision>
  <dcterms:created xsi:type="dcterms:W3CDTF">2021-08-29T21:46:38Z</dcterms:created>
  <dcterms:modified xsi:type="dcterms:W3CDTF">2021-08-29T22:50:53Z</dcterms:modified>
</cp:coreProperties>
</file>