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470" r:id="rId2"/>
    <p:sldId id="471" r:id="rId3"/>
    <p:sldId id="472" r:id="rId4"/>
    <p:sldId id="450" r:id="rId5"/>
    <p:sldId id="474" r:id="rId6"/>
    <p:sldId id="475" r:id="rId7"/>
    <p:sldId id="477" r:id="rId8"/>
    <p:sldId id="478" r:id="rId9"/>
    <p:sldId id="479" r:id="rId10"/>
    <p:sldId id="480" r:id="rId11"/>
    <p:sldId id="481" r:id="rId12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0" charset="0"/>
        <a:ea typeface="ＭＳ Ｐゴシック" pitchFamily="30" charset="-128"/>
        <a:cs typeface="ＭＳ Ｐゴシック" pitchFamily="3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393"/>
    <a:srgbClr val="193F9D"/>
    <a:srgbClr val="FFFFCC"/>
    <a:srgbClr val="CCFFCC"/>
    <a:srgbClr val="FC6A6A"/>
    <a:srgbClr val="6BFBA2"/>
    <a:srgbClr val="CC6600"/>
    <a:srgbClr val="10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77" autoAdjust="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734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6EB92247-244E-C342-9B6B-070FB047A416}" type="datetime1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2E6D32E2-4AC4-D14C-A4DF-029A99B1F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BB44B20-8D2B-6645-A5BE-3496725A4D56}" type="datetime1">
              <a:rPr lang="en-US"/>
              <a:pPr>
                <a:defRPr/>
              </a:pPr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12E7A85-9DE9-584A-81FA-8C6EBD507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4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2E7A85-9DE9-584A-81FA-8C6EBD5076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/>
          <p:cNvSpPr>
            <a:spLocks noGrp="1"/>
          </p:cNvSpPr>
          <p:nvPr>
            <p:ph type="ctrTitle"/>
          </p:nvPr>
        </p:nvSpPr>
        <p:spPr>
          <a:xfrm>
            <a:off x="1943011" y="3122295"/>
            <a:ext cx="6925374" cy="1287037"/>
          </a:xfrm>
        </p:spPr>
        <p:txBody>
          <a:bodyPr anchor="b"/>
          <a:lstStyle>
            <a:lvl1pPr algn="r">
              <a:lnSpc>
                <a:spcPts val="3600"/>
              </a:lnSpc>
              <a:defRPr sz="3600" smtClean="0">
                <a:solidFill>
                  <a:srgbClr val="F2F2F2"/>
                </a:solidFill>
                <a:ea typeface="ＭＳ Ｐゴシック"/>
                <a:cs typeface="Arial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4819" name="Text Placeholder 2"/>
          <p:cNvSpPr>
            <a:spLocks noGrp="1"/>
          </p:cNvSpPr>
          <p:nvPr>
            <p:ph type="subTitle" idx="1"/>
          </p:nvPr>
        </p:nvSpPr>
        <p:spPr>
          <a:xfrm>
            <a:off x="3487941" y="4544693"/>
            <a:ext cx="5380443" cy="1295400"/>
          </a:xfrm>
        </p:spPr>
        <p:txBody>
          <a:bodyPr/>
          <a:lstStyle>
            <a:lvl1pPr marL="0" indent="0" algn="r">
              <a:buFont typeface="Arial" charset="0"/>
              <a:buNone/>
              <a:defRPr sz="2400" b="1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/>
                <a:cs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599238"/>
            <a:ext cx="1425575" cy="209550"/>
          </a:xfrm>
        </p:spPr>
        <p:txBody>
          <a:bodyPr/>
          <a:lstStyle>
            <a:lvl1pPr algn="l">
              <a:defRPr sz="900">
                <a:solidFill>
                  <a:srgbClr val="F2F2F2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684338" y="6599238"/>
            <a:ext cx="1458912" cy="209550"/>
          </a:xfrm>
        </p:spPr>
        <p:txBody>
          <a:bodyPr/>
          <a:lstStyle>
            <a:lvl1pPr algn="l">
              <a:defRPr sz="900">
                <a:solidFill>
                  <a:srgbClr val="F2F2F2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BB2D0F89-431A-0F43-8BDF-AF8A73DAE0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0648"/>
            <a:ext cx="7422962" cy="85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5138" y="1155700"/>
            <a:ext cx="8255000" cy="5279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FB1C4-A631-1E49-98C0-D2CA52370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2048"/>
            <a:ext cx="4038600" cy="4894116"/>
          </a:xfrm>
        </p:spPr>
        <p:txBody>
          <a:bodyPr>
            <a:normAutofit/>
          </a:bodyPr>
          <a:lstStyle>
            <a:lvl1pPr marL="227013" indent="-227013">
              <a:defRPr sz="2000"/>
            </a:lvl1pPr>
            <a:lvl2pPr marL="455613" indent="-228600">
              <a:defRPr sz="1800"/>
            </a:lvl2pPr>
            <a:lvl3pPr marL="682625" indent="-171450">
              <a:defRPr sz="1600"/>
            </a:lvl3pPr>
            <a:lvl4pPr marL="909638" indent="-171450" defTabSz="338138">
              <a:defRPr sz="1400"/>
            </a:lvl4pPr>
            <a:lvl5pPr marL="1203325" indent="-169863" defTabSz="338138"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30648"/>
            <a:ext cx="7186883" cy="8529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93912" y="1232048"/>
            <a:ext cx="4038600" cy="4894116"/>
          </a:xfrm>
        </p:spPr>
        <p:txBody>
          <a:bodyPr>
            <a:normAutofit/>
          </a:bodyPr>
          <a:lstStyle>
            <a:lvl1pPr marL="227013" indent="-227013">
              <a:defRPr sz="2000"/>
            </a:lvl1pPr>
            <a:lvl2pPr marL="455613" indent="-228600">
              <a:defRPr sz="1800"/>
            </a:lvl2pPr>
            <a:lvl3pPr marL="682625" indent="-171450">
              <a:defRPr sz="1600"/>
            </a:lvl3pPr>
            <a:lvl4pPr marL="909638" indent="-171450" defTabSz="338138">
              <a:defRPr sz="1400"/>
            </a:lvl4pPr>
            <a:lvl5pPr marL="1203325" indent="-169863" defTabSz="338138"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D4270-796A-ED44-81E5-D50DDEBA59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635"/>
            <a:ext cx="4040188" cy="990600"/>
          </a:xfrm>
        </p:spPr>
        <p:txBody>
          <a:bodyPr anchor="b"/>
          <a:lstStyle>
            <a:lvl1pPr marL="0" indent="0">
              <a:buNone/>
              <a:defRPr sz="2400" b="1" i="0">
                <a:latin typeface="Arial Bold"/>
                <a:cs typeface="Arial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9434"/>
            <a:ext cx="4040188" cy="42119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2635"/>
            <a:ext cx="4041775" cy="990600"/>
          </a:xfrm>
        </p:spPr>
        <p:txBody>
          <a:bodyPr anchor="b"/>
          <a:lstStyle>
            <a:lvl1pPr marL="0" indent="0">
              <a:buNone/>
              <a:defRPr sz="2400" b="1" i="0">
                <a:latin typeface="Arial Bold"/>
                <a:cs typeface="Arial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9434"/>
            <a:ext cx="4041775" cy="42309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30648"/>
            <a:ext cx="7308993" cy="8529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E57C-6591-1549-BD8F-3AE23B724B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48"/>
            <a:ext cx="7317133" cy="8529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5613" y="1108075"/>
            <a:ext cx="8235950" cy="5392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0490F-F5D1-E64F-ABCC-B8FB4167F7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57800"/>
            <a:ext cx="5486400" cy="566738"/>
          </a:xfrm>
        </p:spPr>
        <p:txBody>
          <a:bodyPr anchor="b"/>
          <a:lstStyle>
            <a:lvl1pPr algn="l">
              <a:defRPr sz="2000" b="0" i="0" baseline="0"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8862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24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BA74D-FE73-624F-BE0F-33C4A3668B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457200" y="130648"/>
            <a:ext cx="7317133" cy="85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charset="0"/>
                <a:ea typeface="ＭＳ Ｐゴシック" pitchFamily="-106" charset="-128"/>
                <a:cs typeface="Arial Bold"/>
              </a:rPr>
              <a:t>Click to edit Master title style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charset="0"/>
              <a:ea typeface="ＭＳ Ｐゴシック" pitchFamily="-106" charset="-128"/>
              <a:cs typeface="Arial Bold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0648"/>
            <a:ext cx="7292711" cy="85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55613" y="1194137"/>
            <a:ext cx="8293100" cy="5363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A9B2-65F7-3541-BBAE-E08727921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48"/>
            <a:ext cx="7276430" cy="8529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2600" y="1155700"/>
            <a:ext cx="8228013" cy="5165649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4B05E-EEDB-EB41-8572-1B3F23B257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1763"/>
            <a:ext cx="724386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5225"/>
            <a:ext cx="82296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" y="6599238"/>
            <a:ext cx="1401763" cy="2095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F2F2F2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3863" y="6599238"/>
            <a:ext cx="1457325" cy="2095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F2F2F2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24681E5-51EA-1D4F-BD56-DC2D3943C6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000" b="1" kern="1200">
          <a:solidFill>
            <a:srgbClr val="F2F2F2"/>
          </a:solidFill>
          <a:latin typeface="Arial" charset="0"/>
          <a:ea typeface="ＭＳ Ｐゴシック" pitchFamily="-106" charset="-128"/>
          <a:cs typeface="Arial Bold"/>
        </a:defRPr>
      </a:lvl1pPr>
      <a:lvl2pPr algn="l" defTabSz="457200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000" b="1">
          <a:solidFill>
            <a:srgbClr val="F2F2F2"/>
          </a:solidFill>
          <a:latin typeface="Arial" charset="0"/>
          <a:ea typeface="ＭＳ Ｐゴシック" pitchFamily="-106" charset="-128"/>
          <a:cs typeface="Arial Bold" pitchFamily="34" charset="0"/>
        </a:defRPr>
      </a:lvl2pPr>
      <a:lvl3pPr algn="l" defTabSz="457200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000" b="1">
          <a:solidFill>
            <a:srgbClr val="F2F2F2"/>
          </a:solidFill>
          <a:latin typeface="Arial" charset="0"/>
          <a:ea typeface="ＭＳ Ｐゴシック" pitchFamily="-106" charset="-128"/>
          <a:cs typeface="Arial Bold" pitchFamily="34" charset="0"/>
        </a:defRPr>
      </a:lvl3pPr>
      <a:lvl4pPr algn="l" defTabSz="457200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000" b="1">
          <a:solidFill>
            <a:srgbClr val="F2F2F2"/>
          </a:solidFill>
          <a:latin typeface="Arial" charset="0"/>
          <a:ea typeface="ＭＳ Ｐゴシック" pitchFamily="-106" charset="-128"/>
          <a:cs typeface="Arial Bold" pitchFamily="34" charset="0"/>
        </a:defRPr>
      </a:lvl4pPr>
      <a:lvl5pPr algn="l" defTabSz="457200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000" b="1">
          <a:solidFill>
            <a:srgbClr val="F2F2F2"/>
          </a:solidFill>
          <a:latin typeface="Arial" charset="0"/>
          <a:ea typeface="ＭＳ Ｐゴシック" pitchFamily="-106" charset="-128"/>
          <a:cs typeface="Arial Bold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F497D"/>
          </a:solidFill>
          <a:latin typeface="Arial Bold" pitchFamily="-106" charset="0"/>
          <a:ea typeface="ＭＳ Ｐゴシック" pitchFamily="-106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F497D"/>
          </a:solidFill>
          <a:latin typeface="Arial Bold" pitchFamily="-106" charset="0"/>
          <a:ea typeface="ＭＳ Ｐゴシック" pitchFamily="-106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F497D"/>
          </a:solidFill>
          <a:latin typeface="Arial Bold" pitchFamily="-106" charset="0"/>
          <a:ea typeface="ＭＳ Ｐゴシック" pitchFamily="-106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F497D"/>
          </a:solidFill>
          <a:latin typeface="Arial Bold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0" charset="0"/>
        <a:buChar char="•"/>
        <a:defRPr sz="22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0" charset="0"/>
        <a:buChar char="–"/>
        <a:defRPr sz="20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0" charset="0"/>
        <a:buChar char="•"/>
        <a:defRPr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0" charset="0"/>
        <a:buChar char="–"/>
        <a:defRPr sz="16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0" charset="0"/>
        <a:buChar char="»"/>
        <a:defRPr sz="1400" kern="1200">
          <a:solidFill>
            <a:schemeClr val="tx1"/>
          </a:solidFill>
          <a:latin typeface="Arial"/>
          <a:ea typeface="ＭＳ Ｐゴシック" pitchFamily="-10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5502A vs. 5500A and 9100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our mid range Multi Product Calibrators compare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6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 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8"/>
            </a:pPr>
            <a:r>
              <a:rPr lang="en-US" sz="2000" b="1" dirty="0" smtClean="0"/>
              <a:t>Does </a:t>
            </a:r>
            <a:r>
              <a:rPr lang="en-US" sz="2000" b="1" dirty="0"/>
              <a:t>the 5502A use same the commands of other Fluke 55XX calibrators?  </a:t>
            </a:r>
            <a:r>
              <a:rPr lang="en-US" sz="2000" dirty="0"/>
              <a:t>Yes the 5502A uses the same remote control commands as the earlier 5500A, 5520A and 5522A series calibrators.  The only difference is that it answers the remote ID command with a </a:t>
            </a:r>
            <a:r>
              <a:rPr lang="en-US" sz="2000" dirty="0" smtClean="0"/>
              <a:t>response - that </a:t>
            </a:r>
            <a:r>
              <a:rPr lang="en-US" sz="2000" dirty="0"/>
              <a:t>of being a 5502A</a:t>
            </a:r>
            <a:r>
              <a:rPr lang="en-US" sz="2000" dirty="0" smtClean="0"/>
              <a:t>.</a:t>
            </a:r>
            <a:r>
              <a:rPr lang="en-US" sz="2000" dirty="0"/>
              <a:t> </a:t>
            </a:r>
          </a:p>
          <a:p>
            <a:pPr marL="457200" lvl="0" indent="-457200">
              <a:buFont typeface="+mj-lt"/>
              <a:buAutoNum type="arabicPeriod" startAt="8"/>
            </a:pPr>
            <a:r>
              <a:rPr lang="en-US" sz="2000" b="1" dirty="0"/>
              <a:t>Does the 5502A emulate the commands of Fluke/Wavetek 9100 calibrators?  </a:t>
            </a:r>
            <a:r>
              <a:rPr lang="en-US" sz="2000" dirty="0"/>
              <a:t>No the 5502A does not emulate the Fluke/Wavetek 9100 calibrator remote control commands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lvl="0" indent="-457200">
              <a:buFont typeface="+mj-lt"/>
              <a:buAutoNum type="arabicPeriod" startAt="8"/>
            </a:pPr>
            <a:r>
              <a:rPr lang="en-US" sz="2000" b="1" dirty="0" smtClean="0"/>
              <a:t>Is </a:t>
            </a:r>
            <a:r>
              <a:rPr lang="en-US" sz="2000" b="1" dirty="0"/>
              <a:t>5500A upgradable to 5502A?  </a:t>
            </a:r>
            <a:r>
              <a:rPr lang="en-US" sz="2000" dirty="0"/>
              <a:t>No a 5500A is not upgradeable to a 5502A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 startAt="8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54" y="76860"/>
            <a:ext cx="7422962" cy="852958"/>
          </a:xfrm>
        </p:spPr>
        <p:txBody>
          <a:bodyPr/>
          <a:lstStyle/>
          <a:p>
            <a:r>
              <a:rPr lang="en-US" dirty="0" smtClean="0"/>
              <a:t>Frequently asked questions 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9074" y="1155700"/>
            <a:ext cx="8542420" cy="5279376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13"/>
            </a:pPr>
            <a:r>
              <a:rPr lang="en-US" sz="2000" b="1" dirty="0" smtClean="0"/>
              <a:t>Is </a:t>
            </a:r>
            <a:r>
              <a:rPr lang="en-US" sz="2000" b="1" dirty="0"/>
              <a:t>5502A upgradable to 5522A?  </a:t>
            </a:r>
            <a:r>
              <a:rPr lang="en-US" sz="2000" dirty="0"/>
              <a:t>No a 5502A is not upgradeable to a 5522A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 startAt="13"/>
            </a:pPr>
            <a:r>
              <a:rPr lang="en-US" sz="2000" b="1" dirty="0"/>
              <a:t>Will the user/operator manual be available together with 5502A at the same time? </a:t>
            </a:r>
            <a:r>
              <a:rPr lang="en-US" sz="2000" dirty="0"/>
              <a:t>Yes, a full user’s manual will be available with the 5502A, in English language, supplied on a CD/DVD with the instrument.  The getting started manual will translated in several languages, printed and supplied with the instrument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sz="2000" b="1" dirty="0" smtClean="0"/>
              <a:t>Is </a:t>
            </a:r>
            <a:r>
              <a:rPr lang="en-US" sz="2000" b="1" dirty="0"/>
              <a:t>the calibration procedure to calibrate the 5502A will be the same as 5500A? </a:t>
            </a:r>
            <a:r>
              <a:rPr lang="en-US" sz="2000" dirty="0"/>
              <a:t>The performance verification procedure for the 5502A is similar, but not identical to the 5500A procedure.  There are some range and specification differences between the two instruments. 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sz="2000" b="1" dirty="0" smtClean="0"/>
              <a:t>Is </a:t>
            </a:r>
            <a:r>
              <a:rPr lang="en-US" sz="2000" b="1" dirty="0"/>
              <a:t>a service manual available for the 5502A? </a:t>
            </a:r>
            <a:r>
              <a:rPr lang="en-US" sz="2000" dirty="0" smtClean="0"/>
              <a:t>A </a:t>
            </a:r>
            <a:r>
              <a:rPr lang="en-US" sz="2000" dirty="0"/>
              <a:t>detailed service manual will be available at approximately one year after introduction.</a:t>
            </a:r>
          </a:p>
          <a:p>
            <a:pPr marL="457200" lvl="0" indent="-457200">
              <a:buFont typeface="+mj-lt"/>
              <a:buAutoNum type="arabicPeriod" startAt="13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Points of differentiation with </a:t>
            </a:r>
            <a:r>
              <a:rPr lang="en-US" dirty="0" smtClean="0"/>
              <a:t>5500A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72349"/>
              </p:ext>
            </p:extLst>
          </p:nvPr>
        </p:nvGraphicFramePr>
        <p:xfrm>
          <a:off x="195943" y="2640564"/>
          <a:ext cx="8752114" cy="2275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7829"/>
                <a:gridCol w="4214285"/>
              </a:tblGrid>
              <a:tr h="317998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5502A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5500A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9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Max 20.5 A  of dc and ac current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Max 11 A of dc and ac current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1100 M ohms max variable resistance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330 M ohms max variable resistance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220 pF to 110 mF variable capacitance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330 pF to 1.1 mF variable capacitance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Input Terminal Protection to 300V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Improved Chassis Design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738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Ergonomic Handles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0" b="89760" l="6094" r="93281">
                        <a14:foregroundMark x1="13672" y1="18080" x2="88594" y2="155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3926" y="877304"/>
            <a:ext cx="4124131" cy="2013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48" y="1163940"/>
            <a:ext cx="3498981" cy="14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Points of differentiation with </a:t>
            </a:r>
            <a:r>
              <a:rPr lang="en-US" dirty="0" smtClean="0"/>
              <a:t>9100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14272"/>
              </p:ext>
            </p:extLst>
          </p:nvPr>
        </p:nvGraphicFramePr>
        <p:xfrm>
          <a:off x="195943" y="2640564"/>
          <a:ext cx="8752114" cy="3323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7829"/>
                <a:gridCol w="4214285"/>
              </a:tblGrid>
              <a:tr h="317998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5502A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9100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9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Basic dc accuracy is 50 ppm / year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Basic dc accuracy is 60 ppm</a:t>
                      </a:r>
                      <a:r>
                        <a:rPr lang="en-US" sz="1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/ year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1100 M ohms max variable resistance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400 M ohms max variable resistance</a:t>
                      </a: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ACV to 500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kHz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ACV to 100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kHz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220 pF to 110 mF variable capacitance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500 pF to 40 mF variable capacitance</a:t>
                      </a: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.01 Hz to 2 MHz Frequency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0.5 Hz to 10 MHz Frequency</a:t>
                      </a: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benefit to user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Lead connection mat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7998"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 such function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available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(recommend a 5320A or optional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with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5080A)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9100-135: Insulation/Continuity Tester Calibration Module </a:t>
                      </a:r>
                    </a:p>
                  </a:txBody>
                  <a:tcPr marL="68580" marR="68580" marT="0" marB="0"/>
                </a:tc>
              </a:tr>
              <a:tr h="367384"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Obsolete and not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available (use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MET/CAL or computer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automation)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PCMCIA Storage Modules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380096" y="977096"/>
            <a:ext cx="4572000" cy="1889522"/>
            <a:chOff x="-191904" y="2411890"/>
            <a:chExt cx="4572000" cy="1889522"/>
          </a:xfrm>
        </p:grpSpPr>
        <p:sp>
          <p:nvSpPr>
            <p:cNvPr id="8" name="Rectangle 7"/>
            <p:cNvSpPr/>
            <p:nvPr/>
          </p:nvSpPr>
          <p:spPr>
            <a:xfrm>
              <a:off x="737118" y="2784393"/>
              <a:ext cx="559837" cy="10691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30" b="86011" l="6172" r="95000">
                          <a14:foregroundMark x1="26328" y1="21928" x2="28438" y2="20794"/>
                          <a14:foregroundMark x1="51797" y1="17769" x2="51797" y2="17769"/>
                          <a14:foregroundMark x1="39844" y1="17769" x2="39844" y2="17769"/>
                          <a14:foregroundMark x1="27813" y1="13233" x2="91797" y2="21361"/>
                          <a14:backgroundMark x1="4844" y1="23440" x2="4844" y2="23440"/>
                          <a14:backgroundMark x1="96016" y1="25898" x2="96016" y2="25898"/>
                          <a14:backgroundMark x1="89688" y1="5104" x2="89688" y2="5104"/>
                          <a14:backgroundMark x1="78359" y1="92628" x2="78359" y2="926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91904" y="2411890"/>
              <a:ext cx="4572000" cy="1889522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48" y="1163940"/>
            <a:ext cx="3498981" cy="14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5663" y="3122295"/>
            <a:ext cx="7472722" cy="12870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5502A vs. Transmille Competition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	Points of differentiation with </a:t>
            </a:r>
            <a:r>
              <a:rPr lang="en-US" sz="2400" dirty="0" smtClean="0"/>
              <a:t>Transmille 3041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48" y="1163940"/>
            <a:ext cx="3498981" cy="1440463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1931" y="1286491"/>
            <a:ext cx="2293775" cy="131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0222"/>
              </p:ext>
            </p:extLst>
          </p:nvPr>
        </p:nvGraphicFramePr>
        <p:xfrm>
          <a:off x="374623" y="2941138"/>
          <a:ext cx="8508119" cy="354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678"/>
                <a:gridCol w="4331441"/>
              </a:tblGrid>
              <a:tr h="200216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5502A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</a:rPr>
                        <a:t>Transmille 3041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012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All functions of the 5502A have full operating ranges, without compromises, can drive full loads or perform over wide conditions. 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</a:rPr>
                        <a:t>The Transmille specs have good or adequate performance over a very limited set of conditions, cannot operate over a range of loads or testing times.  Refer to the detailed comparison material of Fluke for more information. 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43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</a:rPr>
                        <a:t>20A current with strong compliance and long operating time 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</a:rPr>
                        <a:t>Specs to 30A, but usable only to 20A, poor compliance, short operating time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43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</a:rPr>
                        <a:t>Fully variable resistance to 1100 M ohm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Fixed resistors with adequate specs, </a:t>
                      </a:r>
                      <a:r>
                        <a:rPr lang="en-US" sz="1400" b="1" dirty="0" smtClean="0">
                          <a:effectLst/>
                        </a:rPr>
                        <a:t>optional poor </a:t>
                      </a:r>
                      <a:r>
                        <a:rPr lang="en-US" sz="1400" b="1" dirty="0">
                          <a:effectLst/>
                        </a:rPr>
                        <a:t>and limited variable resistance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43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</a:rPr>
                        <a:t>Fully variable capacitance to 110 mF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Limited set of 7 fixed capacitors and </a:t>
                      </a:r>
                      <a:r>
                        <a:rPr lang="en-US" sz="1400" b="1" dirty="0" smtClean="0">
                          <a:effectLst/>
                        </a:rPr>
                        <a:t>optional poor </a:t>
                      </a:r>
                      <a:r>
                        <a:rPr lang="en-US" sz="1400" b="1" dirty="0">
                          <a:effectLst/>
                        </a:rPr>
                        <a:t>variable capacitance over just a few ranges.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865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</a:rPr>
                        <a:t>The scope option has a full set of testing functions that can be fully adjusted over the necessary needs of an oscilloscope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The scope option has few scope calibration functions with severe limitations on its key functions, with poor accuracy which makes scope calibration impractical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	Points of differentiation with </a:t>
            </a:r>
            <a:r>
              <a:rPr lang="en-US" sz="2400" dirty="0" smtClean="0"/>
              <a:t>Transmille 3050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48" y="1163940"/>
            <a:ext cx="3498981" cy="1440463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1931" y="1286491"/>
            <a:ext cx="2293775" cy="131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29071"/>
              </p:ext>
            </p:extLst>
          </p:nvPr>
        </p:nvGraphicFramePr>
        <p:xfrm>
          <a:off x="374624" y="2941138"/>
          <a:ext cx="8284184" cy="3574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5214"/>
                <a:gridCol w="3988970"/>
              </a:tblGrid>
              <a:tr h="200216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5502A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Transmille 3050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01298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All functions of the 5502A have full operating ranges, without compromises, can drive full loads or perform over wide conditions. 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The Transmille specs are inferior versus the 5502A with adequate performance over a very limited set of conditions, cannot operate over a range of loads or testing time.  Refer to the detailed comparison material of Fluke for more information. 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43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20A current with strong compliance and long operating time 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22A max current with weak specs, poor compliance, short operating time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43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Fully variable resistance to 1100 M ohm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Just a 8 fixed resistors over a small range of decades values and no variable resistance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043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Fully variable capacitance from 220 pf to 110 mF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Limited set of 5 fixed capacitors, and no variable capacitance.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865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Fully capable thermocouple and RTD temperature calibration fucntions</a:t>
                      </a:r>
                      <a:endParaRPr lang="en-US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 temperature calibration option</a:t>
                      </a:r>
                      <a:endParaRPr lang="en-US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7736305" cy="604979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99221" y="4042611"/>
            <a:ext cx="3069164" cy="18889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Frequently Asked Questions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0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 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What comes standard </a:t>
            </a:r>
            <a:r>
              <a:rPr lang="en-US" sz="2000" b="1" dirty="0"/>
              <a:t>with the 5502A? </a:t>
            </a:r>
            <a:r>
              <a:rPr lang="en-US" sz="2000" b="1" dirty="0" smtClean="0"/>
              <a:t> </a:t>
            </a:r>
            <a:r>
              <a:rPr lang="en-US" sz="2000" dirty="0" smtClean="0"/>
              <a:t> </a:t>
            </a:r>
            <a:r>
              <a:rPr lang="en-US" sz="2000" dirty="0"/>
              <a:t>The 5502A calibrator comes standard with all its various electrical functions.  Scope calibration capability is optional.  Included is a full report of calibration with data.  An accredited report of calibration is optional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What </a:t>
            </a:r>
            <a:r>
              <a:rPr lang="en-US" sz="2000" b="1" dirty="0"/>
              <a:t>options can be installed in the 5502A?</a:t>
            </a:r>
            <a:r>
              <a:rPr lang="en-US" sz="2000" dirty="0"/>
              <a:t>  </a:t>
            </a:r>
            <a:r>
              <a:rPr lang="en-US" sz="2000" dirty="0" smtClean="0"/>
              <a:t>The two scope calibration options (300 MHz and 600 MHz) are the only options for this calibrator.  These are available at time or purchase or installed by a service center at a future date as an upgrade.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smtClean="0"/>
              <a:t>Is </a:t>
            </a:r>
            <a:r>
              <a:rPr lang="en-US" sz="2000" b="1" dirty="0" smtClean="0"/>
              <a:t>MET/CAL compatible with the 5502A?  </a:t>
            </a:r>
            <a:r>
              <a:rPr lang="en-US" sz="2000" dirty="0" smtClean="0"/>
              <a:t>Yes MET/CAL Release Version 8.1 is able to fully control the 5502A (Due out in Q3 2012).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/>
              <a:t>How will existing MET/CAL users get this version of MET/CAL?</a:t>
            </a:r>
            <a:r>
              <a:rPr lang="en-US" sz="2000" dirty="0"/>
              <a:t>  Upgrades are available through the Gold support program, or as a purchased upgrade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 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5137" y="1155700"/>
            <a:ext cx="8546515" cy="5279376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6"/>
            </a:pPr>
            <a:r>
              <a:rPr lang="en-US" sz="2000" b="1" dirty="0" smtClean="0"/>
              <a:t>Will </a:t>
            </a:r>
            <a:r>
              <a:rPr lang="en-US" sz="2000" b="1" dirty="0"/>
              <a:t>existing MET/CAL 5500 or 9100 procedures work with the 5502A?</a:t>
            </a:r>
            <a:r>
              <a:rPr lang="en-US" sz="2000" dirty="0"/>
              <a:t>  No, because the calibrator’s output terminal configuration is different – and the resulting operator safety issues – a different FSC must be used to operate the 5502A with MET/CAL (rather than use the existing 5500A or 9100 FSCs</a:t>
            </a:r>
            <a:r>
              <a:rPr lang="en-US" sz="2000" dirty="0" smtClean="0"/>
              <a:t>).</a:t>
            </a:r>
            <a:r>
              <a:rPr lang="en-US" sz="2000" dirty="0"/>
              <a:t> 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b="1" dirty="0"/>
              <a:t>Will the 5502A FSC use the old 5500A style syntax, or the newer 5522A style syntax?</a:t>
            </a:r>
            <a:r>
              <a:rPr lang="en-US" sz="2000" dirty="0"/>
              <a:t>  The 5502A will use the new Name </a:t>
            </a:r>
            <a:r>
              <a:rPr lang="en-US" sz="2000" dirty="0" smtClean="0"/>
              <a:t>Value </a:t>
            </a:r>
            <a:r>
              <a:rPr lang="en-US" sz="2000" dirty="0"/>
              <a:t>Instrument syntax </a:t>
            </a:r>
            <a:r>
              <a:rPr lang="en-US" sz="2000" dirty="0" smtClean="0"/>
              <a:t>(NVI) – </a:t>
            </a:r>
            <a:r>
              <a:rPr lang="en-US" sz="2000" dirty="0"/>
              <a:t>giving the user better flexibility in use, editing, and future calibrator upgrade compatibility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5500A used the old FSC syntax style MET/CAL implemented the 5502A with the new structure of FSC, similar to the 5522A FSC.  As a result any 5500A procedures will need to be converted to the new FSC syntax.  This can be done by the MET/CAL user, or by a translator process.  More information on the translation process will soon to be furnished by the MET/CAL </a:t>
            </a:r>
            <a:r>
              <a:rPr lang="en-US" sz="2000" dirty="0" smtClean="0"/>
              <a:t>team.</a:t>
            </a:r>
            <a:br>
              <a:rPr lang="en-US" sz="2000" dirty="0" smtClean="0"/>
            </a:br>
            <a:r>
              <a:rPr lang="en-US" sz="2000" dirty="0" smtClean="0"/>
              <a:t>Similarly </a:t>
            </a:r>
            <a:r>
              <a:rPr lang="en-US" sz="2000" dirty="0"/>
              <a:t>any existing 9100 procedures will need to be translated to the new 5502A MET/CAL FSC syntax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DEFB1C4-A631-1E49-98C0-D2CA52370F8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522A Intro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3978725A_FCAL_Sales_2011</Template>
  <TotalTime>1383</TotalTime>
  <Words>922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Bold</vt:lpstr>
      <vt:lpstr>Calibri</vt:lpstr>
      <vt:lpstr>Times New Roman</vt:lpstr>
      <vt:lpstr>5522A Intro Slide Master</vt:lpstr>
      <vt:lpstr>5502A vs. 5500A and 9100  </vt:lpstr>
      <vt:lpstr> Points of differentiation with 5500A</vt:lpstr>
      <vt:lpstr> Points of differentiation with 9100</vt:lpstr>
      <vt:lpstr>5502A vs. Transmille Competition  </vt:lpstr>
      <vt:lpstr> Points of differentiation with Transmille 3041</vt:lpstr>
      <vt:lpstr> Points of differentiation with Transmille 3050</vt:lpstr>
      <vt:lpstr>Frequently Asked Questions </vt:lpstr>
      <vt:lpstr>Frequently asked questions -</vt:lpstr>
      <vt:lpstr>Frequently asked questions -</vt:lpstr>
      <vt:lpstr>Frequently asked questions -</vt:lpstr>
      <vt:lpstr>Frequently asked questions -</vt:lpstr>
    </vt:vector>
  </TitlesOfParts>
  <Company>DanaherTM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and can wrap if needed</dc:title>
  <dc:creator>bhanson1</dc:creator>
  <cp:lastModifiedBy>Meijer, Gerda</cp:lastModifiedBy>
  <cp:revision>120</cp:revision>
  <cp:lastPrinted>2010-12-13T23:09:42Z</cp:lastPrinted>
  <dcterms:created xsi:type="dcterms:W3CDTF">2010-12-29T22:12:42Z</dcterms:created>
  <dcterms:modified xsi:type="dcterms:W3CDTF">2015-03-31T08:56:57Z</dcterms:modified>
</cp:coreProperties>
</file>