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3" r:id="rId2"/>
    <p:sldId id="284" r:id="rId3"/>
    <p:sldId id="289" r:id="rId4"/>
    <p:sldId id="285" r:id="rId5"/>
    <p:sldId id="286" r:id="rId6"/>
    <p:sldId id="287" r:id="rId7"/>
    <p:sldId id="290" r:id="rId8"/>
    <p:sldId id="288" r:id="rId9"/>
    <p:sldId id="257" r:id="rId10"/>
    <p:sldId id="258" r:id="rId11"/>
    <p:sldId id="259" r:id="rId12"/>
    <p:sldId id="260" r:id="rId13"/>
    <p:sldId id="275" r:id="rId14"/>
    <p:sldId id="276" r:id="rId15"/>
    <p:sldId id="262" r:id="rId16"/>
    <p:sldId id="279" r:id="rId17"/>
    <p:sldId id="277" r:id="rId18"/>
    <p:sldId id="278" r:id="rId19"/>
    <p:sldId id="264" r:id="rId20"/>
    <p:sldId id="265" r:id="rId21"/>
    <p:sldId id="263" r:id="rId22"/>
    <p:sldId id="266" r:id="rId23"/>
    <p:sldId id="267" r:id="rId24"/>
    <p:sldId id="280" r:id="rId25"/>
    <p:sldId id="268" r:id="rId26"/>
    <p:sldId id="269" r:id="rId27"/>
    <p:sldId id="270" r:id="rId28"/>
    <p:sldId id="271" r:id="rId29"/>
    <p:sldId id="272" r:id="rId30"/>
    <p:sldId id="281" r:id="rId31"/>
    <p:sldId id="273" r:id="rId32"/>
    <p:sldId id="282" r:id="rId33"/>
    <p:sldId id="27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BED"/>
    <a:srgbClr val="1910C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FD910A-05F9-467D-8433-F6183AF53660}" type="datetimeFigureOut">
              <a:rPr lang="en-US" smtClean="0"/>
              <a:pPr/>
              <a:t>7/22/2019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9045AE-80BC-491F-9B20-35F2B01B9E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4DD06-63A4-4E09-87C5-2C9F9E6768CD}" type="datetime3">
              <a:rPr lang="en-US" smtClean="0"/>
              <a:pPr/>
              <a:t>22 July 2019</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5A182E-19EB-42C1-A968-E9B9C5B0C77A}" type="datetime3">
              <a:rPr lang="en-US" smtClean="0"/>
              <a:pPr/>
              <a:t>22 July 2019</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AB1321-E5F9-41C6-B57C-3FFFB5BB7D95}" type="datetime3">
              <a:rPr lang="en-US" smtClean="0"/>
              <a:pPr/>
              <a:t>22 July 2019</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D4AA8-0EA0-4FE5-9C54-C36235493C1D}" type="datetime3">
              <a:rPr lang="en-US" smtClean="0"/>
              <a:pPr/>
              <a:t>22 July 2019</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30AAA-5ABD-4BE8-9CDC-66CE132346BA}" type="datetime3">
              <a:rPr lang="en-US" smtClean="0"/>
              <a:pPr/>
              <a:t>22 July 2019</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0B4F94-F22C-4912-B252-CED557B19756}" type="datetime3">
              <a:rPr lang="en-US" smtClean="0"/>
              <a:pPr/>
              <a:t>22 July 2019</a:t>
            </a:fld>
            <a:endParaRPr lang="en-US"/>
          </a:p>
        </p:txBody>
      </p:sp>
      <p:sp>
        <p:nvSpPr>
          <p:cNvPr id="6" name="Footer Placeholder 5"/>
          <p:cNvSpPr>
            <a:spLocks noGrp="1"/>
          </p:cNvSpPr>
          <p:nvPr>
            <p:ph type="ftr" sz="quarter" idx="11"/>
          </p:nvPr>
        </p:nvSpPr>
        <p:spPr/>
        <p:txBody>
          <a:bodyPr/>
          <a:lstStyle/>
          <a:p>
            <a:r>
              <a:rPr lang="en-US"/>
              <a:t>Sunil N, R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D00986-B9AA-4FDB-A38D-198AAA33BD9F}" type="datetime3">
              <a:rPr lang="en-US" smtClean="0"/>
              <a:pPr/>
              <a:t>22 July 2019</a:t>
            </a:fld>
            <a:endParaRPr lang="en-US"/>
          </a:p>
        </p:txBody>
      </p:sp>
      <p:sp>
        <p:nvSpPr>
          <p:cNvPr id="8" name="Footer Placeholder 7"/>
          <p:cNvSpPr>
            <a:spLocks noGrp="1"/>
          </p:cNvSpPr>
          <p:nvPr>
            <p:ph type="ftr" sz="quarter" idx="11"/>
          </p:nvPr>
        </p:nvSpPr>
        <p:spPr/>
        <p:txBody>
          <a:bodyPr/>
          <a:lstStyle/>
          <a:p>
            <a:r>
              <a:rPr lang="en-US"/>
              <a:t>Sunil N, R Programming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A2B2F-2620-4688-9733-1AFA6D033BAB}" type="datetime3">
              <a:rPr lang="en-US" smtClean="0"/>
              <a:pPr/>
              <a:t>22 July 2019</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9A80A-5854-4325-A2DC-4CBDE60A49AF}" type="datetime3">
              <a:rPr lang="en-US" smtClean="0"/>
              <a:pPr/>
              <a:t>22 July 2019</a:t>
            </a:fld>
            <a:endParaRPr lang="en-US"/>
          </a:p>
        </p:txBody>
      </p:sp>
      <p:sp>
        <p:nvSpPr>
          <p:cNvPr id="6" name="Footer Placeholder 5"/>
          <p:cNvSpPr>
            <a:spLocks noGrp="1"/>
          </p:cNvSpPr>
          <p:nvPr>
            <p:ph type="ftr" sz="quarter" idx="11"/>
          </p:nvPr>
        </p:nvSpPr>
        <p:spPr/>
        <p:txBody>
          <a:bodyPr/>
          <a:lstStyle/>
          <a:p>
            <a:r>
              <a:rPr lang="en-US"/>
              <a:t>Sunil N, R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67848-AF44-4B35-BE8E-E2111334C5CF}" type="datetime3">
              <a:rPr lang="en-US" smtClean="0"/>
              <a:pPr/>
              <a:t>22 July 2019</a:t>
            </a:fld>
            <a:endParaRPr lang="en-US"/>
          </a:p>
        </p:txBody>
      </p:sp>
      <p:sp>
        <p:nvSpPr>
          <p:cNvPr id="6" name="Footer Placeholder 5"/>
          <p:cNvSpPr>
            <a:spLocks noGrp="1"/>
          </p:cNvSpPr>
          <p:nvPr>
            <p:ph type="ftr" sz="quarter" idx="11"/>
          </p:nvPr>
        </p:nvSpPr>
        <p:spPr/>
        <p:txBody>
          <a:bodyPr/>
          <a:lstStyle/>
          <a:p>
            <a:r>
              <a:rPr lang="en-US"/>
              <a:t>Sunil N, R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50922-BC55-4DBD-A452-C546B56AC29D}" type="datetime3">
              <a:rPr lang="en-US" smtClean="0"/>
              <a:pPr/>
              <a:t>22 July 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Sunil N, R Programming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470025"/>
          </a:xfrm>
        </p:spPr>
        <p:txBody>
          <a:bodyPr>
            <a:noAutofit/>
          </a:bodyPr>
          <a:lstStyle/>
          <a:p>
            <a:r>
              <a:rPr lang="en-US" sz="66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PROGRAMMING</a:t>
            </a:r>
            <a:br>
              <a:rPr lang="en-US" sz="66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r>
              <a:rPr lang="en-US" sz="4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US" sz="66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98173D6-92B4-4EE4-8302-0AF3E584CA93}" type="datetime3">
              <a:rPr lang="en-US" smtClean="0"/>
              <a:pPr/>
              <a:t>22 July 2019</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a:t>Sunil N, R Programming</a:t>
            </a:r>
          </a:p>
        </p:txBody>
      </p:sp>
      <p:pic>
        <p:nvPicPr>
          <p:cNvPr id="3074" name="Picture 2"/>
          <p:cNvPicPr>
            <a:picLocks noChangeAspect="1" noChangeArrowheads="1"/>
          </p:cNvPicPr>
          <p:nvPr/>
        </p:nvPicPr>
        <p:blipFill>
          <a:blip r:embed="rId2"/>
          <a:srcRect/>
          <a:stretch>
            <a:fillRect/>
          </a:stretch>
        </p:blipFill>
        <p:spPr bwMode="auto">
          <a:xfrm>
            <a:off x="3886200" y="152400"/>
            <a:ext cx="1676400" cy="1676400"/>
          </a:xfrm>
          <a:prstGeom prst="rect">
            <a:avLst/>
          </a:prstGeom>
          <a:noFill/>
          <a:ln w="9525">
            <a:noFill/>
            <a:miter lim="800000"/>
            <a:headEnd/>
            <a:tailEnd/>
          </a:ln>
          <a:effectLst/>
        </p:spPr>
      </p:pic>
      <p:sp>
        <p:nvSpPr>
          <p:cNvPr id="12" name="Subtitle 2"/>
          <p:cNvSpPr>
            <a:spLocks noGrp="1"/>
          </p:cNvSpPr>
          <p:nvPr>
            <p:ph type="subTitle" idx="1"/>
          </p:nvPr>
        </p:nvSpPr>
        <p:spPr>
          <a:xfrm>
            <a:off x="990600" y="3886200"/>
            <a:ext cx="7391400" cy="2514600"/>
          </a:xfrm>
        </p:spPr>
        <p:txBody>
          <a:bodyPr>
            <a:normAutofit fontScale="47500" lnSpcReduction="20000"/>
          </a:bodyPr>
          <a:lstStyle/>
          <a:p>
            <a:r>
              <a:rPr lang="en-US" sz="6600" b="1" dirty="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Sunil </a:t>
            </a:r>
            <a:r>
              <a:rPr lang="en-US" sz="6600" b="1" dirty="0" err="1">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Nadella</a:t>
            </a:r>
            <a:r>
              <a:rPr lang="en-US" sz="6600" b="1" dirty="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 </a:t>
            </a:r>
          </a:p>
          <a:p>
            <a:pPr algn="r"/>
            <a:r>
              <a:rPr lang="en-US" sz="4000" b="1" dirty="0" err="1">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M.Sc.,M.Tech</a:t>
            </a:r>
            <a:r>
              <a:rPr lang="en-US" sz="4000" b="1" dirty="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M.Phil.,PGDCS</a:t>
            </a:r>
            <a:r>
              <a:rPr lang="en-US" sz="4000" b="1" dirty="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a:t>
            </a:r>
            <a:r>
              <a:rPr lang="en-US" sz="4000" b="1" dirty="0" err="1">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Ph.D</a:t>
            </a:r>
            <a:r>
              <a:rPr lang="en-US" sz="40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a:t>
            </a:r>
          </a:p>
          <a:p>
            <a:pPr algn="r"/>
            <a:r>
              <a:rPr lang="en-US" sz="40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UGC NET (Computer Science &amp; Applications)</a:t>
            </a:r>
          </a:p>
          <a:p>
            <a:pPr algn="r"/>
            <a:r>
              <a:rPr lang="en-US" sz="40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AP SET (Computer Science &amp; Applications )</a:t>
            </a:r>
          </a:p>
          <a:p>
            <a:pPr algn="r"/>
            <a:r>
              <a:rPr lang="en-US" sz="40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TS &amp; AP SET (Mathematical Sciences)</a:t>
            </a:r>
            <a:endParaRPr lang="en-US" sz="4000" b="1" dirty="0">
              <a:solidFill>
                <a:srgbClr val="251BED"/>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40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Gold Medalist from Andhra University</a:t>
            </a:r>
          </a:p>
          <a:p>
            <a:r>
              <a:rPr lang="en-US" sz="40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http</a:t>
            </a:r>
            <a:r>
              <a:rPr lang="en-US" sz="4000" b="1" dirty="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://sunilnadella.googlepages.com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FD4AA8-0EA0-4FE5-9C54-C36235493C1D}" type="datetime3">
              <a:rPr lang="en-US" smtClean="0"/>
              <a:pPr/>
              <a:t>22 July 2019</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extBox 6"/>
          <p:cNvSpPr txBox="1"/>
          <p:nvPr/>
        </p:nvSpPr>
        <p:spPr>
          <a:xfrm>
            <a:off x="381000" y="457200"/>
            <a:ext cx="8305800" cy="5170646"/>
          </a:xfrm>
          <a:prstGeom prst="rect">
            <a:avLst/>
          </a:prstGeom>
          <a:noFill/>
        </p:spPr>
        <p:txBody>
          <a:bodyPr wrap="square" rtlCol="0" anchor="t">
            <a:spAutoFit/>
          </a:bodyPr>
          <a:lstStyle/>
          <a:p>
            <a:pPr>
              <a:lnSpc>
                <a:spcPct val="150000"/>
              </a:lnSpc>
              <a:buClr>
                <a:srgbClr val="FF0000"/>
              </a:buClr>
            </a:pPr>
            <a:endParaRPr lang="en-US" sz="2000" dirty="0">
              <a:latin typeface="Arial" pitchFamily="34" charset="0"/>
              <a:cs typeface="Arial" pitchFamily="34" charset="0"/>
            </a:endParaRPr>
          </a:p>
          <a:p>
            <a:pPr>
              <a:lnSpc>
                <a:spcPct val="150000"/>
              </a:lnSpc>
              <a:buClr>
                <a:srgbClr val="FF0000"/>
              </a:buClr>
              <a:buFont typeface="Wingdings" pitchFamily="2" charset="2"/>
              <a:buChar char="q"/>
            </a:pPr>
            <a:r>
              <a:rPr lang="en-US" sz="2000" dirty="0">
                <a:latin typeface="Arial" pitchFamily="34" charset="0"/>
                <a:cs typeface="Arial" pitchFamily="34" charset="0"/>
              </a:rPr>
              <a:t>R is an</a:t>
            </a:r>
            <a:r>
              <a:rPr lang="en-US" sz="2000" i="1" dirty="0">
                <a:solidFill>
                  <a:srgbClr val="FF0000"/>
                </a:solidFill>
                <a:latin typeface="Arial" pitchFamily="34" charset="0"/>
                <a:cs typeface="Arial" pitchFamily="34" charset="0"/>
              </a:rPr>
              <a:t> interpreted </a:t>
            </a:r>
            <a:r>
              <a:rPr lang="en-US" sz="2000" dirty="0">
                <a:latin typeface="Arial" pitchFamily="34" charset="0"/>
                <a:cs typeface="Arial" pitchFamily="34" charset="0"/>
              </a:rPr>
              <a:t>computer language.</a:t>
            </a:r>
          </a:p>
          <a:p>
            <a:pPr>
              <a:lnSpc>
                <a:spcPct val="150000"/>
              </a:lnSpc>
              <a:buClr>
                <a:srgbClr val="FF0000"/>
              </a:buClr>
              <a:buFont typeface="Wingdings" pitchFamily="2" charset="2"/>
              <a:buChar char="q"/>
            </a:pPr>
            <a:r>
              <a:rPr lang="en-US" sz="2000" dirty="0">
                <a:latin typeface="Arial" pitchFamily="34" charset="0"/>
                <a:cs typeface="Arial" pitchFamily="34" charset="0"/>
              </a:rPr>
              <a:t>R language allows branching and looping as well as modular programming  using functions.</a:t>
            </a:r>
          </a:p>
          <a:p>
            <a:pPr>
              <a:lnSpc>
                <a:spcPct val="150000"/>
              </a:lnSpc>
              <a:buClr>
                <a:srgbClr val="FF0000"/>
              </a:buClr>
              <a:buFont typeface="Wingdings" pitchFamily="2" charset="2"/>
              <a:buChar char="q"/>
            </a:pPr>
            <a:r>
              <a:rPr lang="en-US" sz="2000" dirty="0">
                <a:latin typeface="Arial" pitchFamily="34" charset="0"/>
                <a:cs typeface="Arial" pitchFamily="34" charset="0"/>
              </a:rPr>
              <a:t>R language allows integration with the procedures written in the C, C++, </a:t>
            </a:r>
            <a:r>
              <a:rPr lang="en-US" sz="2000" dirty="0" err="1">
                <a:latin typeface="Arial" pitchFamily="34" charset="0"/>
                <a:cs typeface="Arial" pitchFamily="34" charset="0"/>
              </a:rPr>
              <a:t>.Net</a:t>
            </a:r>
            <a:r>
              <a:rPr lang="en-US" sz="2000" dirty="0">
                <a:latin typeface="Arial" pitchFamily="34" charset="0"/>
                <a:cs typeface="Arial" pitchFamily="34" charset="0"/>
              </a:rPr>
              <a:t>, Python or FORTRAN languages for efficiency.</a:t>
            </a:r>
          </a:p>
          <a:p>
            <a:pPr>
              <a:lnSpc>
                <a:spcPct val="150000"/>
              </a:lnSpc>
              <a:buClr>
                <a:srgbClr val="FF0000"/>
              </a:buClr>
              <a:buFont typeface="Wingdings" pitchFamily="2" charset="2"/>
              <a:buChar char="q"/>
            </a:pPr>
            <a:r>
              <a:rPr lang="en-US" sz="2000" dirty="0">
                <a:latin typeface="Arial" pitchFamily="34" charset="0"/>
                <a:cs typeface="Arial" pitchFamily="34" charset="0"/>
              </a:rPr>
              <a:t>R is freely available under the GNU General Public License, and pre-compiled binary versions are provided for various operating systems like Linux, Windows and Mac.</a:t>
            </a:r>
            <a:endParaRPr lang="en-US" sz="2000" b="1" dirty="0">
              <a:latin typeface="Arial" pitchFamily="34" charset="0"/>
              <a:cs typeface="Arial" pitchFamily="34" charset="0"/>
            </a:endParaRPr>
          </a:p>
          <a:p>
            <a:pPr>
              <a:lnSpc>
                <a:spcPct val="150000"/>
              </a:lnSpc>
              <a:buClr>
                <a:srgbClr val="FF0000"/>
              </a:buClr>
              <a:buFont typeface="Wingdings" pitchFamily="2" charset="2"/>
              <a:buChar char="q"/>
            </a:pPr>
            <a:r>
              <a:rPr lang="en-US" sz="2000" dirty="0">
                <a:latin typeface="Arial" pitchFamily="34" charset="0"/>
                <a:cs typeface="Arial" pitchFamily="34" charset="0"/>
              </a:rPr>
              <a:t>R is free software distributed under a GNU-style copy left, and an official part of the GNU project called </a:t>
            </a:r>
            <a:r>
              <a:rPr lang="en-US" sz="2000" b="1" dirty="0">
                <a:latin typeface="Arial" pitchFamily="34" charset="0"/>
                <a:cs typeface="Arial" pitchFamily="34" charset="0"/>
              </a:rPr>
              <a:t>GNU 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Downloading &amp; installing</a:t>
            </a:r>
          </a:p>
        </p:txBody>
      </p:sp>
      <p:sp>
        <p:nvSpPr>
          <p:cNvPr id="2" name="Date Placeholder 1"/>
          <p:cNvSpPr>
            <a:spLocks noGrp="1"/>
          </p:cNvSpPr>
          <p:nvPr>
            <p:ph type="dt" sz="half" idx="10"/>
          </p:nvPr>
        </p:nvSpPr>
        <p:spPr/>
        <p:txBody>
          <a:bodyPr/>
          <a:lstStyle/>
          <a:p>
            <a:fld id="{17BA2B2F-2620-4688-9733-1AFA6D033BAB}" type="datetime3">
              <a:rPr lang="en-US" smtClean="0"/>
              <a:pPr/>
              <a:t>22 July 2019</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Box 5"/>
          <p:cNvSpPr txBox="1"/>
          <p:nvPr/>
        </p:nvSpPr>
        <p:spPr>
          <a:xfrm>
            <a:off x="304800" y="2057400"/>
            <a:ext cx="8534400" cy="3477875"/>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Windows</a:t>
            </a:r>
          </a:p>
          <a:p>
            <a:endParaRPr lang="en-US" sz="2000" dirty="0">
              <a:solidFill>
                <a:srgbClr val="FF0000"/>
              </a:solidFill>
              <a:latin typeface="Arial" pitchFamily="34" charset="0"/>
              <a:cs typeface="Arial" pitchFamily="34" charset="0"/>
            </a:endParaRPr>
          </a:p>
          <a:p>
            <a:endParaRPr lang="en-US" sz="2000" dirty="0">
              <a:solidFill>
                <a:srgbClr val="FF0000"/>
              </a:solidFill>
              <a:latin typeface="Arial" pitchFamily="34" charset="0"/>
              <a:cs typeface="Arial" pitchFamily="34" charset="0"/>
            </a:endParaRPr>
          </a:p>
          <a:p>
            <a:r>
              <a:rPr lang="en-US" sz="2000" dirty="0">
                <a:latin typeface="Arial" pitchFamily="34" charset="0"/>
                <a:cs typeface="Arial" pitchFamily="34" charset="0"/>
              </a:rPr>
              <a:t>1. Open </a:t>
            </a:r>
            <a:r>
              <a:rPr lang="en-US" sz="2000" dirty="0">
                <a:solidFill>
                  <a:srgbClr val="1910C6"/>
                </a:solidFill>
                <a:latin typeface="Arial" pitchFamily="34" charset="0"/>
                <a:cs typeface="Arial" pitchFamily="34" charset="0"/>
              </a:rPr>
              <a:t>http://www.r-project.org</a:t>
            </a:r>
            <a:r>
              <a:rPr lang="en-US" sz="2000" dirty="0">
                <a:latin typeface="Arial" pitchFamily="34" charset="0"/>
                <a:cs typeface="Arial" pitchFamily="34" charset="0"/>
              </a:rPr>
              <a:t>/ in your browser.</a:t>
            </a:r>
          </a:p>
          <a:p>
            <a:r>
              <a:rPr lang="en-US" sz="2000" dirty="0">
                <a:latin typeface="Arial" pitchFamily="34" charset="0"/>
                <a:cs typeface="Arial" pitchFamily="34" charset="0"/>
              </a:rPr>
              <a:t>2. Click on “</a:t>
            </a:r>
            <a:r>
              <a:rPr lang="en-US" sz="2000" dirty="0">
                <a:solidFill>
                  <a:srgbClr val="1910C6"/>
                </a:solidFill>
                <a:latin typeface="Arial" pitchFamily="34" charset="0"/>
                <a:cs typeface="Arial" pitchFamily="34" charset="0"/>
              </a:rPr>
              <a:t>CRAN</a:t>
            </a:r>
            <a:r>
              <a:rPr lang="en-US" sz="2000" dirty="0">
                <a:latin typeface="Arial" pitchFamily="34" charset="0"/>
                <a:cs typeface="Arial" pitchFamily="34" charset="0"/>
              </a:rPr>
              <a:t>”. You’ll see a list of mirror sites, organized by country.</a:t>
            </a:r>
          </a:p>
          <a:p>
            <a:r>
              <a:rPr lang="en-US" sz="2000" dirty="0">
                <a:latin typeface="Arial" pitchFamily="34" charset="0"/>
                <a:cs typeface="Arial" pitchFamily="34" charset="0"/>
              </a:rPr>
              <a:t>3. Select a site near you.</a:t>
            </a:r>
          </a:p>
          <a:p>
            <a:r>
              <a:rPr lang="en-US" sz="2000" dirty="0">
                <a:latin typeface="Arial" pitchFamily="34" charset="0"/>
                <a:cs typeface="Arial" pitchFamily="34" charset="0"/>
              </a:rPr>
              <a:t>4. Click on “</a:t>
            </a:r>
            <a:r>
              <a:rPr lang="en-US" sz="2000" dirty="0">
                <a:solidFill>
                  <a:srgbClr val="1910C6"/>
                </a:solidFill>
                <a:latin typeface="Arial" pitchFamily="34" charset="0"/>
                <a:cs typeface="Arial" pitchFamily="34" charset="0"/>
              </a:rPr>
              <a:t>Windows</a:t>
            </a:r>
            <a:r>
              <a:rPr lang="en-US" sz="2000" dirty="0">
                <a:latin typeface="Arial" pitchFamily="34" charset="0"/>
                <a:cs typeface="Arial" pitchFamily="34" charset="0"/>
              </a:rPr>
              <a:t>” under “Download and Install R”.</a:t>
            </a:r>
          </a:p>
          <a:p>
            <a:r>
              <a:rPr lang="en-US" sz="2000" dirty="0">
                <a:latin typeface="Arial" pitchFamily="34" charset="0"/>
                <a:cs typeface="Arial" pitchFamily="34" charset="0"/>
              </a:rPr>
              <a:t>5. Click on “</a:t>
            </a:r>
            <a:r>
              <a:rPr lang="en-US" sz="2000" dirty="0">
                <a:solidFill>
                  <a:srgbClr val="1910C6"/>
                </a:solidFill>
                <a:latin typeface="Arial" pitchFamily="34" charset="0"/>
                <a:cs typeface="Arial" pitchFamily="34" charset="0"/>
              </a:rPr>
              <a:t>base</a:t>
            </a:r>
            <a:r>
              <a:rPr lang="en-US" sz="2000" dirty="0">
                <a:latin typeface="Arial" pitchFamily="34" charset="0"/>
                <a:cs typeface="Arial" pitchFamily="34" charset="0"/>
              </a:rPr>
              <a:t>”.</a:t>
            </a:r>
          </a:p>
          <a:p>
            <a:r>
              <a:rPr lang="en-US" sz="2000" dirty="0">
                <a:latin typeface="Arial" pitchFamily="34" charset="0"/>
                <a:cs typeface="Arial" pitchFamily="34" charset="0"/>
              </a:rPr>
              <a:t>6. Click on the link for downloading the latest version of R (an .exe file).</a:t>
            </a:r>
          </a:p>
          <a:p>
            <a:r>
              <a:rPr lang="en-US" sz="2000" dirty="0">
                <a:latin typeface="Arial" pitchFamily="34" charset="0"/>
                <a:cs typeface="Arial" pitchFamily="34" charset="0"/>
              </a:rPr>
              <a:t>7. When the download completes, double-click on the .exe file and answer the usual questions.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Downloading &amp; installing</a:t>
            </a:r>
          </a:p>
        </p:txBody>
      </p:sp>
      <p:sp>
        <p:nvSpPr>
          <p:cNvPr id="2" name="Date Placeholder 1"/>
          <p:cNvSpPr>
            <a:spLocks noGrp="1"/>
          </p:cNvSpPr>
          <p:nvPr>
            <p:ph type="dt" sz="half" idx="10"/>
          </p:nvPr>
        </p:nvSpPr>
        <p:spPr/>
        <p:txBody>
          <a:bodyPr/>
          <a:lstStyle/>
          <a:p>
            <a:fld id="{17BA2B2F-2620-4688-9733-1AFA6D033BAB}" type="datetime3">
              <a:rPr lang="en-US" smtClean="0"/>
              <a:pPr/>
              <a:t>22 July 2019</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381000" y="2057400"/>
            <a:ext cx="8382000" cy="3170099"/>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OS X</a:t>
            </a:r>
          </a:p>
          <a:p>
            <a:endParaRPr lang="en-US" sz="2000" dirty="0">
              <a:latin typeface="Arial" pitchFamily="34" charset="0"/>
              <a:cs typeface="Arial" pitchFamily="34" charset="0"/>
            </a:endParaRPr>
          </a:p>
          <a:p>
            <a:r>
              <a:rPr lang="en-US" sz="2000" dirty="0">
                <a:latin typeface="Arial" pitchFamily="34" charset="0"/>
                <a:cs typeface="Arial" pitchFamily="34" charset="0"/>
              </a:rPr>
              <a:t>1. Open </a:t>
            </a:r>
            <a:r>
              <a:rPr lang="en-US" sz="2000" dirty="0">
                <a:solidFill>
                  <a:srgbClr val="251BED"/>
                </a:solidFill>
                <a:latin typeface="Arial" pitchFamily="34" charset="0"/>
                <a:cs typeface="Arial" pitchFamily="34" charset="0"/>
              </a:rPr>
              <a:t>http://www.r-project.org</a:t>
            </a:r>
            <a:r>
              <a:rPr lang="en-US" sz="2000" dirty="0">
                <a:latin typeface="Arial" pitchFamily="34" charset="0"/>
                <a:cs typeface="Arial" pitchFamily="34" charset="0"/>
              </a:rPr>
              <a:t>/ in your browser.</a:t>
            </a:r>
          </a:p>
          <a:p>
            <a:r>
              <a:rPr lang="en-US" sz="2000" dirty="0">
                <a:latin typeface="Arial" pitchFamily="34" charset="0"/>
                <a:cs typeface="Arial" pitchFamily="34" charset="0"/>
              </a:rPr>
              <a:t>2. Click on “</a:t>
            </a:r>
            <a:r>
              <a:rPr lang="en-US" sz="2000" dirty="0">
                <a:solidFill>
                  <a:srgbClr val="251BED"/>
                </a:solidFill>
                <a:latin typeface="Arial" pitchFamily="34" charset="0"/>
                <a:cs typeface="Arial" pitchFamily="34" charset="0"/>
              </a:rPr>
              <a:t>CRAN</a:t>
            </a:r>
            <a:r>
              <a:rPr lang="en-US" sz="2000" dirty="0">
                <a:latin typeface="Arial" pitchFamily="34" charset="0"/>
                <a:cs typeface="Arial" pitchFamily="34" charset="0"/>
              </a:rPr>
              <a:t>”. You’ll see a list of mirror sites, organized by country.</a:t>
            </a:r>
          </a:p>
          <a:p>
            <a:r>
              <a:rPr lang="en-US" sz="2000" dirty="0">
                <a:latin typeface="Arial" pitchFamily="34" charset="0"/>
                <a:cs typeface="Arial" pitchFamily="34" charset="0"/>
              </a:rPr>
              <a:t>3. Select a site near you.</a:t>
            </a:r>
          </a:p>
          <a:p>
            <a:r>
              <a:rPr lang="en-US" sz="2000" dirty="0">
                <a:latin typeface="Arial" pitchFamily="34" charset="0"/>
                <a:cs typeface="Arial" pitchFamily="34" charset="0"/>
              </a:rPr>
              <a:t>4. Click on “</a:t>
            </a:r>
            <a:r>
              <a:rPr lang="en-US" sz="2000" dirty="0" err="1">
                <a:solidFill>
                  <a:srgbClr val="251BED"/>
                </a:solidFill>
                <a:latin typeface="Arial" pitchFamily="34" charset="0"/>
                <a:cs typeface="Arial" pitchFamily="34" charset="0"/>
              </a:rPr>
              <a:t>MacOS</a:t>
            </a:r>
            <a:r>
              <a:rPr lang="en-US" sz="2000" dirty="0">
                <a:solidFill>
                  <a:srgbClr val="251BED"/>
                </a:solidFill>
                <a:latin typeface="Arial" pitchFamily="34" charset="0"/>
                <a:cs typeface="Arial" pitchFamily="34" charset="0"/>
              </a:rPr>
              <a:t> X</a:t>
            </a:r>
            <a:r>
              <a:rPr lang="en-US" sz="2000" dirty="0">
                <a:latin typeface="Arial" pitchFamily="34" charset="0"/>
                <a:cs typeface="Arial" pitchFamily="34" charset="0"/>
              </a:rPr>
              <a:t>”.</a:t>
            </a:r>
          </a:p>
          <a:p>
            <a:r>
              <a:rPr lang="en-US" sz="2000" dirty="0">
                <a:latin typeface="Arial" pitchFamily="34" charset="0"/>
                <a:cs typeface="Arial" pitchFamily="34" charset="0"/>
              </a:rPr>
              <a:t>5. Click on the .</a:t>
            </a:r>
            <a:r>
              <a:rPr lang="en-US" sz="2000" dirty="0" err="1">
                <a:latin typeface="Arial" pitchFamily="34" charset="0"/>
                <a:cs typeface="Arial" pitchFamily="34" charset="0"/>
              </a:rPr>
              <a:t>pkg</a:t>
            </a:r>
            <a:r>
              <a:rPr lang="en-US" sz="2000" dirty="0">
                <a:latin typeface="Arial" pitchFamily="34" charset="0"/>
                <a:cs typeface="Arial" pitchFamily="34" charset="0"/>
              </a:rPr>
              <a:t> file for the latest version of R, under “Files:”, to download it.</a:t>
            </a:r>
          </a:p>
          <a:p>
            <a:r>
              <a:rPr lang="en-US" sz="2000" dirty="0">
                <a:latin typeface="Arial" pitchFamily="34" charset="0"/>
                <a:cs typeface="Arial" pitchFamily="34" charset="0"/>
              </a:rPr>
              <a:t>6. When the download completes, double-click on the .</a:t>
            </a:r>
            <a:r>
              <a:rPr lang="en-US" sz="2000" dirty="0" err="1">
                <a:latin typeface="Arial" pitchFamily="34" charset="0"/>
                <a:cs typeface="Arial" pitchFamily="34" charset="0"/>
              </a:rPr>
              <a:t>pkg</a:t>
            </a:r>
            <a:r>
              <a:rPr lang="en-US" sz="2000" dirty="0">
                <a:latin typeface="Arial" pitchFamily="34" charset="0"/>
                <a:cs typeface="Arial" pitchFamily="34" charset="0"/>
              </a:rPr>
              <a:t> file and answer the usual questions.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1026" name="Picture 2"/>
          <p:cNvPicPr>
            <a:picLocks noChangeAspect="1" noChangeArrowheads="1"/>
          </p:cNvPicPr>
          <p:nvPr/>
        </p:nvPicPr>
        <p:blipFill>
          <a:blip r:embed="rId2"/>
          <a:srcRect/>
          <a:stretch>
            <a:fillRect/>
          </a:stretch>
        </p:blipFill>
        <p:spPr bwMode="auto">
          <a:xfrm>
            <a:off x="0" y="76200"/>
            <a:ext cx="9144000" cy="6629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A2B2F-2620-4688-9733-1AFA6D033BAB}" type="datetime3">
              <a:rPr lang="en-US" smtClean="0"/>
              <a:pPr/>
              <a:t>22 July 2019</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43000"/>
          </a:xfrm>
        </p:spPr>
        <p:txBody>
          <a:bodyPr/>
          <a:lstStyle/>
          <a:p>
            <a:r>
              <a:rPr lang="en-US" dirty="0"/>
              <a:t>Starting R</a:t>
            </a:r>
          </a:p>
        </p:txBody>
      </p:sp>
      <p:sp>
        <p:nvSpPr>
          <p:cNvPr id="2" name="Date Placeholder 1"/>
          <p:cNvSpPr>
            <a:spLocks noGrp="1"/>
          </p:cNvSpPr>
          <p:nvPr>
            <p:ph type="dt" sz="half" idx="10"/>
          </p:nvPr>
        </p:nvSpPr>
        <p:spPr/>
        <p:txBody>
          <a:bodyPr/>
          <a:lstStyle/>
          <a:p>
            <a:fld id="{17BA2B2F-2620-4688-9733-1AFA6D033BAB}" type="datetime3">
              <a:rPr lang="en-US" smtClean="0"/>
              <a:pPr/>
              <a:t>22 July 2019</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838200" y="1295400"/>
            <a:ext cx="7620000" cy="5016758"/>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Windows</a:t>
            </a:r>
          </a:p>
          <a:p>
            <a:endParaRPr lang="en-US" sz="2000" dirty="0">
              <a:solidFill>
                <a:srgbClr val="FF0000"/>
              </a:solidFill>
              <a:latin typeface="Arial" pitchFamily="34" charset="0"/>
              <a:cs typeface="Arial" pitchFamily="34" charset="0"/>
            </a:endParaRPr>
          </a:p>
          <a:p>
            <a:r>
              <a:rPr lang="en-US" sz="2000" dirty="0">
                <a:solidFill>
                  <a:srgbClr val="1910C6"/>
                </a:solidFill>
                <a:latin typeface="Arial" pitchFamily="34" charset="0"/>
                <a:cs typeface="Arial" pitchFamily="34" charset="0"/>
              </a:rPr>
              <a:t>Click on Start → All Programs → R; or double-click on the R icon on your desktop</a:t>
            </a:r>
          </a:p>
          <a:p>
            <a:r>
              <a:rPr lang="en-US" sz="2000" dirty="0">
                <a:solidFill>
                  <a:srgbClr val="1910C6"/>
                </a:solidFill>
                <a:latin typeface="Arial" pitchFamily="34" charset="0"/>
                <a:cs typeface="Arial" pitchFamily="34" charset="0"/>
              </a:rPr>
              <a:t>(assuming the installer created an icon for you).</a:t>
            </a:r>
          </a:p>
          <a:p>
            <a:r>
              <a:rPr lang="en-US" sz="2000" dirty="0">
                <a:solidFill>
                  <a:srgbClr val="FF0000"/>
                </a:solidFill>
                <a:latin typeface="Arial" pitchFamily="34" charset="0"/>
                <a:cs typeface="Arial" pitchFamily="34" charset="0"/>
              </a:rPr>
              <a:t>OS X</a:t>
            </a:r>
          </a:p>
          <a:p>
            <a:endParaRPr lang="en-US" sz="2000" dirty="0">
              <a:solidFill>
                <a:srgbClr val="FF0000"/>
              </a:solidFill>
              <a:latin typeface="Arial" pitchFamily="34" charset="0"/>
              <a:cs typeface="Arial" pitchFamily="34" charset="0"/>
            </a:endParaRPr>
          </a:p>
          <a:p>
            <a:r>
              <a:rPr lang="en-US" sz="2000" dirty="0">
                <a:solidFill>
                  <a:srgbClr val="1910C6"/>
                </a:solidFill>
                <a:latin typeface="Arial" pitchFamily="34" charset="0"/>
                <a:cs typeface="Arial" pitchFamily="34" charset="0"/>
              </a:rPr>
              <a:t>Either click on the icon in the Applications directory or put the R icon on the dock</a:t>
            </a:r>
          </a:p>
          <a:p>
            <a:r>
              <a:rPr lang="en-US" sz="2000" dirty="0">
                <a:solidFill>
                  <a:srgbClr val="1910C6"/>
                </a:solidFill>
                <a:latin typeface="Arial" pitchFamily="34" charset="0"/>
                <a:cs typeface="Arial" pitchFamily="34" charset="0"/>
              </a:rPr>
              <a:t>and click on the icon there. Alternatively, you can just type R on a Unix command</a:t>
            </a:r>
          </a:p>
          <a:p>
            <a:r>
              <a:rPr lang="en-US" sz="2000" dirty="0">
                <a:solidFill>
                  <a:srgbClr val="1910C6"/>
                </a:solidFill>
                <a:latin typeface="Arial" pitchFamily="34" charset="0"/>
                <a:cs typeface="Arial" pitchFamily="34" charset="0"/>
              </a:rPr>
              <a:t>line in a shell.</a:t>
            </a:r>
          </a:p>
          <a:p>
            <a:r>
              <a:rPr lang="en-US" sz="2000" dirty="0">
                <a:solidFill>
                  <a:srgbClr val="FF0000"/>
                </a:solidFill>
                <a:latin typeface="Arial" pitchFamily="34" charset="0"/>
                <a:cs typeface="Arial" pitchFamily="34" charset="0"/>
              </a:rPr>
              <a:t>Linux or Unix</a:t>
            </a:r>
          </a:p>
          <a:p>
            <a:endParaRPr lang="en-US" sz="2000" dirty="0">
              <a:solidFill>
                <a:srgbClr val="FF0000"/>
              </a:solidFill>
              <a:latin typeface="Arial" pitchFamily="34" charset="0"/>
              <a:cs typeface="Arial" pitchFamily="34" charset="0"/>
            </a:endParaRPr>
          </a:p>
          <a:p>
            <a:r>
              <a:rPr lang="en-US" sz="2000" dirty="0">
                <a:solidFill>
                  <a:srgbClr val="1910C6"/>
                </a:solidFill>
                <a:latin typeface="Arial" pitchFamily="34" charset="0"/>
                <a:cs typeface="Arial" pitchFamily="34" charset="0"/>
              </a:rPr>
              <a:t>Start the R program from the shell prompt using the R command (uppercase 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5122" name="Picture 2"/>
          <p:cNvPicPr>
            <a:picLocks noChangeAspect="1" noChangeArrowheads="1"/>
          </p:cNvPicPr>
          <p:nvPr/>
        </p:nvPicPr>
        <p:blipFill>
          <a:blip r:embed="rId2"/>
          <a:srcRect/>
          <a:stretch>
            <a:fillRect/>
          </a:stretch>
        </p:blipFill>
        <p:spPr bwMode="auto">
          <a:xfrm>
            <a:off x="0" y="17585"/>
            <a:ext cx="9144000" cy="676421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307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A2B2F-2620-4688-9733-1AFA6D033BAB}" type="datetime3">
              <a:rPr lang="en-US" smtClean="0"/>
              <a:pPr/>
              <a:t>22 July 2019</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4098" name="Picture 2"/>
          <p:cNvPicPr>
            <a:picLocks noChangeAspect="1" noChangeArrowheads="1"/>
          </p:cNvPicPr>
          <p:nvPr/>
        </p:nvPicPr>
        <p:blipFill>
          <a:blip r:embed="rId2"/>
          <a:srcRect/>
          <a:stretch>
            <a:fillRect/>
          </a:stretch>
        </p:blipFill>
        <p:spPr bwMode="auto">
          <a:xfrm>
            <a:off x="0" y="228600"/>
            <a:ext cx="9144000" cy="6553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Entering Commands in R</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457200" y="2133600"/>
            <a:ext cx="8153400" cy="3477875"/>
          </a:xfrm>
          <a:prstGeom prst="rect">
            <a:avLst/>
          </a:prstGeom>
          <a:noFill/>
        </p:spPr>
        <p:txBody>
          <a:bodyPr wrap="square" rtlCol="0">
            <a:spAutoFit/>
          </a:bodyPr>
          <a:lstStyle/>
          <a:p>
            <a:r>
              <a:rPr lang="en-US" sz="2000" dirty="0">
                <a:latin typeface="Arial" pitchFamily="34" charset="0"/>
                <a:cs typeface="Arial" pitchFamily="34" charset="0"/>
              </a:rPr>
              <a:t>R prompts you with “</a:t>
            </a:r>
            <a:r>
              <a:rPr lang="en-US" sz="2000" dirty="0">
                <a:solidFill>
                  <a:srgbClr val="FF0000"/>
                </a:solidFill>
                <a:latin typeface="Arial" pitchFamily="34" charset="0"/>
                <a:cs typeface="Arial" pitchFamily="34" charset="0"/>
              </a:rPr>
              <a:t>&gt;</a:t>
            </a:r>
            <a:r>
              <a:rPr lang="en-US" sz="2000" dirty="0">
                <a:latin typeface="Arial" pitchFamily="34" charset="0"/>
                <a:cs typeface="Arial" pitchFamily="34" charset="0"/>
              </a:rPr>
              <a:t>”. To get started, just treat R like a big calculator: </a:t>
            </a:r>
          </a:p>
          <a:p>
            <a:endParaRPr lang="en-US" sz="2000" dirty="0">
              <a:latin typeface="Arial" pitchFamily="34" charset="0"/>
              <a:cs typeface="Arial" pitchFamily="34" charset="0"/>
            </a:endParaRPr>
          </a:p>
          <a:p>
            <a:r>
              <a:rPr lang="en-US" sz="2000" dirty="0">
                <a:latin typeface="Arial" pitchFamily="34" charset="0"/>
                <a:cs typeface="Arial" pitchFamily="34" charset="0"/>
              </a:rPr>
              <a:t>enter an expression, and R will evaluate the expression and print the result:</a:t>
            </a:r>
          </a:p>
          <a:p>
            <a:endParaRPr lang="en-US" sz="2000" dirty="0">
              <a:latin typeface="Arial" pitchFamily="34" charset="0"/>
              <a:cs typeface="Arial" pitchFamily="34" charset="0"/>
            </a:endParaRPr>
          </a:p>
          <a:p>
            <a:r>
              <a:rPr lang="en-US" sz="2000" dirty="0">
                <a:latin typeface="Arial" pitchFamily="34" charset="0"/>
                <a:cs typeface="Arial" pitchFamily="34" charset="0"/>
              </a:rPr>
              <a:t>&gt; </a:t>
            </a:r>
            <a:r>
              <a:rPr lang="en-US" sz="2000" b="1" dirty="0">
                <a:latin typeface="Arial" pitchFamily="34" charset="0"/>
                <a:cs typeface="Arial" pitchFamily="34" charset="0"/>
              </a:rPr>
              <a:t>1+1</a:t>
            </a:r>
          </a:p>
          <a:p>
            <a:r>
              <a:rPr lang="en-US" sz="2000" dirty="0">
                <a:latin typeface="Arial" pitchFamily="34" charset="0"/>
                <a:cs typeface="Arial" pitchFamily="34" charset="0"/>
              </a:rPr>
              <a:t>[1] 2</a:t>
            </a:r>
          </a:p>
          <a:p>
            <a:endParaRPr lang="en-US" sz="2000" dirty="0">
              <a:latin typeface="Arial" pitchFamily="34" charset="0"/>
              <a:cs typeface="Arial" pitchFamily="34" charset="0"/>
            </a:endParaRPr>
          </a:p>
          <a:p>
            <a:r>
              <a:rPr lang="en-US" sz="2000" dirty="0">
                <a:latin typeface="Arial" pitchFamily="34" charset="0"/>
                <a:cs typeface="Arial" pitchFamily="34" charset="0"/>
              </a:rPr>
              <a:t>The computer adds one and one, giving two, and displays the result.</a:t>
            </a:r>
          </a:p>
          <a:p>
            <a:endParaRPr lang="en-US" sz="2000" dirty="0">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67A8DACA-F009-4110-A2BF-C62C753CD28C}"/>
              </a:ext>
            </a:extLst>
          </p:cNvPr>
          <p:cNvSpPr>
            <a:spLocks noGrp="1"/>
          </p:cNvSpPr>
          <p:nvPr>
            <p:ph type="ctrTitle"/>
          </p:nvPr>
        </p:nvSpPr>
        <p:spPr/>
        <p:txBody>
          <a:bodyPr>
            <a:noAutofit/>
          </a:bodyPr>
          <a:lstStyle/>
          <a:p>
            <a:r>
              <a:rPr lang="en-US" sz="8800" dirty="0">
                <a:solidFill>
                  <a:srgbClr val="1910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a:t>
            </a:r>
            <a:br>
              <a:rPr lang="en-US" sz="8800" dirty="0">
                <a:solidFill>
                  <a:srgbClr val="1910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8800" dirty="0">
                <a:solidFill>
                  <a:srgbClr val="1910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a:t>
            </a:r>
            <a:br>
              <a:rPr lang="en-US" sz="8800" dirty="0">
                <a:solidFill>
                  <a:srgbClr val="1910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8800" dirty="0">
                <a:solidFill>
                  <a:srgbClr val="1910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Structures</a:t>
            </a:r>
          </a:p>
        </p:txBody>
      </p:sp>
      <p:sp>
        <p:nvSpPr>
          <p:cNvPr id="9" name="Subtitle 8">
            <a:extLst>
              <a:ext uri="{FF2B5EF4-FFF2-40B4-BE49-F238E27FC236}">
                <a16:creationId xmlns="" xmlns:a16="http://schemas.microsoft.com/office/drawing/2014/main" id="{F9F88F2A-863B-40F4-8D73-3C60908A3DF2}"/>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 xmlns:a16="http://schemas.microsoft.com/office/drawing/2014/main" id="{63D05858-DBE6-4E5E-9FE3-C3A46FCDAA50}"/>
              </a:ext>
            </a:extLst>
          </p:cNvPr>
          <p:cNvSpPr>
            <a:spLocks noGrp="1"/>
          </p:cNvSpPr>
          <p:nvPr>
            <p:ph type="dt" sz="half" idx="10"/>
          </p:nvPr>
        </p:nvSpPr>
        <p:spPr/>
        <p:txBody>
          <a:bodyPr/>
          <a:lstStyle/>
          <a:p>
            <a:fld id="{EBFD4AA8-0EA0-4FE5-9C54-C36235493C1D}" type="datetime3">
              <a:rPr lang="en-US" smtClean="0"/>
              <a:pPr/>
              <a:t>22 July 2019</a:t>
            </a:fld>
            <a:endParaRPr lang="en-US"/>
          </a:p>
        </p:txBody>
      </p:sp>
      <p:sp>
        <p:nvSpPr>
          <p:cNvPr id="5" name="Footer Placeholder 4">
            <a:extLst>
              <a:ext uri="{FF2B5EF4-FFF2-40B4-BE49-F238E27FC236}">
                <a16:creationId xmlns="" xmlns:a16="http://schemas.microsoft.com/office/drawing/2014/main" id="{8075BBD6-102A-4C23-A626-97D4701117FF}"/>
              </a:ext>
            </a:extLst>
          </p:cNvPr>
          <p:cNvSpPr>
            <a:spLocks noGrp="1"/>
          </p:cNvSpPr>
          <p:nvPr>
            <p:ph type="ftr" sz="quarter" idx="11"/>
          </p:nvPr>
        </p:nvSpPr>
        <p:spPr/>
        <p:txBody>
          <a:bodyPr/>
          <a:lstStyle/>
          <a:p>
            <a:r>
              <a:rPr lang="en-US"/>
              <a:t>Sunil N, R Programming</a:t>
            </a:r>
          </a:p>
        </p:txBody>
      </p:sp>
      <p:sp>
        <p:nvSpPr>
          <p:cNvPr id="6" name="Slide Number Placeholder 5">
            <a:extLst>
              <a:ext uri="{FF2B5EF4-FFF2-40B4-BE49-F238E27FC236}">
                <a16:creationId xmlns="" xmlns:a16="http://schemas.microsoft.com/office/drawing/2014/main" id="{448C4FC5-D789-46D7-87FF-D6750D3853D4}"/>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 xmlns:p14="http://schemas.microsoft.com/office/powerpoint/2010/main" val="2578221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Entering Commands in R</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TextBox 5"/>
          <p:cNvSpPr txBox="1"/>
          <p:nvPr/>
        </p:nvSpPr>
        <p:spPr>
          <a:xfrm>
            <a:off x="228600" y="1447800"/>
            <a:ext cx="8686800" cy="4401205"/>
          </a:xfrm>
          <a:prstGeom prst="rect">
            <a:avLst/>
          </a:prstGeom>
          <a:noFill/>
        </p:spPr>
        <p:txBody>
          <a:bodyPr wrap="square" rtlCol="0">
            <a:spAutoFit/>
          </a:bodyPr>
          <a:lstStyle/>
          <a:p>
            <a:r>
              <a:rPr lang="en-US" sz="2000" dirty="0">
                <a:latin typeface="Arial" pitchFamily="34" charset="0"/>
                <a:cs typeface="Arial" pitchFamily="34" charset="0"/>
              </a:rPr>
              <a:t>It’s easy to mistype commands, and retyping them is tedious and frustrating. So R includes command-line editing to make life easier. It defines single keystrokes that let you easily recall, correct, and re execute your commands. My own typical command line interaction goes like this:</a:t>
            </a:r>
          </a:p>
          <a:p>
            <a:endParaRPr lang="en-US" sz="2000" dirty="0">
              <a:latin typeface="Arial" pitchFamily="34" charset="0"/>
              <a:cs typeface="Arial" pitchFamily="34" charset="0"/>
            </a:endParaRPr>
          </a:p>
          <a:p>
            <a:endParaRPr lang="en-US" sz="2000" dirty="0">
              <a:latin typeface="Arial" pitchFamily="34" charset="0"/>
              <a:cs typeface="Arial" pitchFamily="34" charset="0"/>
            </a:endParaRPr>
          </a:p>
          <a:p>
            <a:r>
              <a:rPr lang="en-US" sz="2000" dirty="0">
                <a:latin typeface="Arial" pitchFamily="34" charset="0"/>
                <a:cs typeface="Arial" pitchFamily="34" charset="0"/>
              </a:rPr>
              <a:t>1. I enter an R expression with a typo.</a:t>
            </a:r>
          </a:p>
          <a:p>
            <a:r>
              <a:rPr lang="en-US" sz="2000" dirty="0">
                <a:latin typeface="Arial" pitchFamily="34" charset="0"/>
                <a:cs typeface="Arial" pitchFamily="34" charset="0"/>
              </a:rPr>
              <a:t>2. R complains about my mistake.</a:t>
            </a:r>
          </a:p>
          <a:p>
            <a:r>
              <a:rPr lang="en-US" sz="2000" dirty="0">
                <a:latin typeface="Arial" pitchFamily="34" charset="0"/>
                <a:cs typeface="Arial" pitchFamily="34" charset="0"/>
              </a:rPr>
              <a:t>3. I press the up-arrow key to recall my mistaken line.</a:t>
            </a:r>
          </a:p>
          <a:p>
            <a:r>
              <a:rPr lang="en-US" sz="2000" dirty="0">
                <a:latin typeface="Arial" pitchFamily="34" charset="0"/>
                <a:cs typeface="Arial" pitchFamily="34" charset="0"/>
              </a:rPr>
              <a:t>4. I use the left and right arrow keys to move the cursor back to the error.</a:t>
            </a:r>
          </a:p>
          <a:p>
            <a:r>
              <a:rPr lang="en-US" sz="2000" dirty="0">
                <a:latin typeface="Arial" pitchFamily="34" charset="0"/>
                <a:cs typeface="Arial" pitchFamily="34" charset="0"/>
              </a:rPr>
              <a:t>5. I use the Delete key to delete the offending characters.</a:t>
            </a:r>
          </a:p>
          <a:p>
            <a:r>
              <a:rPr lang="en-US" sz="2000" dirty="0">
                <a:latin typeface="Arial" pitchFamily="34" charset="0"/>
                <a:cs typeface="Arial" pitchFamily="34" charset="0"/>
              </a:rPr>
              <a:t>6. I type the corrected characters, which inserts them into the command line.</a:t>
            </a:r>
          </a:p>
          <a:p>
            <a:r>
              <a:rPr lang="en-US" sz="2000" dirty="0">
                <a:latin typeface="Arial" pitchFamily="34" charset="0"/>
                <a:cs typeface="Arial" pitchFamily="34" charset="0"/>
              </a:rPr>
              <a:t>7. I press Enter to </a:t>
            </a:r>
            <a:r>
              <a:rPr lang="en-US" sz="2000" dirty="0" err="1">
                <a:latin typeface="Arial" pitchFamily="34" charset="0"/>
                <a:cs typeface="Arial" pitchFamily="34" charset="0"/>
              </a:rPr>
              <a:t>reexecute</a:t>
            </a:r>
            <a:r>
              <a:rPr lang="en-US" sz="2000" dirty="0">
                <a:latin typeface="Arial" pitchFamily="34" charset="0"/>
                <a:cs typeface="Arial" pitchFamily="34" charset="0"/>
              </a:rPr>
              <a:t> the corrected command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Command line editing</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7" name="Table 6"/>
          <p:cNvGraphicFramePr>
            <a:graphicFrameLocks noGrp="1"/>
          </p:cNvGraphicFramePr>
          <p:nvPr/>
        </p:nvGraphicFramePr>
        <p:xfrm>
          <a:off x="457200" y="1143000"/>
          <a:ext cx="8229600" cy="525780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5181600">
                  <a:extLst>
                    <a:ext uri="{9D8B030D-6E8A-4147-A177-3AD203B41FA5}">
                      <a16:colId xmlns="" xmlns:a16="http://schemas.microsoft.com/office/drawing/2014/main" val="20002"/>
                    </a:ext>
                  </a:extLst>
                </a:gridCol>
              </a:tblGrid>
              <a:tr h="370840">
                <a:tc>
                  <a:txBody>
                    <a:bodyPr/>
                    <a:lstStyle/>
                    <a:p>
                      <a:pPr algn="ctr"/>
                      <a:r>
                        <a:rPr lang="en-US" dirty="0"/>
                        <a:t>Labeled key</a:t>
                      </a:r>
                    </a:p>
                  </a:txBody>
                  <a:tcPr/>
                </a:tc>
                <a:tc>
                  <a:txBody>
                    <a:bodyPr/>
                    <a:lstStyle/>
                    <a:p>
                      <a:pPr algn="ctr"/>
                      <a:r>
                        <a:rPr lang="en-US" dirty="0"/>
                        <a:t>Ctrl key combination</a:t>
                      </a:r>
                    </a:p>
                  </a:txBody>
                  <a:tcPr/>
                </a:tc>
                <a:tc>
                  <a:txBody>
                    <a:bodyPr/>
                    <a:lstStyle/>
                    <a:p>
                      <a:pPr algn="ctr"/>
                      <a:r>
                        <a:rPr lang="en-US" dirty="0"/>
                        <a:t>description</a:t>
                      </a:r>
                    </a:p>
                  </a:txBody>
                  <a:tcPr/>
                </a:tc>
                <a:extLst>
                  <a:ext uri="{0D108BD9-81ED-4DB2-BD59-A6C34878D82A}">
                    <a16:rowId xmlns="" xmlns:a16="http://schemas.microsoft.com/office/drawing/2014/main" val="10000"/>
                  </a:ext>
                </a:extLst>
              </a:tr>
              <a:tr h="370840">
                <a:tc>
                  <a:txBody>
                    <a:bodyPr/>
                    <a:lstStyle/>
                    <a:p>
                      <a:pPr algn="ctr"/>
                      <a:r>
                        <a:rPr lang="en-US" dirty="0">
                          <a:solidFill>
                            <a:srgbClr val="1910C6"/>
                          </a:solidFill>
                        </a:rPr>
                        <a:t>Up</a:t>
                      </a:r>
                      <a:r>
                        <a:rPr lang="en-US" baseline="0" dirty="0">
                          <a:solidFill>
                            <a:srgbClr val="1910C6"/>
                          </a:solidFill>
                        </a:rPr>
                        <a:t> arrow</a:t>
                      </a:r>
                      <a:endParaRPr lang="en-US" dirty="0">
                        <a:solidFill>
                          <a:srgbClr val="1910C6"/>
                        </a:solidFill>
                      </a:endParaRPr>
                    </a:p>
                  </a:txBody>
                  <a:tcPr/>
                </a:tc>
                <a:tc>
                  <a:txBody>
                    <a:bodyPr/>
                    <a:lstStyle/>
                    <a:p>
                      <a:pPr algn="ctr"/>
                      <a:r>
                        <a:rPr lang="en-US" dirty="0">
                          <a:solidFill>
                            <a:srgbClr val="FF0000"/>
                          </a:solidFill>
                        </a:rPr>
                        <a:t>Ctrl + P</a:t>
                      </a:r>
                    </a:p>
                  </a:txBody>
                  <a:tcPr/>
                </a:tc>
                <a:tc>
                  <a:txBody>
                    <a:bodyPr/>
                    <a:lstStyle/>
                    <a:p>
                      <a:pPr algn="l"/>
                      <a:r>
                        <a:rPr lang="en-US" dirty="0">
                          <a:solidFill>
                            <a:srgbClr val="1910C6"/>
                          </a:solidFill>
                        </a:rPr>
                        <a:t>Recall previous</a:t>
                      </a:r>
                      <a:r>
                        <a:rPr lang="en-US" baseline="0" dirty="0">
                          <a:solidFill>
                            <a:srgbClr val="1910C6"/>
                          </a:solidFill>
                        </a:rPr>
                        <a:t> command by moving backward through the history of commands</a:t>
                      </a:r>
                      <a:endParaRPr lang="en-US" dirty="0">
                        <a:solidFill>
                          <a:srgbClr val="1910C6"/>
                        </a:solidFill>
                      </a:endParaRPr>
                    </a:p>
                  </a:txBody>
                  <a:tcPr/>
                </a:tc>
                <a:extLst>
                  <a:ext uri="{0D108BD9-81ED-4DB2-BD59-A6C34878D82A}">
                    <a16:rowId xmlns="" xmlns:a16="http://schemas.microsoft.com/office/drawing/2014/main" val="10001"/>
                  </a:ext>
                </a:extLst>
              </a:tr>
              <a:tr h="370840">
                <a:tc>
                  <a:txBody>
                    <a:bodyPr/>
                    <a:lstStyle/>
                    <a:p>
                      <a:pPr algn="ctr"/>
                      <a:r>
                        <a:rPr lang="en-US" dirty="0">
                          <a:solidFill>
                            <a:srgbClr val="1910C6"/>
                          </a:solidFill>
                        </a:rPr>
                        <a:t>Down arrow</a:t>
                      </a:r>
                    </a:p>
                  </a:txBody>
                  <a:tcPr/>
                </a:tc>
                <a:tc>
                  <a:txBody>
                    <a:bodyPr/>
                    <a:lstStyle/>
                    <a:p>
                      <a:pPr algn="ctr"/>
                      <a:r>
                        <a:rPr lang="en-US" dirty="0">
                          <a:solidFill>
                            <a:srgbClr val="FF0000"/>
                          </a:solidFill>
                        </a:rPr>
                        <a:t>Ctrl +n</a:t>
                      </a:r>
                    </a:p>
                  </a:txBody>
                  <a:tcPr/>
                </a:tc>
                <a:tc>
                  <a:txBody>
                    <a:bodyPr/>
                    <a:lstStyle/>
                    <a:p>
                      <a:pPr algn="l"/>
                      <a:r>
                        <a:rPr lang="en-US" dirty="0">
                          <a:solidFill>
                            <a:srgbClr val="1910C6"/>
                          </a:solidFill>
                        </a:rPr>
                        <a:t>Move forward through the history of commands</a:t>
                      </a:r>
                    </a:p>
                  </a:txBody>
                  <a:tcPr/>
                </a:tc>
                <a:extLst>
                  <a:ext uri="{0D108BD9-81ED-4DB2-BD59-A6C34878D82A}">
                    <a16:rowId xmlns="" xmlns:a16="http://schemas.microsoft.com/office/drawing/2014/main" val="10002"/>
                  </a:ext>
                </a:extLst>
              </a:tr>
              <a:tr h="370840">
                <a:tc>
                  <a:txBody>
                    <a:bodyPr/>
                    <a:lstStyle/>
                    <a:p>
                      <a:pPr algn="ctr"/>
                      <a:r>
                        <a:rPr lang="en-US" dirty="0">
                          <a:solidFill>
                            <a:srgbClr val="1910C6"/>
                          </a:solidFill>
                        </a:rPr>
                        <a:t>Backspace</a:t>
                      </a:r>
                    </a:p>
                  </a:txBody>
                  <a:tcPr/>
                </a:tc>
                <a:tc>
                  <a:txBody>
                    <a:bodyPr/>
                    <a:lstStyle/>
                    <a:p>
                      <a:pPr algn="ctr"/>
                      <a:r>
                        <a:rPr lang="en-US" dirty="0">
                          <a:solidFill>
                            <a:srgbClr val="FF0000"/>
                          </a:solidFill>
                        </a:rPr>
                        <a:t>Ctrl + h</a:t>
                      </a:r>
                    </a:p>
                  </a:txBody>
                  <a:tcPr/>
                </a:tc>
                <a:tc>
                  <a:txBody>
                    <a:bodyPr/>
                    <a:lstStyle/>
                    <a:p>
                      <a:pPr algn="l"/>
                      <a:r>
                        <a:rPr lang="en-US" dirty="0">
                          <a:solidFill>
                            <a:srgbClr val="1910C6"/>
                          </a:solidFill>
                        </a:rPr>
                        <a:t>Delete the character to the left </a:t>
                      </a:r>
                      <a:r>
                        <a:rPr lang="en-US" baseline="0" dirty="0">
                          <a:solidFill>
                            <a:srgbClr val="1910C6"/>
                          </a:solidFill>
                        </a:rPr>
                        <a:t> of cursor</a:t>
                      </a:r>
                      <a:endParaRPr lang="en-US" dirty="0">
                        <a:solidFill>
                          <a:srgbClr val="1910C6"/>
                        </a:solidFill>
                      </a:endParaRPr>
                    </a:p>
                  </a:txBody>
                  <a:tcPr/>
                </a:tc>
                <a:extLst>
                  <a:ext uri="{0D108BD9-81ED-4DB2-BD59-A6C34878D82A}">
                    <a16:rowId xmlns="" xmlns:a16="http://schemas.microsoft.com/office/drawing/2014/main" val="10003"/>
                  </a:ext>
                </a:extLst>
              </a:tr>
              <a:tr h="370840">
                <a:tc>
                  <a:txBody>
                    <a:bodyPr/>
                    <a:lstStyle/>
                    <a:p>
                      <a:pPr algn="ctr"/>
                      <a:r>
                        <a:rPr lang="en-US" dirty="0">
                          <a:solidFill>
                            <a:srgbClr val="1910C6"/>
                          </a:solidFill>
                        </a:rPr>
                        <a:t>Delete(del)</a:t>
                      </a:r>
                    </a:p>
                  </a:txBody>
                  <a:tcPr/>
                </a:tc>
                <a:tc>
                  <a:txBody>
                    <a:bodyPr/>
                    <a:lstStyle/>
                    <a:p>
                      <a:pPr algn="ctr"/>
                      <a:r>
                        <a:rPr lang="en-US" dirty="0">
                          <a:solidFill>
                            <a:srgbClr val="FF0000"/>
                          </a:solidFill>
                        </a:rPr>
                        <a:t>Ctrl + d</a:t>
                      </a:r>
                    </a:p>
                  </a:txBody>
                  <a:tcPr/>
                </a:tc>
                <a:tc>
                  <a:txBody>
                    <a:bodyPr/>
                    <a:lstStyle/>
                    <a:p>
                      <a:pPr algn="l"/>
                      <a:r>
                        <a:rPr lang="en-US" dirty="0">
                          <a:solidFill>
                            <a:srgbClr val="1910C6"/>
                          </a:solidFill>
                        </a:rPr>
                        <a:t>Delete the character to the right of cursor</a:t>
                      </a:r>
                    </a:p>
                  </a:txBody>
                  <a:tcPr/>
                </a:tc>
                <a:extLst>
                  <a:ext uri="{0D108BD9-81ED-4DB2-BD59-A6C34878D82A}">
                    <a16:rowId xmlns="" xmlns:a16="http://schemas.microsoft.com/office/drawing/2014/main" val="10004"/>
                  </a:ext>
                </a:extLst>
              </a:tr>
              <a:tr h="370840">
                <a:tc>
                  <a:txBody>
                    <a:bodyPr/>
                    <a:lstStyle/>
                    <a:p>
                      <a:pPr algn="ctr"/>
                      <a:r>
                        <a:rPr lang="en-US" dirty="0">
                          <a:solidFill>
                            <a:srgbClr val="1910C6"/>
                          </a:solidFill>
                        </a:rPr>
                        <a:t>Home</a:t>
                      </a:r>
                    </a:p>
                  </a:txBody>
                  <a:tcPr/>
                </a:tc>
                <a:tc>
                  <a:txBody>
                    <a:bodyPr/>
                    <a:lstStyle/>
                    <a:p>
                      <a:pPr algn="ctr"/>
                      <a:r>
                        <a:rPr lang="en-US" dirty="0">
                          <a:solidFill>
                            <a:srgbClr val="FF0000"/>
                          </a:solidFill>
                        </a:rPr>
                        <a:t>Ctrl + A</a:t>
                      </a:r>
                    </a:p>
                  </a:txBody>
                  <a:tcPr/>
                </a:tc>
                <a:tc>
                  <a:txBody>
                    <a:bodyPr/>
                    <a:lstStyle/>
                    <a:p>
                      <a:pPr algn="l"/>
                      <a:r>
                        <a:rPr lang="en-US" dirty="0">
                          <a:solidFill>
                            <a:srgbClr val="1910C6"/>
                          </a:solidFill>
                        </a:rPr>
                        <a:t>Move cursor to the start of the line</a:t>
                      </a:r>
                    </a:p>
                  </a:txBody>
                  <a:tcPr/>
                </a:tc>
                <a:extLst>
                  <a:ext uri="{0D108BD9-81ED-4DB2-BD59-A6C34878D82A}">
                    <a16:rowId xmlns="" xmlns:a16="http://schemas.microsoft.com/office/drawing/2014/main" val="10005"/>
                  </a:ext>
                </a:extLst>
              </a:tr>
              <a:tr h="370840">
                <a:tc>
                  <a:txBody>
                    <a:bodyPr/>
                    <a:lstStyle/>
                    <a:p>
                      <a:pPr algn="ctr"/>
                      <a:r>
                        <a:rPr lang="en-US" dirty="0">
                          <a:solidFill>
                            <a:srgbClr val="1910C6"/>
                          </a:solidFill>
                        </a:rPr>
                        <a:t>end</a:t>
                      </a:r>
                    </a:p>
                  </a:txBody>
                  <a:tcPr/>
                </a:tc>
                <a:tc>
                  <a:txBody>
                    <a:bodyPr/>
                    <a:lstStyle/>
                    <a:p>
                      <a:pPr algn="ctr"/>
                      <a:r>
                        <a:rPr lang="en-US" dirty="0">
                          <a:solidFill>
                            <a:srgbClr val="FF0000"/>
                          </a:solidFill>
                        </a:rPr>
                        <a:t>Ctrl + E</a:t>
                      </a:r>
                    </a:p>
                  </a:txBody>
                  <a:tcPr/>
                </a:tc>
                <a:tc>
                  <a:txBody>
                    <a:bodyPr/>
                    <a:lstStyle/>
                    <a:p>
                      <a:pPr algn="l"/>
                      <a:r>
                        <a:rPr lang="en-US" dirty="0">
                          <a:solidFill>
                            <a:srgbClr val="1910C6"/>
                          </a:solidFill>
                        </a:rPr>
                        <a:t>Move cursor to the end of the line</a:t>
                      </a:r>
                    </a:p>
                  </a:txBody>
                  <a:tcPr/>
                </a:tc>
                <a:extLst>
                  <a:ext uri="{0D108BD9-81ED-4DB2-BD59-A6C34878D82A}">
                    <a16:rowId xmlns="" xmlns:a16="http://schemas.microsoft.com/office/drawing/2014/main" val="10006"/>
                  </a:ext>
                </a:extLst>
              </a:tr>
              <a:tr h="370840">
                <a:tc>
                  <a:txBody>
                    <a:bodyPr/>
                    <a:lstStyle/>
                    <a:p>
                      <a:pPr algn="ctr"/>
                      <a:r>
                        <a:rPr lang="en-US" dirty="0">
                          <a:solidFill>
                            <a:srgbClr val="1910C6"/>
                          </a:solidFill>
                        </a:rPr>
                        <a:t>Right arrow</a:t>
                      </a:r>
                    </a:p>
                  </a:txBody>
                  <a:tcPr/>
                </a:tc>
                <a:tc>
                  <a:txBody>
                    <a:bodyPr/>
                    <a:lstStyle/>
                    <a:p>
                      <a:pPr algn="ctr"/>
                      <a:r>
                        <a:rPr lang="en-US" dirty="0">
                          <a:solidFill>
                            <a:srgbClr val="FF0000"/>
                          </a:solidFill>
                        </a:rPr>
                        <a:t>Ctrl +F</a:t>
                      </a:r>
                    </a:p>
                  </a:txBody>
                  <a:tcPr/>
                </a:tc>
                <a:tc>
                  <a:txBody>
                    <a:bodyPr/>
                    <a:lstStyle/>
                    <a:p>
                      <a:pPr algn="l"/>
                      <a:r>
                        <a:rPr lang="en-US" dirty="0">
                          <a:solidFill>
                            <a:srgbClr val="1910C6"/>
                          </a:solidFill>
                        </a:rPr>
                        <a:t>Move cursor right (forward) one character</a:t>
                      </a:r>
                    </a:p>
                  </a:txBody>
                  <a:tcPr/>
                </a:tc>
                <a:extLst>
                  <a:ext uri="{0D108BD9-81ED-4DB2-BD59-A6C34878D82A}">
                    <a16:rowId xmlns="" xmlns:a16="http://schemas.microsoft.com/office/drawing/2014/main" val="10007"/>
                  </a:ext>
                </a:extLst>
              </a:tr>
              <a:tr h="370840">
                <a:tc>
                  <a:txBody>
                    <a:bodyPr/>
                    <a:lstStyle/>
                    <a:p>
                      <a:pPr algn="ctr"/>
                      <a:r>
                        <a:rPr lang="en-US" dirty="0">
                          <a:solidFill>
                            <a:srgbClr val="1910C6"/>
                          </a:solidFill>
                        </a:rPr>
                        <a:t>Left arrow</a:t>
                      </a:r>
                    </a:p>
                  </a:txBody>
                  <a:tcPr/>
                </a:tc>
                <a:tc>
                  <a:txBody>
                    <a:bodyPr/>
                    <a:lstStyle/>
                    <a:p>
                      <a:pPr algn="ctr"/>
                      <a:r>
                        <a:rPr lang="en-US" dirty="0">
                          <a:solidFill>
                            <a:srgbClr val="FF0000"/>
                          </a:solidFill>
                        </a:rPr>
                        <a:t>Ctrl + B</a:t>
                      </a:r>
                    </a:p>
                  </a:txBody>
                  <a:tcPr/>
                </a:tc>
                <a:tc>
                  <a:txBody>
                    <a:bodyPr/>
                    <a:lstStyle/>
                    <a:p>
                      <a:pPr algn="l"/>
                      <a:r>
                        <a:rPr lang="en-US" dirty="0">
                          <a:solidFill>
                            <a:srgbClr val="1910C6"/>
                          </a:solidFill>
                        </a:rPr>
                        <a:t>Move cursor left (back) one character</a:t>
                      </a:r>
                    </a:p>
                  </a:txBody>
                  <a:tcPr/>
                </a:tc>
                <a:extLst>
                  <a:ext uri="{0D108BD9-81ED-4DB2-BD59-A6C34878D82A}">
                    <a16:rowId xmlns="" xmlns:a16="http://schemas.microsoft.com/office/drawing/2014/main" val="10008"/>
                  </a:ext>
                </a:extLst>
              </a:tr>
              <a:tr h="370840">
                <a:tc>
                  <a:txBody>
                    <a:bodyPr/>
                    <a:lstStyle/>
                    <a:p>
                      <a:pPr algn="ctr"/>
                      <a:endParaRPr lang="en-US" dirty="0">
                        <a:solidFill>
                          <a:srgbClr val="1910C6"/>
                        </a:solidFill>
                      </a:endParaRPr>
                    </a:p>
                  </a:txBody>
                  <a:tcPr/>
                </a:tc>
                <a:tc>
                  <a:txBody>
                    <a:bodyPr/>
                    <a:lstStyle/>
                    <a:p>
                      <a:pPr algn="ctr"/>
                      <a:r>
                        <a:rPr lang="en-US" dirty="0">
                          <a:solidFill>
                            <a:srgbClr val="FF0000"/>
                          </a:solidFill>
                        </a:rPr>
                        <a:t>Ctrl +K</a:t>
                      </a:r>
                    </a:p>
                  </a:txBody>
                  <a:tcPr/>
                </a:tc>
                <a:tc>
                  <a:txBody>
                    <a:bodyPr/>
                    <a:lstStyle/>
                    <a:p>
                      <a:pPr algn="l"/>
                      <a:r>
                        <a:rPr lang="en-US" dirty="0">
                          <a:solidFill>
                            <a:srgbClr val="1910C6"/>
                          </a:solidFill>
                        </a:rPr>
                        <a:t>Delete every thing from the cursor position to the end of the line</a:t>
                      </a:r>
                    </a:p>
                  </a:txBody>
                  <a:tcPr/>
                </a:tc>
                <a:extLst>
                  <a:ext uri="{0D108BD9-81ED-4DB2-BD59-A6C34878D82A}">
                    <a16:rowId xmlns="" xmlns:a16="http://schemas.microsoft.com/office/drawing/2014/main" val="10009"/>
                  </a:ext>
                </a:extLst>
              </a:tr>
              <a:tr h="370840">
                <a:tc>
                  <a:txBody>
                    <a:bodyPr/>
                    <a:lstStyle/>
                    <a:p>
                      <a:pPr algn="ctr"/>
                      <a:endParaRPr lang="en-US" dirty="0">
                        <a:solidFill>
                          <a:srgbClr val="1910C6"/>
                        </a:solidFill>
                      </a:endParaRPr>
                    </a:p>
                  </a:txBody>
                  <a:tcPr/>
                </a:tc>
                <a:tc>
                  <a:txBody>
                    <a:bodyPr/>
                    <a:lstStyle/>
                    <a:p>
                      <a:pPr algn="ctr"/>
                      <a:r>
                        <a:rPr lang="en-US" dirty="0">
                          <a:solidFill>
                            <a:srgbClr val="FF0000"/>
                          </a:solidFill>
                        </a:rPr>
                        <a:t>Ctrl + U</a:t>
                      </a:r>
                    </a:p>
                  </a:txBody>
                  <a:tcPr/>
                </a:tc>
                <a:tc>
                  <a:txBody>
                    <a:bodyPr/>
                    <a:lstStyle/>
                    <a:p>
                      <a:pPr algn="l"/>
                      <a:r>
                        <a:rPr lang="en-US" dirty="0">
                          <a:solidFill>
                            <a:srgbClr val="1910C6"/>
                          </a:solidFill>
                        </a:rPr>
                        <a:t>Clear </a:t>
                      </a:r>
                      <a:r>
                        <a:rPr lang="en-US" baseline="0" dirty="0">
                          <a:solidFill>
                            <a:srgbClr val="1910C6"/>
                          </a:solidFill>
                        </a:rPr>
                        <a:t> the whole darn line and start over</a:t>
                      </a:r>
                      <a:endParaRPr lang="en-US" dirty="0">
                        <a:solidFill>
                          <a:srgbClr val="1910C6"/>
                        </a:solidFill>
                      </a:endParaRPr>
                    </a:p>
                  </a:txBody>
                  <a:tcPr/>
                </a:tc>
                <a:extLst>
                  <a:ext uri="{0D108BD9-81ED-4DB2-BD59-A6C34878D82A}">
                    <a16:rowId xmlns="" xmlns:a16="http://schemas.microsoft.com/office/drawing/2014/main" val="10010"/>
                  </a:ext>
                </a:extLst>
              </a:tr>
              <a:tr h="370840">
                <a:tc>
                  <a:txBody>
                    <a:bodyPr/>
                    <a:lstStyle/>
                    <a:p>
                      <a:pPr algn="ctr"/>
                      <a:r>
                        <a:rPr lang="en-US" dirty="0">
                          <a:solidFill>
                            <a:srgbClr val="1910C6"/>
                          </a:solidFill>
                        </a:rPr>
                        <a:t>Tab</a:t>
                      </a:r>
                    </a:p>
                  </a:txBody>
                  <a:tcPr/>
                </a:tc>
                <a:tc>
                  <a:txBody>
                    <a:bodyPr/>
                    <a:lstStyle/>
                    <a:p>
                      <a:pPr algn="ctr"/>
                      <a:endParaRPr lang="en-US" dirty="0">
                        <a:solidFill>
                          <a:srgbClr val="FF0000"/>
                        </a:solidFill>
                      </a:endParaRPr>
                    </a:p>
                  </a:txBody>
                  <a:tcPr/>
                </a:tc>
                <a:tc>
                  <a:txBody>
                    <a:bodyPr/>
                    <a:lstStyle/>
                    <a:p>
                      <a:pPr algn="l"/>
                      <a:r>
                        <a:rPr lang="en-US" dirty="0">
                          <a:solidFill>
                            <a:srgbClr val="1910C6"/>
                          </a:solidFill>
                        </a:rPr>
                        <a:t>Name completion (on some platforms)</a:t>
                      </a:r>
                    </a:p>
                  </a:txBody>
                  <a:tcPr/>
                </a:tc>
                <a:extLst>
                  <a:ext uri="{0D108BD9-81ED-4DB2-BD59-A6C34878D82A}">
                    <a16:rowId xmlns="" xmlns:a16="http://schemas.microsoft.com/office/drawing/2014/main" val="1001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Exiting from R</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TextBox 5"/>
          <p:cNvSpPr txBox="1"/>
          <p:nvPr/>
        </p:nvSpPr>
        <p:spPr>
          <a:xfrm>
            <a:off x="209550" y="990600"/>
            <a:ext cx="8686800" cy="5324535"/>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Windows</a:t>
            </a:r>
          </a:p>
          <a:p>
            <a:endParaRPr lang="en-US" sz="2000" dirty="0">
              <a:solidFill>
                <a:srgbClr val="FF0000"/>
              </a:solidFill>
              <a:latin typeface="Arial" pitchFamily="34" charset="0"/>
              <a:cs typeface="Arial" pitchFamily="34" charset="0"/>
            </a:endParaRPr>
          </a:p>
          <a:p>
            <a:r>
              <a:rPr lang="en-US" sz="2000" dirty="0">
                <a:latin typeface="Arial" pitchFamily="34" charset="0"/>
                <a:cs typeface="Arial" pitchFamily="34" charset="0"/>
              </a:rPr>
              <a:t>Select File → Exit from the main menu; or click on the red X in the upper-right corner of the window frame.</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OS X</a:t>
            </a:r>
          </a:p>
          <a:p>
            <a:endParaRPr lang="en-US" sz="2000" dirty="0">
              <a:solidFill>
                <a:srgbClr val="FF0000"/>
              </a:solidFill>
              <a:latin typeface="Arial" pitchFamily="34" charset="0"/>
              <a:cs typeface="Arial" pitchFamily="34" charset="0"/>
            </a:endParaRPr>
          </a:p>
          <a:p>
            <a:r>
              <a:rPr lang="en-US" sz="2000" dirty="0">
                <a:latin typeface="Arial" pitchFamily="34" charset="0"/>
                <a:cs typeface="Arial" pitchFamily="34" charset="0"/>
              </a:rPr>
              <a:t>Press CMD-q (apple-q); or click on the red X in the upper-left corner of the window frame.</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Linux or Unix</a:t>
            </a:r>
          </a:p>
          <a:p>
            <a:endParaRPr lang="en-US" sz="2000" dirty="0">
              <a:solidFill>
                <a:srgbClr val="FF0000"/>
              </a:solidFill>
              <a:latin typeface="Arial" pitchFamily="34" charset="0"/>
              <a:cs typeface="Arial" pitchFamily="34" charset="0"/>
            </a:endParaRPr>
          </a:p>
          <a:p>
            <a:r>
              <a:rPr lang="en-US" sz="2000" dirty="0">
                <a:latin typeface="Arial" pitchFamily="34" charset="0"/>
                <a:cs typeface="Arial" pitchFamily="34" charset="0"/>
              </a:rPr>
              <a:t>At the command prompt, press Ctrl-D.</a:t>
            </a:r>
          </a:p>
          <a:p>
            <a:r>
              <a:rPr lang="en-US" sz="2000" dirty="0">
                <a:latin typeface="Arial" pitchFamily="34" charset="0"/>
                <a:cs typeface="Arial" pitchFamily="34" charset="0"/>
              </a:rPr>
              <a:t>On all platforms, you can also use the q function (as in quit) to terminate the program.</a:t>
            </a:r>
          </a:p>
          <a:p>
            <a:r>
              <a:rPr lang="en-US" sz="2000" dirty="0">
                <a:latin typeface="Arial" pitchFamily="34" charset="0"/>
                <a:cs typeface="Arial" pitchFamily="34" charset="0"/>
              </a:rPr>
              <a:t>&gt; </a:t>
            </a:r>
            <a:r>
              <a:rPr lang="en-US" sz="2000" b="1" dirty="0">
                <a:latin typeface="Arial" pitchFamily="34" charset="0"/>
                <a:cs typeface="Arial" pitchFamily="34" charset="0"/>
              </a:rPr>
              <a:t>q()</a:t>
            </a:r>
          </a:p>
          <a:p>
            <a:r>
              <a:rPr lang="en-US" sz="2000" dirty="0">
                <a:latin typeface="Arial" pitchFamily="34" charset="0"/>
                <a:cs typeface="Arial" pitchFamily="34" charset="0"/>
              </a:rPr>
              <a:t>Note the empty parentheses, which are necessary to call the function.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Exiting from R </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TextBox 5"/>
          <p:cNvSpPr txBox="1"/>
          <p:nvPr/>
        </p:nvSpPr>
        <p:spPr>
          <a:xfrm>
            <a:off x="304800" y="1905000"/>
            <a:ext cx="8534400" cy="3477875"/>
          </a:xfrm>
          <a:prstGeom prst="rect">
            <a:avLst/>
          </a:prstGeom>
          <a:noFill/>
        </p:spPr>
        <p:txBody>
          <a:bodyPr wrap="square" rtlCol="0">
            <a:spAutoFit/>
          </a:bodyPr>
          <a:lstStyle/>
          <a:p>
            <a:r>
              <a:rPr lang="en-US" sz="2000" dirty="0">
                <a:solidFill>
                  <a:srgbClr val="251BED"/>
                </a:solidFill>
                <a:latin typeface="Arial" pitchFamily="34" charset="0"/>
                <a:cs typeface="Arial" pitchFamily="34" charset="0"/>
              </a:rPr>
              <a:t>Whenever you exit, R asks if you want to save your workspace. You have three choices:</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 Save your workspace and exit.</a:t>
            </a:r>
          </a:p>
          <a:p>
            <a:r>
              <a:rPr lang="en-US" sz="2000" dirty="0">
                <a:solidFill>
                  <a:srgbClr val="FF0000"/>
                </a:solidFill>
                <a:latin typeface="Arial" pitchFamily="34" charset="0"/>
                <a:cs typeface="Arial" pitchFamily="34" charset="0"/>
              </a:rPr>
              <a:t>• Don’t save your workspace, but exit anyway.</a:t>
            </a:r>
          </a:p>
          <a:p>
            <a:r>
              <a:rPr lang="en-US" sz="2000" dirty="0">
                <a:solidFill>
                  <a:srgbClr val="FF0000"/>
                </a:solidFill>
                <a:latin typeface="Arial" pitchFamily="34" charset="0"/>
                <a:cs typeface="Arial" pitchFamily="34" charset="0"/>
              </a:rPr>
              <a:t>• Cancel, returning to the command prompt rather than exiting.</a:t>
            </a:r>
          </a:p>
          <a:p>
            <a:endParaRPr lang="en-US" sz="2000" dirty="0">
              <a:latin typeface="Arial" pitchFamily="34" charset="0"/>
              <a:cs typeface="Arial" pitchFamily="34" charset="0"/>
            </a:endParaRPr>
          </a:p>
          <a:p>
            <a:r>
              <a:rPr lang="en-US" sz="2000" dirty="0">
                <a:latin typeface="Arial" pitchFamily="34" charset="0"/>
                <a:cs typeface="Arial" pitchFamily="34" charset="0"/>
              </a:rPr>
              <a:t>If you save your workspace, then R writes it to a file called </a:t>
            </a:r>
            <a:r>
              <a:rPr lang="en-US" sz="2000" dirty="0">
                <a:solidFill>
                  <a:srgbClr val="FF0000"/>
                </a:solidFill>
                <a:latin typeface="Arial" pitchFamily="34" charset="0"/>
                <a:cs typeface="Arial" pitchFamily="34" charset="0"/>
              </a:rPr>
              <a:t>.</a:t>
            </a:r>
            <a:r>
              <a:rPr lang="en-US" sz="2000" dirty="0" err="1">
                <a:solidFill>
                  <a:srgbClr val="FF0000"/>
                </a:solidFill>
                <a:latin typeface="Arial" pitchFamily="34" charset="0"/>
                <a:cs typeface="Arial" pitchFamily="34" charset="0"/>
              </a:rPr>
              <a:t>RData</a:t>
            </a:r>
            <a:r>
              <a:rPr lang="en-US" sz="2000" dirty="0">
                <a:solidFill>
                  <a:srgbClr val="FF0000"/>
                </a:solidFill>
                <a:latin typeface="Arial" pitchFamily="34" charset="0"/>
                <a:cs typeface="Arial" pitchFamily="34" charset="0"/>
              </a:rPr>
              <a:t> </a:t>
            </a:r>
            <a:r>
              <a:rPr lang="en-US" sz="2000" dirty="0">
                <a:latin typeface="Arial" pitchFamily="34" charset="0"/>
                <a:cs typeface="Arial" pitchFamily="34" charset="0"/>
              </a:rPr>
              <a:t>in the current working directory. This will overwrite the previously saved workspace, if any, so don’t save if you don’t like the changes to your workspace (e.g., if you have accidentally erased critical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6146" name="Picture 2"/>
          <p:cNvPicPr>
            <a:picLocks noChangeAspect="1" noChangeArrowheads="1"/>
          </p:cNvPicPr>
          <p:nvPr/>
        </p:nvPicPr>
        <p:blipFill>
          <a:blip r:embed="rId2"/>
          <a:srcRect/>
          <a:stretch>
            <a:fillRect/>
          </a:stretch>
        </p:blipFill>
        <p:spPr bwMode="auto">
          <a:xfrm>
            <a:off x="0" y="76200"/>
            <a:ext cx="9144000" cy="6781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Interrupting R</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7" name="TextBox 6"/>
          <p:cNvSpPr txBox="1"/>
          <p:nvPr/>
        </p:nvSpPr>
        <p:spPr>
          <a:xfrm>
            <a:off x="762000" y="2209800"/>
            <a:ext cx="6858000" cy="369332"/>
          </a:xfrm>
          <a:prstGeom prst="rect">
            <a:avLst/>
          </a:prstGeom>
          <a:noFill/>
        </p:spPr>
        <p:txBody>
          <a:bodyPr wrap="square" rtlCol="0">
            <a:spAutoFit/>
          </a:bodyPr>
          <a:lstStyle/>
          <a:p>
            <a:endParaRPr lang="en-US" dirty="0"/>
          </a:p>
        </p:txBody>
      </p:sp>
      <p:sp>
        <p:nvSpPr>
          <p:cNvPr id="8" name="TextBox 7"/>
          <p:cNvSpPr txBox="1"/>
          <p:nvPr/>
        </p:nvSpPr>
        <p:spPr>
          <a:xfrm>
            <a:off x="228600" y="1676400"/>
            <a:ext cx="8610600" cy="4401205"/>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You want to interrupt a long-running computation and return to the command prompt without exiting R.</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Windows or OS X</a:t>
            </a:r>
          </a:p>
          <a:p>
            <a:endParaRPr lang="en-US" sz="2000" dirty="0">
              <a:latin typeface="Arial" pitchFamily="34" charset="0"/>
              <a:cs typeface="Arial" pitchFamily="34" charset="0"/>
            </a:endParaRPr>
          </a:p>
          <a:p>
            <a:r>
              <a:rPr lang="en-US" sz="2000" dirty="0">
                <a:solidFill>
                  <a:srgbClr val="251BED"/>
                </a:solidFill>
                <a:latin typeface="Arial" pitchFamily="34" charset="0"/>
                <a:cs typeface="Arial" pitchFamily="34" charset="0"/>
              </a:rPr>
              <a:t>Either press the Esc key or click on the Stop-sign icon.</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Linux or Unix</a:t>
            </a:r>
          </a:p>
          <a:p>
            <a:endParaRPr lang="en-US" sz="2000" dirty="0">
              <a:latin typeface="Arial" pitchFamily="34" charset="0"/>
              <a:cs typeface="Arial" pitchFamily="34" charset="0"/>
            </a:endParaRPr>
          </a:p>
          <a:p>
            <a:r>
              <a:rPr lang="en-US" sz="2000" dirty="0">
                <a:solidFill>
                  <a:srgbClr val="251BED"/>
                </a:solidFill>
                <a:latin typeface="Arial" pitchFamily="34" charset="0"/>
                <a:cs typeface="Arial" pitchFamily="34" charset="0"/>
              </a:rPr>
              <a:t>Press Ctrl-C. This will interrupt R without terminating it.</a:t>
            </a:r>
          </a:p>
          <a:p>
            <a:endParaRPr lang="en-US" sz="2000" dirty="0">
              <a:latin typeface="Arial" pitchFamily="34" charset="0"/>
              <a:cs typeface="Arial" pitchFamily="34" charset="0"/>
            </a:endParaRPr>
          </a:p>
          <a:p>
            <a:r>
              <a:rPr lang="en-US" sz="2000" dirty="0">
                <a:latin typeface="Arial" pitchFamily="34" charset="0"/>
                <a:cs typeface="Arial" pitchFamily="34" charset="0"/>
              </a:rPr>
              <a:t>Interrupting R can leave your variables in an indeterminate state, depending upon how far the computation had progressed. Check your workspace after interrupting.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Viewing the supplied documentation</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TextBox 5"/>
          <p:cNvSpPr txBox="1"/>
          <p:nvPr/>
        </p:nvSpPr>
        <p:spPr>
          <a:xfrm>
            <a:off x="533400" y="1752600"/>
            <a:ext cx="8153400" cy="2031325"/>
          </a:xfrm>
          <a:prstGeom prst="rect">
            <a:avLst/>
          </a:prstGeom>
          <a:noFill/>
        </p:spPr>
        <p:txBody>
          <a:bodyPr wrap="square" rtlCol="0">
            <a:spAutoFit/>
          </a:bodyPr>
          <a:lstStyle/>
          <a:p>
            <a:r>
              <a:rPr lang="en-US" dirty="0">
                <a:solidFill>
                  <a:srgbClr val="FF0000"/>
                </a:solidFill>
                <a:latin typeface="Arial" pitchFamily="34" charset="0"/>
                <a:cs typeface="Arial" pitchFamily="34" charset="0"/>
              </a:rPr>
              <a:t>You want to read the documentation supplied with R.</a:t>
            </a:r>
          </a:p>
          <a:p>
            <a:endParaRPr lang="en-US" dirty="0">
              <a:latin typeface="Arial" pitchFamily="34" charset="0"/>
              <a:cs typeface="Arial" pitchFamily="34" charset="0"/>
            </a:endParaRPr>
          </a:p>
          <a:p>
            <a:r>
              <a:rPr lang="en-US" dirty="0">
                <a:latin typeface="Arial" pitchFamily="34" charset="0"/>
                <a:cs typeface="Arial" pitchFamily="34" charset="0"/>
              </a:rPr>
              <a:t>Use the </a:t>
            </a:r>
            <a:r>
              <a:rPr lang="en-US" dirty="0" err="1">
                <a:solidFill>
                  <a:srgbClr val="FF0000"/>
                </a:solidFill>
                <a:latin typeface="Arial" pitchFamily="34" charset="0"/>
                <a:cs typeface="Arial" pitchFamily="34" charset="0"/>
              </a:rPr>
              <a:t>help.start</a:t>
            </a:r>
            <a:r>
              <a:rPr lang="en-US" dirty="0">
                <a:solidFill>
                  <a:srgbClr val="FF0000"/>
                </a:solidFill>
                <a:latin typeface="Arial" pitchFamily="34" charset="0"/>
                <a:cs typeface="Arial" pitchFamily="34" charset="0"/>
              </a:rPr>
              <a:t> </a:t>
            </a:r>
            <a:r>
              <a:rPr lang="en-US" dirty="0">
                <a:latin typeface="Arial" pitchFamily="34" charset="0"/>
                <a:cs typeface="Arial" pitchFamily="34" charset="0"/>
              </a:rPr>
              <a:t>function to see the documentation’s table of contents</a:t>
            </a:r>
          </a:p>
          <a:p>
            <a:endParaRPr lang="en-US" dirty="0">
              <a:latin typeface="Arial" pitchFamily="34" charset="0"/>
              <a:cs typeface="Arial" pitchFamily="34" charset="0"/>
            </a:endParaRPr>
          </a:p>
          <a:p>
            <a:r>
              <a:rPr lang="en-US" dirty="0">
                <a:solidFill>
                  <a:srgbClr val="FF0000"/>
                </a:solidFill>
                <a:latin typeface="Arial" pitchFamily="34" charset="0"/>
                <a:cs typeface="Arial" pitchFamily="34" charset="0"/>
              </a:rPr>
              <a:t>&gt; </a:t>
            </a:r>
            <a:r>
              <a:rPr lang="en-US" b="1" dirty="0" err="1">
                <a:solidFill>
                  <a:srgbClr val="FF0000"/>
                </a:solidFill>
                <a:latin typeface="Arial" pitchFamily="34" charset="0"/>
                <a:cs typeface="Arial" pitchFamily="34" charset="0"/>
              </a:rPr>
              <a:t>help.start</a:t>
            </a:r>
            <a:r>
              <a:rPr lang="en-US" b="1" dirty="0">
                <a:solidFill>
                  <a:srgbClr val="FF0000"/>
                </a:solidFill>
                <a:latin typeface="Arial" pitchFamily="34" charset="0"/>
                <a:cs typeface="Arial" pitchFamily="34" charset="0"/>
              </a:rPr>
              <a:t>()</a:t>
            </a:r>
          </a:p>
          <a:p>
            <a:endParaRPr lang="en-US" dirty="0">
              <a:latin typeface="Arial" pitchFamily="34" charset="0"/>
              <a:cs typeface="Arial" pitchFamily="34" charset="0"/>
            </a:endParaRPr>
          </a:p>
          <a:p>
            <a:r>
              <a:rPr lang="en-US" dirty="0">
                <a:latin typeface="Arial" pitchFamily="34" charset="0"/>
                <a:cs typeface="Arial" pitchFamily="34" charset="0"/>
              </a:rPr>
              <a:t>From there, links are available to all the installed documentation.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Viewing the supplied documentation</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2050" name="Picture 2"/>
          <p:cNvPicPr>
            <a:picLocks noChangeAspect="1" noChangeArrowheads="1"/>
          </p:cNvPicPr>
          <p:nvPr/>
        </p:nvPicPr>
        <p:blipFill>
          <a:blip r:embed="rId2"/>
          <a:srcRect/>
          <a:stretch>
            <a:fillRect/>
          </a:stretch>
        </p:blipFill>
        <p:spPr bwMode="auto">
          <a:xfrm>
            <a:off x="685800" y="1356727"/>
            <a:ext cx="7772399" cy="503931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Viewing the supplied documentation</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TextBox 5"/>
          <p:cNvSpPr txBox="1"/>
          <p:nvPr/>
        </p:nvSpPr>
        <p:spPr>
          <a:xfrm>
            <a:off x="533400" y="1752600"/>
            <a:ext cx="8153400" cy="4401205"/>
          </a:xfrm>
          <a:prstGeom prst="rect">
            <a:avLst/>
          </a:prstGeom>
          <a:noFill/>
        </p:spPr>
        <p:txBody>
          <a:bodyPr wrap="square" rtlCol="0">
            <a:spAutoFit/>
          </a:bodyPr>
          <a:lstStyle/>
          <a:p>
            <a:r>
              <a:rPr lang="en-US" sz="2000" dirty="0">
                <a:latin typeface="Arial" pitchFamily="34" charset="0"/>
                <a:cs typeface="Arial" pitchFamily="34" charset="0"/>
              </a:rPr>
              <a:t>The two links in the Reference section are especially useful:</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Packages</a:t>
            </a:r>
          </a:p>
          <a:p>
            <a:endParaRPr lang="en-US" sz="2000" dirty="0">
              <a:latin typeface="Arial" pitchFamily="34" charset="0"/>
              <a:cs typeface="Arial" pitchFamily="34" charset="0"/>
            </a:endParaRPr>
          </a:p>
          <a:p>
            <a:r>
              <a:rPr lang="en-US" sz="2000" dirty="0">
                <a:latin typeface="Arial" pitchFamily="34" charset="0"/>
                <a:cs typeface="Arial" pitchFamily="34" charset="0"/>
              </a:rPr>
              <a:t>Click here to see a list of all the installed packages, both in the base packages and the additional, installed packages. Click on a package name to see a list of its functions and datasets.</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Search Engine &amp; Keywords</a:t>
            </a:r>
          </a:p>
          <a:p>
            <a:endParaRPr lang="en-US" sz="2000" dirty="0">
              <a:latin typeface="Arial" pitchFamily="34" charset="0"/>
              <a:cs typeface="Arial" pitchFamily="34" charset="0"/>
            </a:endParaRPr>
          </a:p>
          <a:p>
            <a:r>
              <a:rPr lang="en-US" sz="2000" dirty="0">
                <a:latin typeface="Arial" pitchFamily="34" charset="0"/>
                <a:cs typeface="Arial" pitchFamily="34" charset="0"/>
              </a:rPr>
              <a:t>Click here to access a simple search engine, which allows you to search the documentation by keyword or phrase. There is also a list of common keywords, organized by topic; click one to see the associated pages.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on a function </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TextBox 5"/>
          <p:cNvSpPr txBox="1"/>
          <p:nvPr/>
        </p:nvSpPr>
        <p:spPr>
          <a:xfrm>
            <a:off x="533400" y="1600200"/>
            <a:ext cx="7696200" cy="5016758"/>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You want to know more about a function that is installed on your machine.</a:t>
            </a:r>
          </a:p>
          <a:p>
            <a:endParaRPr lang="en-US" sz="2000" dirty="0">
              <a:latin typeface="Arial" pitchFamily="34" charset="0"/>
              <a:cs typeface="Arial" pitchFamily="34" charset="0"/>
            </a:endParaRPr>
          </a:p>
          <a:p>
            <a:r>
              <a:rPr lang="en-US" sz="2000" dirty="0">
                <a:solidFill>
                  <a:srgbClr val="251BED"/>
                </a:solidFill>
                <a:latin typeface="Arial" pitchFamily="34" charset="0"/>
                <a:cs typeface="Arial" pitchFamily="34" charset="0"/>
              </a:rPr>
              <a:t>Use help to display the documentation for the function</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&gt;help(</a:t>
            </a:r>
            <a:r>
              <a:rPr lang="en-US" sz="2000" dirty="0" err="1">
                <a:solidFill>
                  <a:srgbClr val="FF0000"/>
                </a:solidFill>
                <a:latin typeface="Arial" pitchFamily="34" charset="0"/>
                <a:cs typeface="Arial" pitchFamily="34" charset="0"/>
              </a:rPr>
              <a:t>functionname</a:t>
            </a:r>
            <a:r>
              <a:rPr lang="en-US" sz="2000" dirty="0">
                <a:solidFill>
                  <a:srgbClr val="FF0000"/>
                </a:solidFill>
                <a:latin typeface="Arial" pitchFamily="34" charset="0"/>
                <a:cs typeface="Arial" pitchFamily="34" charset="0"/>
              </a:rPr>
              <a:t>) or</a:t>
            </a:r>
          </a:p>
          <a:p>
            <a:endParaRPr lang="en-US" sz="2000" dirty="0">
              <a:solidFill>
                <a:srgbClr val="FF0000"/>
              </a:solidFill>
              <a:latin typeface="Arial" pitchFamily="34" charset="0"/>
              <a:cs typeface="Arial" pitchFamily="34" charset="0"/>
            </a:endParaRPr>
          </a:p>
          <a:p>
            <a:r>
              <a:rPr lang="en-US" sz="2000" dirty="0">
                <a:solidFill>
                  <a:srgbClr val="FF0000"/>
                </a:solidFill>
                <a:latin typeface="Arial" pitchFamily="34" charset="0"/>
                <a:cs typeface="Arial" pitchFamily="34" charset="0"/>
              </a:rPr>
              <a:t>&gt;?mean</a:t>
            </a:r>
          </a:p>
          <a:p>
            <a:endParaRPr lang="en-US" sz="2000" dirty="0">
              <a:latin typeface="Arial" pitchFamily="34" charset="0"/>
              <a:cs typeface="Arial" pitchFamily="34" charset="0"/>
            </a:endParaRPr>
          </a:p>
          <a:p>
            <a:r>
              <a:rPr lang="en-US" sz="2000" dirty="0">
                <a:solidFill>
                  <a:srgbClr val="251BED"/>
                </a:solidFill>
                <a:latin typeface="Arial" pitchFamily="34" charset="0"/>
                <a:cs typeface="Arial" pitchFamily="34" charset="0"/>
              </a:rPr>
              <a:t>Use </a:t>
            </a:r>
            <a:r>
              <a:rPr lang="en-US" sz="2000" dirty="0" err="1">
                <a:solidFill>
                  <a:srgbClr val="251BED"/>
                </a:solidFill>
                <a:latin typeface="Arial" pitchFamily="34" charset="0"/>
                <a:cs typeface="Arial" pitchFamily="34" charset="0"/>
              </a:rPr>
              <a:t>args</a:t>
            </a:r>
            <a:r>
              <a:rPr lang="en-US" sz="2000" dirty="0">
                <a:solidFill>
                  <a:srgbClr val="251BED"/>
                </a:solidFill>
                <a:latin typeface="Arial" pitchFamily="34" charset="0"/>
                <a:cs typeface="Arial" pitchFamily="34" charset="0"/>
              </a:rPr>
              <a:t> for a quick reminder of the function arguments</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&gt; </a:t>
            </a:r>
            <a:r>
              <a:rPr lang="en-US" sz="2000" dirty="0" err="1">
                <a:solidFill>
                  <a:srgbClr val="FF0000"/>
                </a:solidFill>
                <a:latin typeface="Arial" pitchFamily="34" charset="0"/>
                <a:cs typeface="Arial" pitchFamily="34" charset="0"/>
              </a:rPr>
              <a:t>args</a:t>
            </a:r>
            <a:r>
              <a:rPr lang="en-US" sz="2000" dirty="0">
                <a:solidFill>
                  <a:srgbClr val="FF0000"/>
                </a:solidFill>
                <a:latin typeface="Arial" pitchFamily="34" charset="0"/>
                <a:cs typeface="Arial" pitchFamily="34" charset="0"/>
              </a:rPr>
              <a:t>(</a:t>
            </a:r>
            <a:r>
              <a:rPr lang="en-US" sz="2000" dirty="0" err="1">
                <a:solidFill>
                  <a:srgbClr val="FF0000"/>
                </a:solidFill>
                <a:latin typeface="Arial" pitchFamily="34" charset="0"/>
                <a:cs typeface="Arial" pitchFamily="34" charset="0"/>
              </a:rPr>
              <a:t>functionname</a:t>
            </a:r>
            <a:r>
              <a:rPr lang="en-US" sz="2000" dirty="0">
                <a:solidFill>
                  <a:srgbClr val="FF0000"/>
                </a:solidFill>
                <a:latin typeface="Arial" pitchFamily="34" charset="0"/>
                <a:cs typeface="Arial" pitchFamily="34" charset="0"/>
              </a:rPr>
              <a:t>)</a:t>
            </a:r>
          </a:p>
          <a:p>
            <a:endParaRPr lang="en-US" sz="2000" dirty="0">
              <a:latin typeface="Arial" pitchFamily="34" charset="0"/>
              <a:cs typeface="Arial" pitchFamily="34" charset="0"/>
            </a:endParaRPr>
          </a:p>
          <a:p>
            <a:r>
              <a:rPr lang="en-US" sz="2000" dirty="0">
                <a:solidFill>
                  <a:srgbClr val="251BED"/>
                </a:solidFill>
                <a:latin typeface="Arial" pitchFamily="34" charset="0"/>
                <a:cs typeface="Arial" pitchFamily="34" charset="0"/>
              </a:rPr>
              <a:t>Use example to see examples of using the function</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&gt; example(</a:t>
            </a:r>
            <a:r>
              <a:rPr lang="en-US" sz="2000" dirty="0" err="1">
                <a:solidFill>
                  <a:srgbClr val="FF0000"/>
                </a:solidFill>
                <a:latin typeface="Arial" pitchFamily="34" charset="0"/>
                <a:cs typeface="Arial" pitchFamily="34" charset="0"/>
              </a:rPr>
              <a:t>functionname</a:t>
            </a:r>
            <a:r>
              <a:rPr lang="en-US" sz="2000" dirty="0">
                <a:solidFill>
                  <a:srgbClr val="FF0000"/>
                </a:solidFill>
                <a:latin typeface="Arial" pitchFamily="34" charset="0"/>
                <a:cs typeface="Arial"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67A8DACA-F009-4110-A2BF-C62C753CD28C}"/>
              </a:ext>
            </a:extLst>
          </p:cNvPr>
          <p:cNvSpPr>
            <a:spLocks noGrp="1"/>
          </p:cNvSpPr>
          <p:nvPr>
            <p:ph type="title"/>
          </p:nvPr>
        </p:nvSpPr>
        <p:spPr/>
        <p:txBody>
          <a:bodyPr/>
          <a:lstStyle/>
          <a:p>
            <a:r>
              <a:rPr lang="en-US" dirty="0">
                <a:solidFill>
                  <a:srgbClr val="1910C6"/>
                </a:solidFill>
              </a:rPr>
              <a:t>Introduction -Data Structures</a:t>
            </a:r>
          </a:p>
        </p:txBody>
      </p:sp>
      <p:sp>
        <p:nvSpPr>
          <p:cNvPr id="4" name="Date Placeholder 3">
            <a:extLst>
              <a:ext uri="{FF2B5EF4-FFF2-40B4-BE49-F238E27FC236}">
                <a16:creationId xmlns="" xmlns:a16="http://schemas.microsoft.com/office/drawing/2014/main" id="{63D05858-DBE6-4E5E-9FE3-C3A46FCDAA50}"/>
              </a:ext>
            </a:extLst>
          </p:cNvPr>
          <p:cNvSpPr>
            <a:spLocks noGrp="1"/>
          </p:cNvSpPr>
          <p:nvPr>
            <p:ph type="dt" sz="half" idx="10"/>
          </p:nvPr>
        </p:nvSpPr>
        <p:spPr/>
        <p:txBody>
          <a:bodyPr/>
          <a:lstStyle/>
          <a:p>
            <a:fld id="{EBFD4AA8-0EA0-4FE5-9C54-C36235493C1D}" type="datetime3">
              <a:rPr lang="en-US" smtClean="0"/>
              <a:pPr/>
              <a:t>22 July 2019</a:t>
            </a:fld>
            <a:endParaRPr lang="en-US"/>
          </a:p>
        </p:txBody>
      </p:sp>
      <p:sp>
        <p:nvSpPr>
          <p:cNvPr id="5" name="Footer Placeholder 4">
            <a:extLst>
              <a:ext uri="{FF2B5EF4-FFF2-40B4-BE49-F238E27FC236}">
                <a16:creationId xmlns="" xmlns:a16="http://schemas.microsoft.com/office/drawing/2014/main" id="{8075BBD6-102A-4C23-A626-97D4701117FF}"/>
              </a:ext>
            </a:extLst>
          </p:cNvPr>
          <p:cNvSpPr>
            <a:spLocks noGrp="1"/>
          </p:cNvSpPr>
          <p:nvPr>
            <p:ph type="ftr" sz="quarter" idx="11"/>
          </p:nvPr>
        </p:nvSpPr>
        <p:spPr/>
        <p:txBody>
          <a:bodyPr/>
          <a:lstStyle/>
          <a:p>
            <a:r>
              <a:rPr lang="en-US"/>
              <a:t>Sunil N, R Programming</a:t>
            </a:r>
          </a:p>
        </p:txBody>
      </p:sp>
      <p:sp>
        <p:nvSpPr>
          <p:cNvPr id="6" name="Slide Number Placeholder 5">
            <a:extLst>
              <a:ext uri="{FF2B5EF4-FFF2-40B4-BE49-F238E27FC236}">
                <a16:creationId xmlns="" xmlns:a16="http://schemas.microsoft.com/office/drawing/2014/main" id="{448C4FC5-D789-46D7-87FF-D6750D3853D4}"/>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8" name="TextBox 7">
            <a:extLst>
              <a:ext uri="{FF2B5EF4-FFF2-40B4-BE49-F238E27FC236}">
                <a16:creationId xmlns="" xmlns:a16="http://schemas.microsoft.com/office/drawing/2014/main" id="{CE3C6896-65E3-441B-8E40-4FBA20D09172}"/>
              </a:ext>
            </a:extLst>
          </p:cNvPr>
          <p:cNvSpPr txBox="1"/>
          <p:nvPr/>
        </p:nvSpPr>
        <p:spPr>
          <a:xfrm>
            <a:off x="304800" y="1447800"/>
            <a:ext cx="82296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FF0000"/>
                </a:solidFill>
              </a:rPr>
              <a:t>Computer Science </a:t>
            </a:r>
            <a:r>
              <a:rPr lang="en-US" dirty="0">
                <a:solidFill>
                  <a:srgbClr val="1910C6"/>
                </a:solidFill>
              </a:rPr>
              <a:t>is the study of algorithms or more precisely its formal                    ( or mathematical) properties, hardware and linguistic realizations along with its applications.</a:t>
            </a:r>
          </a:p>
          <a:p>
            <a:pPr algn="r"/>
            <a:r>
              <a:rPr lang="en-US" dirty="0">
                <a:solidFill>
                  <a:srgbClr val="FF0000"/>
                </a:solidFill>
              </a:rPr>
              <a:t>-Norman E Gibbs</a:t>
            </a:r>
          </a:p>
          <a:p>
            <a:pPr algn="r"/>
            <a:r>
              <a:rPr lang="en-US" dirty="0">
                <a:solidFill>
                  <a:srgbClr val="FF0000"/>
                </a:solidFill>
              </a:rPr>
              <a:t>-Allen B Tucker  </a:t>
            </a:r>
          </a:p>
          <a:p>
            <a:pPr marL="285750" indent="-285750">
              <a:buFont typeface="Arial" panose="020B0604020202020204" pitchFamily="34" charset="0"/>
              <a:buChar char="•"/>
            </a:pPr>
            <a:r>
              <a:rPr lang="en-US" dirty="0"/>
              <a:t>What is computer?</a:t>
            </a:r>
          </a:p>
          <a:p>
            <a:pPr marL="285750" indent="-285750">
              <a:buFont typeface="Arial" panose="020B0604020202020204" pitchFamily="34" charset="0"/>
              <a:buChar char="•"/>
            </a:pPr>
            <a:r>
              <a:rPr lang="en-US" dirty="0"/>
              <a:t>What is computing?</a:t>
            </a:r>
          </a:p>
          <a:p>
            <a:pPr marL="285750" indent="-285750">
              <a:buFont typeface="Arial" panose="020B0604020202020204" pitchFamily="34" charset="0"/>
              <a:buChar char="•"/>
            </a:pPr>
            <a:r>
              <a:rPr lang="en-US" dirty="0">
                <a:solidFill>
                  <a:srgbClr val="FF0000"/>
                </a:solidFill>
              </a:rPr>
              <a:t>Data</a:t>
            </a:r>
            <a:r>
              <a:rPr lang="en-US" dirty="0"/>
              <a:t> – raw facts</a:t>
            </a:r>
          </a:p>
          <a:p>
            <a:pPr marL="285750" indent="-285750">
              <a:buFont typeface="Arial" panose="020B0604020202020204" pitchFamily="34" charset="0"/>
              <a:buChar char="•"/>
            </a:pPr>
            <a:r>
              <a:rPr lang="en-US" dirty="0">
                <a:solidFill>
                  <a:srgbClr val="FF0000"/>
                </a:solidFill>
              </a:rPr>
              <a:t>Information </a:t>
            </a:r>
            <a:r>
              <a:rPr lang="en-US" dirty="0"/>
              <a:t>- organized data </a:t>
            </a:r>
          </a:p>
          <a:p>
            <a:pPr marL="285750" indent="-285750">
              <a:buFont typeface="Arial" panose="020B0604020202020204" pitchFamily="34" charset="0"/>
              <a:buChar char="•"/>
            </a:pPr>
            <a:r>
              <a:rPr lang="en-US" dirty="0">
                <a:solidFill>
                  <a:srgbClr val="FF0000"/>
                </a:solidFill>
              </a:rPr>
              <a:t>Knowledge </a:t>
            </a:r>
            <a:r>
              <a:rPr lang="en-US" dirty="0"/>
              <a:t>- hidden facts</a:t>
            </a:r>
          </a:p>
          <a:p>
            <a:pPr marL="285750" indent="-285750">
              <a:buFont typeface="Arial" panose="020B0604020202020204" pitchFamily="34" charset="0"/>
              <a:buChar char="•"/>
            </a:pPr>
            <a:r>
              <a:rPr lang="en-US" dirty="0">
                <a:solidFill>
                  <a:srgbClr val="FF0000"/>
                </a:solidFill>
              </a:rPr>
              <a:t>Data type</a:t>
            </a:r>
            <a:r>
              <a:rPr lang="en-US" dirty="0"/>
              <a:t> – method of interpreting bit patterns</a:t>
            </a:r>
          </a:p>
          <a:p>
            <a:pPr marL="285750" indent="-285750">
              <a:buFont typeface="Arial" panose="020B0604020202020204" pitchFamily="34" charset="0"/>
              <a:buChar char="•"/>
            </a:pPr>
            <a:r>
              <a:rPr lang="en-US" dirty="0"/>
              <a:t>Basic data types - integer, float, double, character etc.,</a:t>
            </a:r>
          </a:p>
          <a:p>
            <a:pPr marL="285750" indent="-285750">
              <a:buFont typeface="Arial" panose="020B0604020202020204" pitchFamily="34" charset="0"/>
              <a:buChar char="•"/>
            </a:pPr>
            <a:r>
              <a:rPr lang="en-US" dirty="0"/>
              <a:t>Why we need arrays, structures , unions files and other data structures</a:t>
            </a:r>
          </a:p>
          <a:p>
            <a:pPr marL="285750" indent="-285750">
              <a:buFont typeface="Arial" panose="020B0604020202020204" pitchFamily="34" charset="0"/>
              <a:buChar char="•"/>
            </a:pPr>
            <a:r>
              <a:rPr lang="en-US" dirty="0"/>
              <a:t>Why data is to be structured?</a:t>
            </a:r>
          </a:p>
          <a:p>
            <a:pPr marL="285750" indent="-285750">
              <a:buFont typeface="Arial" panose="020B0604020202020204" pitchFamily="34" charset="0"/>
              <a:buChar char="•"/>
            </a:pPr>
            <a:r>
              <a:rPr lang="en-US" dirty="0"/>
              <a:t>Efficient storage and retrieval of data is important in computing</a:t>
            </a:r>
          </a:p>
          <a:p>
            <a:endParaRPr lang="en-US" dirty="0"/>
          </a:p>
        </p:txBody>
      </p:sp>
    </p:spTree>
    <p:extLst>
      <p:ext uri="{BB962C8B-B14F-4D97-AF65-F5344CB8AC3E}">
        <p14:creationId xmlns="" xmlns:p14="http://schemas.microsoft.com/office/powerpoint/2010/main" val="3758929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pic>
        <p:nvPicPr>
          <p:cNvPr id="7170" name="Picture 2"/>
          <p:cNvPicPr>
            <a:picLocks noChangeAspect="1" noChangeArrowheads="1"/>
          </p:cNvPicPr>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Searching the supplied documentation</a:t>
            </a:r>
          </a:p>
        </p:txBody>
      </p:sp>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TextBox 5"/>
          <p:cNvSpPr txBox="1"/>
          <p:nvPr/>
        </p:nvSpPr>
        <p:spPr>
          <a:xfrm>
            <a:off x="228600" y="1371600"/>
            <a:ext cx="8686800" cy="5016758"/>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You want to know more about a function that is installed on your machine, but the help function reports that it cannot find documentation for any such function. Alternatively, you want to search the installed documentation for a keyword.</a:t>
            </a:r>
          </a:p>
          <a:p>
            <a:endParaRPr lang="en-US" sz="2000" dirty="0">
              <a:latin typeface="Arial" pitchFamily="34" charset="0"/>
              <a:cs typeface="Arial" pitchFamily="34" charset="0"/>
            </a:endParaRPr>
          </a:p>
          <a:p>
            <a:r>
              <a:rPr lang="en-US" sz="2000" dirty="0">
                <a:solidFill>
                  <a:srgbClr val="251BED"/>
                </a:solidFill>
                <a:latin typeface="Arial" pitchFamily="34" charset="0"/>
                <a:cs typeface="Arial" pitchFamily="34" charset="0"/>
              </a:rPr>
              <a:t>Use </a:t>
            </a:r>
            <a:r>
              <a:rPr lang="en-US" sz="2000" dirty="0" err="1">
                <a:solidFill>
                  <a:srgbClr val="251BED"/>
                </a:solidFill>
                <a:latin typeface="Arial" pitchFamily="34" charset="0"/>
                <a:cs typeface="Arial" pitchFamily="34" charset="0"/>
              </a:rPr>
              <a:t>help.search</a:t>
            </a:r>
            <a:r>
              <a:rPr lang="en-US" sz="2000" dirty="0">
                <a:solidFill>
                  <a:srgbClr val="251BED"/>
                </a:solidFill>
                <a:latin typeface="Arial" pitchFamily="34" charset="0"/>
                <a:cs typeface="Arial" pitchFamily="34" charset="0"/>
              </a:rPr>
              <a:t> to search the R documentation on your computer</a:t>
            </a:r>
          </a:p>
          <a:p>
            <a:endParaRPr lang="en-US" sz="2000" dirty="0">
              <a:solidFill>
                <a:srgbClr val="251BED"/>
              </a:solidFill>
              <a:latin typeface="Arial" pitchFamily="34" charset="0"/>
              <a:cs typeface="Arial" pitchFamily="34" charset="0"/>
            </a:endParaRPr>
          </a:p>
          <a:p>
            <a:r>
              <a:rPr lang="en-US" sz="2000" dirty="0">
                <a:solidFill>
                  <a:srgbClr val="FF0000"/>
                </a:solidFill>
                <a:latin typeface="Arial" pitchFamily="34" charset="0"/>
                <a:cs typeface="Arial" pitchFamily="34" charset="0"/>
              </a:rPr>
              <a:t>&gt; </a:t>
            </a:r>
            <a:r>
              <a:rPr lang="en-US" sz="2000" b="1" dirty="0" err="1">
                <a:solidFill>
                  <a:srgbClr val="FF0000"/>
                </a:solidFill>
                <a:latin typeface="Arial" pitchFamily="34" charset="0"/>
                <a:cs typeface="Arial" pitchFamily="34" charset="0"/>
              </a:rPr>
              <a:t>help.search</a:t>
            </a:r>
            <a:r>
              <a:rPr lang="en-US" sz="2000" b="1" dirty="0">
                <a:solidFill>
                  <a:srgbClr val="FF0000"/>
                </a:solidFill>
                <a:latin typeface="Arial" pitchFamily="34" charset="0"/>
                <a:cs typeface="Arial" pitchFamily="34" charset="0"/>
              </a:rPr>
              <a:t>("</a:t>
            </a:r>
            <a:r>
              <a:rPr lang="en-US" sz="2000" b="1" i="1" dirty="0">
                <a:solidFill>
                  <a:srgbClr val="FF0000"/>
                </a:solidFill>
                <a:latin typeface="Arial" pitchFamily="34" charset="0"/>
                <a:cs typeface="Arial" pitchFamily="34" charset="0"/>
              </a:rPr>
              <a:t>pattern")</a:t>
            </a:r>
          </a:p>
          <a:p>
            <a:endParaRPr lang="en-US" sz="2000" dirty="0">
              <a:solidFill>
                <a:srgbClr val="251BED"/>
              </a:solidFill>
              <a:latin typeface="Arial" pitchFamily="34" charset="0"/>
              <a:cs typeface="Arial" pitchFamily="34" charset="0"/>
            </a:endParaRPr>
          </a:p>
          <a:p>
            <a:r>
              <a:rPr lang="en-US" sz="2000" dirty="0">
                <a:solidFill>
                  <a:srgbClr val="251BED"/>
                </a:solidFill>
                <a:latin typeface="Arial" pitchFamily="34" charset="0"/>
                <a:cs typeface="Arial" pitchFamily="34" charset="0"/>
              </a:rPr>
              <a:t>A typical </a:t>
            </a:r>
            <a:r>
              <a:rPr lang="en-US" sz="2000" i="1" dirty="0">
                <a:solidFill>
                  <a:srgbClr val="251BED"/>
                </a:solidFill>
                <a:latin typeface="Arial" pitchFamily="34" charset="0"/>
                <a:cs typeface="Arial" pitchFamily="34" charset="0"/>
              </a:rPr>
              <a:t>pattern is a function name or keyword. Notice that it must be enclosed in </a:t>
            </a:r>
            <a:r>
              <a:rPr lang="en-US" sz="2000" dirty="0">
                <a:solidFill>
                  <a:srgbClr val="251BED"/>
                </a:solidFill>
                <a:latin typeface="Arial" pitchFamily="34" charset="0"/>
                <a:cs typeface="Arial" pitchFamily="34" charset="0"/>
              </a:rPr>
              <a:t>quotation marks.</a:t>
            </a:r>
          </a:p>
          <a:p>
            <a:endParaRPr lang="en-US" sz="2000" dirty="0">
              <a:latin typeface="Arial" pitchFamily="34" charset="0"/>
              <a:cs typeface="Arial" pitchFamily="34" charset="0"/>
            </a:endParaRPr>
          </a:p>
          <a:p>
            <a:r>
              <a:rPr lang="en-US" sz="2000" dirty="0">
                <a:solidFill>
                  <a:srgbClr val="251BED"/>
                </a:solidFill>
                <a:latin typeface="Arial" pitchFamily="34" charset="0"/>
                <a:cs typeface="Arial" pitchFamily="34" charset="0"/>
              </a:rPr>
              <a:t>For your convenience, you can also invoke a search by using two question marks (in which case the quotes are not required)</a:t>
            </a:r>
          </a:p>
          <a:p>
            <a:endParaRPr lang="en-US" sz="2000" dirty="0">
              <a:solidFill>
                <a:srgbClr val="251BED"/>
              </a:solidFill>
              <a:latin typeface="Arial" pitchFamily="34" charset="0"/>
              <a:cs typeface="Arial" pitchFamily="34" charset="0"/>
            </a:endParaRPr>
          </a:p>
          <a:p>
            <a:r>
              <a:rPr lang="en-US" sz="2000" dirty="0">
                <a:solidFill>
                  <a:srgbClr val="FF0000"/>
                </a:solidFill>
                <a:latin typeface="Arial" pitchFamily="34" charset="0"/>
                <a:cs typeface="Arial" pitchFamily="34" charset="0"/>
              </a:rPr>
              <a:t>&gt; </a:t>
            </a:r>
            <a:r>
              <a:rPr lang="en-US" sz="2000" b="1" dirty="0">
                <a:solidFill>
                  <a:srgbClr val="FF0000"/>
                </a:solidFill>
                <a:latin typeface="Arial" pitchFamily="34" charset="0"/>
                <a:cs typeface="Arial" pitchFamily="34" charset="0"/>
              </a:rPr>
              <a:t>??</a:t>
            </a:r>
            <a:r>
              <a:rPr lang="en-US" sz="2000" b="1" i="1" dirty="0">
                <a:solidFill>
                  <a:srgbClr val="FF0000"/>
                </a:solidFill>
                <a:latin typeface="Arial" pitchFamily="34" charset="0"/>
                <a:cs typeface="Arial" pitchFamily="34" charset="0"/>
              </a:rPr>
              <a:t>pattern</a:t>
            </a:r>
            <a:endParaRPr lang="en-US" sz="2000" dirty="0">
              <a:solidFill>
                <a:srgbClr val="FF0000"/>
              </a:solidFill>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pic>
        <p:nvPicPr>
          <p:cNvPr id="819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pic>
        <p:nvPicPr>
          <p:cNvPr id="4098" name="Picture 2" descr="D:\EDUCATION\METERIALS\slide-18-728.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67A8DACA-F009-4110-A2BF-C62C753CD28C}"/>
              </a:ext>
            </a:extLst>
          </p:cNvPr>
          <p:cNvSpPr>
            <a:spLocks noGrp="1"/>
          </p:cNvSpPr>
          <p:nvPr>
            <p:ph type="title"/>
          </p:nvPr>
        </p:nvSpPr>
        <p:spPr/>
        <p:txBody>
          <a:bodyPr/>
          <a:lstStyle/>
          <a:p>
            <a:r>
              <a:rPr lang="en-US" dirty="0">
                <a:solidFill>
                  <a:srgbClr val="1910C6"/>
                </a:solidFill>
              </a:rPr>
              <a:t>Introduction -Data Structures</a:t>
            </a:r>
          </a:p>
        </p:txBody>
      </p:sp>
      <p:sp>
        <p:nvSpPr>
          <p:cNvPr id="4" name="Date Placeholder 3">
            <a:extLst>
              <a:ext uri="{FF2B5EF4-FFF2-40B4-BE49-F238E27FC236}">
                <a16:creationId xmlns="" xmlns:a16="http://schemas.microsoft.com/office/drawing/2014/main" id="{63D05858-DBE6-4E5E-9FE3-C3A46FCDAA50}"/>
              </a:ext>
            </a:extLst>
          </p:cNvPr>
          <p:cNvSpPr>
            <a:spLocks noGrp="1"/>
          </p:cNvSpPr>
          <p:nvPr>
            <p:ph type="dt" sz="half" idx="10"/>
          </p:nvPr>
        </p:nvSpPr>
        <p:spPr/>
        <p:txBody>
          <a:bodyPr/>
          <a:lstStyle/>
          <a:p>
            <a:fld id="{EBFD4AA8-0EA0-4FE5-9C54-C36235493C1D}" type="datetime3">
              <a:rPr lang="en-US" smtClean="0"/>
              <a:pPr/>
              <a:t>22 July 2019</a:t>
            </a:fld>
            <a:endParaRPr lang="en-US"/>
          </a:p>
        </p:txBody>
      </p:sp>
      <p:sp>
        <p:nvSpPr>
          <p:cNvPr id="5" name="Footer Placeholder 4">
            <a:extLst>
              <a:ext uri="{FF2B5EF4-FFF2-40B4-BE49-F238E27FC236}">
                <a16:creationId xmlns="" xmlns:a16="http://schemas.microsoft.com/office/drawing/2014/main" id="{8075BBD6-102A-4C23-A626-97D4701117FF}"/>
              </a:ext>
            </a:extLst>
          </p:cNvPr>
          <p:cNvSpPr>
            <a:spLocks noGrp="1"/>
          </p:cNvSpPr>
          <p:nvPr>
            <p:ph type="ftr" sz="quarter" idx="11"/>
          </p:nvPr>
        </p:nvSpPr>
        <p:spPr/>
        <p:txBody>
          <a:bodyPr/>
          <a:lstStyle/>
          <a:p>
            <a:r>
              <a:rPr lang="en-US"/>
              <a:t>Sunil N, R Programming</a:t>
            </a:r>
          </a:p>
        </p:txBody>
      </p:sp>
      <p:sp>
        <p:nvSpPr>
          <p:cNvPr id="6" name="Slide Number Placeholder 5">
            <a:extLst>
              <a:ext uri="{FF2B5EF4-FFF2-40B4-BE49-F238E27FC236}">
                <a16:creationId xmlns="" xmlns:a16="http://schemas.microsoft.com/office/drawing/2014/main" id="{448C4FC5-D789-46D7-87FF-D6750D3853D4}"/>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8" name="TextBox 7">
            <a:extLst>
              <a:ext uri="{FF2B5EF4-FFF2-40B4-BE49-F238E27FC236}">
                <a16:creationId xmlns="" xmlns:a16="http://schemas.microsoft.com/office/drawing/2014/main" id="{CE3C6896-65E3-441B-8E40-4FBA20D09172}"/>
              </a:ext>
            </a:extLst>
          </p:cNvPr>
          <p:cNvSpPr txBox="1"/>
          <p:nvPr/>
        </p:nvSpPr>
        <p:spPr>
          <a:xfrm>
            <a:off x="304800" y="1219200"/>
            <a:ext cx="822960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Why data is to be structured?</a:t>
            </a:r>
          </a:p>
          <a:p>
            <a:pPr marL="285750" indent="-285750">
              <a:buFont typeface="Arial" panose="020B0604020202020204" pitchFamily="34" charset="0"/>
              <a:buChar char="•"/>
            </a:pPr>
            <a:r>
              <a:rPr lang="en-US" dirty="0"/>
              <a:t>Efficient storage and retrieval of data is important in computing</a:t>
            </a:r>
          </a:p>
          <a:p>
            <a:pPr marL="285750" indent="-285750">
              <a:buFont typeface="Arial" panose="020B0604020202020204" pitchFamily="34" charset="0"/>
              <a:buChar char="•"/>
            </a:pPr>
            <a:r>
              <a:rPr lang="en-US" dirty="0"/>
              <a:t>What is data structure </a:t>
            </a:r>
          </a:p>
          <a:p>
            <a:pPr marL="285750" indent="-285750">
              <a:buFont typeface="Arial" panose="020B0604020202020204" pitchFamily="34" charset="0"/>
              <a:buChar char="•"/>
            </a:pPr>
            <a:r>
              <a:rPr lang="en-US" dirty="0"/>
              <a:t>Linear &amp; non linear data structures</a:t>
            </a:r>
          </a:p>
          <a:p>
            <a:pPr marL="285750" indent="-285750">
              <a:buFont typeface="Arial" panose="020B0604020202020204" pitchFamily="34" charset="0"/>
              <a:buChar char="•"/>
            </a:pPr>
            <a:r>
              <a:rPr lang="en-US" dirty="0"/>
              <a:t>Stack, Queue, Linked List, tree, graph etc.,</a:t>
            </a:r>
          </a:p>
          <a:p>
            <a:pPr marL="285750" indent="-285750">
              <a:buFont typeface="Arial" panose="020B0604020202020204" pitchFamily="34" charset="0"/>
              <a:buChar char="•"/>
            </a:pPr>
            <a:r>
              <a:rPr lang="en-US" b="1" dirty="0">
                <a:solidFill>
                  <a:srgbClr val="FF0000"/>
                </a:solidFill>
              </a:rPr>
              <a:t>Data Structure </a:t>
            </a:r>
            <a:r>
              <a:rPr lang="en-US" dirty="0"/>
              <a:t>– is a collection of data elements whose organization is characterized by accessing functions that are used to store and retrieve individual data elements</a:t>
            </a:r>
          </a:p>
          <a:p>
            <a:pPr marL="285750" indent="-285750">
              <a:buFont typeface="Arial" panose="020B0604020202020204" pitchFamily="34" charset="0"/>
              <a:buChar char="•"/>
            </a:pPr>
            <a:r>
              <a:rPr lang="en-US" b="1" dirty="0">
                <a:solidFill>
                  <a:srgbClr val="FF0000"/>
                </a:solidFill>
              </a:rPr>
              <a:t>Abstract Data Type (ADT)</a:t>
            </a:r>
            <a:r>
              <a:rPr lang="en-US" dirty="0">
                <a:solidFill>
                  <a:srgbClr val="FF0000"/>
                </a:solidFill>
              </a:rPr>
              <a:t> </a:t>
            </a:r>
            <a:r>
              <a:rPr lang="en-US" dirty="0"/>
              <a:t>– is a tool to specify the logical properties of the data type</a:t>
            </a:r>
          </a:p>
          <a:p>
            <a:pPr marL="285750" indent="-285750">
              <a:buFont typeface="Arial" panose="020B0604020202020204" pitchFamily="34" charset="0"/>
              <a:buChar char="•"/>
            </a:pPr>
            <a:r>
              <a:rPr lang="en-US" dirty="0"/>
              <a:t>ADT has two parts viz., </a:t>
            </a:r>
            <a:r>
              <a:rPr lang="en-US" i="1" dirty="0">
                <a:solidFill>
                  <a:srgbClr val="FF0000"/>
                </a:solidFill>
                <a:latin typeface="Times New Roman" panose="02020603050405020304" pitchFamily="18" charset="0"/>
                <a:cs typeface="Times New Roman" panose="02020603050405020304" pitchFamily="18" charset="0"/>
              </a:rPr>
              <a:t>value definition </a:t>
            </a:r>
            <a:r>
              <a:rPr lang="en-US" dirty="0"/>
              <a:t>and </a:t>
            </a:r>
            <a:r>
              <a:rPr lang="en-US" i="1" dirty="0">
                <a:solidFill>
                  <a:srgbClr val="FF0000"/>
                </a:solidFill>
                <a:latin typeface="Times New Roman" panose="02020603050405020304" pitchFamily="18" charset="0"/>
                <a:cs typeface="Times New Roman" panose="02020603050405020304" pitchFamily="18" charset="0"/>
              </a:rPr>
              <a:t>operation definition</a:t>
            </a:r>
          </a:p>
          <a:p>
            <a:pPr marL="285750" indent="-285750">
              <a:buFont typeface="Arial" panose="020B0604020202020204" pitchFamily="34" charset="0"/>
              <a:buChar char="•"/>
            </a:pPr>
            <a:r>
              <a:rPr lang="en-US" b="1" dirty="0">
                <a:solidFill>
                  <a:srgbClr val="FF0000"/>
                </a:solidFill>
              </a:rPr>
              <a:t>Abstract Data Type</a:t>
            </a:r>
          </a:p>
          <a:p>
            <a:pPr marL="742950" lvl="1" indent="-285750">
              <a:buFont typeface="Wingdings" panose="05000000000000000000" pitchFamily="2" charset="2"/>
              <a:buChar char="ü"/>
            </a:pPr>
            <a:r>
              <a:rPr lang="en-US" dirty="0">
                <a:solidFill>
                  <a:srgbClr val="251BED"/>
                </a:solidFill>
              </a:rPr>
              <a:t>	value Definition</a:t>
            </a:r>
          </a:p>
          <a:p>
            <a:pPr marL="1200150" lvl="2" indent="-285750">
              <a:buFont typeface="Arial" panose="020B0604020202020204" pitchFamily="34" charset="0"/>
              <a:buChar char="•"/>
            </a:pPr>
            <a:r>
              <a:rPr lang="en-US" dirty="0"/>
              <a:t>Definition Clause</a:t>
            </a:r>
          </a:p>
          <a:p>
            <a:pPr marL="1200150" lvl="2" indent="-285750">
              <a:buFont typeface="Arial" panose="020B0604020202020204" pitchFamily="34" charset="0"/>
              <a:buChar char="•"/>
            </a:pPr>
            <a:r>
              <a:rPr lang="en-US" dirty="0"/>
              <a:t>Conditional clause</a:t>
            </a:r>
          </a:p>
          <a:p>
            <a:pPr marL="742950" lvl="1" indent="-285750">
              <a:buFont typeface="Wingdings" panose="05000000000000000000" pitchFamily="2" charset="2"/>
              <a:buChar char="ü"/>
            </a:pPr>
            <a:r>
              <a:rPr lang="en-US" dirty="0">
                <a:solidFill>
                  <a:srgbClr val="251BED"/>
                </a:solidFill>
              </a:rPr>
              <a:t>Operation Definition</a:t>
            </a:r>
          </a:p>
          <a:p>
            <a:pPr marL="1200150" lvl="2" indent="-285750">
              <a:buFont typeface="Arial" panose="020B0604020202020204" pitchFamily="34" charset="0"/>
              <a:buChar char="•"/>
            </a:pPr>
            <a:r>
              <a:rPr lang="en-US" dirty="0"/>
              <a:t>Function</a:t>
            </a:r>
          </a:p>
          <a:p>
            <a:pPr marL="1200150" lvl="2" indent="-285750">
              <a:buFont typeface="Arial" panose="020B0604020202020204" pitchFamily="34" charset="0"/>
              <a:buChar char="•"/>
            </a:pPr>
            <a:r>
              <a:rPr lang="en-US" dirty="0"/>
              <a:t>Precondition</a:t>
            </a:r>
          </a:p>
          <a:p>
            <a:pPr marL="1200150" lvl="2" indent="-285750">
              <a:buFont typeface="Arial" panose="020B0604020202020204" pitchFamily="34" charset="0"/>
              <a:buChar char="•"/>
            </a:pPr>
            <a:r>
              <a:rPr lang="en-US" dirty="0"/>
              <a:t>postcondition</a:t>
            </a:r>
          </a:p>
          <a:p>
            <a:endParaRPr lang="en-US" dirty="0"/>
          </a:p>
        </p:txBody>
      </p:sp>
    </p:spTree>
    <p:extLst>
      <p:ext uri="{BB962C8B-B14F-4D97-AF65-F5344CB8AC3E}">
        <p14:creationId xmlns="" xmlns:p14="http://schemas.microsoft.com/office/powerpoint/2010/main" val="308472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67A8DACA-F009-4110-A2BF-C62C753CD28C}"/>
              </a:ext>
            </a:extLst>
          </p:cNvPr>
          <p:cNvSpPr>
            <a:spLocks noGrp="1"/>
          </p:cNvSpPr>
          <p:nvPr>
            <p:ph type="title"/>
          </p:nvPr>
        </p:nvSpPr>
        <p:spPr/>
        <p:txBody>
          <a:bodyPr/>
          <a:lstStyle/>
          <a:p>
            <a:r>
              <a:rPr lang="en-US" dirty="0">
                <a:solidFill>
                  <a:srgbClr val="1910C6"/>
                </a:solidFill>
              </a:rPr>
              <a:t>Introduction -Data Structures</a:t>
            </a:r>
          </a:p>
        </p:txBody>
      </p:sp>
      <p:sp>
        <p:nvSpPr>
          <p:cNvPr id="4" name="Date Placeholder 3">
            <a:extLst>
              <a:ext uri="{FF2B5EF4-FFF2-40B4-BE49-F238E27FC236}">
                <a16:creationId xmlns="" xmlns:a16="http://schemas.microsoft.com/office/drawing/2014/main" id="{63D05858-DBE6-4E5E-9FE3-C3A46FCDAA50}"/>
              </a:ext>
            </a:extLst>
          </p:cNvPr>
          <p:cNvSpPr>
            <a:spLocks noGrp="1"/>
          </p:cNvSpPr>
          <p:nvPr>
            <p:ph type="dt" sz="half" idx="10"/>
          </p:nvPr>
        </p:nvSpPr>
        <p:spPr/>
        <p:txBody>
          <a:bodyPr/>
          <a:lstStyle/>
          <a:p>
            <a:fld id="{EBFD4AA8-0EA0-4FE5-9C54-C36235493C1D}" type="datetime3">
              <a:rPr lang="en-US" smtClean="0"/>
              <a:pPr/>
              <a:t>22 July 2019</a:t>
            </a:fld>
            <a:endParaRPr lang="en-US"/>
          </a:p>
        </p:txBody>
      </p:sp>
      <p:sp>
        <p:nvSpPr>
          <p:cNvPr id="5" name="Footer Placeholder 4">
            <a:extLst>
              <a:ext uri="{FF2B5EF4-FFF2-40B4-BE49-F238E27FC236}">
                <a16:creationId xmlns="" xmlns:a16="http://schemas.microsoft.com/office/drawing/2014/main" id="{8075BBD6-102A-4C23-A626-97D4701117FF}"/>
              </a:ext>
            </a:extLst>
          </p:cNvPr>
          <p:cNvSpPr>
            <a:spLocks noGrp="1"/>
          </p:cNvSpPr>
          <p:nvPr>
            <p:ph type="ftr" sz="quarter" idx="11"/>
          </p:nvPr>
        </p:nvSpPr>
        <p:spPr/>
        <p:txBody>
          <a:bodyPr/>
          <a:lstStyle/>
          <a:p>
            <a:r>
              <a:rPr lang="en-US"/>
              <a:t>Sunil N, R Programming</a:t>
            </a:r>
          </a:p>
        </p:txBody>
      </p:sp>
      <p:sp>
        <p:nvSpPr>
          <p:cNvPr id="6" name="Slide Number Placeholder 5">
            <a:extLst>
              <a:ext uri="{FF2B5EF4-FFF2-40B4-BE49-F238E27FC236}">
                <a16:creationId xmlns="" xmlns:a16="http://schemas.microsoft.com/office/drawing/2014/main" id="{448C4FC5-D789-46D7-87FF-D6750D3853D4}"/>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8" name="TextBox 7">
            <a:extLst>
              <a:ext uri="{FF2B5EF4-FFF2-40B4-BE49-F238E27FC236}">
                <a16:creationId xmlns="" xmlns:a16="http://schemas.microsoft.com/office/drawing/2014/main" id="{CE3C6896-65E3-441B-8E40-4FBA20D09172}"/>
              </a:ext>
            </a:extLst>
          </p:cNvPr>
          <p:cNvSpPr txBox="1"/>
          <p:nvPr/>
        </p:nvSpPr>
        <p:spPr>
          <a:xfrm>
            <a:off x="304800" y="1295400"/>
            <a:ext cx="8229600" cy="5450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FF0000"/>
                </a:solidFill>
              </a:rPr>
              <a:t>Abstract Data Type</a:t>
            </a:r>
          </a:p>
          <a:p>
            <a:pPr marL="742950" lvl="1" indent="-285750">
              <a:lnSpc>
                <a:spcPct val="150000"/>
              </a:lnSpc>
              <a:buFont typeface="Wingdings" panose="05000000000000000000" pitchFamily="2" charset="2"/>
              <a:buChar char="ü"/>
            </a:pPr>
            <a:r>
              <a:rPr lang="en-US" dirty="0">
                <a:solidFill>
                  <a:srgbClr val="251BED"/>
                </a:solidFill>
              </a:rPr>
              <a:t>	value Definition</a:t>
            </a:r>
          </a:p>
          <a:p>
            <a:pPr marL="1200150" lvl="2" indent="-285750">
              <a:lnSpc>
                <a:spcPct val="150000"/>
              </a:lnSpc>
              <a:buFont typeface="Arial" panose="020B0604020202020204" pitchFamily="34" charset="0"/>
              <a:buChar char="•"/>
            </a:pPr>
            <a:r>
              <a:rPr lang="en-US" i="1" dirty="0">
                <a:solidFill>
                  <a:srgbClr val="FF0000"/>
                </a:solidFill>
              </a:rPr>
              <a:t>Definition Clause </a:t>
            </a:r>
            <a:r>
              <a:rPr lang="en-US" dirty="0"/>
              <a:t>- states the contents of the data type.</a:t>
            </a:r>
          </a:p>
          <a:p>
            <a:pPr marL="1200150" lvl="2" indent="-285750">
              <a:lnSpc>
                <a:spcPct val="150000"/>
              </a:lnSpc>
              <a:buFont typeface="Arial" panose="020B0604020202020204" pitchFamily="34" charset="0"/>
              <a:buChar char="•"/>
            </a:pPr>
            <a:r>
              <a:rPr lang="en-US" i="1" dirty="0">
                <a:solidFill>
                  <a:srgbClr val="FF0000"/>
                </a:solidFill>
              </a:rPr>
              <a:t>Conditional clause </a:t>
            </a:r>
            <a:r>
              <a:rPr lang="en-US" dirty="0"/>
              <a:t>– defines any condition that applies to the data type. </a:t>
            </a:r>
          </a:p>
          <a:p>
            <a:pPr lvl="2">
              <a:lnSpc>
                <a:spcPct val="150000"/>
              </a:lnSpc>
            </a:pPr>
            <a:r>
              <a:rPr lang="en-US" dirty="0"/>
              <a:t>(</a:t>
            </a:r>
            <a:r>
              <a:rPr lang="en-US" i="1" dirty="0">
                <a:solidFill>
                  <a:srgbClr val="FF0000"/>
                </a:solidFill>
              </a:rPr>
              <a:t>definition clause is mandatory </a:t>
            </a:r>
            <a:r>
              <a:rPr lang="en-US" i="1" dirty="0">
                <a:solidFill>
                  <a:srgbClr val="00B050"/>
                </a:solidFill>
              </a:rPr>
              <a:t>while condition clause is optional</a:t>
            </a:r>
            <a:r>
              <a:rPr lang="en-US" dirty="0"/>
              <a:t>)       </a:t>
            </a:r>
          </a:p>
          <a:p>
            <a:pPr lvl="2">
              <a:lnSpc>
                <a:spcPct val="150000"/>
              </a:lnSpc>
            </a:pPr>
            <a:endParaRPr lang="en-US" dirty="0"/>
          </a:p>
          <a:p>
            <a:pPr marL="742950" lvl="1" indent="-285750">
              <a:lnSpc>
                <a:spcPct val="150000"/>
              </a:lnSpc>
              <a:buFont typeface="Wingdings" panose="05000000000000000000" pitchFamily="2" charset="2"/>
              <a:buChar char="ü"/>
            </a:pPr>
            <a:r>
              <a:rPr lang="en-US" dirty="0">
                <a:solidFill>
                  <a:srgbClr val="251BED"/>
                </a:solidFill>
              </a:rPr>
              <a:t>Operation Definition</a:t>
            </a:r>
          </a:p>
          <a:p>
            <a:pPr marL="1200150" lvl="2" indent="-285750">
              <a:lnSpc>
                <a:spcPct val="150000"/>
              </a:lnSpc>
              <a:buFont typeface="Arial" panose="020B0604020202020204" pitchFamily="34" charset="0"/>
              <a:buChar char="•"/>
            </a:pPr>
            <a:r>
              <a:rPr lang="en-US" i="1" dirty="0">
                <a:solidFill>
                  <a:srgbClr val="FF0000"/>
                </a:solidFill>
              </a:rPr>
              <a:t>Function</a:t>
            </a:r>
            <a:r>
              <a:rPr lang="en-US" dirty="0"/>
              <a:t> – defines the role of the operation</a:t>
            </a:r>
          </a:p>
          <a:p>
            <a:pPr marL="1200150" lvl="2" indent="-285750">
              <a:lnSpc>
                <a:spcPct val="150000"/>
              </a:lnSpc>
              <a:buFont typeface="Arial" panose="020B0604020202020204" pitchFamily="34" charset="0"/>
              <a:buChar char="•"/>
            </a:pPr>
            <a:r>
              <a:rPr lang="en-US" i="1" dirty="0">
                <a:solidFill>
                  <a:srgbClr val="FF0000"/>
                </a:solidFill>
              </a:rPr>
              <a:t>Precondition</a:t>
            </a:r>
            <a:r>
              <a:rPr lang="en-US" dirty="0"/>
              <a:t> – specifies any restrictions that must be satisfied before the operation can be applied</a:t>
            </a:r>
          </a:p>
          <a:p>
            <a:pPr marL="1200150" lvl="2" indent="-285750">
              <a:lnSpc>
                <a:spcPct val="150000"/>
              </a:lnSpc>
              <a:buFont typeface="Arial" panose="020B0604020202020204" pitchFamily="34" charset="0"/>
              <a:buChar char="•"/>
            </a:pPr>
            <a:r>
              <a:rPr lang="en-US" i="1" dirty="0">
                <a:solidFill>
                  <a:srgbClr val="FF0000"/>
                </a:solidFill>
              </a:rPr>
              <a:t>Postcondition</a:t>
            </a:r>
            <a:r>
              <a:rPr lang="en-US" dirty="0"/>
              <a:t> – specifies any condition that may apply as a pre-requisite for the operation definition</a:t>
            </a:r>
          </a:p>
          <a:p>
            <a:pPr>
              <a:lnSpc>
                <a:spcPct val="150000"/>
              </a:lnSpc>
            </a:pPr>
            <a:endParaRPr lang="en-US" dirty="0"/>
          </a:p>
        </p:txBody>
      </p:sp>
    </p:spTree>
    <p:extLst>
      <p:ext uri="{BB962C8B-B14F-4D97-AF65-F5344CB8AC3E}">
        <p14:creationId xmlns="" xmlns:p14="http://schemas.microsoft.com/office/powerpoint/2010/main" val="2738411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67A8DACA-F009-4110-A2BF-C62C753CD28C}"/>
              </a:ext>
            </a:extLst>
          </p:cNvPr>
          <p:cNvSpPr>
            <a:spLocks noGrp="1"/>
          </p:cNvSpPr>
          <p:nvPr>
            <p:ph type="title"/>
          </p:nvPr>
        </p:nvSpPr>
        <p:spPr/>
        <p:txBody>
          <a:bodyPr/>
          <a:lstStyle/>
          <a:p>
            <a:r>
              <a:rPr lang="en-US" dirty="0">
                <a:solidFill>
                  <a:srgbClr val="1910C6"/>
                </a:solidFill>
              </a:rPr>
              <a:t>Introduction -Data Structures</a:t>
            </a:r>
          </a:p>
        </p:txBody>
      </p:sp>
      <p:sp>
        <p:nvSpPr>
          <p:cNvPr id="4" name="Date Placeholder 3">
            <a:extLst>
              <a:ext uri="{FF2B5EF4-FFF2-40B4-BE49-F238E27FC236}">
                <a16:creationId xmlns="" xmlns:a16="http://schemas.microsoft.com/office/drawing/2014/main" id="{63D05858-DBE6-4E5E-9FE3-C3A46FCDAA50}"/>
              </a:ext>
            </a:extLst>
          </p:cNvPr>
          <p:cNvSpPr>
            <a:spLocks noGrp="1"/>
          </p:cNvSpPr>
          <p:nvPr>
            <p:ph type="dt" sz="half" idx="10"/>
          </p:nvPr>
        </p:nvSpPr>
        <p:spPr/>
        <p:txBody>
          <a:bodyPr/>
          <a:lstStyle/>
          <a:p>
            <a:fld id="{EBFD4AA8-0EA0-4FE5-9C54-C36235493C1D}" type="datetime3">
              <a:rPr lang="en-US" smtClean="0"/>
              <a:pPr/>
              <a:t>22 July 2019</a:t>
            </a:fld>
            <a:endParaRPr lang="en-US"/>
          </a:p>
        </p:txBody>
      </p:sp>
      <p:sp>
        <p:nvSpPr>
          <p:cNvPr id="5" name="Footer Placeholder 4">
            <a:extLst>
              <a:ext uri="{FF2B5EF4-FFF2-40B4-BE49-F238E27FC236}">
                <a16:creationId xmlns="" xmlns:a16="http://schemas.microsoft.com/office/drawing/2014/main" id="{8075BBD6-102A-4C23-A626-97D4701117FF}"/>
              </a:ext>
            </a:extLst>
          </p:cNvPr>
          <p:cNvSpPr>
            <a:spLocks noGrp="1"/>
          </p:cNvSpPr>
          <p:nvPr>
            <p:ph type="ftr" sz="quarter" idx="11"/>
          </p:nvPr>
        </p:nvSpPr>
        <p:spPr/>
        <p:txBody>
          <a:bodyPr/>
          <a:lstStyle/>
          <a:p>
            <a:r>
              <a:rPr lang="en-US"/>
              <a:t>Sunil N, R Programming</a:t>
            </a:r>
          </a:p>
        </p:txBody>
      </p:sp>
      <p:sp>
        <p:nvSpPr>
          <p:cNvPr id="6" name="Slide Number Placeholder 5">
            <a:extLst>
              <a:ext uri="{FF2B5EF4-FFF2-40B4-BE49-F238E27FC236}">
                <a16:creationId xmlns="" xmlns:a16="http://schemas.microsoft.com/office/drawing/2014/main" id="{448C4FC5-D789-46D7-87FF-D6750D3853D4}"/>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extBox 7">
            <a:extLst>
              <a:ext uri="{FF2B5EF4-FFF2-40B4-BE49-F238E27FC236}">
                <a16:creationId xmlns="" xmlns:a16="http://schemas.microsoft.com/office/drawing/2014/main" id="{CE3C6896-65E3-441B-8E40-4FBA20D09172}"/>
              </a:ext>
            </a:extLst>
          </p:cNvPr>
          <p:cNvSpPr txBox="1"/>
          <p:nvPr/>
        </p:nvSpPr>
        <p:spPr>
          <a:xfrm>
            <a:off x="304800" y="1246287"/>
            <a:ext cx="82296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two ways of implementation of Data Structures</a:t>
            </a:r>
          </a:p>
          <a:p>
            <a:pPr marL="800100" lvl="1" indent="-342900">
              <a:buFont typeface="+mj-lt"/>
              <a:buAutoNum type="arabicPeriod"/>
            </a:pPr>
            <a:r>
              <a:rPr lang="en-US" i="1" dirty="0">
                <a:solidFill>
                  <a:srgbClr val="FF0000"/>
                </a:solidFill>
              </a:rPr>
              <a:t>Static implementation </a:t>
            </a:r>
            <a:r>
              <a:rPr lang="en-US" dirty="0"/>
              <a:t>– the memory is allocated at the compile time.</a:t>
            </a:r>
          </a:p>
          <a:p>
            <a:pPr marL="800100" lvl="1" indent="-342900">
              <a:buFont typeface="+mj-lt"/>
              <a:buAutoNum type="arabicPeriod"/>
            </a:pPr>
            <a:r>
              <a:rPr lang="en-US" i="1" dirty="0">
                <a:solidFill>
                  <a:srgbClr val="FF0000"/>
                </a:solidFill>
              </a:rPr>
              <a:t>Dynamic implementation </a:t>
            </a:r>
            <a:r>
              <a:rPr lang="en-US" dirty="0"/>
              <a:t>-  the memory is allocated as and when required during the runtime</a:t>
            </a:r>
          </a:p>
          <a:p>
            <a:pPr marL="285750" indent="-285750">
              <a:buFont typeface="Arial" panose="020B0604020202020204" pitchFamily="34" charset="0"/>
              <a:buChar char="•"/>
            </a:pPr>
            <a:r>
              <a:rPr lang="en-US" dirty="0"/>
              <a:t>Algorithm</a:t>
            </a:r>
          </a:p>
          <a:p>
            <a:pPr marL="742950" lvl="1" indent="-285750">
              <a:buFont typeface="Wingdings" panose="05000000000000000000" pitchFamily="2" charset="2"/>
              <a:buChar char="ü"/>
            </a:pPr>
            <a:r>
              <a:rPr lang="en-US" dirty="0"/>
              <a:t>Recursive</a:t>
            </a:r>
          </a:p>
          <a:p>
            <a:pPr marL="742950" lvl="1" indent="-285750">
              <a:buFont typeface="Wingdings" panose="05000000000000000000" pitchFamily="2" charset="2"/>
              <a:buChar char="ü"/>
            </a:pPr>
            <a:r>
              <a:rPr lang="en-US" dirty="0"/>
              <a:t>Non-recursive</a:t>
            </a:r>
          </a:p>
          <a:p>
            <a:pPr marL="285750" indent="-285750">
              <a:buFont typeface="Arial" panose="020B0604020202020204" pitchFamily="34" charset="0"/>
              <a:buChar char="•"/>
            </a:pPr>
            <a:r>
              <a:rPr lang="en-US" dirty="0"/>
              <a:t>Program</a:t>
            </a:r>
          </a:p>
          <a:p>
            <a:pPr marL="285750" indent="-285750">
              <a:buFont typeface="Arial" panose="020B0604020202020204" pitchFamily="34" charset="0"/>
              <a:buChar char="•"/>
            </a:pPr>
            <a:r>
              <a:rPr lang="en-US" dirty="0"/>
              <a:t>Analysis of algorithm / Complexity of an Algorithm</a:t>
            </a:r>
          </a:p>
          <a:p>
            <a:pPr marL="285750" indent="-285750">
              <a:buFont typeface="Arial" panose="020B0604020202020204" pitchFamily="34" charset="0"/>
              <a:buChar char="•"/>
            </a:pPr>
            <a:r>
              <a:rPr lang="en-US" dirty="0"/>
              <a:t>Time complexity </a:t>
            </a:r>
          </a:p>
          <a:p>
            <a:pPr marL="285750" indent="-285750">
              <a:buFont typeface="Arial" panose="020B0604020202020204" pitchFamily="34" charset="0"/>
              <a:buChar char="•"/>
            </a:pPr>
            <a:r>
              <a:rPr lang="en-US" dirty="0"/>
              <a:t>Space complexity</a:t>
            </a:r>
          </a:p>
          <a:p>
            <a:pPr marL="285750" indent="-285750">
              <a:buFont typeface="Arial" panose="020B0604020202020204" pitchFamily="34" charset="0"/>
              <a:buChar char="•"/>
            </a:pPr>
            <a:r>
              <a:rPr lang="en-US" dirty="0"/>
              <a:t>Asymptotic notations</a:t>
            </a:r>
          </a:p>
          <a:p>
            <a:pPr marL="742950" lvl="1" indent="-285750">
              <a:buFont typeface="Wingdings" panose="05000000000000000000" pitchFamily="2" charset="2"/>
              <a:buChar char="ü"/>
            </a:pPr>
            <a:r>
              <a:rPr lang="en-US" dirty="0"/>
              <a:t>Big oh</a:t>
            </a:r>
          </a:p>
          <a:p>
            <a:pPr marL="742950" lvl="1" indent="-285750">
              <a:buFont typeface="Wingdings" panose="05000000000000000000" pitchFamily="2" charset="2"/>
              <a:buChar char="ü"/>
            </a:pPr>
            <a:r>
              <a:rPr lang="en-US" dirty="0"/>
              <a:t>Big theta</a:t>
            </a:r>
          </a:p>
          <a:p>
            <a:pPr marL="742950" lvl="1" indent="-285750">
              <a:buFont typeface="Wingdings" panose="05000000000000000000" pitchFamily="2" charset="2"/>
              <a:buChar char="ü"/>
            </a:pPr>
            <a:r>
              <a:rPr lang="en-US" dirty="0"/>
              <a:t>Big Omega</a:t>
            </a:r>
          </a:p>
          <a:p>
            <a:pPr marL="742950" lvl="1" indent="-285750">
              <a:buFont typeface="Wingdings" panose="05000000000000000000" pitchFamily="2" charset="2"/>
              <a:buChar char="ü"/>
            </a:pPr>
            <a:r>
              <a:rPr lang="en-US" dirty="0"/>
              <a:t>Small oh</a:t>
            </a:r>
          </a:p>
          <a:p>
            <a:pPr marL="742950" lvl="1" indent="-285750">
              <a:buFont typeface="Wingdings" panose="05000000000000000000" pitchFamily="2" charset="2"/>
              <a:buChar char="ü"/>
            </a:pPr>
            <a:r>
              <a:rPr lang="en-US" dirty="0"/>
              <a:t>Small theta</a:t>
            </a:r>
          </a:p>
          <a:p>
            <a:pPr marL="742950" lvl="1" indent="-285750">
              <a:buFont typeface="Wingdings" panose="05000000000000000000" pitchFamily="2" charset="2"/>
              <a:buChar char="ü"/>
            </a:pPr>
            <a:r>
              <a:rPr lang="en-US" dirty="0" err="1"/>
              <a:t>tilda</a:t>
            </a:r>
            <a:endParaRPr lang="en-US" dirty="0"/>
          </a:p>
        </p:txBody>
      </p:sp>
    </p:spTree>
    <p:extLst>
      <p:ext uri="{BB962C8B-B14F-4D97-AF65-F5344CB8AC3E}">
        <p14:creationId xmlns="" xmlns:p14="http://schemas.microsoft.com/office/powerpoint/2010/main" val="376070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61FC64-A9A5-4A0E-B102-2EBCD8BF394C}"/>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Data Structures </a:t>
            </a:r>
            <a:r>
              <a:rPr lang="en-US" dirty="0">
                <a:latin typeface="Times New Roman" panose="02020603050405020304" pitchFamily="18" charset="0"/>
                <a:cs typeface="Times New Roman" panose="02020603050405020304" pitchFamily="18" charset="0"/>
              </a:rPr>
              <a:t>in </a:t>
            </a:r>
            <a:r>
              <a:rPr lang="en-US" dirty="0">
                <a:solidFill>
                  <a:srgbClr val="251BED"/>
                </a:solidFill>
                <a:latin typeface="Times New Roman" panose="02020603050405020304" pitchFamily="18" charset="0"/>
                <a:cs typeface="Times New Roman" panose="02020603050405020304" pitchFamily="18" charset="0"/>
              </a:rPr>
              <a:t>R</a:t>
            </a:r>
          </a:p>
        </p:txBody>
      </p:sp>
      <p:sp>
        <p:nvSpPr>
          <p:cNvPr id="3" name="Date Placeholder 2">
            <a:extLst>
              <a:ext uri="{FF2B5EF4-FFF2-40B4-BE49-F238E27FC236}">
                <a16:creationId xmlns="" xmlns:a16="http://schemas.microsoft.com/office/drawing/2014/main" id="{D6171F5E-B7BD-4C8E-ABA1-45F8985E1FC3}"/>
              </a:ext>
            </a:extLst>
          </p:cNvPr>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a:extLst>
              <a:ext uri="{FF2B5EF4-FFF2-40B4-BE49-F238E27FC236}">
                <a16:creationId xmlns="" xmlns:a16="http://schemas.microsoft.com/office/drawing/2014/main" id="{02552438-8A73-4DA5-B32B-054FA9EC6644}"/>
              </a:ext>
            </a:extLst>
          </p:cNvPr>
          <p:cNvSpPr>
            <a:spLocks noGrp="1"/>
          </p:cNvSpPr>
          <p:nvPr>
            <p:ph type="ftr" sz="quarter" idx="11"/>
          </p:nvPr>
        </p:nvSpPr>
        <p:spPr/>
        <p:txBody>
          <a:bodyPr/>
          <a:lstStyle/>
          <a:p>
            <a:r>
              <a:rPr lang="en-US"/>
              <a:t>Sunil N, R Programming</a:t>
            </a:r>
          </a:p>
        </p:txBody>
      </p:sp>
      <p:sp>
        <p:nvSpPr>
          <p:cNvPr id="5" name="Slide Number Placeholder 4">
            <a:extLst>
              <a:ext uri="{FF2B5EF4-FFF2-40B4-BE49-F238E27FC236}">
                <a16:creationId xmlns="" xmlns:a16="http://schemas.microsoft.com/office/drawing/2014/main" id="{CFBF4D91-26D4-4B89-99FA-E3D01FE3E091}"/>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7" name="Picture 6">
            <a:extLst>
              <a:ext uri="{FF2B5EF4-FFF2-40B4-BE49-F238E27FC236}">
                <a16:creationId xmlns="" xmlns:a16="http://schemas.microsoft.com/office/drawing/2014/main" id="{1FD92D21-E5D4-43F7-90D8-33005860CE8E}"/>
              </a:ext>
            </a:extLst>
          </p:cNvPr>
          <p:cNvPicPr>
            <a:picLocks noChangeAspect="1"/>
          </p:cNvPicPr>
          <p:nvPr/>
        </p:nvPicPr>
        <p:blipFill>
          <a:blip r:embed="rId2"/>
          <a:stretch>
            <a:fillRect/>
          </a:stretch>
        </p:blipFill>
        <p:spPr>
          <a:xfrm>
            <a:off x="457200" y="1143000"/>
            <a:ext cx="8153400" cy="5246016"/>
          </a:xfrm>
          <a:prstGeom prst="rect">
            <a:avLst/>
          </a:prstGeom>
        </p:spPr>
      </p:pic>
    </p:spTree>
    <p:extLst>
      <p:ext uri="{BB962C8B-B14F-4D97-AF65-F5344CB8AC3E}">
        <p14:creationId xmlns="" xmlns:p14="http://schemas.microsoft.com/office/powerpoint/2010/main" val="141425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165A0A12-C673-469B-911E-E1A4A8367E76}"/>
              </a:ext>
            </a:extLst>
          </p:cNvPr>
          <p:cNvSpPr>
            <a:spLocks noGrp="1"/>
          </p:cNvSpPr>
          <p:nvPr>
            <p:ph type="ctrTitle"/>
          </p:nvPr>
        </p:nvSpPr>
        <p:spPr>
          <a:xfrm>
            <a:off x="685800" y="1809750"/>
            <a:ext cx="7772400" cy="2076450"/>
          </a:xfrm>
        </p:spPr>
        <p:txBody>
          <a:bodyPr>
            <a:normAutofit fontScale="90000"/>
          </a:bodyPr>
          <a:lstStyle/>
          <a:p>
            <a:r>
              <a:rPr lang="en-US" sz="8000" dirty="0">
                <a:solidFill>
                  <a:srgbClr val="FF0000"/>
                </a:solidFill>
                <a:effectLst>
                  <a:outerShdw blurRad="38100" dist="38100" dir="2700000" algn="tl">
                    <a:srgbClr val="000000">
                      <a:alpha val="43137"/>
                    </a:srgbClr>
                  </a:outerShdw>
                </a:effectLst>
              </a:rPr>
              <a:t>About </a:t>
            </a:r>
            <a:br>
              <a:rPr lang="en-US" sz="8000" dirty="0">
                <a:solidFill>
                  <a:srgbClr val="FF0000"/>
                </a:solidFill>
                <a:effectLst>
                  <a:outerShdw blurRad="38100" dist="38100" dir="2700000" algn="tl">
                    <a:srgbClr val="000000">
                      <a:alpha val="43137"/>
                    </a:srgbClr>
                  </a:outerShdw>
                </a:effectLst>
              </a:rPr>
            </a:br>
            <a:r>
              <a:rPr lang="en-US" sz="22100" dirty="0">
                <a:solidFill>
                  <a:srgbClr val="1910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8000" dirty="0">
                <a:solidFill>
                  <a:srgbClr val="FF0000"/>
                </a:solidFill>
                <a:effectLst>
                  <a:outerShdw blurRad="38100" dist="38100" dir="2700000" algn="tl">
                    <a:srgbClr val="000000">
                      <a:alpha val="43137"/>
                    </a:srgbClr>
                  </a:outerShdw>
                </a:effectLst>
              </a:rPr>
              <a:t> </a:t>
            </a:r>
            <a:br>
              <a:rPr lang="en-US" sz="8000" dirty="0">
                <a:solidFill>
                  <a:srgbClr val="FF0000"/>
                </a:solidFill>
                <a:effectLst>
                  <a:outerShdw blurRad="38100" dist="38100" dir="2700000" algn="tl">
                    <a:srgbClr val="000000">
                      <a:alpha val="43137"/>
                    </a:srgbClr>
                  </a:outerShdw>
                </a:effectLst>
              </a:rPr>
            </a:br>
            <a:r>
              <a:rPr lang="en-US" sz="8000" dirty="0">
                <a:solidFill>
                  <a:srgbClr val="FF0000"/>
                </a:solidFill>
                <a:effectLst>
                  <a:outerShdw blurRad="38100" dist="38100" dir="2700000" algn="tl">
                    <a:srgbClr val="000000">
                      <a:alpha val="43137"/>
                    </a:srgbClr>
                  </a:outerShdw>
                </a:effectLst>
              </a:rPr>
              <a:t>language</a:t>
            </a:r>
          </a:p>
        </p:txBody>
      </p:sp>
      <p:sp>
        <p:nvSpPr>
          <p:cNvPr id="7" name="Subtitle 6">
            <a:extLst>
              <a:ext uri="{FF2B5EF4-FFF2-40B4-BE49-F238E27FC236}">
                <a16:creationId xmlns="" xmlns:a16="http://schemas.microsoft.com/office/drawing/2014/main" id="{444409F1-0476-4389-A24C-876142604E1E}"/>
              </a:ext>
            </a:extLst>
          </p:cNvPr>
          <p:cNvSpPr>
            <a:spLocks noGrp="1"/>
          </p:cNvSpPr>
          <p:nvPr>
            <p:ph type="subTitle" idx="1"/>
          </p:nvPr>
        </p:nvSpPr>
        <p:spPr/>
        <p:txBody>
          <a:bodyPr/>
          <a:lstStyle/>
          <a:p>
            <a:endParaRPr lang="en-US" dirty="0"/>
          </a:p>
        </p:txBody>
      </p:sp>
      <p:sp>
        <p:nvSpPr>
          <p:cNvPr id="3" name="Date Placeholder 2">
            <a:extLst>
              <a:ext uri="{FF2B5EF4-FFF2-40B4-BE49-F238E27FC236}">
                <a16:creationId xmlns="" xmlns:a16="http://schemas.microsoft.com/office/drawing/2014/main" id="{6A797A7D-B6CD-4C8B-829B-088DA1CD30A7}"/>
              </a:ext>
            </a:extLst>
          </p:cNvPr>
          <p:cNvSpPr>
            <a:spLocks noGrp="1"/>
          </p:cNvSpPr>
          <p:nvPr>
            <p:ph type="dt" sz="half" idx="10"/>
          </p:nvPr>
        </p:nvSpPr>
        <p:spPr/>
        <p:txBody>
          <a:bodyPr/>
          <a:lstStyle/>
          <a:p>
            <a:fld id="{F8D5A6CD-DDBA-4B36-AA49-D7AD1BB64C24}" type="datetime3">
              <a:rPr lang="en-US" smtClean="0"/>
              <a:pPr/>
              <a:t>22 July 2019</a:t>
            </a:fld>
            <a:endParaRPr lang="en-US"/>
          </a:p>
        </p:txBody>
      </p:sp>
      <p:sp>
        <p:nvSpPr>
          <p:cNvPr id="4" name="Footer Placeholder 3">
            <a:extLst>
              <a:ext uri="{FF2B5EF4-FFF2-40B4-BE49-F238E27FC236}">
                <a16:creationId xmlns="" xmlns:a16="http://schemas.microsoft.com/office/drawing/2014/main" id="{E0EFCD26-D36A-4D30-9A61-2450CEE29DC1}"/>
              </a:ext>
            </a:extLst>
          </p:cNvPr>
          <p:cNvSpPr>
            <a:spLocks noGrp="1"/>
          </p:cNvSpPr>
          <p:nvPr>
            <p:ph type="ftr" sz="quarter" idx="11"/>
          </p:nvPr>
        </p:nvSpPr>
        <p:spPr/>
        <p:txBody>
          <a:bodyPr/>
          <a:lstStyle/>
          <a:p>
            <a:r>
              <a:rPr lang="en-US"/>
              <a:t>Sunil N, R Programming</a:t>
            </a:r>
          </a:p>
        </p:txBody>
      </p:sp>
      <p:sp>
        <p:nvSpPr>
          <p:cNvPr id="5" name="Slide Number Placeholder 4">
            <a:extLst>
              <a:ext uri="{FF2B5EF4-FFF2-40B4-BE49-F238E27FC236}">
                <a16:creationId xmlns="" xmlns:a16="http://schemas.microsoft.com/office/drawing/2014/main" id="{3FAEBE08-9FB1-4AB2-BAE1-3072CDC69067}"/>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 xmlns:p14="http://schemas.microsoft.com/office/powerpoint/2010/main" val="139153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FD4AA8-0EA0-4FE5-9C54-C36235493C1D}" type="datetime3">
              <a:rPr lang="en-US" smtClean="0"/>
              <a:pPr/>
              <a:t>22 July 2019</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extBox 6"/>
          <p:cNvSpPr txBox="1"/>
          <p:nvPr/>
        </p:nvSpPr>
        <p:spPr>
          <a:xfrm>
            <a:off x="381000" y="762000"/>
            <a:ext cx="8305800" cy="4708981"/>
          </a:xfrm>
          <a:prstGeom prst="rect">
            <a:avLst/>
          </a:prstGeom>
          <a:noFill/>
        </p:spPr>
        <p:txBody>
          <a:bodyPr wrap="square" rtlCol="0" anchor="t">
            <a:spAutoFit/>
          </a:bodyPr>
          <a:lstStyle/>
          <a:p>
            <a:pPr>
              <a:lnSpc>
                <a:spcPct val="150000"/>
              </a:lnSpc>
              <a:buClr>
                <a:srgbClr val="FF0000"/>
              </a:buClr>
              <a:buFont typeface="Wingdings" pitchFamily="2" charset="2"/>
              <a:buChar char="q"/>
            </a:pPr>
            <a:r>
              <a:rPr lang="en-US" sz="2000" dirty="0">
                <a:solidFill>
                  <a:srgbClr val="1910C6"/>
                </a:solidFill>
                <a:latin typeface="Arial" pitchFamily="34" charset="0"/>
                <a:cs typeface="Arial" pitchFamily="34" charset="0"/>
              </a:rPr>
              <a:t> </a:t>
            </a:r>
            <a:r>
              <a:rPr lang="en-US" sz="2000" dirty="0">
                <a:latin typeface="Arial" pitchFamily="34" charset="0"/>
                <a:cs typeface="Arial" pitchFamily="34" charset="0"/>
              </a:rPr>
              <a:t>R is a programming language and software environment for statistical analysis, Graphics representation and reporting  R was created by </a:t>
            </a:r>
            <a:r>
              <a:rPr lang="en-US" sz="2000" i="1" dirty="0">
                <a:solidFill>
                  <a:srgbClr val="FF0000"/>
                </a:solidFill>
                <a:latin typeface="Arial" pitchFamily="34" charset="0"/>
                <a:cs typeface="Arial" pitchFamily="34" charset="0"/>
              </a:rPr>
              <a:t>Ross </a:t>
            </a:r>
            <a:r>
              <a:rPr lang="en-US" sz="2000" i="1" dirty="0" err="1">
                <a:solidFill>
                  <a:srgbClr val="FF0000"/>
                </a:solidFill>
                <a:latin typeface="Arial" pitchFamily="34" charset="0"/>
                <a:cs typeface="Arial" pitchFamily="34" charset="0"/>
              </a:rPr>
              <a:t>Ihaka</a:t>
            </a:r>
            <a:r>
              <a:rPr lang="en-US" sz="2000" i="1" dirty="0">
                <a:solidFill>
                  <a:srgbClr val="FF0000"/>
                </a:solidFill>
                <a:latin typeface="Arial" pitchFamily="34" charset="0"/>
                <a:cs typeface="Arial" pitchFamily="34" charset="0"/>
              </a:rPr>
              <a:t> </a:t>
            </a:r>
            <a:r>
              <a:rPr lang="en-US" sz="2000" i="1" dirty="0">
                <a:solidFill>
                  <a:srgbClr val="251BED"/>
                </a:solidFill>
                <a:latin typeface="Arial" pitchFamily="34" charset="0"/>
                <a:cs typeface="Arial" pitchFamily="34" charset="0"/>
              </a:rPr>
              <a:t>&amp; </a:t>
            </a:r>
            <a:r>
              <a:rPr lang="en-US" sz="2000" i="1" dirty="0">
                <a:solidFill>
                  <a:srgbClr val="FF0000"/>
                </a:solidFill>
                <a:latin typeface="Arial" pitchFamily="34" charset="0"/>
                <a:cs typeface="Arial" pitchFamily="34" charset="0"/>
              </a:rPr>
              <a:t>Robert Gentleman </a:t>
            </a:r>
            <a:r>
              <a:rPr lang="en-US" sz="2000" i="1" dirty="0">
                <a:solidFill>
                  <a:srgbClr val="251BED"/>
                </a:solidFill>
                <a:latin typeface="Arial" pitchFamily="34" charset="0"/>
                <a:cs typeface="Arial" pitchFamily="34" charset="0"/>
              </a:rPr>
              <a:t>in Department of Statistics of the University of Auckland, Auckland, New Zealand, in 1993</a:t>
            </a:r>
          </a:p>
          <a:p>
            <a:pPr>
              <a:lnSpc>
                <a:spcPct val="150000"/>
              </a:lnSpc>
              <a:buClr>
                <a:srgbClr val="FF0000"/>
              </a:buClr>
              <a:buFont typeface="Wingdings" pitchFamily="2" charset="2"/>
              <a:buChar char="q"/>
            </a:pPr>
            <a:r>
              <a:rPr lang="en-US" sz="2000" dirty="0">
                <a:latin typeface="Arial" pitchFamily="34" charset="0"/>
                <a:cs typeface="Arial" pitchFamily="34" charset="0"/>
              </a:rPr>
              <a:t>This programming language was named R, based on the first letter of first name of the two R authors (</a:t>
            </a:r>
            <a:r>
              <a:rPr lang="en-US" sz="2000" dirty="0">
                <a:solidFill>
                  <a:srgbClr val="FF0000"/>
                </a:solidFill>
                <a:latin typeface="Arial" pitchFamily="34" charset="0"/>
                <a:cs typeface="Arial" pitchFamily="34" charset="0"/>
              </a:rPr>
              <a:t>Robert Gentleman </a:t>
            </a:r>
            <a:r>
              <a:rPr lang="en-US" sz="2000" dirty="0">
                <a:latin typeface="Arial" pitchFamily="34" charset="0"/>
                <a:cs typeface="Arial" pitchFamily="34" charset="0"/>
              </a:rPr>
              <a:t>and </a:t>
            </a:r>
            <a:r>
              <a:rPr lang="en-US" sz="2000" dirty="0">
                <a:solidFill>
                  <a:srgbClr val="FF0000"/>
                </a:solidFill>
                <a:latin typeface="Arial" pitchFamily="34" charset="0"/>
                <a:cs typeface="Arial" pitchFamily="34" charset="0"/>
              </a:rPr>
              <a:t>Ross </a:t>
            </a:r>
            <a:r>
              <a:rPr lang="en-US" sz="2000" dirty="0" err="1">
                <a:solidFill>
                  <a:srgbClr val="FF0000"/>
                </a:solidFill>
                <a:latin typeface="Arial" pitchFamily="34" charset="0"/>
                <a:cs typeface="Arial" pitchFamily="34" charset="0"/>
              </a:rPr>
              <a:t>Ihaka</a:t>
            </a:r>
            <a:r>
              <a:rPr lang="en-US" sz="2000" dirty="0">
                <a:latin typeface="Arial" pitchFamily="34" charset="0"/>
                <a:cs typeface="Arial" pitchFamily="34" charset="0"/>
              </a:rPr>
              <a:t>)</a:t>
            </a:r>
          </a:p>
          <a:p>
            <a:pPr>
              <a:lnSpc>
                <a:spcPct val="150000"/>
              </a:lnSpc>
              <a:buClr>
                <a:srgbClr val="FF0000"/>
              </a:buClr>
              <a:buFont typeface="Wingdings" pitchFamily="2" charset="2"/>
              <a:buChar char="q"/>
            </a:pPr>
            <a:r>
              <a:rPr lang="en-US" sz="2000" dirty="0"/>
              <a:t>A large group of individuals has contributed to R by sending code and bug reports.</a:t>
            </a:r>
            <a:endParaRPr lang="en-US" sz="2000" b="1" dirty="0">
              <a:latin typeface="Arial" pitchFamily="34" charset="0"/>
              <a:cs typeface="Arial" pitchFamily="34" charset="0"/>
            </a:endParaRPr>
          </a:p>
          <a:p>
            <a:pPr>
              <a:lnSpc>
                <a:spcPct val="150000"/>
              </a:lnSpc>
              <a:buClr>
                <a:srgbClr val="FF0000"/>
              </a:buClr>
              <a:buFont typeface="Wingdings" pitchFamily="2" charset="2"/>
              <a:buChar char="q"/>
            </a:pPr>
            <a:r>
              <a:rPr lang="en-US" sz="2000" dirty="0"/>
              <a:t>Since mid-1997 there has been a core group (the "R Core Team") who can modify the R source code archive.</a:t>
            </a:r>
            <a:endParaRPr lang="en-US" sz="2000" b="1"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2007</Words>
  <Application>Microsoft Office PowerPoint</Application>
  <PresentationFormat>On-screen Show (4:3)</PresentationFormat>
  <Paragraphs>349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 PROGRAMMING (Introduction)</vt:lpstr>
      <vt:lpstr>Introduction  to  Data Structures</vt:lpstr>
      <vt:lpstr>Introduction -Data Structures</vt:lpstr>
      <vt:lpstr>Introduction -Data Structures</vt:lpstr>
      <vt:lpstr>Introduction -Data Structures</vt:lpstr>
      <vt:lpstr>Introduction -Data Structures</vt:lpstr>
      <vt:lpstr>Data Structures in R</vt:lpstr>
      <vt:lpstr>About  R  language</vt:lpstr>
      <vt:lpstr>Slide 9</vt:lpstr>
      <vt:lpstr>Slide 10</vt:lpstr>
      <vt:lpstr>Downloading &amp; installing</vt:lpstr>
      <vt:lpstr>Downloading &amp; installing</vt:lpstr>
      <vt:lpstr>Slide 13</vt:lpstr>
      <vt:lpstr>Slide 14</vt:lpstr>
      <vt:lpstr>Starting R</vt:lpstr>
      <vt:lpstr>Slide 16</vt:lpstr>
      <vt:lpstr>Slide 17</vt:lpstr>
      <vt:lpstr>Slide 18</vt:lpstr>
      <vt:lpstr>Entering Commands in R</vt:lpstr>
      <vt:lpstr>Entering Commands in R</vt:lpstr>
      <vt:lpstr>Command line editing</vt:lpstr>
      <vt:lpstr>Exiting from R</vt:lpstr>
      <vt:lpstr>Exiting from R </vt:lpstr>
      <vt:lpstr>Slide 24</vt:lpstr>
      <vt:lpstr>Interrupting R</vt:lpstr>
      <vt:lpstr>Viewing the supplied documentation</vt:lpstr>
      <vt:lpstr>Viewing the supplied documentation</vt:lpstr>
      <vt:lpstr>Viewing the supplied documentation</vt:lpstr>
      <vt:lpstr>Getting help on a function </vt:lpstr>
      <vt:lpstr>Slide 30</vt:lpstr>
      <vt:lpstr>Searching the supplied documentation</vt:lpstr>
      <vt:lpstr>Slide 32</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INTRODUCTION</dc:title>
  <dc:creator/>
  <cp:lastModifiedBy>sunil</cp:lastModifiedBy>
  <cp:revision>51</cp:revision>
  <dcterms:created xsi:type="dcterms:W3CDTF">2006-08-16T00:00:00Z</dcterms:created>
  <dcterms:modified xsi:type="dcterms:W3CDTF">2019-07-22T15:58:43Z</dcterms:modified>
</cp:coreProperties>
</file>