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79" r:id="rId3"/>
    <p:sldId id="275" r:id="rId4"/>
    <p:sldId id="276" r:id="rId5"/>
    <p:sldId id="304" r:id="rId6"/>
    <p:sldId id="308" r:id="rId7"/>
    <p:sldId id="307" r:id="rId8"/>
    <p:sldId id="309" r:id="rId9"/>
    <p:sldId id="305" r:id="rId10"/>
    <p:sldId id="306" r:id="rId11"/>
    <p:sldId id="277" r:id="rId12"/>
    <p:sldId id="278" r:id="rId13"/>
    <p:sldId id="280" r:id="rId14"/>
    <p:sldId id="282" r:id="rId15"/>
    <p:sldId id="284" r:id="rId16"/>
    <p:sldId id="283" r:id="rId17"/>
    <p:sldId id="285" r:id="rId18"/>
    <p:sldId id="286" r:id="rId19"/>
    <p:sldId id="287" r:id="rId20"/>
    <p:sldId id="310" r:id="rId21"/>
    <p:sldId id="313" r:id="rId22"/>
    <p:sldId id="314" r:id="rId23"/>
    <p:sldId id="312" r:id="rId24"/>
    <p:sldId id="315" r:id="rId25"/>
    <p:sldId id="316" r:id="rId26"/>
    <p:sldId id="288" r:id="rId27"/>
    <p:sldId id="289" r:id="rId28"/>
    <p:sldId id="290" r:id="rId29"/>
    <p:sldId id="292" r:id="rId30"/>
    <p:sldId id="294" r:id="rId31"/>
    <p:sldId id="296" r:id="rId32"/>
    <p:sldId id="293" r:id="rId33"/>
    <p:sldId id="291" r:id="rId34"/>
    <p:sldId id="295" r:id="rId35"/>
    <p:sldId id="297" r:id="rId36"/>
    <p:sldId id="298" r:id="rId37"/>
    <p:sldId id="299" r:id="rId38"/>
    <p:sldId id="300" r:id="rId39"/>
    <p:sldId id="301" r:id="rId40"/>
    <p:sldId id="302" r:id="rId41"/>
    <p:sldId id="303" r:id="rId42"/>
    <p:sldId id="27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1BED"/>
    <a:srgbClr val="1910C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FD910A-05F9-467D-8433-F6183AF53660}" type="datetimeFigureOut">
              <a:rPr lang="en-US" smtClean="0"/>
              <a:pPr/>
              <a:t>3/15/2022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9045AE-80BC-491F-9B20-35F2B01B9E4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4DD06-63A4-4E09-87C5-2C9F9E6768CD}" type="datetime3">
              <a:rPr lang="en-US" smtClean="0"/>
              <a:pPr/>
              <a:t>15 March 2022</a:t>
            </a:fld>
            <a:endParaRPr lang="en-US"/>
          </a:p>
        </p:txBody>
      </p:sp>
      <p:sp>
        <p:nvSpPr>
          <p:cNvPr id="5" name="Footer Placeholder 4"/>
          <p:cNvSpPr>
            <a:spLocks noGrp="1"/>
          </p:cNvSpPr>
          <p:nvPr>
            <p:ph type="ftr" sz="quarter" idx="11"/>
          </p:nvPr>
        </p:nvSpPr>
        <p:spPr/>
        <p:txBody>
          <a:bodyPr/>
          <a:lstStyle/>
          <a:p>
            <a:r>
              <a:rPr lang="en-US"/>
              <a:t>Sunil N, R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5A182E-19EB-42C1-A968-E9B9C5B0C77A}" type="datetime3">
              <a:rPr lang="en-US" smtClean="0"/>
              <a:pPr/>
              <a:t>15 March 2022</a:t>
            </a:fld>
            <a:endParaRPr lang="en-US"/>
          </a:p>
        </p:txBody>
      </p:sp>
      <p:sp>
        <p:nvSpPr>
          <p:cNvPr id="5" name="Footer Placeholder 4"/>
          <p:cNvSpPr>
            <a:spLocks noGrp="1"/>
          </p:cNvSpPr>
          <p:nvPr>
            <p:ph type="ftr" sz="quarter" idx="11"/>
          </p:nvPr>
        </p:nvSpPr>
        <p:spPr/>
        <p:txBody>
          <a:bodyPr/>
          <a:lstStyle/>
          <a:p>
            <a:r>
              <a:rPr lang="en-US"/>
              <a:t>Sunil N, R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AB1321-E5F9-41C6-B57C-3FFFB5BB7D95}" type="datetime3">
              <a:rPr lang="en-US" smtClean="0"/>
              <a:pPr/>
              <a:t>15 March 2022</a:t>
            </a:fld>
            <a:endParaRPr lang="en-US"/>
          </a:p>
        </p:txBody>
      </p:sp>
      <p:sp>
        <p:nvSpPr>
          <p:cNvPr id="5" name="Footer Placeholder 4"/>
          <p:cNvSpPr>
            <a:spLocks noGrp="1"/>
          </p:cNvSpPr>
          <p:nvPr>
            <p:ph type="ftr" sz="quarter" idx="11"/>
          </p:nvPr>
        </p:nvSpPr>
        <p:spPr/>
        <p:txBody>
          <a:bodyPr/>
          <a:lstStyle/>
          <a:p>
            <a:r>
              <a:rPr lang="en-US"/>
              <a:t>Sunil N, R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FD4AA8-0EA0-4FE5-9C54-C36235493C1D}" type="datetime3">
              <a:rPr lang="en-US" smtClean="0"/>
              <a:pPr/>
              <a:t>15 March 2022</a:t>
            </a:fld>
            <a:endParaRPr lang="en-US"/>
          </a:p>
        </p:txBody>
      </p:sp>
      <p:sp>
        <p:nvSpPr>
          <p:cNvPr id="5" name="Footer Placeholder 4"/>
          <p:cNvSpPr>
            <a:spLocks noGrp="1"/>
          </p:cNvSpPr>
          <p:nvPr>
            <p:ph type="ftr" sz="quarter" idx="11"/>
          </p:nvPr>
        </p:nvSpPr>
        <p:spPr/>
        <p:txBody>
          <a:bodyPr/>
          <a:lstStyle/>
          <a:p>
            <a:r>
              <a:rPr lang="en-US"/>
              <a:t>Sunil N, R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30AAA-5ABD-4BE8-9CDC-66CE132346BA}" type="datetime3">
              <a:rPr lang="en-US" smtClean="0"/>
              <a:pPr/>
              <a:t>15 March 2022</a:t>
            </a:fld>
            <a:endParaRPr lang="en-US"/>
          </a:p>
        </p:txBody>
      </p:sp>
      <p:sp>
        <p:nvSpPr>
          <p:cNvPr id="5" name="Footer Placeholder 4"/>
          <p:cNvSpPr>
            <a:spLocks noGrp="1"/>
          </p:cNvSpPr>
          <p:nvPr>
            <p:ph type="ftr" sz="quarter" idx="11"/>
          </p:nvPr>
        </p:nvSpPr>
        <p:spPr/>
        <p:txBody>
          <a:bodyPr/>
          <a:lstStyle/>
          <a:p>
            <a:r>
              <a:rPr lang="en-US"/>
              <a:t>Sunil N, R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0B4F94-F22C-4912-B252-CED557B19756}" type="datetime3">
              <a:rPr lang="en-US" smtClean="0"/>
              <a:pPr/>
              <a:t>15 March 2022</a:t>
            </a:fld>
            <a:endParaRPr lang="en-US"/>
          </a:p>
        </p:txBody>
      </p:sp>
      <p:sp>
        <p:nvSpPr>
          <p:cNvPr id="6" name="Footer Placeholder 5"/>
          <p:cNvSpPr>
            <a:spLocks noGrp="1"/>
          </p:cNvSpPr>
          <p:nvPr>
            <p:ph type="ftr" sz="quarter" idx="11"/>
          </p:nvPr>
        </p:nvSpPr>
        <p:spPr/>
        <p:txBody>
          <a:bodyPr/>
          <a:lstStyle/>
          <a:p>
            <a:r>
              <a:rPr lang="en-US"/>
              <a:t>Sunil N, R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D00986-B9AA-4FDB-A38D-198AAA33BD9F}" type="datetime3">
              <a:rPr lang="en-US" smtClean="0"/>
              <a:pPr/>
              <a:t>15 March 2022</a:t>
            </a:fld>
            <a:endParaRPr lang="en-US"/>
          </a:p>
        </p:txBody>
      </p:sp>
      <p:sp>
        <p:nvSpPr>
          <p:cNvPr id="8" name="Footer Placeholder 7"/>
          <p:cNvSpPr>
            <a:spLocks noGrp="1"/>
          </p:cNvSpPr>
          <p:nvPr>
            <p:ph type="ftr" sz="quarter" idx="11"/>
          </p:nvPr>
        </p:nvSpPr>
        <p:spPr/>
        <p:txBody>
          <a:bodyPr/>
          <a:lstStyle/>
          <a:p>
            <a:r>
              <a:rPr lang="en-US"/>
              <a:t>Sunil N, R Programming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A2B2F-2620-4688-9733-1AFA6D033BAB}" type="datetime3">
              <a:rPr lang="en-US" smtClean="0"/>
              <a:pPr/>
              <a:t>15 March 2022</a:t>
            </a:fld>
            <a:endParaRPr lang="en-US"/>
          </a:p>
        </p:txBody>
      </p:sp>
      <p:sp>
        <p:nvSpPr>
          <p:cNvPr id="3" name="Footer Placeholder 2"/>
          <p:cNvSpPr>
            <a:spLocks noGrp="1"/>
          </p:cNvSpPr>
          <p:nvPr>
            <p:ph type="ftr" sz="quarter" idx="11"/>
          </p:nvPr>
        </p:nvSpPr>
        <p:spPr/>
        <p:txBody>
          <a:bodyPr/>
          <a:lstStyle/>
          <a:p>
            <a:r>
              <a:rPr lang="en-US"/>
              <a:t>Sunil N, R Programming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89A80A-5854-4325-A2DC-4CBDE60A49AF}" type="datetime3">
              <a:rPr lang="en-US" smtClean="0"/>
              <a:pPr/>
              <a:t>15 March 2022</a:t>
            </a:fld>
            <a:endParaRPr lang="en-US"/>
          </a:p>
        </p:txBody>
      </p:sp>
      <p:sp>
        <p:nvSpPr>
          <p:cNvPr id="6" name="Footer Placeholder 5"/>
          <p:cNvSpPr>
            <a:spLocks noGrp="1"/>
          </p:cNvSpPr>
          <p:nvPr>
            <p:ph type="ftr" sz="quarter" idx="11"/>
          </p:nvPr>
        </p:nvSpPr>
        <p:spPr/>
        <p:txBody>
          <a:bodyPr/>
          <a:lstStyle/>
          <a:p>
            <a:r>
              <a:rPr lang="en-US"/>
              <a:t>Sunil N, R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D67848-AF44-4B35-BE8E-E2111334C5CF}" type="datetime3">
              <a:rPr lang="en-US" smtClean="0"/>
              <a:pPr/>
              <a:t>15 March 2022</a:t>
            </a:fld>
            <a:endParaRPr lang="en-US"/>
          </a:p>
        </p:txBody>
      </p:sp>
      <p:sp>
        <p:nvSpPr>
          <p:cNvPr id="6" name="Footer Placeholder 5"/>
          <p:cNvSpPr>
            <a:spLocks noGrp="1"/>
          </p:cNvSpPr>
          <p:nvPr>
            <p:ph type="ftr" sz="quarter" idx="11"/>
          </p:nvPr>
        </p:nvSpPr>
        <p:spPr/>
        <p:txBody>
          <a:bodyPr/>
          <a:lstStyle/>
          <a:p>
            <a:r>
              <a:rPr lang="en-US"/>
              <a:t>Sunil N, R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50922-BC55-4DBD-A452-C546B56AC29D}" type="datetime3">
              <a:rPr lang="en-US" smtClean="0"/>
              <a:pPr/>
              <a:t>15 March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Sunil N, R Programming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1470025"/>
          </a:xfrm>
        </p:spPr>
        <p:txBody>
          <a:bodyPr>
            <a:noAutofit/>
          </a:bodyPr>
          <a:lstStyle/>
          <a:p>
            <a:r>
              <a:rPr lang="en-US" sz="66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PROGRAMMING</a:t>
            </a:r>
            <a:br>
              <a:rPr lang="en-US" sz="66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br>
            <a:r>
              <a:rPr lang="en-US" sz="48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(Basics)</a:t>
            </a:r>
            <a:endParaRPr lang="en-US" sz="66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itle 2"/>
          <p:cNvSpPr>
            <a:spLocks noGrp="1"/>
          </p:cNvSpPr>
          <p:nvPr>
            <p:ph type="subTitle" idx="1"/>
          </p:nvPr>
        </p:nvSpPr>
        <p:spPr>
          <a:xfrm>
            <a:off x="685800" y="4343400"/>
            <a:ext cx="7696200" cy="2057400"/>
          </a:xfrm>
        </p:spPr>
        <p:txBody>
          <a:bodyPr>
            <a:normAutofit fontScale="25000" lnSpcReduction="20000"/>
          </a:bodyPr>
          <a:lstStyle/>
          <a:p>
            <a:r>
              <a:rPr lang="en-US" sz="9600" b="1" dirty="0" smtClean="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Sunil </a:t>
            </a:r>
            <a:r>
              <a:rPr lang="en-US" sz="9600" b="1" dirty="0" err="1" smtClean="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Nadella</a:t>
            </a:r>
            <a:r>
              <a:rPr lang="en-US" sz="9600" b="1" dirty="0" smtClean="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 </a:t>
            </a:r>
          </a:p>
          <a:p>
            <a:pPr algn="r"/>
            <a:r>
              <a:rPr lang="en-US" sz="6600" b="1" dirty="0" err="1" smtClean="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M.Sc.,M.Tech</a:t>
            </a:r>
            <a:r>
              <a:rPr lang="en-US" sz="6600" b="1" dirty="0" smtClean="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 </a:t>
            </a:r>
            <a:r>
              <a:rPr lang="en-US" sz="6600" b="1" dirty="0" err="1" smtClean="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M.Phil.,PGDCS</a:t>
            </a:r>
            <a:r>
              <a:rPr lang="en-US" sz="6600" b="1" dirty="0" smtClean="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a:t>
            </a:r>
            <a:r>
              <a:rPr lang="en-US" sz="6600" b="1" dirty="0" err="1" smtClean="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Ph.D</a:t>
            </a:r>
            <a:r>
              <a:rPr lang="en-US" sz="6600" b="1" dirty="0" smtClean="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a:t>
            </a:r>
          </a:p>
          <a:p>
            <a:pPr algn="r"/>
            <a:r>
              <a:rPr lang="en-US" sz="6600" b="1" dirty="0" smtClean="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UGC NET (Computer Science &amp; Applications)</a:t>
            </a:r>
          </a:p>
          <a:p>
            <a:pPr algn="r"/>
            <a:r>
              <a:rPr lang="en-US" sz="6600" b="1" dirty="0" smtClean="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AP SET (Computer Science &amp; Applications )</a:t>
            </a:r>
          </a:p>
          <a:p>
            <a:pPr algn="r"/>
            <a:r>
              <a:rPr lang="en-US" sz="6600" b="1" dirty="0" smtClean="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TS &amp; AP SET (Mathematical Sciences)</a:t>
            </a:r>
          </a:p>
          <a:p>
            <a:r>
              <a:rPr lang="en-US" sz="6600" b="1" dirty="0" smtClean="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Gold Medalist from Andhra University</a:t>
            </a:r>
          </a:p>
          <a:p>
            <a:r>
              <a:rPr lang="en-US" sz="6600" b="1" smtClean="0">
                <a:solidFill>
                  <a:srgbClr val="251BED"/>
                </a:solidFill>
                <a:effectLst>
                  <a:outerShdw blurRad="38100" dist="38100" dir="2700000" algn="tl">
                    <a:srgbClr val="000000">
                      <a:alpha val="43137"/>
                    </a:srgbClr>
                  </a:outerShdw>
                </a:effectLst>
                <a:latin typeface="Times New Roman" pitchFamily="18" charset="0"/>
                <a:cs typeface="Times New Roman" pitchFamily="18" charset="0"/>
              </a:rPr>
              <a:t>http://sunilnadella.googlepages.com</a:t>
            </a:r>
            <a:endParaRPr lang="en-US" sz="6600" b="1" dirty="0">
              <a:solidFill>
                <a:srgbClr val="251BED"/>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98173D6-92B4-4EE4-8302-0AF3E584CA93}" type="datetime3">
              <a:rPr lang="en-US" smtClean="0"/>
              <a:pPr/>
              <a:t>15 March 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6" name="Footer Placeholder 5"/>
          <p:cNvSpPr>
            <a:spLocks noGrp="1"/>
          </p:cNvSpPr>
          <p:nvPr>
            <p:ph type="ftr" sz="quarter" idx="11"/>
          </p:nvPr>
        </p:nvSpPr>
        <p:spPr/>
        <p:txBody>
          <a:bodyPr/>
          <a:lstStyle/>
          <a:p>
            <a:r>
              <a:rPr lang="en-US"/>
              <a:t>Sunil N, R Programming</a:t>
            </a:r>
          </a:p>
        </p:txBody>
      </p:sp>
      <p:pic>
        <p:nvPicPr>
          <p:cNvPr id="3074" name="Picture 2"/>
          <p:cNvPicPr>
            <a:picLocks noChangeAspect="1" noChangeArrowheads="1"/>
          </p:cNvPicPr>
          <p:nvPr/>
        </p:nvPicPr>
        <p:blipFill>
          <a:blip r:embed="rId2"/>
          <a:srcRect/>
          <a:stretch>
            <a:fillRect/>
          </a:stretch>
        </p:blipFill>
        <p:spPr bwMode="auto">
          <a:xfrm>
            <a:off x="3886200" y="152400"/>
            <a:ext cx="1676400" cy="1676400"/>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ARITHMETIC OPERATORS IN R</a:t>
            </a:r>
          </a:p>
        </p:txBody>
      </p:sp>
      <p:sp>
        <p:nvSpPr>
          <p:cNvPr id="2" name="Date Placeholder 1"/>
          <p:cNvSpPr>
            <a:spLocks noGrp="1"/>
          </p:cNvSpPr>
          <p:nvPr>
            <p:ph type="dt" sz="half" idx="10"/>
          </p:nvPr>
        </p:nvSpPr>
        <p:spPr/>
        <p:txBody>
          <a:bodyPr/>
          <a:lstStyle/>
          <a:p>
            <a:fld id="{17BA2B2F-2620-4688-9733-1AFA6D033BAB}" type="datetime3">
              <a:rPr lang="en-US" smtClean="0"/>
              <a:pPr/>
              <a:t>15 March 2022</a:t>
            </a:fld>
            <a:endParaRPr lang="en-US"/>
          </a:p>
        </p:txBody>
      </p:sp>
      <p:sp>
        <p:nvSpPr>
          <p:cNvPr id="3" name="Footer Placeholder 2"/>
          <p:cNvSpPr>
            <a:spLocks noGrp="1"/>
          </p:cNvSpPr>
          <p:nvPr>
            <p:ph type="ftr" sz="quarter" idx="11"/>
          </p:nvPr>
        </p:nvSpPr>
        <p:spPr/>
        <p:txBody>
          <a:bodyPr/>
          <a:lstStyle/>
          <a:p>
            <a:r>
              <a:rPr lang="en-US"/>
              <a:t>Sunil N, R Programming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6" name="Table 5"/>
          <p:cNvGraphicFramePr>
            <a:graphicFrameLocks noGrp="1"/>
          </p:cNvGraphicFramePr>
          <p:nvPr>
            <p:extLst>
              <p:ext uri="{D42A27DB-BD31-4B8C-83A1-F6EECF244321}">
                <p14:modId xmlns="" xmlns:p14="http://schemas.microsoft.com/office/powerpoint/2010/main" val="666136703"/>
              </p:ext>
            </p:extLst>
          </p:nvPr>
        </p:nvGraphicFramePr>
        <p:xfrm>
          <a:off x="762000" y="1828800"/>
          <a:ext cx="7620000" cy="3886197"/>
        </p:xfrm>
        <a:graphic>
          <a:graphicData uri="http://schemas.openxmlformats.org/drawingml/2006/table">
            <a:tbl>
              <a:tblPr firstRow="1" bandRow="1">
                <a:tableStyleId>{5C22544A-7EE6-4342-B048-85BDC9FD1C3A}</a:tableStyleId>
              </a:tblPr>
              <a:tblGrid>
                <a:gridCol w="857250">
                  <a:extLst>
                    <a:ext uri="{9D8B030D-6E8A-4147-A177-3AD203B41FA5}">
                      <a16:colId xmlns="" xmlns:a16="http://schemas.microsoft.com/office/drawing/2014/main" val="20000"/>
                    </a:ext>
                  </a:extLst>
                </a:gridCol>
                <a:gridCol w="6762750">
                  <a:extLst>
                    <a:ext uri="{9D8B030D-6E8A-4147-A177-3AD203B41FA5}">
                      <a16:colId xmlns="" xmlns:a16="http://schemas.microsoft.com/office/drawing/2014/main" val="20001"/>
                    </a:ext>
                  </a:extLst>
                </a:gridCol>
              </a:tblGrid>
              <a:tr h="1221377">
                <a:tc gridSpan="2">
                  <a:txBody>
                    <a:bodyPr/>
                    <a:lstStyle/>
                    <a:p>
                      <a:pPr algn="ctr">
                        <a:lnSpc>
                          <a:spcPct val="150000"/>
                        </a:lnSpc>
                      </a:pPr>
                      <a:r>
                        <a:rPr lang="en-US" sz="2000" dirty="0">
                          <a:latin typeface="Arial" pitchFamily="34" charset="0"/>
                          <a:cs typeface="Arial" pitchFamily="34" charset="0"/>
                        </a:rPr>
                        <a:t>SIMPLIFICATION  OF </a:t>
                      </a:r>
                    </a:p>
                    <a:p>
                      <a:pPr algn="ctr">
                        <a:lnSpc>
                          <a:spcPct val="150000"/>
                        </a:lnSpc>
                      </a:pPr>
                      <a:r>
                        <a:rPr lang="en-US" sz="2000" dirty="0">
                          <a:latin typeface="Arial" pitchFamily="34" charset="0"/>
                          <a:cs typeface="Arial" pitchFamily="34" charset="0"/>
                        </a:rPr>
                        <a:t>ARITHMETIC OPERATORS IN R</a:t>
                      </a:r>
                    </a:p>
                  </a:txBody>
                  <a:tcPr/>
                </a:tc>
                <a:tc hMerge="1">
                  <a:txBody>
                    <a:bodyPr/>
                    <a:lstStyle/>
                    <a:p>
                      <a:endParaRPr lang="en-US" dirty="0"/>
                    </a:p>
                  </a:txBody>
                  <a:tcPr/>
                </a:tc>
                <a:extLst>
                  <a:ext uri="{0D108BD9-81ED-4DB2-BD59-A6C34878D82A}">
                    <a16:rowId xmlns="" xmlns:a16="http://schemas.microsoft.com/office/drawing/2014/main" val="10000"/>
                  </a:ext>
                </a:extLst>
              </a:tr>
              <a:tr h="666205">
                <a:tc>
                  <a:txBody>
                    <a:bodyPr/>
                    <a:lstStyle/>
                    <a:p>
                      <a:pPr algn="ctr"/>
                      <a:r>
                        <a:rPr lang="en-US" sz="2000" b="1" dirty="0">
                          <a:solidFill>
                            <a:srgbClr val="FF0000"/>
                          </a:solidFill>
                          <a:latin typeface="Arial" pitchFamily="34" charset="0"/>
                          <a:cs typeface="Arial" pitchFamily="34" charset="0"/>
                        </a:rPr>
                        <a:t>1</a:t>
                      </a:r>
                    </a:p>
                  </a:txBody>
                  <a:tcPr/>
                </a:tc>
                <a:tc>
                  <a:txBody>
                    <a:bodyPr/>
                    <a:lstStyle/>
                    <a:p>
                      <a:pPr>
                        <a:lnSpc>
                          <a:spcPct val="150000"/>
                        </a:lnSpc>
                      </a:pPr>
                      <a:r>
                        <a:rPr lang="en-US" sz="2000" b="0" dirty="0">
                          <a:solidFill>
                            <a:srgbClr val="251BED"/>
                          </a:solidFill>
                          <a:latin typeface="Arial" pitchFamily="34" charset="0"/>
                          <a:cs typeface="Arial" pitchFamily="34" charset="0"/>
                        </a:rPr>
                        <a:t>R simplifies</a:t>
                      </a:r>
                      <a:r>
                        <a:rPr lang="en-US" sz="2000" b="0" baseline="0" dirty="0">
                          <a:solidFill>
                            <a:srgbClr val="251BED"/>
                          </a:solidFill>
                          <a:latin typeface="Arial" pitchFamily="34" charset="0"/>
                          <a:cs typeface="Arial" pitchFamily="34" charset="0"/>
                        </a:rPr>
                        <a:t>  the calculations from left to right</a:t>
                      </a:r>
                      <a:endParaRPr lang="en-US" sz="2000" b="0" dirty="0">
                        <a:solidFill>
                          <a:srgbClr val="251BED"/>
                        </a:solidFill>
                        <a:latin typeface="Arial" pitchFamily="34" charset="0"/>
                        <a:cs typeface="Arial" pitchFamily="34" charset="0"/>
                      </a:endParaRPr>
                    </a:p>
                  </a:txBody>
                  <a:tcPr/>
                </a:tc>
                <a:extLst>
                  <a:ext uri="{0D108BD9-81ED-4DB2-BD59-A6C34878D82A}">
                    <a16:rowId xmlns="" xmlns:a16="http://schemas.microsoft.com/office/drawing/2014/main" val="10001"/>
                  </a:ext>
                </a:extLst>
              </a:tr>
              <a:tr h="666205">
                <a:tc>
                  <a:txBody>
                    <a:bodyPr/>
                    <a:lstStyle/>
                    <a:p>
                      <a:pPr algn="ctr"/>
                      <a:r>
                        <a:rPr lang="en-US" sz="2000" b="1" dirty="0">
                          <a:solidFill>
                            <a:srgbClr val="FF0000"/>
                          </a:solidFill>
                          <a:latin typeface="Arial" pitchFamily="34" charset="0"/>
                          <a:cs typeface="Arial" pitchFamily="34" charset="0"/>
                        </a:rPr>
                        <a:t>2</a:t>
                      </a:r>
                    </a:p>
                  </a:txBody>
                  <a:tcPr/>
                </a:tc>
                <a:tc>
                  <a:txBody>
                    <a:bodyPr/>
                    <a:lstStyle/>
                    <a:p>
                      <a:pPr>
                        <a:lnSpc>
                          <a:spcPct val="150000"/>
                        </a:lnSpc>
                      </a:pPr>
                      <a:r>
                        <a:rPr lang="en-US" sz="2000" b="0" dirty="0">
                          <a:solidFill>
                            <a:srgbClr val="251BED"/>
                          </a:solidFill>
                          <a:latin typeface="Arial" pitchFamily="34" charset="0"/>
                          <a:cs typeface="Arial" pitchFamily="34" charset="0"/>
                        </a:rPr>
                        <a:t>Fist all calculations in brackets</a:t>
                      </a:r>
                    </a:p>
                  </a:txBody>
                  <a:tcPr/>
                </a:tc>
                <a:extLst>
                  <a:ext uri="{0D108BD9-81ED-4DB2-BD59-A6C34878D82A}">
                    <a16:rowId xmlns="" xmlns:a16="http://schemas.microsoft.com/office/drawing/2014/main" val="10002"/>
                  </a:ext>
                </a:extLst>
              </a:tr>
              <a:tr h="666205">
                <a:tc>
                  <a:txBody>
                    <a:bodyPr/>
                    <a:lstStyle/>
                    <a:p>
                      <a:pPr algn="ctr"/>
                      <a:r>
                        <a:rPr lang="en-US" sz="2000" b="1" dirty="0">
                          <a:solidFill>
                            <a:srgbClr val="FF0000"/>
                          </a:solidFill>
                          <a:latin typeface="Arial" pitchFamily="34" charset="0"/>
                          <a:cs typeface="Arial" pitchFamily="34" charset="0"/>
                        </a:rPr>
                        <a:t>3</a:t>
                      </a:r>
                    </a:p>
                  </a:txBody>
                  <a:tcPr/>
                </a:tc>
                <a:tc>
                  <a:txBody>
                    <a:bodyPr/>
                    <a:lstStyle/>
                    <a:p>
                      <a:pPr>
                        <a:lnSpc>
                          <a:spcPct val="150000"/>
                        </a:lnSpc>
                      </a:pPr>
                      <a:r>
                        <a:rPr lang="en-US" sz="2000" b="0" dirty="0">
                          <a:solidFill>
                            <a:srgbClr val="251BED"/>
                          </a:solidFill>
                          <a:latin typeface="Arial" pitchFamily="34" charset="0"/>
                          <a:cs typeface="Arial" pitchFamily="34" charset="0"/>
                        </a:rPr>
                        <a:t>Then multiplication and division</a:t>
                      </a:r>
                    </a:p>
                  </a:txBody>
                  <a:tcPr/>
                </a:tc>
                <a:extLst>
                  <a:ext uri="{0D108BD9-81ED-4DB2-BD59-A6C34878D82A}">
                    <a16:rowId xmlns="" xmlns:a16="http://schemas.microsoft.com/office/drawing/2014/main" val="10003"/>
                  </a:ext>
                </a:extLst>
              </a:tr>
              <a:tr h="666205">
                <a:tc>
                  <a:txBody>
                    <a:bodyPr/>
                    <a:lstStyle/>
                    <a:p>
                      <a:pPr algn="ctr"/>
                      <a:r>
                        <a:rPr lang="en-US" sz="2000" b="1" dirty="0">
                          <a:solidFill>
                            <a:srgbClr val="FF0000"/>
                          </a:solidFill>
                          <a:latin typeface="Arial" pitchFamily="34" charset="0"/>
                          <a:cs typeface="Arial" pitchFamily="34" charset="0"/>
                        </a:rPr>
                        <a:t>4</a:t>
                      </a:r>
                    </a:p>
                  </a:txBody>
                  <a:tcPr/>
                </a:tc>
                <a:tc>
                  <a:txBody>
                    <a:bodyPr/>
                    <a:lstStyle/>
                    <a:p>
                      <a:pPr>
                        <a:lnSpc>
                          <a:spcPct val="150000"/>
                        </a:lnSpc>
                      </a:pPr>
                      <a:r>
                        <a:rPr lang="en-US" sz="2000" b="0" dirty="0">
                          <a:solidFill>
                            <a:srgbClr val="251BED"/>
                          </a:solidFill>
                          <a:latin typeface="Arial" pitchFamily="34" charset="0"/>
                          <a:cs typeface="Arial" pitchFamily="34" charset="0"/>
                        </a:rPr>
                        <a:t>Then addition and subtraction</a:t>
                      </a:r>
                    </a:p>
                  </a:txBody>
                  <a:tcPr/>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OBJECTS IN R</a:t>
            </a:r>
          </a:p>
        </p:txBody>
      </p:sp>
      <p:sp>
        <p:nvSpPr>
          <p:cNvPr id="2" name="Date Placeholder 1"/>
          <p:cNvSpPr>
            <a:spLocks noGrp="1"/>
          </p:cNvSpPr>
          <p:nvPr>
            <p:ph type="dt" sz="half" idx="10"/>
          </p:nvPr>
        </p:nvSpPr>
        <p:spPr/>
        <p:txBody>
          <a:bodyPr/>
          <a:lstStyle/>
          <a:p>
            <a:fld id="{17BA2B2F-2620-4688-9733-1AFA6D033BAB}" type="datetime3">
              <a:rPr lang="en-US" smtClean="0"/>
              <a:pPr/>
              <a:t>15 March 2022</a:t>
            </a:fld>
            <a:endParaRPr lang="en-US"/>
          </a:p>
        </p:txBody>
      </p:sp>
      <p:sp>
        <p:nvSpPr>
          <p:cNvPr id="3" name="Footer Placeholder 2"/>
          <p:cNvSpPr>
            <a:spLocks noGrp="1"/>
          </p:cNvSpPr>
          <p:nvPr>
            <p:ph type="ftr" sz="quarter" idx="11"/>
          </p:nvPr>
        </p:nvSpPr>
        <p:spPr/>
        <p:txBody>
          <a:bodyPr/>
          <a:lstStyle/>
          <a:p>
            <a:r>
              <a:rPr lang="en-US"/>
              <a:t>Sunil N, R Programming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6" name="TextBox 5"/>
          <p:cNvSpPr txBox="1"/>
          <p:nvPr/>
        </p:nvSpPr>
        <p:spPr>
          <a:xfrm>
            <a:off x="609600" y="1371600"/>
            <a:ext cx="7620000" cy="3785652"/>
          </a:xfrm>
          <a:prstGeom prst="rect">
            <a:avLst/>
          </a:prstGeom>
          <a:noFill/>
        </p:spPr>
        <p:txBody>
          <a:bodyPr wrap="square" rtlCol="0">
            <a:spAutoFit/>
          </a:bodyPr>
          <a:lstStyle/>
          <a:p>
            <a:pPr>
              <a:lnSpc>
                <a:spcPct val="150000"/>
              </a:lnSpc>
              <a:buFont typeface="Wingdings" pitchFamily="2" charset="2"/>
              <a:buChar char="ü"/>
            </a:pPr>
            <a:r>
              <a:rPr lang="en-US" sz="2000" dirty="0">
                <a:latin typeface="Arial" pitchFamily="34" charset="0"/>
                <a:cs typeface="Arial" pitchFamily="34" charset="0"/>
              </a:rPr>
              <a:t>Simple calculations like arithmetic calculations do not produce any kind of out put that is remembered by R, the answer first appear in the console window but that’s all </a:t>
            </a:r>
          </a:p>
          <a:p>
            <a:pPr>
              <a:lnSpc>
                <a:spcPct val="150000"/>
              </a:lnSpc>
              <a:buFont typeface="Wingdings" pitchFamily="2" charset="2"/>
              <a:buChar char="ü"/>
            </a:pPr>
            <a:r>
              <a:rPr lang="en-US" sz="2000" dirty="0">
                <a:latin typeface="Arial" pitchFamily="34" charset="0"/>
                <a:cs typeface="Arial" pitchFamily="34" charset="0"/>
              </a:rPr>
              <a:t>If we want to do further calculations with the answer to a calculation you need to give it a name and tell R to store it as an object </a:t>
            </a:r>
          </a:p>
          <a:p>
            <a:pPr>
              <a:lnSpc>
                <a:spcPct val="150000"/>
              </a:lnSpc>
              <a:buFont typeface="Wingdings" pitchFamily="2" charset="2"/>
              <a:buChar char="ü"/>
            </a:pPr>
            <a:r>
              <a:rPr lang="en-US" sz="2000" dirty="0">
                <a:latin typeface="Arial" pitchFamily="34" charset="0"/>
                <a:cs typeface="Arial" pitchFamily="34" charset="0"/>
              </a:rPr>
              <a:t>For storing the objects we use the symbol </a:t>
            </a:r>
            <a:r>
              <a:rPr lang="en-US" sz="2000" b="1" dirty="0">
                <a:solidFill>
                  <a:srgbClr val="FF0000"/>
                </a:solidFill>
                <a:effectLst>
                  <a:outerShdw blurRad="38100" dist="38100" dir="2700000" algn="tl">
                    <a:srgbClr val="000000">
                      <a:alpha val="43137"/>
                    </a:srgbClr>
                  </a:outerShdw>
                </a:effectLst>
                <a:latin typeface="Arial" pitchFamily="34" charset="0"/>
                <a:cs typeface="Arial" pitchFamily="34" charset="0"/>
                <a:sym typeface="Wingdings" pitchFamily="2" charset="2"/>
              </a:rPr>
              <a:t> </a:t>
            </a:r>
            <a:r>
              <a:rPr lang="en-US" sz="2000" dirty="0">
                <a:latin typeface="Arial" pitchFamily="34" charset="0"/>
                <a:cs typeface="Arial" pitchFamily="34" charset="0"/>
                <a:sym typeface="Wingdings" pitchFamily="2" charset="2"/>
              </a:rPr>
              <a:t>called </a:t>
            </a:r>
            <a:r>
              <a:rPr lang="en-US" sz="2000" b="1" dirty="0">
                <a:solidFill>
                  <a:srgbClr val="FF0000"/>
                </a:solidFill>
                <a:latin typeface="Arial" pitchFamily="34" charset="0"/>
                <a:cs typeface="Arial" pitchFamily="34" charset="0"/>
                <a:sym typeface="Wingdings" pitchFamily="2" charset="2"/>
              </a:rPr>
              <a:t>allocation symbol</a:t>
            </a:r>
            <a:r>
              <a:rPr lang="en-US" sz="2000" dirty="0">
                <a:latin typeface="Arial" pitchFamily="34" charset="0"/>
                <a:cs typeface="Arial" pitchFamily="34" charset="0"/>
                <a:sym typeface="Wingdings" pitchFamily="2" charset="2"/>
              </a:rPr>
              <a:t> also called </a:t>
            </a:r>
            <a:r>
              <a:rPr lang="en-US" sz="2000" b="1" dirty="0">
                <a:solidFill>
                  <a:srgbClr val="FF0000"/>
                </a:solidFill>
                <a:latin typeface="Arial" pitchFamily="34" charset="0"/>
                <a:cs typeface="Arial" pitchFamily="34" charset="0"/>
                <a:sym typeface="Wingdings" pitchFamily="2" charset="2"/>
              </a:rPr>
              <a:t>gets</a:t>
            </a:r>
            <a:r>
              <a:rPr lang="en-US" sz="2000" dirty="0">
                <a:latin typeface="Arial" pitchFamily="34" charset="0"/>
                <a:cs typeface="Arial" pitchFamily="34" charset="0"/>
                <a:sym typeface="Wingdings" pitchFamily="2" charset="2"/>
              </a:rPr>
              <a:t> .</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Functions </a:t>
            </a:r>
            <a:r>
              <a:rPr lang="en-US" dirty="0" err="1">
                <a:solidFill>
                  <a:srgbClr val="FF0000"/>
                </a:solidFill>
              </a:rPr>
              <a:t>ls</a:t>
            </a:r>
            <a:r>
              <a:rPr lang="en-US" dirty="0">
                <a:solidFill>
                  <a:srgbClr val="FF0000"/>
                </a:solidFill>
              </a:rPr>
              <a:t>() </a:t>
            </a:r>
            <a:r>
              <a:rPr lang="en-US" dirty="0"/>
              <a:t>and </a:t>
            </a:r>
            <a:r>
              <a:rPr lang="en-US" dirty="0" err="1">
                <a:solidFill>
                  <a:srgbClr val="FF0000"/>
                </a:solidFill>
              </a:rPr>
              <a:t>rm</a:t>
            </a:r>
            <a:r>
              <a:rPr lang="en-US" dirty="0">
                <a:solidFill>
                  <a:srgbClr val="FF0000"/>
                </a:solidFill>
              </a:rPr>
              <a:t>()</a:t>
            </a:r>
          </a:p>
        </p:txBody>
      </p:sp>
      <p:sp>
        <p:nvSpPr>
          <p:cNvPr id="2" name="Date Placeholder 1"/>
          <p:cNvSpPr>
            <a:spLocks noGrp="1"/>
          </p:cNvSpPr>
          <p:nvPr>
            <p:ph type="dt" sz="half" idx="10"/>
          </p:nvPr>
        </p:nvSpPr>
        <p:spPr/>
        <p:txBody>
          <a:bodyPr/>
          <a:lstStyle/>
          <a:p>
            <a:fld id="{17BA2B2F-2620-4688-9733-1AFA6D033BAB}" type="datetime3">
              <a:rPr lang="en-US" smtClean="0"/>
              <a:pPr/>
              <a:t>15 March 2022</a:t>
            </a:fld>
            <a:endParaRPr lang="en-US"/>
          </a:p>
        </p:txBody>
      </p:sp>
      <p:sp>
        <p:nvSpPr>
          <p:cNvPr id="3" name="Footer Placeholder 2"/>
          <p:cNvSpPr>
            <a:spLocks noGrp="1"/>
          </p:cNvSpPr>
          <p:nvPr>
            <p:ph type="ftr" sz="quarter" idx="11"/>
          </p:nvPr>
        </p:nvSpPr>
        <p:spPr/>
        <p:txBody>
          <a:bodyPr/>
          <a:lstStyle/>
          <a:p>
            <a:r>
              <a:rPr lang="en-US"/>
              <a:t>Sunil N, R Programming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TextBox 5"/>
          <p:cNvSpPr txBox="1"/>
          <p:nvPr/>
        </p:nvSpPr>
        <p:spPr>
          <a:xfrm>
            <a:off x="609600" y="1371600"/>
            <a:ext cx="8153400" cy="4708981"/>
          </a:xfrm>
          <a:prstGeom prst="rect">
            <a:avLst/>
          </a:prstGeom>
          <a:noFill/>
        </p:spPr>
        <p:txBody>
          <a:bodyPr wrap="square" rtlCol="0">
            <a:spAutoFit/>
          </a:bodyPr>
          <a:lstStyle/>
          <a:p>
            <a:pPr>
              <a:lnSpc>
                <a:spcPct val="150000"/>
              </a:lnSpc>
            </a:pPr>
            <a:r>
              <a:rPr lang="en-US" sz="2000" b="1" dirty="0" err="1">
                <a:solidFill>
                  <a:srgbClr val="FF0000"/>
                </a:solidFill>
                <a:latin typeface="Arial" pitchFamily="34" charset="0"/>
                <a:cs typeface="Arial" pitchFamily="34" charset="0"/>
              </a:rPr>
              <a:t>ls</a:t>
            </a:r>
            <a:r>
              <a:rPr lang="en-US" sz="2000" b="1" dirty="0">
                <a:solidFill>
                  <a:srgbClr val="FF0000"/>
                </a:solidFill>
                <a:latin typeface="Arial" pitchFamily="34" charset="0"/>
                <a:cs typeface="Arial" pitchFamily="34" charset="0"/>
              </a:rPr>
              <a:t>()</a:t>
            </a:r>
          </a:p>
          <a:p>
            <a:pPr>
              <a:lnSpc>
                <a:spcPct val="150000"/>
              </a:lnSpc>
              <a:buFont typeface="Wingdings" pitchFamily="2" charset="2"/>
              <a:buChar char="ü"/>
            </a:pPr>
            <a:r>
              <a:rPr lang="en-US" sz="2000" dirty="0">
                <a:latin typeface="Arial" pitchFamily="34" charset="0"/>
                <a:cs typeface="Arial" pitchFamily="34" charset="0"/>
              </a:rPr>
              <a:t>When we first open R then there are no objects stored, but after we have been using it for a while we might have lots</a:t>
            </a:r>
          </a:p>
          <a:p>
            <a:pPr>
              <a:lnSpc>
                <a:spcPct val="150000"/>
              </a:lnSpc>
              <a:buFont typeface="Wingdings" pitchFamily="2" charset="2"/>
              <a:buChar char="ü"/>
            </a:pPr>
            <a:r>
              <a:rPr lang="en-US" sz="2000" dirty="0">
                <a:latin typeface="Arial" pitchFamily="34" charset="0"/>
                <a:cs typeface="Arial" pitchFamily="34" charset="0"/>
              </a:rPr>
              <a:t>The </a:t>
            </a:r>
            <a:r>
              <a:rPr lang="en-US" sz="2000" b="1" dirty="0" err="1">
                <a:latin typeface="Arial" pitchFamily="34" charset="0"/>
                <a:cs typeface="Arial" pitchFamily="34" charset="0"/>
              </a:rPr>
              <a:t>ls</a:t>
            </a:r>
            <a:r>
              <a:rPr lang="en-US" sz="2000" b="1" dirty="0">
                <a:latin typeface="Arial" pitchFamily="34" charset="0"/>
                <a:cs typeface="Arial" pitchFamily="34" charset="0"/>
              </a:rPr>
              <a:t>() </a:t>
            </a:r>
            <a:r>
              <a:rPr lang="en-US" sz="2000" dirty="0">
                <a:latin typeface="Arial" pitchFamily="34" charset="0"/>
                <a:cs typeface="Arial" pitchFamily="34" charset="0"/>
              </a:rPr>
              <a:t>function is used to get the list of objects stored </a:t>
            </a:r>
          </a:p>
          <a:p>
            <a:pPr>
              <a:lnSpc>
                <a:spcPct val="150000"/>
              </a:lnSpc>
            </a:pPr>
            <a:r>
              <a:rPr lang="en-US" sz="2000" b="1" dirty="0" err="1">
                <a:solidFill>
                  <a:srgbClr val="FF0000"/>
                </a:solidFill>
                <a:latin typeface="Arial" pitchFamily="34" charset="0"/>
                <a:cs typeface="Arial" pitchFamily="34" charset="0"/>
              </a:rPr>
              <a:t>rm</a:t>
            </a:r>
            <a:r>
              <a:rPr lang="en-US" sz="2000" b="1" dirty="0">
                <a:solidFill>
                  <a:srgbClr val="FF0000"/>
                </a:solidFill>
                <a:latin typeface="Arial" pitchFamily="34" charset="0"/>
                <a:cs typeface="Arial" pitchFamily="34" charset="0"/>
              </a:rPr>
              <a:t>()</a:t>
            </a:r>
          </a:p>
          <a:p>
            <a:pPr>
              <a:lnSpc>
                <a:spcPct val="150000"/>
              </a:lnSpc>
              <a:buFont typeface="Wingdings" pitchFamily="2" charset="2"/>
              <a:buChar char="ü"/>
            </a:pPr>
            <a:r>
              <a:rPr lang="en-US" sz="2000" dirty="0">
                <a:latin typeface="Arial" pitchFamily="34" charset="0"/>
                <a:cs typeface="Arial" pitchFamily="34" charset="0"/>
              </a:rPr>
              <a:t>we remove an object by using the function </a:t>
            </a:r>
            <a:r>
              <a:rPr lang="en-US" sz="2000" b="1" dirty="0" err="1">
                <a:latin typeface="Arial" pitchFamily="34" charset="0"/>
                <a:cs typeface="Arial" pitchFamily="34" charset="0"/>
              </a:rPr>
              <a:t>rm</a:t>
            </a:r>
            <a:r>
              <a:rPr lang="en-US" sz="2000" b="1" dirty="0">
                <a:latin typeface="Arial" pitchFamily="34" charset="0"/>
                <a:cs typeface="Arial" pitchFamily="34" charset="0"/>
              </a:rPr>
              <a:t>()</a:t>
            </a:r>
          </a:p>
          <a:p>
            <a:pPr>
              <a:lnSpc>
                <a:spcPct val="150000"/>
              </a:lnSpc>
              <a:buFont typeface="Wingdings" pitchFamily="2" charset="2"/>
              <a:buChar char="ü"/>
            </a:pPr>
            <a:r>
              <a:rPr lang="en-US" sz="2000" dirty="0">
                <a:latin typeface="Arial" pitchFamily="34" charset="0"/>
                <a:cs typeface="Arial" pitchFamily="34" charset="0"/>
              </a:rPr>
              <a:t>The </a:t>
            </a:r>
            <a:r>
              <a:rPr lang="en-US" sz="2000" b="1" dirty="0" err="1">
                <a:latin typeface="Arial" pitchFamily="34" charset="0"/>
                <a:cs typeface="Arial" pitchFamily="34" charset="0"/>
              </a:rPr>
              <a:t>rm</a:t>
            </a:r>
            <a:r>
              <a:rPr lang="en-US" sz="2000" b="1" dirty="0">
                <a:latin typeface="Arial" pitchFamily="34" charset="0"/>
                <a:cs typeface="Arial" pitchFamily="34" charset="0"/>
              </a:rPr>
              <a:t>() </a:t>
            </a:r>
            <a:r>
              <a:rPr lang="en-US" sz="2000" dirty="0">
                <a:latin typeface="Arial" pitchFamily="34" charset="0"/>
                <a:cs typeface="Arial" pitchFamily="34" charset="0"/>
              </a:rPr>
              <a:t>function doesn’t ask if you are sure or give you any other sort of warning nor does it is done as you asked</a:t>
            </a:r>
          </a:p>
          <a:p>
            <a:pPr>
              <a:lnSpc>
                <a:spcPct val="150000"/>
              </a:lnSpc>
              <a:buFont typeface="Wingdings" pitchFamily="2" charset="2"/>
              <a:buChar char="ü"/>
            </a:pPr>
            <a:r>
              <a:rPr lang="en-US" sz="2000" dirty="0">
                <a:latin typeface="Arial" pitchFamily="34" charset="0"/>
                <a:cs typeface="Arial" pitchFamily="34" charset="0"/>
              </a:rPr>
              <a:t>It generates an error message when we try to remove an object which is not there.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a:solidFill>
                  <a:srgbClr val="FF0000"/>
                </a:solidFill>
                <a:effectLst>
                  <a:outerShdw blurRad="38100" dist="38100" dir="2700000" algn="tl">
                    <a:srgbClr val="000000">
                      <a:alpha val="43137"/>
                    </a:srgbClr>
                  </a:outerShdw>
                </a:effectLst>
              </a:rPr>
              <a:t>EXAMPLES</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TextBox 5"/>
          <p:cNvSpPr txBox="1"/>
          <p:nvPr/>
        </p:nvSpPr>
        <p:spPr>
          <a:xfrm>
            <a:off x="457200" y="838200"/>
            <a:ext cx="8153400" cy="5940088"/>
          </a:xfrm>
          <a:prstGeom prst="rect">
            <a:avLst/>
          </a:prstGeom>
          <a:noFill/>
        </p:spPr>
        <p:txBody>
          <a:bodyPr wrap="square" rtlCol="0">
            <a:spAutoFit/>
          </a:bodyPr>
          <a:lstStyle/>
          <a:p>
            <a:r>
              <a:rPr lang="en-US" sz="2000" dirty="0">
                <a:solidFill>
                  <a:srgbClr val="FF0000"/>
                </a:solidFill>
                <a:latin typeface="Arial" pitchFamily="34" charset="0"/>
                <a:cs typeface="Arial" pitchFamily="34" charset="0"/>
              </a:rPr>
              <a:t>Example -1 : </a:t>
            </a:r>
            <a:r>
              <a:rPr lang="en-US" sz="2000" dirty="0" err="1">
                <a:latin typeface="Arial" pitchFamily="34" charset="0"/>
                <a:cs typeface="Arial" pitchFamily="34" charset="0"/>
              </a:rPr>
              <a:t>ls</a:t>
            </a:r>
            <a:r>
              <a:rPr lang="en-US" sz="2000" dirty="0">
                <a:latin typeface="Arial" pitchFamily="34" charset="0"/>
                <a:cs typeface="Arial" pitchFamily="34" charset="0"/>
              </a:rPr>
              <a:t>() at the starting of R</a:t>
            </a:r>
          </a:p>
          <a:p>
            <a:r>
              <a:rPr lang="en-US" sz="2000" dirty="0">
                <a:latin typeface="Arial" pitchFamily="34" charset="0"/>
                <a:cs typeface="Arial" pitchFamily="34" charset="0"/>
              </a:rPr>
              <a:t>&gt; </a:t>
            </a:r>
            <a:r>
              <a:rPr lang="en-US" sz="2000" dirty="0" err="1">
                <a:solidFill>
                  <a:srgbClr val="251BED"/>
                </a:solidFill>
                <a:latin typeface="Arial" pitchFamily="34" charset="0"/>
                <a:cs typeface="Arial" pitchFamily="34" charset="0"/>
              </a:rPr>
              <a:t>ls</a:t>
            </a:r>
            <a:r>
              <a:rPr lang="en-US" sz="2000" dirty="0">
                <a:solidFill>
                  <a:srgbClr val="251BED"/>
                </a:solidFill>
                <a:latin typeface="Arial" pitchFamily="34" charset="0"/>
                <a:cs typeface="Arial" pitchFamily="34" charset="0"/>
              </a:rPr>
              <a:t>()</a:t>
            </a:r>
          </a:p>
          <a:p>
            <a:r>
              <a:rPr lang="en-US" sz="2000" dirty="0">
                <a:latin typeface="Arial" pitchFamily="34" charset="0"/>
                <a:cs typeface="Arial" pitchFamily="34" charset="0"/>
              </a:rPr>
              <a:t> character(0) </a:t>
            </a:r>
          </a:p>
          <a:p>
            <a:r>
              <a:rPr lang="en-US" sz="2000" dirty="0">
                <a:latin typeface="Arial" pitchFamily="34" charset="0"/>
                <a:cs typeface="Arial" pitchFamily="34" charset="0"/>
              </a:rPr>
              <a:t>&gt; </a:t>
            </a:r>
          </a:p>
          <a:p>
            <a:r>
              <a:rPr lang="en-US" sz="2000" dirty="0">
                <a:solidFill>
                  <a:srgbClr val="FF0000"/>
                </a:solidFill>
                <a:latin typeface="Arial" pitchFamily="34" charset="0"/>
                <a:cs typeface="Arial" pitchFamily="34" charset="0"/>
              </a:rPr>
              <a:t>Example -2 : </a:t>
            </a:r>
            <a:r>
              <a:rPr lang="en-US" sz="2000" dirty="0">
                <a:latin typeface="Arial" pitchFamily="34" charset="0"/>
                <a:cs typeface="Arial" pitchFamily="34" charset="0"/>
              </a:rPr>
              <a:t>creating an object a which is the number 23</a:t>
            </a:r>
          </a:p>
          <a:p>
            <a:pPr fontAlgn="t"/>
            <a:r>
              <a:rPr lang="pt-BR" sz="2000" dirty="0">
                <a:latin typeface="Arial" pitchFamily="34" charset="0"/>
                <a:cs typeface="Arial" pitchFamily="34" charset="0"/>
              </a:rPr>
              <a:t>&gt; </a:t>
            </a:r>
            <a:r>
              <a:rPr lang="pt-BR" sz="2000" dirty="0">
                <a:solidFill>
                  <a:srgbClr val="251BED"/>
                </a:solidFill>
                <a:latin typeface="Arial" pitchFamily="34" charset="0"/>
                <a:cs typeface="Arial" pitchFamily="34" charset="0"/>
              </a:rPr>
              <a:t>a&lt;-23 </a:t>
            </a:r>
          </a:p>
          <a:p>
            <a:pPr fontAlgn="t"/>
            <a:r>
              <a:rPr lang="pt-BR" sz="2000" dirty="0">
                <a:latin typeface="Arial" pitchFamily="34" charset="0"/>
                <a:cs typeface="Arial" pitchFamily="34" charset="0"/>
              </a:rPr>
              <a:t>&gt; a </a:t>
            </a:r>
          </a:p>
          <a:p>
            <a:pPr fontAlgn="t"/>
            <a:r>
              <a:rPr lang="pt-BR" sz="2000" dirty="0">
                <a:latin typeface="Arial" pitchFamily="34" charset="0"/>
                <a:cs typeface="Arial" pitchFamily="34" charset="0"/>
              </a:rPr>
              <a:t>[1] 23 </a:t>
            </a:r>
          </a:p>
          <a:p>
            <a:pPr fontAlgn="t"/>
            <a:r>
              <a:rPr lang="pt-BR" sz="2000" dirty="0">
                <a:latin typeface="Arial" pitchFamily="34" charset="0"/>
                <a:cs typeface="Arial" pitchFamily="34" charset="0"/>
              </a:rPr>
              <a:t>&gt;</a:t>
            </a:r>
          </a:p>
          <a:p>
            <a:r>
              <a:rPr lang="en-US" sz="2000" dirty="0">
                <a:solidFill>
                  <a:srgbClr val="FF0000"/>
                </a:solidFill>
                <a:latin typeface="Arial" pitchFamily="34" charset="0"/>
                <a:cs typeface="Arial" pitchFamily="34" charset="0"/>
              </a:rPr>
              <a:t>Example -3 : </a:t>
            </a:r>
            <a:r>
              <a:rPr lang="en-US" sz="2000" dirty="0">
                <a:latin typeface="Arial" pitchFamily="34" charset="0"/>
                <a:cs typeface="Arial" pitchFamily="34" charset="0"/>
              </a:rPr>
              <a:t>another way of solving Example-2</a:t>
            </a:r>
          </a:p>
          <a:p>
            <a:pPr fontAlgn="t"/>
            <a:r>
              <a:rPr lang="pt-BR" sz="2000" dirty="0">
                <a:latin typeface="Arial" pitchFamily="34" charset="0"/>
                <a:cs typeface="Arial" pitchFamily="34" charset="0"/>
              </a:rPr>
              <a:t>&gt; </a:t>
            </a:r>
            <a:r>
              <a:rPr lang="pt-BR" sz="2000" dirty="0">
                <a:solidFill>
                  <a:srgbClr val="251BED"/>
                </a:solidFill>
                <a:latin typeface="Arial" pitchFamily="34" charset="0"/>
                <a:cs typeface="Arial" pitchFamily="34" charset="0"/>
              </a:rPr>
              <a:t>a=23 </a:t>
            </a:r>
          </a:p>
          <a:p>
            <a:pPr fontAlgn="t"/>
            <a:r>
              <a:rPr lang="pt-BR" sz="2000" dirty="0">
                <a:latin typeface="Arial" pitchFamily="34" charset="0"/>
                <a:cs typeface="Arial" pitchFamily="34" charset="0"/>
              </a:rPr>
              <a:t>&gt; a </a:t>
            </a:r>
          </a:p>
          <a:p>
            <a:pPr fontAlgn="t"/>
            <a:r>
              <a:rPr lang="pt-BR" sz="2000" dirty="0">
                <a:latin typeface="Arial" pitchFamily="34" charset="0"/>
                <a:cs typeface="Arial" pitchFamily="34" charset="0"/>
              </a:rPr>
              <a:t>[1] 23 </a:t>
            </a:r>
          </a:p>
          <a:p>
            <a:pPr fontAlgn="t"/>
            <a:r>
              <a:rPr lang="pt-BR" sz="2000" dirty="0">
                <a:latin typeface="Arial" pitchFamily="34" charset="0"/>
                <a:cs typeface="Arial" pitchFamily="34" charset="0"/>
              </a:rPr>
              <a:t>&gt;</a:t>
            </a:r>
          </a:p>
          <a:p>
            <a:pPr fontAlgn="t"/>
            <a:r>
              <a:rPr lang="en-US" sz="2000" dirty="0">
                <a:solidFill>
                  <a:srgbClr val="FF0000"/>
                </a:solidFill>
                <a:latin typeface="Arial" pitchFamily="34" charset="0"/>
                <a:cs typeface="Arial" pitchFamily="34" charset="0"/>
              </a:rPr>
              <a:t>Example -4 : </a:t>
            </a:r>
            <a:r>
              <a:rPr lang="en-US" sz="2000" dirty="0">
                <a:latin typeface="Arial" pitchFamily="34" charset="0"/>
                <a:cs typeface="Arial" pitchFamily="34" charset="0"/>
              </a:rPr>
              <a:t>use </a:t>
            </a:r>
            <a:r>
              <a:rPr lang="en-US" sz="2000" dirty="0" err="1">
                <a:latin typeface="Arial" pitchFamily="34" charset="0"/>
                <a:cs typeface="Arial" pitchFamily="34" charset="0"/>
              </a:rPr>
              <a:t>ls</a:t>
            </a:r>
            <a:r>
              <a:rPr lang="en-US" sz="2000" dirty="0">
                <a:latin typeface="Arial" pitchFamily="34" charset="0"/>
                <a:cs typeface="Arial" pitchFamily="34" charset="0"/>
              </a:rPr>
              <a:t>() function to list object created in example-2</a:t>
            </a:r>
          </a:p>
          <a:p>
            <a:pPr fontAlgn="t"/>
            <a:endParaRPr lang="pt-BR" sz="2000" dirty="0">
              <a:latin typeface="Arial" pitchFamily="34" charset="0"/>
              <a:cs typeface="Arial" pitchFamily="34" charset="0"/>
            </a:endParaRPr>
          </a:p>
          <a:p>
            <a:pPr fontAlgn="t"/>
            <a:r>
              <a:rPr lang="en-US" sz="2000" dirty="0">
                <a:latin typeface="Arial" pitchFamily="34" charset="0"/>
                <a:cs typeface="Arial" pitchFamily="34" charset="0"/>
              </a:rPr>
              <a:t>&gt;</a:t>
            </a:r>
            <a:r>
              <a:rPr lang="en-US" sz="2000" dirty="0" err="1">
                <a:solidFill>
                  <a:srgbClr val="251BED"/>
                </a:solidFill>
                <a:latin typeface="Arial" pitchFamily="34" charset="0"/>
                <a:cs typeface="Arial" pitchFamily="34" charset="0"/>
              </a:rPr>
              <a:t>ls</a:t>
            </a:r>
            <a:r>
              <a:rPr lang="en-US" sz="2000" dirty="0">
                <a:solidFill>
                  <a:srgbClr val="251BED"/>
                </a:solidFill>
                <a:latin typeface="Arial" pitchFamily="34" charset="0"/>
                <a:cs typeface="Arial" pitchFamily="34" charset="0"/>
              </a:rPr>
              <a:t>()</a:t>
            </a:r>
          </a:p>
          <a:p>
            <a:pPr fontAlgn="t"/>
            <a:r>
              <a:rPr lang="en-US" sz="2000" dirty="0">
                <a:latin typeface="Arial" pitchFamily="34" charset="0"/>
                <a:cs typeface="Arial" pitchFamily="34" charset="0"/>
              </a:rPr>
              <a:t> [1] "a“</a:t>
            </a:r>
          </a:p>
          <a:p>
            <a:pPr fontAlgn="t"/>
            <a:r>
              <a:rPr lang="en-US" sz="2000" dirty="0">
                <a:latin typeface="Arial" pitchFamily="34" charset="0"/>
                <a:cs typeface="Arial" pitchFamily="34" charset="0"/>
              </a:rPr>
              <a:t> &gt;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solidFill>
                  <a:srgbClr val="FF0000"/>
                </a:solidFill>
                <a:effectLst>
                  <a:outerShdw blurRad="38100" dist="38100" dir="2700000" algn="tl">
                    <a:srgbClr val="000000">
                      <a:alpha val="43137"/>
                    </a:srgbClr>
                  </a:outerShdw>
                </a:effectLst>
              </a:rPr>
              <a:t>EXAMPLES</a:t>
            </a:r>
            <a:endParaRPr lang="en-US" dirty="0"/>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TextBox 5"/>
          <p:cNvSpPr txBox="1"/>
          <p:nvPr/>
        </p:nvSpPr>
        <p:spPr>
          <a:xfrm>
            <a:off x="381000" y="1066800"/>
            <a:ext cx="8153400" cy="4708981"/>
          </a:xfrm>
          <a:prstGeom prst="rect">
            <a:avLst/>
          </a:prstGeom>
          <a:noFill/>
        </p:spPr>
        <p:txBody>
          <a:bodyPr wrap="square" rtlCol="0">
            <a:spAutoFit/>
          </a:bodyPr>
          <a:lstStyle/>
          <a:p>
            <a:r>
              <a:rPr lang="en-US" sz="2000" dirty="0">
                <a:solidFill>
                  <a:srgbClr val="FF0000"/>
                </a:solidFill>
                <a:latin typeface="Arial" pitchFamily="34" charset="0"/>
                <a:cs typeface="Arial" pitchFamily="34" charset="0"/>
              </a:rPr>
              <a:t>Example -5 : </a:t>
            </a:r>
            <a:r>
              <a:rPr lang="en-US" sz="2000" dirty="0">
                <a:latin typeface="Arial" pitchFamily="34" charset="0"/>
                <a:cs typeface="Arial" pitchFamily="34" charset="0"/>
              </a:rPr>
              <a:t>create an object called a which is the answer to the sum 23+246</a:t>
            </a:r>
          </a:p>
          <a:p>
            <a:pPr fontAlgn="t"/>
            <a:r>
              <a:rPr lang="pt-BR" sz="2000" dirty="0">
                <a:solidFill>
                  <a:srgbClr val="251BED"/>
                </a:solidFill>
              </a:rPr>
              <a:t>&gt;a&lt;-23+246 </a:t>
            </a:r>
          </a:p>
          <a:p>
            <a:pPr fontAlgn="t"/>
            <a:r>
              <a:rPr lang="pt-BR" sz="2000" dirty="0">
                <a:solidFill>
                  <a:srgbClr val="251BED"/>
                </a:solidFill>
              </a:rPr>
              <a:t>&gt; a </a:t>
            </a:r>
          </a:p>
          <a:p>
            <a:pPr fontAlgn="t"/>
            <a:r>
              <a:rPr lang="pt-BR" sz="2000" dirty="0"/>
              <a:t>[1] 269 </a:t>
            </a:r>
          </a:p>
          <a:p>
            <a:pPr fontAlgn="t"/>
            <a:r>
              <a:rPr lang="pt-BR" sz="2000" dirty="0">
                <a:solidFill>
                  <a:srgbClr val="251BED"/>
                </a:solidFill>
              </a:rPr>
              <a:t>&gt; </a:t>
            </a:r>
          </a:p>
          <a:p>
            <a:pPr fontAlgn="t"/>
            <a:endParaRPr lang="pt-BR" sz="2000" dirty="0">
              <a:solidFill>
                <a:srgbClr val="251BED"/>
              </a:solidFill>
            </a:endParaRPr>
          </a:p>
          <a:p>
            <a:r>
              <a:rPr lang="en-US" sz="2000" dirty="0">
                <a:solidFill>
                  <a:srgbClr val="FF0000"/>
                </a:solidFill>
                <a:latin typeface="Arial" pitchFamily="34" charset="0"/>
                <a:cs typeface="Arial" pitchFamily="34" charset="0"/>
              </a:rPr>
              <a:t>Example -6 : </a:t>
            </a:r>
            <a:r>
              <a:rPr lang="en-US" sz="2000" dirty="0">
                <a:latin typeface="Arial" pitchFamily="34" charset="0"/>
                <a:cs typeface="Arial" pitchFamily="34" charset="0"/>
              </a:rPr>
              <a:t>create two objects a, b with values 23 and 46 respectively and list them using </a:t>
            </a:r>
            <a:r>
              <a:rPr lang="en-US" sz="2000" dirty="0" err="1">
                <a:latin typeface="Arial" pitchFamily="34" charset="0"/>
                <a:cs typeface="Arial" pitchFamily="34" charset="0"/>
              </a:rPr>
              <a:t>ls</a:t>
            </a:r>
            <a:r>
              <a:rPr lang="en-US" sz="2000" dirty="0">
                <a:latin typeface="Arial" pitchFamily="34" charset="0"/>
                <a:cs typeface="Arial" pitchFamily="34" charset="0"/>
              </a:rPr>
              <a:t>()</a:t>
            </a:r>
          </a:p>
          <a:p>
            <a:r>
              <a:rPr lang="es-ES" sz="2000" dirty="0">
                <a:solidFill>
                  <a:srgbClr val="251BED"/>
                </a:solidFill>
              </a:rPr>
              <a:t>&gt; a=23 </a:t>
            </a:r>
          </a:p>
          <a:p>
            <a:r>
              <a:rPr lang="es-ES" sz="2000" dirty="0">
                <a:solidFill>
                  <a:srgbClr val="251BED"/>
                </a:solidFill>
              </a:rPr>
              <a:t>&gt; b=46 </a:t>
            </a:r>
          </a:p>
          <a:p>
            <a:r>
              <a:rPr lang="es-ES" sz="2000" dirty="0">
                <a:solidFill>
                  <a:srgbClr val="251BED"/>
                </a:solidFill>
              </a:rPr>
              <a:t>&gt; </a:t>
            </a:r>
            <a:r>
              <a:rPr lang="es-ES" sz="2000" dirty="0" err="1">
                <a:solidFill>
                  <a:srgbClr val="251BED"/>
                </a:solidFill>
              </a:rPr>
              <a:t>ls</a:t>
            </a:r>
            <a:r>
              <a:rPr lang="es-ES" sz="2000" dirty="0">
                <a:solidFill>
                  <a:srgbClr val="251BED"/>
                </a:solidFill>
              </a:rPr>
              <a:t>() </a:t>
            </a:r>
          </a:p>
          <a:p>
            <a:r>
              <a:rPr lang="es-ES" sz="2000" dirty="0"/>
              <a:t>[1] "a" "b“ </a:t>
            </a:r>
          </a:p>
          <a:p>
            <a:r>
              <a:rPr lang="es-ES" sz="2000" dirty="0"/>
              <a:t>&gt; </a:t>
            </a:r>
          </a:p>
          <a:p>
            <a:endParaRPr lang="en-US" sz="2000" dirty="0">
              <a:solidFill>
                <a:srgbClr val="251BED"/>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solidFill>
                  <a:srgbClr val="FF0000"/>
                </a:solidFill>
                <a:effectLst>
                  <a:outerShdw blurRad="38100" dist="38100" dir="2700000" algn="tl">
                    <a:srgbClr val="000000">
                      <a:alpha val="43137"/>
                    </a:srgbClr>
                  </a:outerShdw>
                </a:effectLst>
              </a:rPr>
              <a:t>EXAMPLES</a:t>
            </a:r>
            <a:endParaRPr lang="en-US" dirty="0"/>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6" name="TextBox 5"/>
          <p:cNvSpPr txBox="1"/>
          <p:nvPr/>
        </p:nvSpPr>
        <p:spPr>
          <a:xfrm>
            <a:off x="457200" y="1905000"/>
            <a:ext cx="8153400" cy="3477875"/>
          </a:xfrm>
          <a:prstGeom prst="rect">
            <a:avLst/>
          </a:prstGeom>
          <a:noFill/>
        </p:spPr>
        <p:txBody>
          <a:bodyPr wrap="square" rtlCol="0">
            <a:spAutoFit/>
          </a:bodyPr>
          <a:lstStyle/>
          <a:p>
            <a:r>
              <a:rPr lang="en-US" sz="2000" dirty="0">
                <a:solidFill>
                  <a:srgbClr val="FF0000"/>
                </a:solidFill>
                <a:latin typeface="Arial" pitchFamily="34" charset="0"/>
                <a:cs typeface="Arial" pitchFamily="34" charset="0"/>
              </a:rPr>
              <a:t>Example -7 </a:t>
            </a:r>
            <a:r>
              <a:rPr lang="en-US" sz="2000" dirty="0">
                <a:latin typeface="Arial" pitchFamily="34" charset="0"/>
                <a:cs typeface="Arial" pitchFamily="34" charset="0"/>
              </a:rPr>
              <a:t>demonstrate </a:t>
            </a:r>
            <a:r>
              <a:rPr lang="en-US" sz="2000" dirty="0" err="1">
                <a:latin typeface="Arial" pitchFamily="34" charset="0"/>
                <a:cs typeface="Arial" pitchFamily="34" charset="0"/>
              </a:rPr>
              <a:t>ls</a:t>
            </a:r>
            <a:r>
              <a:rPr lang="en-US" sz="2000" dirty="0">
                <a:latin typeface="Arial" pitchFamily="34" charset="0"/>
                <a:cs typeface="Arial" pitchFamily="34" charset="0"/>
              </a:rPr>
              <a:t>() function</a:t>
            </a:r>
          </a:p>
          <a:p>
            <a:pPr fontAlgn="t"/>
            <a:r>
              <a:rPr lang="es-ES" sz="2000" dirty="0">
                <a:solidFill>
                  <a:srgbClr val="251BED"/>
                </a:solidFill>
              </a:rPr>
              <a:t>&gt; X=23 </a:t>
            </a:r>
          </a:p>
          <a:p>
            <a:pPr fontAlgn="t"/>
            <a:r>
              <a:rPr lang="es-ES" sz="2000" dirty="0">
                <a:solidFill>
                  <a:srgbClr val="251BED"/>
                </a:solidFill>
              </a:rPr>
              <a:t>&gt; Y="SUNIL" </a:t>
            </a:r>
          </a:p>
          <a:p>
            <a:pPr fontAlgn="t"/>
            <a:r>
              <a:rPr lang="es-ES" sz="2000" dirty="0">
                <a:solidFill>
                  <a:srgbClr val="251BED"/>
                </a:solidFill>
              </a:rPr>
              <a:t>&gt; X </a:t>
            </a:r>
          </a:p>
          <a:p>
            <a:pPr fontAlgn="t"/>
            <a:r>
              <a:rPr lang="es-ES" sz="2000" dirty="0"/>
              <a:t>[1] 23</a:t>
            </a:r>
          </a:p>
          <a:p>
            <a:pPr fontAlgn="t"/>
            <a:r>
              <a:rPr lang="es-ES" sz="2000" dirty="0"/>
              <a:t> &gt; Y </a:t>
            </a:r>
          </a:p>
          <a:p>
            <a:pPr fontAlgn="t"/>
            <a:r>
              <a:rPr lang="es-ES" sz="2000" dirty="0"/>
              <a:t>[1] "SUNIL" </a:t>
            </a:r>
          </a:p>
          <a:p>
            <a:pPr fontAlgn="t"/>
            <a:r>
              <a:rPr lang="es-ES" sz="2000" dirty="0">
                <a:solidFill>
                  <a:srgbClr val="251BED"/>
                </a:solidFill>
              </a:rPr>
              <a:t>&gt; </a:t>
            </a:r>
            <a:r>
              <a:rPr lang="es-ES" sz="2000" dirty="0" err="1">
                <a:solidFill>
                  <a:srgbClr val="251BED"/>
                </a:solidFill>
              </a:rPr>
              <a:t>ls</a:t>
            </a:r>
            <a:r>
              <a:rPr lang="es-ES" sz="2000" dirty="0">
                <a:solidFill>
                  <a:srgbClr val="251BED"/>
                </a:solidFill>
              </a:rPr>
              <a:t>() </a:t>
            </a:r>
          </a:p>
          <a:p>
            <a:pPr fontAlgn="t"/>
            <a:r>
              <a:rPr lang="es-ES" sz="2000" dirty="0"/>
              <a:t>[1] "X" "Y”</a:t>
            </a:r>
          </a:p>
          <a:p>
            <a:pPr fontAlgn="t"/>
            <a:r>
              <a:rPr lang="en-US" sz="2000" dirty="0">
                <a:latin typeface="Arial" pitchFamily="34" charset="0"/>
                <a:cs typeface="Arial" pitchFamily="34" charset="0"/>
              </a:rPr>
              <a:t> </a:t>
            </a:r>
            <a:r>
              <a:rPr lang="en-US" sz="2000" dirty="0">
                <a:solidFill>
                  <a:srgbClr val="251BED"/>
                </a:solidFill>
                <a:latin typeface="Arial" pitchFamily="34" charset="0"/>
                <a:cs typeface="Arial" pitchFamily="34" charset="0"/>
              </a:rPr>
              <a:t>&gt;</a:t>
            </a:r>
          </a:p>
          <a:p>
            <a:pPr fontAlgn="t"/>
            <a:endParaRPr lang="en-US" sz="2000" dirty="0">
              <a:solidFill>
                <a:srgbClr val="251BED"/>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rgbClr val="FF0000"/>
                </a:solidFill>
                <a:effectLst>
                  <a:outerShdw blurRad="38100" dist="38100" dir="2700000" algn="tl">
                    <a:srgbClr val="000000">
                      <a:alpha val="43137"/>
                    </a:srgbClr>
                  </a:outerShdw>
                </a:effectLst>
              </a:rPr>
              <a:t>EXAMPLES</a:t>
            </a:r>
            <a:endParaRPr lang="en-US" dirty="0"/>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TextBox 5"/>
          <p:cNvSpPr txBox="1"/>
          <p:nvPr/>
        </p:nvSpPr>
        <p:spPr>
          <a:xfrm>
            <a:off x="609600" y="2057400"/>
            <a:ext cx="8153400" cy="4216539"/>
          </a:xfrm>
          <a:prstGeom prst="rect">
            <a:avLst/>
          </a:prstGeom>
          <a:noFill/>
        </p:spPr>
        <p:txBody>
          <a:bodyPr wrap="square" rtlCol="0">
            <a:spAutoFit/>
          </a:bodyPr>
          <a:lstStyle/>
          <a:p>
            <a:r>
              <a:rPr lang="en-US" sz="2000" dirty="0">
                <a:solidFill>
                  <a:srgbClr val="FF0000"/>
                </a:solidFill>
                <a:latin typeface="Arial" pitchFamily="34" charset="0"/>
                <a:cs typeface="Arial" pitchFamily="34" charset="0"/>
              </a:rPr>
              <a:t>Example -11 : </a:t>
            </a:r>
            <a:r>
              <a:rPr lang="en-US" sz="2000" dirty="0">
                <a:latin typeface="Arial" pitchFamily="34" charset="0"/>
                <a:cs typeface="Arial" pitchFamily="34" charset="0"/>
              </a:rPr>
              <a:t>create an object called “x1” which is the number 73</a:t>
            </a:r>
          </a:p>
          <a:p>
            <a:pPr fontAlgn="t"/>
            <a:r>
              <a:rPr lang="en-US" sz="2000" dirty="0">
                <a:solidFill>
                  <a:srgbClr val="251BED"/>
                </a:solidFill>
              </a:rPr>
              <a:t>&gt; x1&lt;-73</a:t>
            </a:r>
          </a:p>
          <a:p>
            <a:pPr fontAlgn="t"/>
            <a:r>
              <a:rPr lang="en-US" sz="2000" dirty="0">
                <a:solidFill>
                  <a:srgbClr val="251BED"/>
                </a:solidFill>
              </a:rPr>
              <a:t> &gt; x1</a:t>
            </a:r>
          </a:p>
          <a:p>
            <a:pPr fontAlgn="t"/>
            <a:r>
              <a:rPr lang="en-US" sz="2000" dirty="0"/>
              <a:t> [1] 73</a:t>
            </a:r>
          </a:p>
          <a:p>
            <a:pPr fontAlgn="t"/>
            <a:r>
              <a:rPr lang="en-US" sz="2000" dirty="0"/>
              <a:t> </a:t>
            </a:r>
            <a:r>
              <a:rPr lang="en-US" sz="2000" dirty="0">
                <a:solidFill>
                  <a:srgbClr val="251BED"/>
                </a:solidFill>
              </a:rPr>
              <a:t>&gt; </a:t>
            </a:r>
          </a:p>
          <a:p>
            <a:endParaRPr lang="en-US" sz="2000" dirty="0">
              <a:solidFill>
                <a:srgbClr val="FF0000"/>
              </a:solidFill>
              <a:latin typeface="Arial" pitchFamily="34" charset="0"/>
              <a:cs typeface="Arial" pitchFamily="34" charset="0"/>
            </a:endParaRPr>
          </a:p>
          <a:p>
            <a:r>
              <a:rPr lang="en-US" sz="2000" dirty="0">
                <a:solidFill>
                  <a:srgbClr val="FF0000"/>
                </a:solidFill>
                <a:latin typeface="Arial" pitchFamily="34" charset="0"/>
                <a:cs typeface="Arial" pitchFamily="34" charset="0"/>
              </a:rPr>
              <a:t>Example -12: </a:t>
            </a:r>
            <a:r>
              <a:rPr lang="en-US" sz="2000" dirty="0">
                <a:latin typeface="Arial" pitchFamily="34" charset="0"/>
                <a:cs typeface="Arial" pitchFamily="34" charset="0"/>
              </a:rPr>
              <a:t>create an object called “x2” which is the answer to the sum 101 + 36</a:t>
            </a:r>
          </a:p>
          <a:p>
            <a:pPr fontAlgn="t"/>
            <a:r>
              <a:rPr lang="en-US" dirty="0">
                <a:solidFill>
                  <a:srgbClr val="251BED"/>
                </a:solidFill>
              </a:rPr>
              <a:t>&gt; x1 </a:t>
            </a:r>
          </a:p>
          <a:p>
            <a:pPr fontAlgn="t"/>
            <a:r>
              <a:rPr lang="en-US" dirty="0"/>
              <a:t>[1] 73 </a:t>
            </a:r>
          </a:p>
          <a:p>
            <a:pPr fontAlgn="t"/>
            <a:r>
              <a:rPr lang="en-US" dirty="0">
                <a:solidFill>
                  <a:srgbClr val="251BED"/>
                </a:solidFill>
              </a:rPr>
              <a:t>&gt; x2&lt;-101+36</a:t>
            </a:r>
          </a:p>
          <a:p>
            <a:pPr fontAlgn="t"/>
            <a:r>
              <a:rPr lang="en-US" dirty="0">
                <a:solidFill>
                  <a:srgbClr val="251BED"/>
                </a:solidFill>
              </a:rPr>
              <a:t>&gt; x2 </a:t>
            </a:r>
          </a:p>
          <a:p>
            <a:pPr fontAlgn="t"/>
            <a:r>
              <a:rPr lang="en-US" dirty="0"/>
              <a:t>[1] 137</a:t>
            </a:r>
          </a:p>
          <a:p>
            <a:pPr fontAlgn="t"/>
            <a:r>
              <a:rPr lang="en-US" dirty="0"/>
              <a:t> </a:t>
            </a:r>
            <a:r>
              <a:rPr lang="en-US" dirty="0">
                <a:solidFill>
                  <a:srgbClr val="251BED"/>
                </a:solidFill>
              </a:rPr>
              <a:t>&gt;</a:t>
            </a:r>
            <a:r>
              <a:rPr lang="en-US" dirty="0"/>
              <a:t> </a:t>
            </a:r>
          </a:p>
        </p:txBody>
      </p:sp>
      <p:sp>
        <p:nvSpPr>
          <p:cNvPr id="1025" name="Rectangle 1"/>
          <p:cNvSpPr>
            <a:spLocks noChangeArrowheads="1"/>
          </p:cNvSpPr>
          <p:nvPr/>
        </p:nvSpPr>
        <p:spPr bwMode="auto">
          <a:xfrm>
            <a:off x="0" y="0"/>
            <a:ext cx="9144000" cy="0"/>
          </a:xfrm>
          <a:prstGeom prst="rect">
            <a:avLst/>
          </a:prstGeom>
          <a:solidFill>
            <a:srgbClr val="E1E2E5"/>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rgbClr val="FF0000"/>
                </a:solidFill>
                <a:effectLst>
                  <a:outerShdw blurRad="38100" dist="38100" dir="2700000" algn="tl">
                    <a:srgbClr val="000000">
                      <a:alpha val="43137"/>
                    </a:srgbClr>
                  </a:outerShdw>
                </a:effectLst>
              </a:rPr>
              <a:t>EXAMPLES</a:t>
            </a:r>
            <a:endParaRPr lang="en-US" dirty="0"/>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TextBox 5"/>
          <p:cNvSpPr txBox="1"/>
          <p:nvPr/>
        </p:nvSpPr>
        <p:spPr>
          <a:xfrm>
            <a:off x="609600" y="2057400"/>
            <a:ext cx="8153400" cy="3785652"/>
          </a:xfrm>
          <a:prstGeom prst="rect">
            <a:avLst/>
          </a:prstGeom>
          <a:noFill/>
        </p:spPr>
        <p:txBody>
          <a:bodyPr wrap="square" rtlCol="0">
            <a:spAutoFit/>
          </a:bodyPr>
          <a:lstStyle/>
          <a:p>
            <a:r>
              <a:rPr lang="en-US" sz="2000" dirty="0">
                <a:solidFill>
                  <a:srgbClr val="FF0000"/>
                </a:solidFill>
                <a:latin typeface="Arial" pitchFamily="34" charset="0"/>
                <a:cs typeface="Arial" pitchFamily="34" charset="0"/>
              </a:rPr>
              <a:t>Example -13 </a:t>
            </a:r>
            <a:r>
              <a:rPr lang="en-US" sz="2000" dirty="0">
                <a:latin typeface="Arial" pitchFamily="34" charset="0"/>
                <a:cs typeface="Arial" pitchFamily="34" charset="0"/>
              </a:rPr>
              <a:t>multiply “x1” and x2 together and store he object as </a:t>
            </a:r>
            <a:r>
              <a:rPr lang="en-US" sz="2000" dirty="0" err="1">
                <a:latin typeface="Arial" pitchFamily="34" charset="0"/>
                <a:cs typeface="Arial" pitchFamily="34" charset="0"/>
              </a:rPr>
              <a:t>anoter</a:t>
            </a:r>
            <a:r>
              <a:rPr lang="en-US" sz="2000" dirty="0">
                <a:latin typeface="Arial" pitchFamily="34" charset="0"/>
                <a:cs typeface="Arial" pitchFamily="34" charset="0"/>
              </a:rPr>
              <a:t> object called x3</a:t>
            </a:r>
          </a:p>
          <a:p>
            <a:pPr fontAlgn="t"/>
            <a:r>
              <a:rPr lang="fr-FR" sz="2000" dirty="0">
                <a:solidFill>
                  <a:srgbClr val="251BED"/>
                </a:solidFill>
              </a:rPr>
              <a:t>&gt; </a:t>
            </a:r>
            <a:r>
              <a:rPr lang="fr-FR" sz="2000" dirty="0" err="1">
                <a:solidFill>
                  <a:srgbClr val="251BED"/>
                </a:solidFill>
              </a:rPr>
              <a:t>ls</a:t>
            </a:r>
            <a:r>
              <a:rPr lang="fr-FR" sz="2000" dirty="0">
                <a:solidFill>
                  <a:srgbClr val="251BED"/>
                </a:solidFill>
              </a:rPr>
              <a:t>() </a:t>
            </a:r>
          </a:p>
          <a:p>
            <a:pPr fontAlgn="t"/>
            <a:r>
              <a:rPr lang="fr-FR" sz="2000" dirty="0"/>
              <a:t>[1] "x1" "x2" </a:t>
            </a:r>
          </a:p>
          <a:p>
            <a:pPr fontAlgn="t"/>
            <a:r>
              <a:rPr lang="fr-FR" sz="2000" dirty="0">
                <a:solidFill>
                  <a:srgbClr val="251BED"/>
                </a:solidFill>
              </a:rPr>
              <a:t>&gt; x1 </a:t>
            </a:r>
          </a:p>
          <a:p>
            <a:pPr fontAlgn="t"/>
            <a:r>
              <a:rPr lang="fr-FR" sz="2000" dirty="0"/>
              <a:t>[1] 73</a:t>
            </a:r>
          </a:p>
          <a:p>
            <a:pPr fontAlgn="t"/>
            <a:r>
              <a:rPr lang="fr-FR" sz="2000" dirty="0"/>
              <a:t> </a:t>
            </a:r>
            <a:r>
              <a:rPr lang="fr-FR" sz="2000" dirty="0">
                <a:solidFill>
                  <a:srgbClr val="251BED"/>
                </a:solidFill>
              </a:rPr>
              <a:t>&gt; x2 </a:t>
            </a:r>
          </a:p>
          <a:p>
            <a:pPr fontAlgn="t"/>
            <a:r>
              <a:rPr lang="fr-FR" sz="2000" dirty="0"/>
              <a:t>[1] 137 </a:t>
            </a:r>
          </a:p>
          <a:p>
            <a:pPr fontAlgn="t"/>
            <a:r>
              <a:rPr lang="fr-FR" sz="2000" dirty="0">
                <a:solidFill>
                  <a:srgbClr val="251BED"/>
                </a:solidFill>
              </a:rPr>
              <a:t>&gt; x3&lt;-x1*x2 </a:t>
            </a:r>
          </a:p>
          <a:p>
            <a:pPr fontAlgn="t"/>
            <a:r>
              <a:rPr lang="fr-FR" sz="2000" dirty="0">
                <a:solidFill>
                  <a:srgbClr val="251BED"/>
                </a:solidFill>
              </a:rPr>
              <a:t>&gt; x3 </a:t>
            </a:r>
          </a:p>
          <a:p>
            <a:pPr fontAlgn="t"/>
            <a:r>
              <a:rPr lang="fr-FR" sz="2000" dirty="0"/>
              <a:t>[1] 10001 </a:t>
            </a:r>
          </a:p>
          <a:p>
            <a:pPr fontAlgn="t"/>
            <a:r>
              <a:rPr lang="fr-FR" sz="2000" dirty="0"/>
              <a:t>&gt; </a:t>
            </a:r>
          </a:p>
        </p:txBody>
      </p:sp>
      <p:sp>
        <p:nvSpPr>
          <p:cNvPr id="1025" name="Rectangle 1"/>
          <p:cNvSpPr>
            <a:spLocks noChangeArrowheads="1"/>
          </p:cNvSpPr>
          <p:nvPr/>
        </p:nvSpPr>
        <p:spPr bwMode="auto">
          <a:xfrm>
            <a:off x="0" y="0"/>
            <a:ext cx="9144000" cy="0"/>
          </a:xfrm>
          <a:prstGeom prst="rect">
            <a:avLst/>
          </a:prstGeom>
          <a:solidFill>
            <a:srgbClr val="E1E2E5"/>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rgbClr val="FF0000"/>
                </a:solidFill>
                <a:effectLst>
                  <a:outerShdw blurRad="38100" dist="38100" dir="2700000" algn="tl">
                    <a:srgbClr val="000000">
                      <a:alpha val="43137"/>
                    </a:srgbClr>
                  </a:outerShdw>
                </a:effectLst>
              </a:rPr>
              <a:t>EXAMPLES</a:t>
            </a:r>
            <a:endParaRPr lang="en-US" dirty="0"/>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TextBox 5"/>
          <p:cNvSpPr txBox="1"/>
          <p:nvPr/>
        </p:nvSpPr>
        <p:spPr>
          <a:xfrm>
            <a:off x="609600" y="2057400"/>
            <a:ext cx="8153400" cy="4093428"/>
          </a:xfrm>
          <a:prstGeom prst="rect">
            <a:avLst/>
          </a:prstGeom>
          <a:noFill/>
        </p:spPr>
        <p:txBody>
          <a:bodyPr wrap="square" rtlCol="0">
            <a:spAutoFit/>
          </a:bodyPr>
          <a:lstStyle/>
          <a:p>
            <a:r>
              <a:rPr lang="en-US" sz="2000" dirty="0">
                <a:solidFill>
                  <a:srgbClr val="FF0000"/>
                </a:solidFill>
                <a:latin typeface="Arial" pitchFamily="34" charset="0"/>
                <a:cs typeface="Arial" pitchFamily="34" charset="0"/>
              </a:rPr>
              <a:t>Example -14 </a:t>
            </a:r>
            <a:r>
              <a:rPr lang="en-US" sz="2000" dirty="0">
                <a:latin typeface="Arial" pitchFamily="34" charset="0"/>
                <a:cs typeface="Arial" pitchFamily="34" charset="0"/>
              </a:rPr>
              <a:t>subtract 1 from x3 and calculate the 4</a:t>
            </a:r>
            <a:r>
              <a:rPr lang="en-US" sz="2000" baseline="30000" dirty="0">
                <a:latin typeface="Arial" pitchFamily="34" charset="0"/>
                <a:cs typeface="Arial" pitchFamily="34" charset="0"/>
              </a:rPr>
              <a:t>th</a:t>
            </a:r>
            <a:r>
              <a:rPr lang="en-US" sz="2000" dirty="0">
                <a:latin typeface="Arial" pitchFamily="34" charset="0"/>
                <a:cs typeface="Arial" pitchFamily="34" charset="0"/>
              </a:rPr>
              <a:t> root </a:t>
            </a:r>
          </a:p>
          <a:p>
            <a:pPr fontAlgn="t"/>
            <a:r>
              <a:rPr lang="fr-FR" sz="2000" dirty="0">
                <a:solidFill>
                  <a:srgbClr val="251BED"/>
                </a:solidFill>
              </a:rPr>
              <a:t>&gt; </a:t>
            </a:r>
            <a:r>
              <a:rPr lang="fr-FR" sz="2000" dirty="0" err="1">
                <a:solidFill>
                  <a:srgbClr val="251BED"/>
                </a:solidFill>
              </a:rPr>
              <a:t>ls</a:t>
            </a:r>
            <a:r>
              <a:rPr lang="fr-FR" sz="2000" dirty="0">
                <a:solidFill>
                  <a:srgbClr val="251BED"/>
                </a:solidFill>
              </a:rPr>
              <a:t>() </a:t>
            </a:r>
          </a:p>
          <a:p>
            <a:pPr fontAlgn="t"/>
            <a:r>
              <a:rPr lang="fr-FR" sz="2000" dirty="0"/>
              <a:t>[1] "x1" "x2" </a:t>
            </a:r>
          </a:p>
          <a:p>
            <a:pPr fontAlgn="t"/>
            <a:r>
              <a:rPr lang="fr-FR" sz="2000" dirty="0">
                <a:solidFill>
                  <a:srgbClr val="251BED"/>
                </a:solidFill>
              </a:rPr>
              <a:t>&gt; x1 </a:t>
            </a:r>
          </a:p>
          <a:p>
            <a:pPr fontAlgn="t"/>
            <a:r>
              <a:rPr lang="fr-FR" sz="2000" dirty="0"/>
              <a:t>[1] 73</a:t>
            </a:r>
          </a:p>
          <a:p>
            <a:pPr fontAlgn="t"/>
            <a:r>
              <a:rPr lang="fr-FR" sz="2000" dirty="0"/>
              <a:t> </a:t>
            </a:r>
            <a:r>
              <a:rPr lang="fr-FR" sz="2000" dirty="0">
                <a:solidFill>
                  <a:srgbClr val="251BED"/>
                </a:solidFill>
              </a:rPr>
              <a:t>&gt; x2 </a:t>
            </a:r>
          </a:p>
          <a:p>
            <a:pPr fontAlgn="t"/>
            <a:r>
              <a:rPr lang="fr-FR" sz="2000" dirty="0"/>
              <a:t>[1] 137 </a:t>
            </a:r>
          </a:p>
          <a:p>
            <a:pPr fontAlgn="t"/>
            <a:r>
              <a:rPr lang="fr-FR" sz="2000" dirty="0">
                <a:solidFill>
                  <a:srgbClr val="251BED"/>
                </a:solidFill>
              </a:rPr>
              <a:t>&gt; x3&lt;-x1*x2 </a:t>
            </a:r>
          </a:p>
          <a:p>
            <a:pPr fontAlgn="t"/>
            <a:r>
              <a:rPr lang="fr-FR" sz="2000" dirty="0">
                <a:solidFill>
                  <a:srgbClr val="251BED"/>
                </a:solidFill>
              </a:rPr>
              <a:t>&gt; x3 </a:t>
            </a:r>
          </a:p>
          <a:p>
            <a:pPr fontAlgn="t"/>
            <a:r>
              <a:rPr lang="fr-FR" sz="2000" dirty="0"/>
              <a:t>[1] 10001 </a:t>
            </a:r>
          </a:p>
          <a:p>
            <a:pPr fontAlgn="t"/>
            <a:r>
              <a:rPr lang="en-US" sz="2000" dirty="0">
                <a:solidFill>
                  <a:srgbClr val="251BED"/>
                </a:solidFill>
              </a:rPr>
              <a:t>&gt; (x3-1)^(1/4) </a:t>
            </a:r>
          </a:p>
          <a:p>
            <a:pPr fontAlgn="t"/>
            <a:r>
              <a:rPr lang="en-US" sz="2000" dirty="0"/>
              <a:t>[1] 10 </a:t>
            </a:r>
          </a:p>
          <a:p>
            <a:pPr fontAlgn="t"/>
            <a:r>
              <a:rPr lang="en-US" sz="2000" dirty="0">
                <a:solidFill>
                  <a:srgbClr val="251BED"/>
                </a:solidFill>
              </a:rPr>
              <a:t>&gt; </a:t>
            </a:r>
          </a:p>
        </p:txBody>
      </p:sp>
      <p:sp>
        <p:nvSpPr>
          <p:cNvPr id="1025" name="Rectangle 1"/>
          <p:cNvSpPr>
            <a:spLocks noChangeArrowheads="1"/>
          </p:cNvSpPr>
          <p:nvPr/>
        </p:nvSpPr>
        <p:spPr bwMode="auto">
          <a:xfrm>
            <a:off x="0" y="0"/>
            <a:ext cx="9144000" cy="0"/>
          </a:xfrm>
          <a:prstGeom prst="rect">
            <a:avLst/>
          </a:prstGeom>
          <a:solidFill>
            <a:srgbClr val="E1E2E5"/>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FUNCTIONS</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TextBox 5"/>
          <p:cNvSpPr txBox="1"/>
          <p:nvPr/>
        </p:nvSpPr>
        <p:spPr>
          <a:xfrm>
            <a:off x="228600" y="1066800"/>
            <a:ext cx="8686800" cy="5632311"/>
          </a:xfrm>
          <a:prstGeom prst="rect">
            <a:avLst/>
          </a:prstGeom>
          <a:noFill/>
        </p:spPr>
        <p:txBody>
          <a:bodyPr wrap="square" rtlCol="0">
            <a:spAutoFit/>
          </a:bodyPr>
          <a:lstStyle/>
          <a:p>
            <a:pPr>
              <a:lnSpc>
                <a:spcPct val="150000"/>
              </a:lnSpc>
              <a:buFont typeface="Wingdings" pitchFamily="2" charset="2"/>
              <a:buChar char="ü"/>
            </a:pPr>
            <a:r>
              <a:rPr lang="en-US" sz="2000" dirty="0">
                <a:latin typeface="Arial" pitchFamily="34" charset="0"/>
                <a:cs typeface="Arial" pitchFamily="34" charset="0"/>
              </a:rPr>
              <a:t>R is not so much a statistical package in the traditional sense, like  </a:t>
            </a:r>
            <a:r>
              <a:rPr lang="en-US" sz="2000" dirty="0" err="1">
                <a:latin typeface="Arial" pitchFamily="34" charset="0"/>
                <a:cs typeface="Arial" pitchFamily="34" charset="0"/>
              </a:rPr>
              <a:t>Mintab</a:t>
            </a:r>
            <a:r>
              <a:rPr lang="en-US" sz="2000" dirty="0">
                <a:latin typeface="Arial" pitchFamily="34" charset="0"/>
                <a:cs typeface="Arial" pitchFamily="34" charset="0"/>
              </a:rPr>
              <a:t> but is really a programming language designed to be good for carrying out statistical analysis</a:t>
            </a:r>
          </a:p>
          <a:p>
            <a:pPr>
              <a:lnSpc>
                <a:spcPct val="150000"/>
              </a:lnSpc>
              <a:buFont typeface="Wingdings" pitchFamily="2" charset="2"/>
              <a:buChar char="ü"/>
            </a:pPr>
            <a:r>
              <a:rPr lang="en-US" sz="2000" dirty="0">
                <a:latin typeface="Arial" pitchFamily="34" charset="0"/>
                <a:cs typeface="Arial" pitchFamily="34" charset="0"/>
              </a:rPr>
              <a:t> R comes with a huge variety of short ready made pieces of code that will do things like manage your data, do more complex mathematical operations on your data, draw graphics and carry out statistical analysis ranging from the simple and straight forward to the eye watering complex </a:t>
            </a:r>
            <a:r>
              <a:rPr lang="en-US" sz="2000" u="sng" dirty="0">
                <a:latin typeface="Arial" pitchFamily="34" charset="0"/>
                <a:cs typeface="Arial" pitchFamily="34" charset="0"/>
              </a:rPr>
              <a:t>these ready made pieces of code are called </a:t>
            </a:r>
            <a:r>
              <a:rPr lang="en-US" sz="2000" dirty="0">
                <a:solidFill>
                  <a:srgbClr val="1910C6"/>
                </a:solidFill>
                <a:latin typeface="Arial" pitchFamily="34" charset="0"/>
                <a:cs typeface="Arial" pitchFamily="34" charset="0"/>
              </a:rPr>
              <a:t>Functions</a:t>
            </a:r>
            <a:r>
              <a:rPr lang="en-US" sz="2000" dirty="0">
                <a:latin typeface="Arial" pitchFamily="34" charset="0"/>
                <a:cs typeface="Arial" pitchFamily="34" charset="0"/>
              </a:rPr>
              <a:t>. </a:t>
            </a:r>
          </a:p>
          <a:p>
            <a:pPr>
              <a:lnSpc>
                <a:spcPct val="150000"/>
              </a:lnSpc>
              <a:buFont typeface="Wingdings" pitchFamily="2" charset="2"/>
              <a:buChar char="ü"/>
            </a:pPr>
            <a:r>
              <a:rPr lang="en-US" sz="2000" dirty="0">
                <a:latin typeface="Arial" pitchFamily="34" charset="0"/>
                <a:cs typeface="Arial" pitchFamily="34" charset="0"/>
              </a:rPr>
              <a:t>Each function name ends in a pair of brackets</a:t>
            </a:r>
          </a:p>
          <a:p>
            <a:pPr>
              <a:lnSpc>
                <a:spcPct val="150000"/>
              </a:lnSpc>
              <a:buFont typeface="Wingdings" pitchFamily="2" charset="2"/>
              <a:buChar char="ü"/>
            </a:pPr>
            <a:r>
              <a:rPr lang="en-US" sz="2000" dirty="0">
                <a:latin typeface="Arial" pitchFamily="34" charset="0"/>
                <a:cs typeface="Arial" pitchFamily="34" charset="0"/>
              </a:rPr>
              <a:t>For many of he more straight forward functions you just type the name of the function and put the name of the object you would like the procedure carried out on in the brackets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A2B2F-2620-4688-9733-1AFA6D033BAB}" type="datetime3">
              <a:rPr lang="en-US" smtClean="0"/>
              <a:pPr/>
              <a:t>15 March 2022</a:t>
            </a:fld>
            <a:endParaRPr lang="en-US"/>
          </a:p>
        </p:txBody>
      </p:sp>
      <p:sp>
        <p:nvSpPr>
          <p:cNvPr id="3" name="Footer Placeholder 2"/>
          <p:cNvSpPr>
            <a:spLocks noGrp="1"/>
          </p:cNvSpPr>
          <p:nvPr>
            <p:ph type="ftr" sz="quarter" idx="11"/>
          </p:nvPr>
        </p:nvSpPr>
        <p:spPr/>
        <p:txBody>
          <a:bodyPr/>
          <a:lstStyle/>
          <a:p>
            <a:r>
              <a:rPr lang="en-US"/>
              <a:t>Sunil N, R Programming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pic>
        <p:nvPicPr>
          <p:cNvPr id="2050" name="Picture 2"/>
          <p:cNvPicPr>
            <a:picLocks noChangeAspect="1" noChangeArrowheads="1"/>
          </p:cNvPicPr>
          <p:nvPr/>
        </p:nvPicPr>
        <p:blipFill>
          <a:blip r:embed="rId2"/>
          <a:srcRect/>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MATHEMATICAL </a:t>
            </a:r>
            <a:b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br>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FUNCTIONS IN R</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7" name="Table 6">
            <a:extLst>
              <a:ext uri="{FF2B5EF4-FFF2-40B4-BE49-F238E27FC236}">
                <a16:creationId xmlns="" xmlns:a16="http://schemas.microsoft.com/office/drawing/2014/main" id="{C9BFB43A-D0C5-4E71-BC7D-815EB8C65343}"/>
              </a:ext>
            </a:extLst>
          </p:cNvPr>
          <p:cNvGraphicFramePr>
            <a:graphicFrameLocks noGrp="1"/>
          </p:cNvGraphicFramePr>
          <p:nvPr>
            <p:extLst>
              <p:ext uri="{D42A27DB-BD31-4B8C-83A1-F6EECF244321}">
                <p14:modId xmlns="" xmlns:p14="http://schemas.microsoft.com/office/powerpoint/2010/main" val="597129255"/>
              </p:ext>
            </p:extLst>
          </p:nvPr>
        </p:nvGraphicFramePr>
        <p:xfrm>
          <a:off x="0" y="1397000"/>
          <a:ext cx="8915400" cy="5852160"/>
        </p:xfrm>
        <a:graphic>
          <a:graphicData uri="http://schemas.openxmlformats.org/drawingml/2006/table">
            <a:tbl>
              <a:tblPr firstRow="1" bandRow="1">
                <a:tableStyleId>{5C22544A-7EE6-4342-B048-85BDC9FD1C3A}</a:tableStyleId>
              </a:tblPr>
              <a:tblGrid>
                <a:gridCol w="3294822">
                  <a:extLst>
                    <a:ext uri="{9D8B030D-6E8A-4147-A177-3AD203B41FA5}">
                      <a16:colId xmlns="" xmlns:a16="http://schemas.microsoft.com/office/drawing/2014/main" val="1564969317"/>
                    </a:ext>
                  </a:extLst>
                </a:gridCol>
                <a:gridCol w="5620578">
                  <a:extLst>
                    <a:ext uri="{9D8B030D-6E8A-4147-A177-3AD203B41FA5}">
                      <a16:colId xmlns="" xmlns:a16="http://schemas.microsoft.com/office/drawing/2014/main" val="1658740881"/>
                    </a:ext>
                  </a:extLst>
                </a:gridCol>
              </a:tblGrid>
              <a:tr h="370840">
                <a:tc>
                  <a:txBody>
                    <a:bodyPr/>
                    <a:lstStyle/>
                    <a:p>
                      <a:r>
                        <a:rPr lang="en-US" sz="2400" dirty="0"/>
                        <a:t>FUNCTION</a:t>
                      </a:r>
                    </a:p>
                  </a:txBody>
                  <a:tcPr/>
                </a:tc>
                <a:tc>
                  <a:txBody>
                    <a:bodyPr/>
                    <a:lstStyle/>
                    <a:p>
                      <a:r>
                        <a:rPr lang="en-US" sz="2400" dirty="0"/>
                        <a:t>DESCRIPTION</a:t>
                      </a:r>
                    </a:p>
                  </a:txBody>
                  <a:tcPr/>
                </a:tc>
                <a:extLst>
                  <a:ext uri="{0D108BD9-81ED-4DB2-BD59-A6C34878D82A}">
                    <a16:rowId xmlns="" xmlns:a16="http://schemas.microsoft.com/office/drawing/2014/main" val="775338828"/>
                  </a:ext>
                </a:extLst>
              </a:tr>
              <a:tr h="370840">
                <a:tc>
                  <a:txBody>
                    <a:bodyPr/>
                    <a:lstStyle/>
                    <a:p>
                      <a:r>
                        <a:rPr lang="en-US" sz="2400" dirty="0">
                          <a:solidFill>
                            <a:srgbClr val="FF0000"/>
                          </a:solidFill>
                        </a:rPr>
                        <a:t> </a:t>
                      </a:r>
                      <a:r>
                        <a:rPr lang="en-US" sz="2400" dirty="0" err="1">
                          <a:solidFill>
                            <a:srgbClr val="FF0000"/>
                          </a:solidFill>
                        </a:rPr>
                        <a:t>exp</a:t>
                      </a:r>
                      <a:r>
                        <a:rPr lang="en-US" sz="2400" dirty="0">
                          <a:solidFill>
                            <a:srgbClr val="FF0000"/>
                          </a:solidFill>
                        </a:rPr>
                        <a:t>()</a:t>
                      </a:r>
                    </a:p>
                  </a:txBody>
                  <a:tcPr/>
                </a:tc>
                <a:tc>
                  <a:txBody>
                    <a:bodyPr/>
                    <a:lstStyle/>
                    <a:p>
                      <a:r>
                        <a:rPr lang="en-US" sz="2400" dirty="0">
                          <a:solidFill>
                            <a:srgbClr val="251BED"/>
                          </a:solidFill>
                        </a:rPr>
                        <a:t>To find exponent for the given number</a:t>
                      </a:r>
                    </a:p>
                  </a:txBody>
                  <a:tcPr/>
                </a:tc>
                <a:extLst>
                  <a:ext uri="{0D108BD9-81ED-4DB2-BD59-A6C34878D82A}">
                    <a16:rowId xmlns="" xmlns:a16="http://schemas.microsoft.com/office/drawing/2014/main" val="3162333321"/>
                  </a:ext>
                </a:extLst>
              </a:tr>
              <a:tr h="370840">
                <a:tc>
                  <a:txBody>
                    <a:bodyPr/>
                    <a:lstStyle/>
                    <a:p>
                      <a:r>
                        <a:rPr lang="en-US" sz="2400" dirty="0">
                          <a:solidFill>
                            <a:srgbClr val="FF0000"/>
                          </a:solidFill>
                        </a:rPr>
                        <a:t> log()</a:t>
                      </a:r>
                    </a:p>
                  </a:txBody>
                  <a:tcPr/>
                </a:tc>
                <a:tc>
                  <a:txBody>
                    <a:bodyPr/>
                    <a:lstStyle/>
                    <a:p>
                      <a:r>
                        <a:rPr lang="en-US" sz="2400" dirty="0">
                          <a:solidFill>
                            <a:srgbClr val="251BED"/>
                          </a:solidFill>
                        </a:rPr>
                        <a:t>Logarithm of a number with base value</a:t>
                      </a:r>
                    </a:p>
                  </a:txBody>
                  <a:tcPr/>
                </a:tc>
                <a:extLst>
                  <a:ext uri="{0D108BD9-81ED-4DB2-BD59-A6C34878D82A}">
                    <a16:rowId xmlns="" xmlns:a16="http://schemas.microsoft.com/office/drawing/2014/main" val="923928728"/>
                  </a:ext>
                </a:extLst>
              </a:tr>
              <a:tr h="370840">
                <a:tc>
                  <a:txBody>
                    <a:bodyPr/>
                    <a:lstStyle/>
                    <a:p>
                      <a:r>
                        <a:rPr lang="en-US" sz="2400" dirty="0">
                          <a:solidFill>
                            <a:srgbClr val="FF0000"/>
                          </a:solidFill>
                        </a:rPr>
                        <a:t> log10()</a:t>
                      </a:r>
                    </a:p>
                  </a:txBody>
                  <a:tcPr/>
                </a:tc>
                <a:tc>
                  <a:txBody>
                    <a:bodyPr/>
                    <a:lstStyle/>
                    <a:p>
                      <a:r>
                        <a:rPr lang="en-US" sz="2400" dirty="0">
                          <a:solidFill>
                            <a:srgbClr val="251BED"/>
                          </a:solidFill>
                        </a:rPr>
                        <a:t>Logarithm of base 10 number</a:t>
                      </a:r>
                    </a:p>
                  </a:txBody>
                  <a:tcPr/>
                </a:tc>
                <a:extLst>
                  <a:ext uri="{0D108BD9-81ED-4DB2-BD59-A6C34878D82A}">
                    <a16:rowId xmlns="" xmlns:a16="http://schemas.microsoft.com/office/drawing/2014/main" val="77521777"/>
                  </a:ext>
                </a:extLst>
              </a:tr>
              <a:tr h="370840">
                <a:tc>
                  <a:txBody>
                    <a:bodyPr/>
                    <a:lstStyle/>
                    <a:p>
                      <a:r>
                        <a:rPr lang="en-US" sz="2400" dirty="0">
                          <a:solidFill>
                            <a:srgbClr val="FF0000"/>
                          </a:solidFill>
                        </a:rPr>
                        <a:t> sqrt()</a:t>
                      </a:r>
                    </a:p>
                  </a:txBody>
                  <a:tcPr/>
                </a:tc>
                <a:tc>
                  <a:txBody>
                    <a:bodyPr/>
                    <a:lstStyle/>
                    <a:p>
                      <a:r>
                        <a:rPr lang="en-US" sz="2400" dirty="0">
                          <a:solidFill>
                            <a:srgbClr val="251BED"/>
                          </a:solidFill>
                        </a:rPr>
                        <a:t>Finds square root of a number</a:t>
                      </a:r>
                    </a:p>
                  </a:txBody>
                  <a:tcPr/>
                </a:tc>
                <a:extLst>
                  <a:ext uri="{0D108BD9-81ED-4DB2-BD59-A6C34878D82A}">
                    <a16:rowId xmlns="" xmlns:a16="http://schemas.microsoft.com/office/drawing/2014/main" val="1664984092"/>
                  </a:ext>
                </a:extLst>
              </a:tr>
              <a:tr h="370840">
                <a:tc>
                  <a:txBody>
                    <a:bodyPr/>
                    <a:lstStyle/>
                    <a:p>
                      <a:r>
                        <a:rPr lang="en-US" sz="2400" dirty="0">
                          <a:solidFill>
                            <a:srgbClr val="FF0000"/>
                          </a:solidFill>
                        </a:rPr>
                        <a:t> min()</a:t>
                      </a:r>
                    </a:p>
                  </a:txBody>
                  <a:tcPr/>
                </a:tc>
                <a:tc>
                  <a:txBody>
                    <a:bodyPr/>
                    <a:lstStyle/>
                    <a:p>
                      <a:r>
                        <a:rPr lang="en-US" sz="2400" dirty="0">
                          <a:solidFill>
                            <a:srgbClr val="251BED"/>
                          </a:solidFill>
                        </a:rPr>
                        <a:t>Find minimum value in an array</a:t>
                      </a:r>
                    </a:p>
                  </a:txBody>
                  <a:tcPr/>
                </a:tc>
                <a:extLst>
                  <a:ext uri="{0D108BD9-81ED-4DB2-BD59-A6C34878D82A}">
                    <a16:rowId xmlns="" xmlns:a16="http://schemas.microsoft.com/office/drawing/2014/main" val="3417138484"/>
                  </a:ext>
                </a:extLst>
              </a:tr>
              <a:tr h="370840">
                <a:tc>
                  <a:txBody>
                    <a:bodyPr/>
                    <a:lstStyle/>
                    <a:p>
                      <a:r>
                        <a:rPr lang="en-US" sz="2400" dirty="0">
                          <a:solidFill>
                            <a:srgbClr val="FF0000"/>
                          </a:solidFill>
                        </a:rPr>
                        <a:t> max()</a:t>
                      </a:r>
                    </a:p>
                  </a:txBody>
                  <a:tcPr/>
                </a:tc>
                <a:tc>
                  <a:txBody>
                    <a:bodyPr/>
                    <a:lstStyle/>
                    <a:p>
                      <a:r>
                        <a:rPr lang="en-US" sz="2400" dirty="0">
                          <a:solidFill>
                            <a:srgbClr val="251BED"/>
                          </a:solidFill>
                        </a:rPr>
                        <a:t>Find maximum value of an array</a:t>
                      </a:r>
                    </a:p>
                  </a:txBody>
                  <a:tcPr/>
                </a:tc>
                <a:extLst>
                  <a:ext uri="{0D108BD9-81ED-4DB2-BD59-A6C34878D82A}">
                    <a16:rowId xmlns="" xmlns:a16="http://schemas.microsoft.com/office/drawing/2014/main" val="2727245065"/>
                  </a:ext>
                </a:extLst>
              </a:tr>
              <a:tr h="370840">
                <a:tc>
                  <a:txBody>
                    <a:bodyPr/>
                    <a:lstStyle/>
                    <a:p>
                      <a:r>
                        <a:rPr lang="en-US" sz="2400" dirty="0">
                          <a:solidFill>
                            <a:srgbClr val="FF0000"/>
                          </a:solidFill>
                        </a:rPr>
                        <a:t> sum()</a:t>
                      </a:r>
                    </a:p>
                  </a:txBody>
                  <a:tcPr/>
                </a:tc>
                <a:tc>
                  <a:txBody>
                    <a:bodyPr/>
                    <a:lstStyle/>
                    <a:p>
                      <a:r>
                        <a:rPr lang="en-US" sz="2400" dirty="0">
                          <a:solidFill>
                            <a:srgbClr val="251BED"/>
                          </a:solidFill>
                        </a:rPr>
                        <a:t>Find sum of numbers in an array</a:t>
                      </a:r>
                    </a:p>
                  </a:txBody>
                  <a:tcPr/>
                </a:tc>
                <a:extLst>
                  <a:ext uri="{0D108BD9-81ED-4DB2-BD59-A6C34878D82A}">
                    <a16:rowId xmlns="" xmlns:a16="http://schemas.microsoft.com/office/drawing/2014/main" val="1864613764"/>
                  </a:ext>
                </a:extLst>
              </a:tr>
              <a:tr h="370840">
                <a:tc>
                  <a:txBody>
                    <a:bodyPr/>
                    <a:lstStyle/>
                    <a:p>
                      <a:r>
                        <a:rPr lang="en-US" sz="2400" dirty="0">
                          <a:solidFill>
                            <a:srgbClr val="FF0000"/>
                          </a:solidFill>
                        </a:rPr>
                        <a:t> sort()</a:t>
                      </a:r>
                    </a:p>
                  </a:txBody>
                  <a:tcPr/>
                </a:tc>
                <a:tc>
                  <a:txBody>
                    <a:bodyPr/>
                    <a:lstStyle/>
                    <a:p>
                      <a:r>
                        <a:rPr lang="en-US" sz="2400" dirty="0">
                          <a:solidFill>
                            <a:srgbClr val="251BED"/>
                          </a:solidFill>
                        </a:rPr>
                        <a:t>Sorts an array in increasing order</a:t>
                      </a:r>
                    </a:p>
                  </a:txBody>
                  <a:tcPr/>
                </a:tc>
                <a:extLst>
                  <a:ext uri="{0D108BD9-81ED-4DB2-BD59-A6C34878D82A}">
                    <a16:rowId xmlns="" xmlns:a16="http://schemas.microsoft.com/office/drawing/2014/main" val="1045498184"/>
                  </a:ext>
                </a:extLst>
              </a:tr>
              <a:tr h="370840">
                <a:tc>
                  <a:txBody>
                    <a:bodyPr/>
                    <a:lstStyle/>
                    <a:p>
                      <a:r>
                        <a:rPr lang="en-US" sz="2400" dirty="0">
                          <a:solidFill>
                            <a:srgbClr val="FF0000"/>
                          </a:solidFill>
                        </a:rPr>
                        <a:t> sort(x, decreasing=TRUE)</a:t>
                      </a:r>
                    </a:p>
                  </a:txBody>
                  <a:tcPr/>
                </a:tc>
                <a:tc>
                  <a:txBody>
                    <a:bodyPr/>
                    <a:lstStyle/>
                    <a:p>
                      <a:r>
                        <a:rPr lang="en-US" sz="2400" dirty="0">
                          <a:solidFill>
                            <a:srgbClr val="251BED"/>
                          </a:solidFill>
                        </a:rPr>
                        <a:t>Sorts an array in decreasing order</a:t>
                      </a:r>
                    </a:p>
                  </a:txBody>
                  <a:tcPr/>
                </a:tc>
                <a:extLst>
                  <a:ext uri="{0D108BD9-81ED-4DB2-BD59-A6C34878D82A}">
                    <a16:rowId xmlns="" xmlns:a16="http://schemas.microsoft.com/office/drawing/2014/main" val="1728089567"/>
                  </a:ext>
                </a:extLst>
              </a:tr>
              <a:tr h="370840">
                <a:tc>
                  <a:txBody>
                    <a:bodyPr/>
                    <a:lstStyle/>
                    <a:p>
                      <a:r>
                        <a:rPr lang="en-US" sz="2400" dirty="0">
                          <a:solidFill>
                            <a:srgbClr val="FF0000"/>
                          </a:solidFill>
                        </a:rPr>
                        <a:t> round()</a:t>
                      </a:r>
                    </a:p>
                  </a:txBody>
                  <a:tcPr/>
                </a:tc>
                <a:tc>
                  <a:txBody>
                    <a:bodyPr/>
                    <a:lstStyle/>
                    <a:p>
                      <a:r>
                        <a:rPr lang="en-US" sz="2400" dirty="0">
                          <a:solidFill>
                            <a:srgbClr val="251BED"/>
                          </a:solidFill>
                        </a:rPr>
                        <a:t>Round off a number</a:t>
                      </a:r>
                    </a:p>
                  </a:txBody>
                  <a:tcPr/>
                </a:tc>
                <a:extLst>
                  <a:ext uri="{0D108BD9-81ED-4DB2-BD59-A6C34878D82A}">
                    <a16:rowId xmlns="" xmlns:a16="http://schemas.microsoft.com/office/drawing/2014/main" val="599651017"/>
                  </a:ext>
                </a:extLst>
              </a:tr>
              <a:tr h="370840">
                <a:tc>
                  <a:txBody>
                    <a:bodyPr/>
                    <a:lstStyle/>
                    <a:p>
                      <a:r>
                        <a:rPr lang="en-US" sz="2400" dirty="0">
                          <a:solidFill>
                            <a:srgbClr val="FF0000"/>
                          </a:solidFill>
                        </a:rPr>
                        <a:t> </a:t>
                      </a:r>
                    </a:p>
                  </a:txBody>
                  <a:tcPr/>
                </a:tc>
                <a:tc>
                  <a:txBody>
                    <a:bodyPr/>
                    <a:lstStyle/>
                    <a:p>
                      <a:endParaRPr lang="en-US" sz="2400" dirty="0">
                        <a:solidFill>
                          <a:srgbClr val="251BED"/>
                        </a:solidFill>
                      </a:endParaRPr>
                    </a:p>
                  </a:txBody>
                  <a:tcPr/>
                </a:tc>
                <a:extLst>
                  <a:ext uri="{0D108BD9-81ED-4DB2-BD59-A6C34878D82A}">
                    <a16:rowId xmlns="" xmlns:a16="http://schemas.microsoft.com/office/drawing/2014/main" val="3757840447"/>
                  </a:ext>
                </a:extLst>
              </a:tr>
            </a:tbl>
          </a:graphicData>
        </a:graphic>
      </p:graphicFrame>
    </p:spTree>
    <p:extLst>
      <p:ext uri="{BB962C8B-B14F-4D97-AF65-F5344CB8AC3E}">
        <p14:creationId xmlns="" xmlns:p14="http://schemas.microsoft.com/office/powerpoint/2010/main" val="11825058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MATHEMATICAL </a:t>
            </a:r>
            <a:b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br>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FUNCTIONS IN R</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6" name="Table 5">
            <a:extLst>
              <a:ext uri="{FF2B5EF4-FFF2-40B4-BE49-F238E27FC236}">
                <a16:creationId xmlns="" xmlns:a16="http://schemas.microsoft.com/office/drawing/2014/main" id="{E013D499-B665-4DE0-BDFC-5137B2DF9B45}"/>
              </a:ext>
            </a:extLst>
          </p:cNvPr>
          <p:cNvGraphicFramePr>
            <a:graphicFrameLocks noGrp="1"/>
          </p:cNvGraphicFramePr>
          <p:nvPr>
            <p:extLst>
              <p:ext uri="{D42A27DB-BD31-4B8C-83A1-F6EECF244321}">
                <p14:modId xmlns="" xmlns:p14="http://schemas.microsoft.com/office/powerpoint/2010/main" val="224972359"/>
              </p:ext>
            </p:extLst>
          </p:nvPr>
        </p:nvGraphicFramePr>
        <p:xfrm>
          <a:off x="457200" y="1803400"/>
          <a:ext cx="8610600" cy="4759960"/>
        </p:xfrm>
        <a:graphic>
          <a:graphicData uri="http://schemas.openxmlformats.org/drawingml/2006/table">
            <a:tbl>
              <a:tblPr firstRow="1" bandRow="1">
                <a:tableStyleId>{5C22544A-7EE6-4342-B048-85BDC9FD1C3A}</a:tableStyleId>
              </a:tblPr>
              <a:tblGrid>
                <a:gridCol w="1374802">
                  <a:extLst>
                    <a:ext uri="{9D8B030D-6E8A-4147-A177-3AD203B41FA5}">
                      <a16:colId xmlns="" xmlns:a16="http://schemas.microsoft.com/office/drawing/2014/main" val="3520737257"/>
                    </a:ext>
                  </a:extLst>
                </a:gridCol>
                <a:gridCol w="7235798">
                  <a:extLst>
                    <a:ext uri="{9D8B030D-6E8A-4147-A177-3AD203B41FA5}">
                      <a16:colId xmlns="" xmlns:a16="http://schemas.microsoft.com/office/drawing/2014/main" val="62622559"/>
                    </a:ext>
                  </a:extLst>
                </a:gridCol>
              </a:tblGrid>
              <a:tr h="370840">
                <a:tc gridSpan="2">
                  <a:txBody>
                    <a:bodyPr/>
                    <a:lstStyle/>
                    <a:p>
                      <a:pPr algn="ctr"/>
                      <a:r>
                        <a:rPr lang="en-US" dirty="0"/>
                        <a:t>TRIGNOMETRIC FUNCTIONS</a:t>
                      </a:r>
                    </a:p>
                  </a:txBody>
                  <a:tcPr/>
                </a:tc>
                <a:tc hMerge="1">
                  <a:txBody>
                    <a:bodyPr/>
                    <a:lstStyle/>
                    <a:p>
                      <a:endParaRPr lang="en-US" dirty="0"/>
                    </a:p>
                  </a:txBody>
                  <a:tcPr/>
                </a:tc>
                <a:extLst>
                  <a:ext uri="{0D108BD9-81ED-4DB2-BD59-A6C34878D82A}">
                    <a16:rowId xmlns="" xmlns:a16="http://schemas.microsoft.com/office/drawing/2014/main" val="9977671"/>
                  </a:ext>
                </a:extLst>
              </a:tr>
              <a:tr h="370840">
                <a:tc>
                  <a:txBody>
                    <a:bodyPr/>
                    <a:lstStyle/>
                    <a:p>
                      <a:r>
                        <a:rPr lang="en-US" sz="2400" dirty="0"/>
                        <a:t>FUNCTION</a:t>
                      </a:r>
                    </a:p>
                  </a:txBody>
                  <a:tcPr/>
                </a:tc>
                <a:tc>
                  <a:txBody>
                    <a:bodyPr/>
                    <a:lstStyle/>
                    <a:p>
                      <a:r>
                        <a:rPr lang="en-US" sz="2400" dirty="0"/>
                        <a:t>DESCRIPTION</a:t>
                      </a:r>
                    </a:p>
                  </a:txBody>
                  <a:tcPr/>
                </a:tc>
                <a:extLst>
                  <a:ext uri="{0D108BD9-81ED-4DB2-BD59-A6C34878D82A}">
                    <a16:rowId xmlns="" xmlns:a16="http://schemas.microsoft.com/office/drawing/2014/main" val="1644649764"/>
                  </a:ext>
                </a:extLst>
              </a:tr>
              <a:tr h="370840">
                <a:tc>
                  <a:txBody>
                    <a:bodyPr/>
                    <a:lstStyle/>
                    <a:p>
                      <a:r>
                        <a:rPr lang="en-US" sz="2400" dirty="0">
                          <a:solidFill>
                            <a:srgbClr val="FF0000"/>
                          </a:solidFill>
                        </a:rPr>
                        <a:t> sin(x)</a:t>
                      </a:r>
                    </a:p>
                  </a:txBody>
                  <a:tcPr/>
                </a:tc>
                <a:tc>
                  <a:txBody>
                    <a:bodyPr/>
                    <a:lstStyle/>
                    <a:p>
                      <a:r>
                        <a:rPr lang="en-US" sz="2400" dirty="0">
                          <a:solidFill>
                            <a:srgbClr val="251BED"/>
                          </a:solidFill>
                        </a:rPr>
                        <a:t>Trigonometric function to calculate sin value x</a:t>
                      </a:r>
                    </a:p>
                  </a:txBody>
                  <a:tcPr/>
                </a:tc>
                <a:extLst>
                  <a:ext uri="{0D108BD9-81ED-4DB2-BD59-A6C34878D82A}">
                    <a16:rowId xmlns="" xmlns:a16="http://schemas.microsoft.com/office/drawing/2014/main" val="2949950720"/>
                  </a:ext>
                </a:extLst>
              </a:tr>
              <a:tr h="370840">
                <a:tc>
                  <a:txBody>
                    <a:bodyPr/>
                    <a:lstStyle/>
                    <a:p>
                      <a:r>
                        <a:rPr lang="en-US" sz="2400" dirty="0">
                          <a:solidFill>
                            <a:srgbClr val="FF0000"/>
                          </a:solidFill>
                        </a:rPr>
                        <a:t> cos(x)</a:t>
                      </a:r>
                    </a:p>
                  </a:txBody>
                  <a:tcPr/>
                </a:tc>
                <a:tc>
                  <a:txBody>
                    <a:bodyPr/>
                    <a:lstStyle/>
                    <a:p>
                      <a:r>
                        <a:rPr lang="en-US" sz="2400" dirty="0">
                          <a:solidFill>
                            <a:srgbClr val="251BED"/>
                          </a:solidFill>
                        </a:rPr>
                        <a:t>Trigonometric function to calculate cos value x</a:t>
                      </a:r>
                    </a:p>
                  </a:txBody>
                  <a:tcPr/>
                </a:tc>
                <a:extLst>
                  <a:ext uri="{0D108BD9-81ED-4DB2-BD59-A6C34878D82A}">
                    <a16:rowId xmlns="" xmlns:a16="http://schemas.microsoft.com/office/drawing/2014/main" val="331540342"/>
                  </a:ext>
                </a:extLst>
              </a:tr>
              <a:tr h="370840">
                <a:tc>
                  <a:txBody>
                    <a:bodyPr/>
                    <a:lstStyle/>
                    <a:p>
                      <a:r>
                        <a:rPr lang="en-US" sz="2400" dirty="0">
                          <a:solidFill>
                            <a:srgbClr val="FF0000"/>
                          </a:solidFill>
                        </a:rPr>
                        <a:t> tan(x)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251BED"/>
                          </a:solidFill>
                        </a:rPr>
                        <a:t>Trigonometric function to calculate tan value x</a:t>
                      </a:r>
                    </a:p>
                  </a:txBody>
                  <a:tcPr/>
                </a:tc>
                <a:extLst>
                  <a:ext uri="{0D108BD9-81ED-4DB2-BD59-A6C34878D82A}">
                    <a16:rowId xmlns="" xmlns:a16="http://schemas.microsoft.com/office/drawing/2014/main" val="3502546823"/>
                  </a:ext>
                </a:extLst>
              </a:tr>
              <a:tr h="370840">
                <a:tc>
                  <a:txBody>
                    <a:bodyPr/>
                    <a:lstStyle/>
                    <a:p>
                      <a:r>
                        <a:rPr lang="en-US" sz="2400" dirty="0">
                          <a:solidFill>
                            <a:srgbClr val="FF0000"/>
                          </a:solidFill>
                        </a:rPr>
                        <a:t> </a:t>
                      </a:r>
                      <a:r>
                        <a:rPr lang="en-US" sz="2400" dirty="0" err="1">
                          <a:solidFill>
                            <a:srgbClr val="FF0000"/>
                          </a:solidFill>
                        </a:rPr>
                        <a:t>asin</a:t>
                      </a:r>
                      <a:r>
                        <a:rPr lang="en-US" sz="2400" dirty="0">
                          <a:solidFill>
                            <a:srgbClr val="FF0000"/>
                          </a:solidFill>
                        </a:rPr>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251BED"/>
                          </a:solidFill>
                        </a:rPr>
                        <a:t>Trigonometric function to calculate arc-sin value x</a:t>
                      </a:r>
                    </a:p>
                  </a:txBody>
                  <a:tcPr/>
                </a:tc>
                <a:extLst>
                  <a:ext uri="{0D108BD9-81ED-4DB2-BD59-A6C34878D82A}">
                    <a16:rowId xmlns="" xmlns:a16="http://schemas.microsoft.com/office/drawing/2014/main" val="883486244"/>
                  </a:ext>
                </a:extLst>
              </a:tr>
              <a:tr h="370840">
                <a:tc>
                  <a:txBody>
                    <a:bodyPr/>
                    <a:lstStyle/>
                    <a:p>
                      <a:r>
                        <a:rPr lang="en-US" sz="2400" dirty="0">
                          <a:solidFill>
                            <a:srgbClr val="FF0000"/>
                          </a:solidFill>
                        </a:rPr>
                        <a:t> </a:t>
                      </a:r>
                      <a:r>
                        <a:rPr lang="en-US" sz="2400" dirty="0" err="1">
                          <a:solidFill>
                            <a:srgbClr val="FF0000"/>
                          </a:solidFill>
                        </a:rPr>
                        <a:t>acos</a:t>
                      </a:r>
                      <a:r>
                        <a:rPr lang="en-US" sz="2400" dirty="0">
                          <a:solidFill>
                            <a:srgbClr val="FF0000"/>
                          </a:solidFill>
                        </a:rPr>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251BED"/>
                          </a:solidFill>
                        </a:rPr>
                        <a:t>Trigonometric function to calculate arc-cos value x</a:t>
                      </a:r>
                    </a:p>
                  </a:txBody>
                  <a:tcPr/>
                </a:tc>
                <a:extLst>
                  <a:ext uri="{0D108BD9-81ED-4DB2-BD59-A6C34878D82A}">
                    <a16:rowId xmlns="" xmlns:a16="http://schemas.microsoft.com/office/drawing/2014/main" val="947312931"/>
                  </a:ext>
                </a:extLst>
              </a:tr>
              <a:tr h="370840">
                <a:tc>
                  <a:txBody>
                    <a:bodyPr/>
                    <a:lstStyle/>
                    <a:p>
                      <a:r>
                        <a:rPr lang="en-US" sz="2400" dirty="0">
                          <a:solidFill>
                            <a:srgbClr val="FF0000"/>
                          </a:solidFill>
                        </a:rPr>
                        <a:t> </a:t>
                      </a:r>
                      <a:r>
                        <a:rPr lang="en-US" sz="2400" dirty="0" err="1">
                          <a:solidFill>
                            <a:srgbClr val="FF0000"/>
                          </a:solidFill>
                        </a:rPr>
                        <a:t>atan</a:t>
                      </a:r>
                      <a:r>
                        <a:rPr lang="en-US" sz="2400" dirty="0">
                          <a:solidFill>
                            <a:srgbClr val="FF0000"/>
                          </a:solidFill>
                        </a:rPr>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251BED"/>
                          </a:solidFill>
                        </a:rPr>
                        <a:t>Trigonometric function to calculate arc-tan value x</a:t>
                      </a:r>
                    </a:p>
                  </a:txBody>
                  <a:tcPr/>
                </a:tc>
                <a:extLst>
                  <a:ext uri="{0D108BD9-81ED-4DB2-BD59-A6C34878D82A}">
                    <a16:rowId xmlns="" xmlns:a16="http://schemas.microsoft.com/office/drawing/2014/main" val="2047311785"/>
                  </a:ext>
                </a:extLst>
              </a:tr>
              <a:tr h="370840">
                <a:tc>
                  <a:txBody>
                    <a:bodyPr/>
                    <a:lstStyle/>
                    <a:p>
                      <a:r>
                        <a:rPr lang="en-US" sz="2400" dirty="0">
                          <a:solidFill>
                            <a:srgbClr val="FF0000"/>
                          </a:solidFill>
                        </a:rPr>
                        <a:t> atan2(y, 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251BED"/>
                          </a:solidFill>
                        </a:rPr>
                        <a:t>Trigonometric function to calculate tan value for a given two elements or vectors</a:t>
                      </a:r>
                    </a:p>
                  </a:txBody>
                  <a:tcPr/>
                </a:tc>
                <a:extLst>
                  <a:ext uri="{0D108BD9-81ED-4DB2-BD59-A6C34878D82A}">
                    <a16:rowId xmlns="" xmlns:a16="http://schemas.microsoft.com/office/drawing/2014/main" val="648011868"/>
                  </a:ext>
                </a:extLst>
              </a:tr>
            </a:tbl>
          </a:graphicData>
        </a:graphic>
      </p:graphicFrame>
    </p:spTree>
    <p:extLst>
      <p:ext uri="{BB962C8B-B14F-4D97-AF65-F5344CB8AC3E}">
        <p14:creationId xmlns="" xmlns:p14="http://schemas.microsoft.com/office/powerpoint/2010/main" val="21583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MATHEMATICAL </a:t>
            </a:r>
            <a:b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br>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FUNCTIONS IN R</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6" name="Table 5">
            <a:extLst>
              <a:ext uri="{FF2B5EF4-FFF2-40B4-BE49-F238E27FC236}">
                <a16:creationId xmlns="" xmlns:a16="http://schemas.microsoft.com/office/drawing/2014/main" id="{E013D499-B665-4DE0-BDFC-5137B2DF9B45}"/>
              </a:ext>
            </a:extLst>
          </p:cNvPr>
          <p:cNvGraphicFramePr>
            <a:graphicFrameLocks noGrp="1"/>
          </p:cNvGraphicFramePr>
          <p:nvPr>
            <p:extLst>
              <p:ext uri="{D42A27DB-BD31-4B8C-83A1-F6EECF244321}">
                <p14:modId xmlns="" xmlns:p14="http://schemas.microsoft.com/office/powerpoint/2010/main" val="2635686565"/>
              </p:ext>
            </p:extLst>
          </p:nvPr>
        </p:nvGraphicFramePr>
        <p:xfrm>
          <a:off x="152400" y="762000"/>
          <a:ext cx="8686800" cy="5943600"/>
        </p:xfrm>
        <a:graphic>
          <a:graphicData uri="http://schemas.openxmlformats.org/drawingml/2006/table">
            <a:tbl>
              <a:tblPr firstRow="1" bandRow="1">
                <a:tableStyleId>{5C22544A-7EE6-4342-B048-85BDC9FD1C3A}</a:tableStyleId>
              </a:tblPr>
              <a:tblGrid>
                <a:gridCol w="1371600">
                  <a:extLst>
                    <a:ext uri="{9D8B030D-6E8A-4147-A177-3AD203B41FA5}">
                      <a16:colId xmlns="" xmlns:a16="http://schemas.microsoft.com/office/drawing/2014/main" val="3520737257"/>
                    </a:ext>
                  </a:extLst>
                </a:gridCol>
                <a:gridCol w="7315200">
                  <a:extLst>
                    <a:ext uri="{9D8B030D-6E8A-4147-A177-3AD203B41FA5}">
                      <a16:colId xmlns="" xmlns:a16="http://schemas.microsoft.com/office/drawing/2014/main" val="62622559"/>
                    </a:ext>
                  </a:extLst>
                </a:gridCol>
              </a:tblGrid>
              <a:tr h="370840">
                <a:tc gridSpan="2">
                  <a:txBody>
                    <a:bodyPr/>
                    <a:lstStyle/>
                    <a:p>
                      <a:pPr algn="ctr"/>
                      <a:r>
                        <a:rPr lang="en-US" sz="2400" dirty="0"/>
                        <a:t>TRIGNOMETRIC FUNCTIONS</a:t>
                      </a:r>
                    </a:p>
                    <a:p>
                      <a:pPr algn="ctr"/>
                      <a:r>
                        <a:rPr lang="en-US" sz="2400" dirty="0"/>
                        <a:t>(Hyperbolic functions)</a:t>
                      </a:r>
                    </a:p>
                  </a:txBody>
                  <a:tcPr/>
                </a:tc>
                <a:tc hMerge="1">
                  <a:txBody>
                    <a:bodyPr/>
                    <a:lstStyle/>
                    <a:p>
                      <a:endParaRPr lang="en-US" dirty="0"/>
                    </a:p>
                  </a:txBody>
                  <a:tcPr/>
                </a:tc>
                <a:extLst>
                  <a:ext uri="{0D108BD9-81ED-4DB2-BD59-A6C34878D82A}">
                    <a16:rowId xmlns="" xmlns:a16="http://schemas.microsoft.com/office/drawing/2014/main" val="9977671"/>
                  </a:ext>
                </a:extLst>
              </a:tr>
              <a:tr h="370840">
                <a:tc>
                  <a:txBody>
                    <a:bodyPr/>
                    <a:lstStyle/>
                    <a:p>
                      <a:r>
                        <a:rPr lang="en-US" sz="2400" dirty="0"/>
                        <a:t>FUNCTION</a:t>
                      </a:r>
                    </a:p>
                  </a:txBody>
                  <a:tcPr/>
                </a:tc>
                <a:tc>
                  <a:txBody>
                    <a:bodyPr/>
                    <a:lstStyle/>
                    <a:p>
                      <a:r>
                        <a:rPr lang="en-US" sz="2400" dirty="0"/>
                        <a:t>DESCRIPTION</a:t>
                      </a:r>
                    </a:p>
                  </a:txBody>
                  <a:tcPr/>
                </a:tc>
                <a:extLst>
                  <a:ext uri="{0D108BD9-81ED-4DB2-BD59-A6C34878D82A}">
                    <a16:rowId xmlns="" xmlns:a16="http://schemas.microsoft.com/office/drawing/2014/main" val="1644649764"/>
                  </a:ext>
                </a:extLst>
              </a:tr>
              <a:tr h="370840">
                <a:tc>
                  <a:txBody>
                    <a:bodyPr/>
                    <a:lstStyle/>
                    <a:p>
                      <a:r>
                        <a:rPr lang="en-US" sz="2400" dirty="0">
                          <a:solidFill>
                            <a:srgbClr val="FF0000"/>
                          </a:solidFill>
                        </a:rPr>
                        <a:t> </a:t>
                      </a:r>
                      <a:r>
                        <a:rPr lang="en-US" sz="2400" dirty="0" err="1">
                          <a:solidFill>
                            <a:srgbClr val="FF0000"/>
                          </a:solidFill>
                        </a:rPr>
                        <a:t>sinh</a:t>
                      </a:r>
                      <a:r>
                        <a:rPr lang="en-US" sz="2400" dirty="0">
                          <a:solidFill>
                            <a:srgbClr val="FF0000"/>
                          </a:solidFill>
                        </a:rPr>
                        <a:t>(x)</a:t>
                      </a:r>
                    </a:p>
                  </a:txBody>
                  <a:tcPr/>
                </a:tc>
                <a:tc>
                  <a:txBody>
                    <a:bodyPr/>
                    <a:lstStyle/>
                    <a:p>
                      <a:r>
                        <a:rPr lang="en-US" sz="2400" dirty="0">
                          <a:solidFill>
                            <a:srgbClr val="251BED"/>
                          </a:solidFill>
                        </a:rPr>
                        <a:t>Trigonometric function to calculate hyperbolic sin value x</a:t>
                      </a:r>
                    </a:p>
                  </a:txBody>
                  <a:tcPr/>
                </a:tc>
                <a:extLst>
                  <a:ext uri="{0D108BD9-81ED-4DB2-BD59-A6C34878D82A}">
                    <a16:rowId xmlns="" xmlns:a16="http://schemas.microsoft.com/office/drawing/2014/main" val="2949950720"/>
                  </a:ext>
                </a:extLst>
              </a:tr>
              <a:tr h="370840">
                <a:tc>
                  <a:txBody>
                    <a:bodyPr/>
                    <a:lstStyle/>
                    <a:p>
                      <a:r>
                        <a:rPr lang="en-US" sz="2400" dirty="0">
                          <a:solidFill>
                            <a:srgbClr val="FF0000"/>
                          </a:solidFill>
                        </a:rPr>
                        <a:t> </a:t>
                      </a:r>
                      <a:r>
                        <a:rPr lang="en-US" sz="2400" dirty="0" err="1">
                          <a:solidFill>
                            <a:srgbClr val="FF0000"/>
                          </a:solidFill>
                        </a:rPr>
                        <a:t>cosh</a:t>
                      </a:r>
                      <a:r>
                        <a:rPr lang="en-US" sz="2400" dirty="0">
                          <a:solidFill>
                            <a:srgbClr val="FF0000"/>
                          </a:solidFill>
                        </a:rPr>
                        <a:t>(x)</a:t>
                      </a:r>
                    </a:p>
                  </a:txBody>
                  <a:tcPr/>
                </a:tc>
                <a:tc>
                  <a:txBody>
                    <a:bodyPr/>
                    <a:lstStyle/>
                    <a:p>
                      <a:r>
                        <a:rPr lang="en-US" sz="2400" dirty="0">
                          <a:solidFill>
                            <a:srgbClr val="251BED"/>
                          </a:solidFill>
                        </a:rPr>
                        <a:t>Trigonometric function to calculate hyperbolic cos value x</a:t>
                      </a:r>
                    </a:p>
                  </a:txBody>
                  <a:tcPr/>
                </a:tc>
                <a:extLst>
                  <a:ext uri="{0D108BD9-81ED-4DB2-BD59-A6C34878D82A}">
                    <a16:rowId xmlns="" xmlns:a16="http://schemas.microsoft.com/office/drawing/2014/main" val="331540342"/>
                  </a:ext>
                </a:extLst>
              </a:tr>
              <a:tr h="370840">
                <a:tc>
                  <a:txBody>
                    <a:bodyPr/>
                    <a:lstStyle/>
                    <a:p>
                      <a:r>
                        <a:rPr lang="en-US" sz="2400" dirty="0">
                          <a:solidFill>
                            <a:srgbClr val="FF0000"/>
                          </a:solidFill>
                        </a:rPr>
                        <a:t> tanh(x)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251BED"/>
                          </a:solidFill>
                        </a:rPr>
                        <a:t>Trigonometric function to calculate hyperbolic tan value x</a:t>
                      </a:r>
                    </a:p>
                  </a:txBody>
                  <a:tcPr/>
                </a:tc>
                <a:extLst>
                  <a:ext uri="{0D108BD9-81ED-4DB2-BD59-A6C34878D82A}">
                    <a16:rowId xmlns="" xmlns:a16="http://schemas.microsoft.com/office/drawing/2014/main" val="3502546823"/>
                  </a:ext>
                </a:extLst>
              </a:tr>
              <a:tr h="370840">
                <a:tc>
                  <a:txBody>
                    <a:bodyPr/>
                    <a:lstStyle/>
                    <a:p>
                      <a:r>
                        <a:rPr lang="en-US" sz="2400" dirty="0">
                          <a:solidFill>
                            <a:srgbClr val="FF0000"/>
                          </a:solidFill>
                        </a:rPr>
                        <a:t> </a:t>
                      </a:r>
                      <a:r>
                        <a:rPr lang="en-US" sz="2400" dirty="0" err="1">
                          <a:solidFill>
                            <a:srgbClr val="FF0000"/>
                          </a:solidFill>
                        </a:rPr>
                        <a:t>asinh</a:t>
                      </a:r>
                      <a:r>
                        <a:rPr lang="en-US" sz="2400" dirty="0">
                          <a:solidFill>
                            <a:srgbClr val="FF0000"/>
                          </a:solidFill>
                        </a:rPr>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251BED"/>
                          </a:solidFill>
                        </a:rPr>
                        <a:t>Trigonometric function to calculate hyperbolic arc-sin value x</a:t>
                      </a:r>
                    </a:p>
                  </a:txBody>
                  <a:tcPr/>
                </a:tc>
                <a:extLst>
                  <a:ext uri="{0D108BD9-81ED-4DB2-BD59-A6C34878D82A}">
                    <a16:rowId xmlns="" xmlns:a16="http://schemas.microsoft.com/office/drawing/2014/main" val="883486244"/>
                  </a:ext>
                </a:extLst>
              </a:tr>
              <a:tr h="370840">
                <a:tc>
                  <a:txBody>
                    <a:bodyPr/>
                    <a:lstStyle/>
                    <a:p>
                      <a:r>
                        <a:rPr lang="en-US" sz="2400" dirty="0">
                          <a:solidFill>
                            <a:srgbClr val="FF0000"/>
                          </a:solidFill>
                        </a:rPr>
                        <a:t> </a:t>
                      </a:r>
                      <a:r>
                        <a:rPr lang="en-US" sz="2400" dirty="0" err="1">
                          <a:solidFill>
                            <a:srgbClr val="FF0000"/>
                          </a:solidFill>
                        </a:rPr>
                        <a:t>acosh</a:t>
                      </a:r>
                      <a:r>
                        <a:rPr lang="en-US" sz="2400" dirty="0">
                          <a:solidFill>
                            <a:srgbClr val="FF0000"/>
                          </a:solidFill>
                        </a:rPr>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251BED"/>
                          </a:solidFill>
                        </a:rPr>
                        <a:t>Trigonometric function to calculate hyperbolic arc-cos value x</a:t>
                      </a:r>
                    </a:p>
                  </a:txBody>
                  <a:tcPr/>
                </a:tc>
                <a:extLst>
                  <a:ext uri="{0D108BD9-81ED-4DB2-BD59-A6C34878D82A}">
                    <a16:rowId xmlns="" xmlns:a16="http://schemas.microsoft.com/office/drawing/2014/main" val="947312931"/>
                  </a:ext>
                </a:extLst>
              </a:tr>
              <a:tr h="370840">
                <a:tc>
                  <a:txBody>
                    <a:bodyPr/>
                    <a:lstStyle/>
                    <a:p>
                      <a:r>
                        <a:rPr lang="en-US" sz="2400" dirty="0">
                          <a:solidFill>
                            <a:srgbClr val="FF0000"/>
                          </a:solidFill>
                        </a:rPr>
                        <a:t> </a:t>
                      </a:r>
                      <a:r>
                        <a:rPr lang="en-US" sz="2400" dirty="0" err="1">
                          <a:solidFill>
                            <a:srgbClr val="FF0000"/>
                          </a:solidFill>
                        </a:rPr>
                        <a:t>atanh</a:t>
                      </a:r>
                      <a:r>
                        <a:rPr lang="en-US" sz="2400" dirty="0">
                          <a:solidFill>
                            <a:srgbClr val="FF0000"/>
                          </a:solidFill>
                        </a:rPr>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251BED"/>
                          </a:solidFill>
                        </a:rPr>
                        <a:t>Trigonometric function to calculate hyperbolic arc-tan value x</a:t>
                      </a:r>
                    </a:p>
                  </a:txBody>
                  <a:tcPr/>
                </a:tc>
                <a:extLst>
                  <a:ext uri="{0D108BD9-81ED-4DB2-BD59-A6C34878D82A}">
                    <a16:rowId xmlns="" xmlns:a16="http://schemas.microsoft.com/office/drawing/2014/main" val="2047311785"/>
                  </a:ext>
                </a:extLst>
              </a:tr>
              <a:tr h="370840">
                <a:tc>
                  <a:txBody>
                    <a:bodyPr/>
                    <a:lstStyle/>
                    <a:p>
                      <a:endParaRPr lang="en-US" sz="24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251BED"/>
                        </a:solidFill>
                      </a:endParaRPr>
                    </a:p>
                  </a:txBody>
                  <a:tcPr/>
                </a:tc>
                <a:extLst>
                  <a:ext uri="{0D108BD9-81ED-4DB2-BD59-A6C34878D82A}">
                    <a16:rowId xmlns="" xmlns:a16="http://schemas.microsoft.com/office/drawing/2014/main" val="648011868"/>
                  </a:ext>
                </a:extLst>
              </a:tr>
            </a:tbl>
          </a:graphicData>
        </a:graphic>
      </p:graphicFrame>
    </p:spTree>
    <p:extLst>
      <p:ext uri="{BB962C8B-B14F-4D97-AF65-F5344CB8AC3E}">
        <p14:creationId xmlns="" xmlns:p14="http://schemas.microsoft.com/office/powerpoint/2010/main" val="2111972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MATHEMATICAL </a:t>
            </a:r>
            <a:b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br>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FUNCTIONS IN R</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graphicFrame>
        <p:nvGraphicFramePr>
          <p:cNvPr id="6" name="Table 5">
            <a:extLst>
              <a:ext uri="{FF2B5EF4-FFF2-40B4-BE49-F238E27FC236}">
                <a16:creationId xmlns="" xmlns:a16="http://schemas.microsoft.com/office/drawing/2014/main" id="{E013D499-B665-4DE0-BDFC-5137B2DF9B45}"/>
              </a:ext>
            </a:extLst>
          </p:cNvPr>
          <p:cNvGraphicFramePr>
            <a:graphicFrameLocks noGrp="1"/>
          </p:cNvGraphicFramePr>
          <p:nvPr>
            <p:extLst>
              <p:ext uri="{D42A27DB-BD31-4B8C-83A1-F6EECF244321}">
                <p14:modId xmlns="" xmlns:p14="http://schemas.microsoft.com/office/powerpoint/2010/main" val="439381762"/>
              </p:ext>
            </p:extLst>
          </p:nvPr>
        </p:nvGraphicFramePr>
        <p:xfrm>
          <a:off x="609600" y="1397000"/>
          <a:ext cx="7848600" cy="4679845"/>
        </p:xfrm>
        <a:graphic>
          <a:graphicData uri="http://schemas.openxmlformats.org/drawingml/2006/table">
            <a:tbl>
              <a:tblPr firstRow="1" bandRow="1">
                <a:tableStyleId>{5C22544A-7EE6-4342-B048-85BDC9FD1C3A}</a:tableStyleId>
              </a:tblPr>
              <a:tblGrid>
                <a:gridCol w="2557409">
                  <a:extLst>
                    <a:ext uri="{9D8B030D-6E8A-4147-A177-3AD203B41FA5}">
                      <a16:colId xmlns="" xmlns:a16="http://schemas.microsoft.com/office/drawing/2014/main" val="3520737257"/>
                    </a:ext>
                  </a:extLst>
                </a:gridCol>
                <a:gridCol w="5291191">
                  <a:extLst>
                    <a:ext uri="{9D8B030D-6E8A-4147-A177-3AD203B41FA5}">
                      <a16:colId xmlns="" xmlns:a16="http://schemas.microsoft.com/office/drawing/2014/main" val="62622559"/>
                    </a:ext>
                  </a:extLst>
                </a:gridCol>
              </a:tblGrid>
              <a:tr h="537314">
                <a:tc gridSpan="2">
                  <a:txBody>
                    <a:bodyPr/>
                    <a:lstStyle/>
                    <a:p>
                      <a:pPr algn="ctr"/>
                      <a:r>
                        <a:rPr lang="en-US" dirty="0"/>
                        <a:t>SET OPERATIONS</a:t>
                      </a:r>
                    </a:p>
                  </a:txBody>
                  <a:tcPr/>
                </a:tc>
                <a:tc hMerge="1">
                  <a:txBody>
                    <a:bodyPr/>
                    <a:lstStyle/>
                    <a:p>
                      <a:endParaRPr lang="en-US" dirty="0"/>
                    </a:p>
                  </a:txBody>
                  <a:tcPr/>
                </a:tc>
                <a:extLst>
                  <a:ext uri="{0D108BD9-81ED-4DB2-BD59-A6C34878D82A}">
                    <a16:rowId xmlns="" xmlns:a16="http://schemas.microsoft.com/office/drawing/2014/main" val="9977671"/>
                  </a:ext>
                </a:extLst>
              </a:tr>
              <a:tr h="537314">
                <a:tc>
                  <a:txBody>
                    <a:bodyPr/>
                    <a:lstStyle/>
                    <a:p>
                      <a:r>
                        <a:rPr lang="en-US" sz="2400" dirty="0"/>
                        <a:t>FUNCTION</a:t>
                      </a:r>
                    </a:p>
                  </a:txBody>
                  <a:tcPr/>
                </a:tc>
                <a:tc>
                  <a:txBody>
                    <a:bodyPr/>
                    <a:lstStyle/>
                    <a:p>
                      <a:r>
                        <a:rPr lang="en-US" sz="2400" dirty="0"/>
                        <a:t>DESCRIPTION</a:t>
                      </a:r>
                    </a:p>
                  </a:txBody>
                  <a:tcPr/>
                </a:tc>
                <a:extLst>
                  <a:ext uri="{0D108BD9-81ED-4DB2-BD59-A6C34878D82A}">
                    <a16:rowId xmlns="" xmlns:a16="http://schemas.microsoft.com/office/drawing/2014/main" val="1644649764"/>
                  </a:ext>
                </a:extLst>
              </a:tr>
              <a:tr h="927419">
                <a:tc>
                  <a:txBody>
                    <a:bodyPr/>
                    <a:lstStyle/>
                    <a:p>
                      <a:r>
                        <a:rPr lang="en-US" sz="2400" dirty="0">
                          <a:solidFill>
                            <a:srgbClr val="FF0000"/>
                          </a:solidFill>
                        </a:rPr>
                        <a:t> union(a, b)</a:t>
                      </a:r>
                    </a:p>
                  </a:txBody>
                  <a:tcPr/>
                </a:tc>
                <a:tc>
                  <a:txBody>
                    <a:bodyPr/>
                    <a:lstStyle/>
                    <a:p>
                      <a:r>
                        <a:rPr lang="en-US" sz="2400" dirty="0">
                          <a:solidFill>
                            <a:srgbClr val="251BED"/>
                          </a:solidFill>
                        </a:rPr>
                        <a:t>It combines / contains all the vector elements in either vectors a or b or both</a:t>
                      </a:r>
                    </a:p>
                  </a:txBody>
                  <a:tcPr/>
                </a:tc>
                <a:extLst>
                  <a:ext uri="{0D108BD9-81ED-4DB2-BD59-A6C34878D82A}">
                    <a16:rowId xmlns="" xmlns:a16="http://schemas.microsoft.com/office/drawing/2014/main" val="2949950720"/>
                  </a:ext>
                </a:extLst>
              </a:tr>
              <a:tr h="927419">
                <a:tc>
                  <a:txBody>
                    <a:bodyPr/>
                    <a:lstStyle/>
                    <a:p>
                      <a:r>
                        <a:rPr lang="en-US" sz="2400" dirty="0">
                          <a:solidFill>
                            <a:srgbClr val="FF0000"/>
                          </a:solidFill>
                        </a:rPr>
                        <a:t> intersect(</a:t>
                      </a:r>
                      <a:r>
                        <a:rPr lang="en-US" sz="2400" dirty="0" err="1">
                          <a:solidFill>
                            <a:srgbClr val="FF0000"/>
                          </a:solidFill>
                        </a:rPr>
                        <a:t>a,b</a:t>
                      </a:r>
                      <a:r>
                        <a:rPr lang="en-US" sz="2400" dirty="0">
                          <a:solidFill>
                            <a:srgbClr val="FF0000"/>
                          </a:solidFill>
                        </a:rPr>
                        <a:t>)</a:t>
                      </a:r>
                    </a:p>
                  </a:txBody>
                  <a:tcPr/>
                </a:tc>
                <a:tc>
                  <a:txBody>
                    <a:bodyPr/>
                    <a:lstStyle/>
                    <a:p>
                      <a:r>
                        <a:rPr lang="en-US" sz="2400" dirty="0">
                          <a:solidFill>
                            <a:srgbClr val="251BED"/>
                          </a:solidFill>
                        </a:rPr>
                        <a:t>It contains all the elements that are in both vectors a and b</a:t>
                      </a:r>
                    </a:p>
                  </a:txBody>
                  <a:tcPr/>
                </a:tc>
                <a:extLst>
                  <a:ext uri="{0D108BD9-81ED-4DB2-BD59-A6C34878D82A}">
                    <a16:rowId xmlns="" xmlns:a16="http://schemas.microsoft.com/office/drawing/2014/main" val="331540342"/>
                  </a:ext>
                </a:extLst>
              </a:tr>
              <a:tr h="927419">
                <a:tc>
                  <a:txBody>
                    <a:bodyPr/>
                    <a:lstStyle/>
                    <a:p>
                      <a:r>
                        <a:rPr lang="en-US" sz="2400" dirty="0">
                          <a:solidFill>
                            <a:srgbClr val="FF0000"/>
                          </a:solidFill>
                        </a:rPr>
                        <a:t> </a:t>
                      </a:r>
                      <a:r>
                        <a:rPr lang="en-US" sz="2400" dirty="0" err="1">
                          <a:solidFill>
                            <a:srgbClr val="FF0000"/>
                          </a:solidFill>
                        </a:rPr>
                        <a:t>setdiff</a:t>
                      </a:r>
                      <a:r>
                        <a:rPr lang="en-US" sz="2400" dirty="0">
                          <a:solidFill>
                            <a:srgbClr val="FF0000"/>
                          </a:solidFill>
                        </a:rPr>
                        <a:t>(</a:t>
                      </a:r>
                      <a:r>
                        <a:rPr lang="en-US" sz="2400" dirty="0" err="1">
                          <a:solidFill>
                            <a:srgbClr val="FF0000"/>
                          </a:solidFill>
                        </a:rPr>
                        <a:t>a,b</a:t>
                      </a:r>
                      <a:r>
                        <a:rPr lang="en-US" sz="2400" dirty="0">
                          <a:solidFill>
                            <a:srgbClr val="FF0000"/>
                          </a:solidFill>
                        </a:rPr>
                        <a:t>)</a:t>
                      </a:r>
                    </a:p>
                  </a:txBody>
                  <a:tcPr/>
                </a:tc>
                <a:tc>
                  <a:txBody>
                    <a:bodyPr/>
                    <a:lstStyle/>
                    <a:p>
                      <a:r>
                        <a:rPr lang="en-US" sz="2400" dirty="0">
                          <a:solidFill>
                            <a:srgbClr val="251BED"/>
                          </a:solidFill>
                        </a:rPr>
                        <a:t>It contains all the elements that are in vector a butt not in vector b</a:t>
                      </a:r>
                    </a:p>
                  </a:txBody>
                  <a:tcPr/>
                </a:tc>
                <a:extLst>
                  <a:ext uri="{0D108BD9-81ED-4DB2-BD59-A6C34878D82A}">
                    <a16:rowId xmlns="" xmlns:a16="http://schemas.microsoft.com/office/drawing/2014/main" val="3502546823"/>
                  </a:ext>
                </a:extLst>
              </a:tr>
              <a:tr h="537314">
                <a:tc>
                  <a:txBody>
                    <a:bodyPr/>
                    <a:lstStyle/>
                    <a:p>
                      <a:r>
                        <a:rPr lang="en-US" sz="2400" dirty="0">
                          <a:solidFill>
                            <a:srgbClr val="FF0000"/>
                          </a:solidFill>
                        </a:rPr>
                        <a:t> </a:t>
                      </a:r>
                      <a:r>
                        <a:rPr lang="en-US" sz="2400" dirty="0" err="1">
                          <a:solidFill>
                            <a:srgbClr val="FF0000"/>
                          </a:solidFill>
                        </a:rPr>
                        <a:t>setequal</a:t>
                      </a:r>
                      <a:r>
                        <a:rPr lang="en-US" sz="2400" dirty="0">
                          <a:solidFill>
                            <a:srgbClr val="FF0000"/>
                          </a:solidFill>
                        </a:rPr>
                        <a:t>(a, b)</a:t>
                      </a:r>
                    </a:p>
                  </a:txBody>
                  <a:tcPr/>
                </a:tc>
                <a:tc>
                  <a:txBody>
                    <a:bodyPr/>
                    <a:lstStyle/>
                    <a:p>
                      <a:r>
                        <a:rPr lang="en-US" sz="2400" dirty="0">
                          <a:solidFill>
                            <a:srgbClr val="251BED"/>
                          </a:solidFill>
                        </a:rPr>
                        <a:t>Checks two vectors having same elements or not</a:t>
                      </a:r>
                    </a:p>
                  </a:txBody>
                  <a:tcPr/>
                </a:tc>
                <a:extLst>
                  <a:ext uri="{0D108BD9-81ED-4DB2-BD59-A6C34878D82A}">
                    <a16:rowId xmlns="" xmlns:a16="http://schemas.microsoft.com/office/drawing/2014/main" val="883486244"/>
                  </a:ext>
                </a:extLst>
              </a:tr>
            </a:tbl>
          </a:graphicData>
        </a:graphic>
      </p:graphicFrame>
    </p:spTree>
    <p:extLst>
      <p:ext uri="{BB962C8B-B14F-4D97-AF65-F5344CB8AC3E}">
        <p14:creationId xmlns="" xmlns:p14="http://schemas.microsoft.com/office/powerpoint/2010/main" val="32019747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MATHEMATICAL </a:t>
            </a:r>
            <a:b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br>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FUNCTIONS IN R</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6" name="Table 5">
            <a:extLst>
              <a:ext uri="{FF2B5EF4-FFF2-40B4-BE49-F238E27FC236}">
                <a16:creationId xmlns="" xmlns:a16="http://schemas.microsoft.com/office/drawing/2014/main" id="{E013D499-B665-4DE0-BDFC-5137B2DF9B45}"/>
              </a:ext>
            </a:extLst>
          </p:cNvPr>
          <p:cNvGraphicFramePr>
            <a:graphicFrameLocks noGrp="1"/>
          </p:cNvGraphicFramePr>
          <p:nvPr>
            <p:extLst>
              <p:ext uri="{D42A27DB-BD31-4B8C-83A1-F6EECF244321}">
                <p14:modId xmlns="" xmlns:p14="http://schemas.microsoft.com/office/powerpoint/2010/main" val="1802856528"/>
              </p:ext>
            </p:extLst>
          </p:nvPr>
        </p:nvGraphicFramePr>
        <p:xfrm>
          <a:off x="609600" y="1625598"/>
          <a:ext cx="8077200" cy="4959018"/>
        </p:xfrm>
        <a:graphic>
          <a:graphicData uri="http://schemas.openxmlformats.org/drawingml/2006/table">
            <a:tbl>
              <a:tblPr firstRow="1" bandRow="1">
                <a:tableStyleId>{5C22544A-7EE6-4342-B048-85BDC9FD1C3A}</a:tableStyleId>
              </a:tblPr>
              <a:tblGrid>
                <a:gridCol w="1676400">
                  <a:extLst>
                    <a:ext uri="{9D8B030D-6E8A-4147-A177-3AD203B41FA5}">
                      <a16:colId xmlns="" xmlns:a16="http://schemas.microsoft.com/office/drawing/2014/main" val="3520737257"/>
                    </a:ext>
                  </a:extLst>
                </a:gridCol>
                <a:gridCol w="6400800">
                  <a:extLst>
                    <a:ext uri="{9D8B030D-6E8A-4147-A177-3AD203B41FA5}">
                      <a16:colId xmlns="" xmlns:a16="http://schemas.microsoft.com/office/drawing/2014/main" val="62622559"/>
                    </a:ext>
                  </a:extLst>
                </a:gridCol>
              </a:tblGrid>
              <a:tr h="467829">
                <a:tc gridSpan="2">
                  <a:txBody>
                    <a:bodyPr/>
                    <a:lstStyle/>
                    <a:p>
                      <a:pPr algn="ctr"/>
                      <a:r>
                        <a:rPr lang="en-US" dirty="0"/>
                        <a:t>SPECIAL FUNCTIONS</a:t>
                      </a:r>
                    </a:p>
                  </a:txBody>
                  <a:tcPr/>
                </a:tc>
                <a:tc hMerge="1">
                  <a:txBody>
                    <a:bodyPr/>
                    <a:lstStyle/>
                    <a:p>
                      <a:endParaRPr lang="en-US" dirty="0"/>
                    </a:p>
                  </a:txBody>
                  <a:tcPr/>
                </a:tc>
                <a:extLst>
                  <a:ext uri="{0D108BD9-81ED-4DB2-BD59-A6C34878D82A}">
                    <a16:rowId xmlns="" xmlns:a16="http://schemas.microsoft.com/office/drawing/2014/main" val="9977671"/>
                  </a:ext>
                </a:extLst>
              </a:tr>
              <a:tr h="467829">
                <a:tc>
                  <a:txBody>
                    <a:bodyPr/>
                    <a:lstStyle/>
                    <a:p>
                      <a:pPr algn="ctr"/>
                      <a:r>
                        <a:rPr lang="en-US" dirty="0"/>
                        <a:t>FUNCTION</a:t>
                      </a:r>
                    </a:p>
                  </a:txBody>
                  <a:tcPr/>
                </a:tc>
                <a:tc>
                  <a:txBody>
                    <a:bodyPr/>
                    <a:lstStyle/>
                    <a:p>
                      <a:pPr algn="ctr"/>
                      <a:r>
                        <a:rPr lang="en-US" dirty="0"/>
                        <a:t>DESCRIPTION</a:t>
                      </a:r>
                    </a:p>
                  </a:txBody>
                  <a:tcPr/>
                </a:tc>
                <a:extLst>
                  <a:ext uri="{0D108BD9-81ED-4DB2-BD59-A6C34878D82A}">
                    <a16:rowId xmlns="" xmlns:a16="http://schemas.microsoft.com/office/drawing/2014/main" val="1644649764"/>
                  </a:ext>
                </a:extLst>
              </a:tr>
              <a:tr h="807486">
                <a:tc>
                  <a:txBody>
                    <a:bodyPr/>
                    <a:lstStyle/>
                    <a:p>
                      <a:r>
                        <a:rPr lang="en-US" sz="2400" dirty="0">
                          <a:solidFill>
                            <a:srgbClr val="FF0000"/>
                          </a:solidFill>
                        </a:rPr>
                        <a:t> beta(x, y)</a:t>
                      </a:r>
                    </a:p>
                  </a:txBody>
                  <a:tcPr/>
                </a:tc>
                <a:tc>
                  <a:txBody>
                    <a:bodyPr/>
                    <a:lstStyle/>
                    <a:p>
                      <a:r>
                        <a:rPr lang="en-US" sz="2400" dirty="0">
                          <a:solidFill>
                            <a:srgbClr val="251BED"/>
                          </a:solidFill>
                        </a:rPr>
                        <a:t>Returns a beta function value where x and y are elements or vectors should be non negative</a:t>
                      </a:r>
                    </a:p>
                  </a:txBody>
                  <a:tcPr/>
                </a:tc>
                <a:extLst>
                  <a:ext uri="{0D108BD9-81ED-4DB2-BD59-A6C34878D82A}">
                    <a16:rowId xmlns="" xmlns:a16="http://schemas.microsoft.com/office/drawing/2014/main" val="2949950720"/>
                  </a:ext>
                </a:extLst>
              </a:tr>
              <a:tr h="807486">
                <a:tc>
                  <a:txBody>
                    <a:bodyPr/>
                    <a:lstStyle/>
                    <a:p>
                      <a:r>
                        <a:rPr lang="en-US" sz="2400" dirty="0">
                          <a:solidFill>
                            <a:srgbClr val="FF0000"/>
                          </a:solidFill>
                        </a:rPr>
                        <a:t> </a:t>
                      </a:r>
                      <a:r>
                        <a:rPr lang="en-US" sz="2400" dirty="0" err="1">
                          <a:solidFill>
                            <a:srgbClr val="FF0000"/>
                          </a:solidFill>
                        </a:rPr>
                        <a:t>lbeta</a:t>
                      </a:r>
                      <a:r>
                        <a:rPr lang="en-US" sz="2400" dirty="0">
                          <a:solidFill>
                            <a:srgbClr val="FF0000"/>
                          </a:solidFill>
                        </a:rPr>
                        <a:t>(x, 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251BED"/>
                          </a:solidFill>
                        </a:rPr>
                        <a:t>Returns a natural logarithm value of beta function where x and y are elements or vectors should be non negative</a:t>
                      </a:r>
                    </a:p>
                  </a:txBody>
                  <a:tcPr/>
                </a:tc>
                <a:extLst>
                  <a:ext uri="{0D108BD9-81ED-4DB2-BD59-A6C34878D82A}">
                    <a16:rowId xmlns="" xmlns:a16="http://schemas.microsoft.com/office/drawing/2014/main" val="331540342"/>
                  </a:ext>
                </a:extLst>
              </a:tr>
              <a:tr h="807486">
                <a:tc>
                  <a:txBody>
                    <a:bodyPr/>
                    <a:lstStyle/>
                    <a:p>
                      <a:r>
                        <a:rPr lang="en-US" sz="2400" dirty="0">
                          <a:solidFill>
                            <a:srgbClr val="FF0000"/>
                          </a:solidFill>
                        </a:rPr>
                        <a:t> </a:t>
                      </a:r>
                      <a:r>
                        <a:rPr lang="en-US" sz="2400" dirty="0" err="1">
                          <a:solidFill>
                            <a:srgbClr val="FF0000"/>
                          </a:solidFill>
                        </a:rPr>
                        <a:t>gama</a:t>
                      </a:r>
                      <a:r>
                        <a:rPr lang="en-US" sz="2400" dirty="0">
                          <a:solidFill>
                            <a:srgbClr val="FF0000"/>
                          </a:solidFill>
                        </a:rPr>
                        <a:t>(x, 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251BED"/>
                          </a:solidFill>
                        </a:rPr>
                        <a:t>Returns a </a:t>
                      </a:r>
                      <a:r>
                        <a:rPr lang="en-US" sz="2400" dirty="0" err="1">
                          <a:solidFill>
                            <a:srgbClr val="251BED"/>
                          </a:solidFill>
                        </a:rPr>
                        <a:t>gama</a:t>
                      </a:r>
                      <a:r>
                        <a:rPr lang="en-US" sz="2400" dirty="0">
                          <a:solidFill>
                            <a:srgbClr val="251BED"/>
                          </a:solidFill>
                        </a:rPr>
                        <a:t> function value where x and y are elements or vectors should be non negative</a:t>
                      </a:r>
                    </a:p>
                  </a:txBody>
                  <a:tcPr/>
                </a:tc>
                <a:extLst>
                  <a:ext uri="{0D108BD9-81ED-4DB2-BD59-A6C34878D82A}">
                    <a16:rowId xmlns="" xmlns:a16="http://schemas.microsoft.com/office/drawing/2014/main" val="3502546823"/>
                  </a:ext>
                </a:extLst>
              </a:tr>
              <a:tr h="807486">
                <a:tc>
                  <a:txBody>
                    <a:bodyPr/>
                    <a:lstStyle/>
                    <a:p>
                      <a:r>
                        <a:rPr lang="en-US" sz="2400" dirty="0">
                          <a:solidFill>
                            <a:srgbClr val="FF0000"/>
                          </a:solidFill>
                        </a:rPr>
                        <a:t> </a:t>
                      </a:r>
                      <a:r>
                        <a:rPr lang="en-US" sz="2400" dirty="0" err="1">
                          <a:solidFill>
                            <a:srgbClr val="FF0000"/>
                          </a:solidFill>
                        </a:rPr>
                        <a:t>lgama</a:t>
                      </a:r>
                      <a:r>
                        <a:rPr lang="en-US" sz="2400" dirty="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251BED"/>
                          </a:solidFill>
                        </a:rPr>
                        <a:t>Returns a natural logarithm value of beta function where x and y are elements or vectors should be non negative</a:t>
                      </a:r>
                    </a:p>
                  </a:txBody>
                  <a:tcPr/>
                </a:tc>
                <a:extLst>
                  <a:ext uri="{0D108BD9-81ED-4DB2-BD59-A6C34878D82A}">
                    <a16:rowId xmlns="" xmlns:a16="http://schemas.microsoft.com/office/drawing/2014/main" val="883486244"/>
                  </a:ext>
                </a:extLst>
              </a:tr>
            </a:tbl>
          </a:graphicData>
        </a:graphic>
      </p:graphicFrame>
    </p:spTree>
    <p:extLst>
      <p:ext uri="{BB962C8B-B14F-4D97-AF65-F5344CB8AC3E}">
        <p14:creationId xmlns="" xmlns:p14="http://schemas.microsoft.com/office/powerpoint/2010/main" val="6485746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MATHEMATICAL </a:t>
            </a:r>
            <a:b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br>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FUNCTIONS IN R</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graphicFrame>
        <p:nvGraphicFramePr>
          <p:cNvPr id="6" name="Table 5">
            <a:extLst>
              <a:ext uri="{FF2B5EF4-FFF2-40B4-BE49-F238E27FC236}">
                <a16:creationId xmlns="" xmlns:a16="http://schemas.microsoft.com/office/drawing/2014/main" id="{E013D499-B665-4DE0-BDFC-5137B2DF9B45}"/>
              </a:ext>
            </a:extLst>
          </p:cNvPr>
          <p:cNvGraphicFramePr>
            <a:graphicFrameLocks noGrp="1"/>
          </p:cNvGraphicFramePr>
          <p:nvPr>
            <p:extLst>
              <p:ext uri="{D42A27DB-BD31-4B8C-83A1-F6EECF244321}">
                <p14:modId xmlns="" xmlns:p14="http://schemas.microsoft.com/office/powerpoint/2010/main" val="3777146507"/>
              </p:ext>
            </p:extLst>
          </p:nvPr>
        </p:nvGraphicFramePr>
        <p:xfrm>
          <a:off x="533400" y="609600"/>
          <a:ext cx="8077200" cy="5496560"/>
        </p:xfrm>
        <a:graphic>
          <a:graphicData uri="http://schemas.openxmlformats.org/drawingml/2006/table">
            <a:tbl>
              <a:tblPr firstRow="1" bandRow="1">
                <a:tableStyleId>{5C22544A-7EE6-4342-B048-85BDC9FD1C3A}</a:tableStyleId>
              </a:tblPr>
              <a:tblGrid>
                <a:gridCol w="2019300">
                  <a:extLst>
                    <a:ext uri="{9D8B030D-6E8A-4147-A177-3AD203B41FA5}">
                      <a16:colId xmlns="" xmlns:a16="http://schemas.microsoft.com/office/drawing/2014/main" val="3520737257"/>
                    </a:ext>
                  </a:extLst>
                </a:gridCol>
                <a:gridCol w="6057900">
                  <a:extLst>
                    <a:ext uri="{9D8B030D-6E8A-4147-A177-3AD203B41FA5}">
                      <a16:colId xmlns="" xmlns:a16="http://schemas.microsoft.com/office/drawing/2014/main" val="62622559"/>
                    </a:ext>
                  </a:extLst>
                </a:gridCol>
              </a:tblGrid>
              <a:tr h="370840">
                <a:tc gridSpan="2">
                  <a:txBody>
                    <a:bodyPr/>
                    <a:lstStyle/>
                    <a:p>
                      <a:pPr algn="ctr"/>
                      <a:r>
                        <a:rPr lang="en-US" dirty="0"/>
                        <a:t>SPECIAL FUNCTIONS</a:t>
                      </a:r>
                    </a:p>
                  </a:txBody>
                  <a:tcPr/>
                </a:tc>
                <a:tc hMerge="1">
                  <a:txBody>
                    <a:bodyPr/>
                    <a:lstStyle/>
                    <a:p>
                      <a:endParaRPr lang="en-US" dirty="0"/>
                    </a:p>
                  </a:txBody>
                  <a:tcPr/>
                </a:tc>
                <a:extLst>
                  <a:ext uri="{0D108BD9-81ED-4DB2-BD59-A6C34878D82A}">
                    <a16:rowId xmlns="" xmlns:a16="http://schemas.microsoft.com/office/drawing/2014/main" val="9977671"/>
                  </a:ext>
                </a:extLst>
              </a:tr>
              <a:tr h="370840">
                <a:tc>
                  <a:txBody>
                    <a:bodyPr/>
                    <a:lstStyle/>
                    <a:p>
                      <a:pPr algn="ctr"/>
                      <a:r>
                        <a:rPr lang="en-US" dirty="0"/>
                        <a:t>FUNCTION</a:t>
                      </a:r>
                    </a:p>
                  </a:txBody>
                  <a:tcPr/>
                </a:tc>
                <a:tc>
                  <a:txBody>
                    <a:bodyPr/>
                    <a:lstStyle/>
                    <a:p>
                      <a:pPr algn="ctr"/>
                      <a:r>
                        <a:rPr lang="en-US" dirty="0"/>
                        <a:t>DESCRIPTION</a:t>
                      </a:r>
                    </a:p>
                  </a:txBody>
                  <a:tcPr/>
                </a:tc>
                <a:extLst>
                  <a:ext uri="{0D108BD9-81ED-4DB2-BD59-A6C34878D82A}">
                    <a16:rowId xmlns="" xmlns:a16="http://schemas.microsoft.com/office/drawing/2014/main" val="1644649764"/>
                  </a:ext>
                </a:extLst>
              </a:tr>
              <a:tr h="370840">
                <a:tc>
                  <a:txBody>
                    <a:bodyPr/>
                    <a:lstStyle/>
                    <a:p>
                      <a:r>
                        <a:rPr lang="en-US" sz="2400" dirty="0">
                          <a:solidFill>
                            <a:srgbClr val="FF0000"/>
                          </a:solidFill>
                        </a:rPr>
                        <a:t> choose(n, x)</a:t>
                      </a:r>
                    </a:p>
                  </a:txBody>
                  <a:tcPr/>
                </a:tc>
                <a:tc>
                  <a:txBody>
                    <a:bodyPr/>
                    <a:lstStyle/>
                    <a:p>
                      <a:r>
                        <a:rPr lang="en-US" sz="2400" dirty="0">
                          <a:solidFill>
                            <a:srgbClr val="251BED"/>
                          </a:solidFill>
                        </a:rPr>
                        <a:t>Used to return binomial coefficients of the given value where n is </a:t>
                      </a:r>
                      <a:r>
                        <a:rPr lang="en-US" sz="2400" dirty="0" err="1">
                          <a:solidFill>
                            <a:srgbClr val="251BED"/>
                          </a:solidFill>
                        </a:rPr>
                        <a:t>reall</a:t>
                      </a:r>
                      <a:r>
                        <a:rPr lang="en-US" sz="2400" dirty="0">
                          <a:solidFill>
                            <a:srgbClr val="251BED"/>
                          </a:solidFill>
                        </a:rPr>
                        <a:t> number and x is integer</a:t>
                      </a:r>
                    </a:p>
                  </a:txBody>
                  <a:tcPr/>
                </a:tc>
                <a:extLst>
                  <a:ext uri="{0D108BD9-81ED-4DB2-BD59-A6C34878D82A}">
                    <a16:rowId xmlns="" xmlns:a16="http://schemas.microsoft.com/office/drawing/2014/main" val="2949950720"/>
                  </a:ext>
                </a:extLst>
              </a:tr>
              <a:tr h="370840">
                <a:tc>
                  <a:txBody>
                    <a:bodyPr/>
                    <a:lstStyle/>
                    <a:p>
                      <a:r>
                        <a:rPr lang="en-US" sz="2400" dirty="0">
                          <a:solidFill>
                            <a:srgbClr val="FF0000"/>
                          </a:solidFill>
                        </a:rPr>
                        <a:t> </a:t>
                      </a:r>
                      <a:r>
                        <a:rPr lang="en-US" sz="2400" dirty="0" err="1">
                          <a:solidFill>
                            <a:srgbClr val="FF0000"/>
                          </a:solidFill>
                        </a:rPr>
                        <a:t>lchoose</a:t>
                      </a:r>
                      <a:r>
                        <a:rPr lang="en-US" sz="2400" dirty="0">
                          <a:solidFill>
                            <a:srgbClr val="FF0000"/>
                          </a:solidFill>
                        </a:rPr>
                        <a:t>(n, 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251BED"/>
                          </a:solidFill>
                        </a:rPr>
                        <a:t>Computes the logarithms of their absolute values where n is real number and x is integer</a:t>
                      </a:r>
                    </a:p>
                  </a:txBody>
                  <a:tcPr/>
                </a:tc>
                <a:extLst>
                  <a:ext uri="{0D108BD9-81ED-4DB2-BD59-A6C34878D82A}">
                    <a16:rowId xmlns="" xmlns:a16="http://schemas.microsoft.com/office/drawing/2014/main" val="331540342"/>
                  </a:ext>
                </a:extLst>
              </a:tr>
              <a:tr h="370840">
                <a:tc>
                  <a:txBody>
                    <a:bodyPr/>
                    <a:lstStyle/>
                    <a:p>
                      <a:r>
                        <a:rPr lang="en-US" sz="2400" dirty="0">
                          <a:solidFill>
                            <a:srgbClr val="FF0000"/>
                          </a:solidFill>
                        </a:rPr>
                        <a:t> digamma(x)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251BED"/>
                          </a:solidFill>
                        </a:rPr>
                        <a:t>Computes the first derivatives of the logarithm of the gamma function and returns it where x is an element or vector</a:t>
                      </a:r>
                    </a:p>
                  </a:txBody>
                  <a:tcPr/>
                </a:tc>
                <a:extLst>
                  <a:ext uri="{0D108BD9-81ED-4DB2-BD59-A6C34878D82A}">
                    <a16:rowId xmlns="" xmlns:a16="http://schemas.microsoft.com/office/drawing/2014/main" val="3502546823"/>
                  </a:ext>
                </a:extLst>
              </a:tr>
              <a:tr h="370840">
                <a:tc>
                  <a:txBody>
                    <a:bodyPr/>
                    <a:lstStyle/>
                    <a:p>
                      <a:r>
                        <a:rPr lang="en-US" sz="2400" dirty="0">
                          <a:solidFill>
                            <a:srgbClr val="FF0000"/>
                          </a:solidFill>
                        </a:rPr>
                        <a:t> </a:t>
                      </a:r>
                      <a:r>
                        <a:rPr lang="en-US" sz="2400" dirty="0" err="1">
                          <a:solidFill>
                            <a:srgbClr val="FF0000"/>
                          </a:solidFill>
                        </a:rPr>
                        <a:t>trigamma</a:t>
                      </a:r>
                      <a:r>
                        <a:rPr lang="en-US" sz="2400" dirty="0">
                          <a:solidFill>
                            <a:srgbClr val="FF0000"/>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251BED"/>
                          </a:solidFill>
                        </a:rPr>
                        <a:t>Computes the second derivatives of the logarithm of the gamma function and returns it where x is an element or vector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251BED"/>
                        </a:solidFill>
                      </a:endParaRPr>
                    </a:p>
                  </a:txBody>
                  <a:tcPr/>
                </a:tc>
                <a:extLst>
                  <a:ext uri="{0D108BD9-81ED-4DB2-BD59-A6C34878D82A}">
                    <a16:rowId xmlns="" xmlns:a16="http://schemas.microsoft.com/office/drawing/2014/main" val="883486244"/>
                  </a:ext>
                </a:extLst>
              </a:tr>
            </a:tbl>
          </a:graphicData>
        </a:graphic>
      </p:graphicFrame>
    </p:spTree>
    <p:extLst>
      <p:ext uri="{BB962C8B-B14F-4D97-AF65-F5344CB8AC3E}">
        <p14:creationId xmlns="" xmlns:p14="http://schemas.microsoft.com/office/powerpoint/2010/main" val="3053045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FUNCTIONS</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dirty="0"/>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TextBox 5"/>
          <p:cNvSpPr txBox="1"/>
          <p:nvPr/>
        </p:nvSpPr>
        <p:spPr>
          <a:xfrm>
            <a:off x="228600" y="1066800"/>
            <a:ext cx="8686800" cy="5632311"/>
          </a:xfrm>
          <a:prstGeom prst="rect">
            <a:avLst/>
          </a:prstGeom>
          <a:noFill/>
        </p:spPr>
        <p:txBody>
          <a:bodyPr wrap="square" rtlCol="0">
            <a:spAutoFit/>
          </a:bodyPr>
          <a:lstStyle/>
          <a:p>
            <a:pPr>
              <a:lnSpc>
                <a:spcPct val="150000"/>
              </a:lnSpc>
              <a:buFont typeface="Wingdings" pitchFamily="2" charset="2"/>
              <a:buChar char="ü"/>
            </a:pPr>
            <a:r>
              <a:rPr lang="en-US" sz="2000" dirty="0">
                <a:latin typeface="Arial" pitchFamily="34" charset="0"/>
                <a:cs typeface="Arial" pitchFamily="34" charset="0"/>
              </a:rPr>
              <a:t>Function </a:t>
            </a:r>
            <a:r>
              <a:rPr lang="en-US" sz="2000" dirty="0">
                <a:solidFill>
                  <a:srgbClr val="1910C6"/>
                </a:solidFill>
                <a:latin typeface="Arial" pitchFamily="34" charset="0"/>
                <a:cs typeface="Arial" pitchFamily="34" charset="0"/>
              </a:rPr>
              <a:t>q()</a:t>
            </a:r>
            <a:r>
              <a:rPr lang="en-US" sz="2000" dirty="0">
                <a:latin typeface="Arial" pitchFamily="34" charset="0"/>
                <a:cs typeface="Arial" pitchFamily="34" charset="0"/>
              </a:rPr>
              <a:t> is used to quit the R</a:t>
            </a:r>
          </a:p>
          <a:p>
            <a:pPr>
              <a:lnSpc>
                <a:spcPct val="150000"/>
              </a:lnSpc>
              <a:buFont typeface="Wingdings" pitchFamily="2" charset="2"/>
              <a:buChar char="ü"/>
            </a:pPr>
            <a:r>
              <a:rPr lang="en-US" sz="2000" dirty="0">
                <a:latin typeface="Arial" pitchFamily="34" charset="0"/>
                <a:cs typeface="Arial" pitchFamily="34" charset="0"/>
              </a:rPr>
              <a:t>The function </a:t>
            </a:r>
            <a:r>
              <a:rPr lang="en-US" sz="2000" dirty="0">
                <a:solidFill>
                  <a:srgbClr val="1910C6"/>
                </a:solidFill>
                <a:latin typeface="Arial" pitchFamily="34" charset="0"/>
                <a:cs typeface="Arial" pitchFamily="34" charset="0"/>
              </a:rPr>
              <a:t>demo() </a:t>
            </a:r>
            <a:r>
              <a:rPr lang="en-US" sz="2000" dirty="0">
                <a:latin typeface="Arial" pitchFamily="34" charset="0"/>
                <a:cs typeface="Arial" pitchFamily="34" charset="0"/>
              </a:rPr>
              <a:t>demos in package base.</a:t>
            </a:r>
          </a:p>
          <a:p>
            <a:pPr>
              <a:lnSpc>
                <a:spcPct val="150000"/>
              </a:lnSpc>
              <a:buFont typeface="Wingdings" pitchFamily="2" charset="2"/>
              <a:buChar char="ü"/>
            </a:pPr>
            <a:r>
              <a:rPr lang="en-US" sz="2000" dirty="0">
                <a:latin typeface="Arial" pitchFamily="34" charset="0"/>
                <a:cs typeface="Arial" pitchFamily="34" charset="0"/>
              </a:rPr>
              <a:t>The function </a:t>
            </a:r>
            <a:r>
              <a:rPr lang="en-US" sz="2000" dirty="0">
                <a:solidFill>
                  <a:srgbClr val="1910C6"/>
                </a:solidFill>
                <a:latin typeface="Arial" pitchFamily="34" charset="0"/>
                <a:cs typeface="Arial" pitchFamily="34" charset="0"/>
              </a:rPr>
              <a:t>help() </a:t>
            </a:r>
            <a:r>
              <a:rPr lang="en-US" sz="2000" dirty="0">
                <a:latin typeface="Arial" pitchFamily="34" charset="0"/>
                <a:cs typeface="Arial" pitchFamily="34" charset="0"/>
              </a:rPr>
              <a:t>or </a:t>
            </a:r>
            <a:r>
              <a:rPr lang="en-US" sz="2000" dirty="0" err="1">
                <a:solidFill>
                  <a:srgbClr val="1910C6"/>
                </a:solidFill>
                <a:latin typeface="Arial" pitchFamily="34" charset="0"/>
                <a:cs typeface="Arial" pitchFamily="34" charset="0"/>
              </a:rPr>
              <a:t>help.start</a:t>
            </a:r>
            <a:r>
              <a:rPr lang="en-US" sz="2000" dirty="0">
                <a:solidFill>
                  <a:srgbClr val="1910C6"/>
                </a:solidFill>
                <a:latin typeface="Arial" pitchFamily="34" charset="0"/>
                <a:cs typeface="Arial" pitchFamily="34" charset="0"/>
              </a:rPr>
              <a:t>() </a:t>
            </a:r>
            <a:r>
              <a:rPr lang="en-US" sz="2000" dirty="0">
                <a:latin typeface="Arial" pitchFamily="34" charset="0"/>
                <a:cs typeface="Arial" pitchFamily="34" charset="0"/>
              </a:rPr>
              <a:t>for help in HTML form</a:t>
            </a:r>
          </a:p>
          <a:p>
            <a:pPr>
              <a:lnSpc>
                <a:spcPct val="150000"/>
              </a:lnSpc>
              <a:buFont typeface="Wingdings" pitchFamily="2" charset="2"/>
              <a:buChar char="ü"/>
            </a:pPr>
            <a:r>
              <a:rPr lang="en-US" sz="2000" dirty="0">
                <a:latin typeface="Arial" pitchFamily="34" charset="0"/>
                <a:cs typeface="Arial" pitchFamily="34" charset="0"/>
              </a:rPr>
              <a:t>Now we will see some of the commonly used Mathematical functions</a:t>
            </a:r>
          </a:p>
          <a:p>
            <a:pPr>
              <a:lnSpc>
                <a:spcPct val="150000"/>
              </a:lnSpc>
            </a:pPr>
            <a:r>
              <a:rPr lang="en-US" sz="2000" dirty="0">
                <a:solidFill>
                  <a:srgbClr val="FF0000"/>
                </a:solidFill>
                <a:latin typeface="Arial" pitchFamily="34" charset="0"/>
                <a:cs typeface="Arial" pitchFamily="34" charset="0"/>
              </a:rPr>
              <a:t>Example-1</a:t>
            </a:r>
            <a:r>
              <a:rPr lang="en-US" sz="2000" dirty="0">
                <a:latin typeface="Arial" pitchFamily="34" charset="0"/>
                <a:cs typeface="Arial" pitchFamily="34" charset="0"/>
              </a:rPr>
              <a:t> Natural log of 27</a:t>
            </a:r>
          </a:p>
          <a:p>
            <a:pPr marL="457200" indent="-457200">
              <a:lnSpc>
                <a:spcPct val="150000"/>
              </a:lnSpc>
              <a:buClr>
                <a:srgbClr val="FF0000"/>
              </a:buClr>
            </a:pPr>
            <a:r>
              <a:rPr lang="en-US" sz="2000" dirty="0">
                <a:solidFill>
                  <a:srgbClr val="1910C6"/>
                </a:solidFill>
              </a:rPr>
              <a:t>&gt; log(27) </a:t>
            </a:r>
          </a:p>
          <a:p>
            <a:pPr marL="457200" indent="-457200">
              <a:lnSpc>
                <a:spcPct val="150000"/>
              </a:lnSpc>
              <a:buClr>
                <a:srgbClr val="FF0000"/>
              </a:buClr>
            </a:pPr>
            <a:r>
              <a:rPr lang="en-US" sz="2000" dirty="0"/>
              <a:t>[1] 3.295837</a:t>
            </a:r>
          </a:p>
          <a:p>
            <a:pPr marL="457200" indent="-457200">
              <a:lnSpc>
                <a:spcPct val="150000"/>
              </a:lnSpc>
              <a:buClr>
                <a:srgbClr val="FF0000"/>
              </a:buClr>
            </a:pPr>
            <a:r>
              <a:rPr lang="en-US" sz="2000" dirty="0"/>
              <a:t> </a:t>
            </a:r>
            <a:r>
              <a:rPr lang="en-US" sz="2000" dirty="0">
                <a:solidFill>
                  <a:srgbClr val="1910C6"/>
                </a:solidFill>
              </a:rPr>
              <a:t>&gt;</a:t>
            </a:r>
          </a:p>
          <a:p>
            <a:pPr marL="457200" indent="-457200">
              <a:lnSpc>
                <a:spcPct val="150000"/>
              </a:lnSpc>
              <a:buClr>
                <a:srgbClr val="FF0000"/>
              </a:buClr>
            </a:pPr>
            <a:r>
              <a:rPr lang="en-US" sz="2000" dirty="0">
                <a:solidFill>
                  <a:srgbClr val="FF0000"/>
                </a:solidFill>
                <a:latin typeface="Arial" pitchFamily="34" charset="0"/>
                <a:cs typeface="Arial" pitchFamily="34" charset="0"/>
              </a:rPr>
              <a:t>Example-2</a:t>
            </a:r>
            <a:r>
              <a:rPr lang="en-US" sz="2000" dirty="0">
                <a:latin typeface="Arial" pitchFamily="34" charset="0"/>
                <a:cs typeface="Arial" pitchFamily="34" charset="0"/>
              </a:rPr>
              <a:t> e raised to the power 3</a:t>
            </a:r>
          </a:p>
          <a:p>
            <a:pPr marL="457200" indent="-457200">
              <a:lnSpc>
                <a:spcPct val="150000"/>
              </a:lnSpc>
              <a:buClr>
                <a:srgbClr val="FF0000"/>
              </a:buClr>
            </a:pPr>
            <a:r>
              <a:rPr lang="en-US" sz="2000" dirty="0">
                <a:solidFill>
                  <a:srgbClr val="251BED"/>
                </a:solidFill>
                <a:latin typeface="Arial" pitchFamily="34" charset="0"/>
                <a:cs typeface="Arial" pitchFamily="34" charset="0"/>
              </a:rPr>
              <a:t>&gt; exp(3) </a:t>
            </a:r>
          </a:p>
          <a:p>
            <a:pPr marL="457200" indent="-457200">
              <a:lnSpc>
                <a:spcPct val="150000"/>
              </a:lnSpc>
              <a:buClr>
                <a:srgbClr val="FF0000"/>
              </a:buClr>
            </a:pPr>
            <a:r>
              <a:rPr lang="en-US" sz="2000" dirty="0">
                <a:latin typeface="Arial" pitchFamily="34" charset="0"/>
                <a:cs typeface="Arial" pitchFamily="34" charset="0"/>
              </a:rPr>
              <a:t>[1] 20.08554</a:t>
            </a:r>
          </a:p>
          <a:p>
            <a:pPr marL="457200" indent="-457200">
              <a:lnSpc>
                <a:spcPct val="150000"/>
              </a:lnSpc>
              <a:buClr>
                <a:srgbClr val="FF0000"/>
              </a:buClr>
            </a:pPr>
            <a:r>
              <a:rPr lang="en-US" sz="2000" dirty="0">
                <a:solidFill>
                  <a:srgbClr val="251BED"/>
                </a:solidFill>
                <a:latin typeface="Arial" pitchFamily="34" charset="0"/>
                <a:cs typeface="Arial" pitchFamily="34" charset="0"/>
              </a:rPr>
              <a:t> &gt;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FUNCTIONS</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dirty="0"/>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6" name="TextBox 5"/>
          <p:cNvSpPr txBox="1"/>
          <p:nvPr/>
        </p:nvSpPr>
        <p:spPr>
          <a:xfrm>
            <a:off x="228600" y="1676400"/>
            <a:ext cx="8686800" cy="4093428"/>
          </a:xfrm>
          <a:prstGeom prst="rect">
            <a:avLst/>
          </a:prstGeom>
          <a:noFill/>
        </p:spPr>
        <p:txBody>
          <a:bodyPr wrap="square" rtlCol="0">
            <a:spAutoFit/>
          </a:bodyPr>
          <a:lstStyle/>
          <a:p>
            <a:pPr>
              <a:lnSpc>
                <a:spcPct val="150000"/>
              </a:lnSpc>
            </a:pPr>
            <a:r>
              <a:rPr lang="en-US" sz="2000" dirty="0">
                <a:solidFill>
                  <a:srgbClr val="FF0000"/>
                </a:solidFill>
                <a:latin typeface="Arial" pitchFamily="34" charset="0"/>
                <a:cs typeface="Arial" pitchFamily="34" charset="0"/>
              </a:rPr>
              <a:t>Example-3</a:t>
            </a:r>
            <a:r>
              <a:rPr lang="en-US" sz="2000" dirty="0">
                <a:latin typeface="Arial" pitchFamily="34" charset="0"/>
                <a:cs typeface="Arial" pitchFamily="34" charset="0"/>
              </a:rPr>
              <a:t> compute square root of 225 that is </a:t>
            </a:r>
          </a:p>
          <a:p>
            <a:pPr fontAlgn="t"/>
            <a:r>
              <a:rPr lang="en-US" sz="2000" dirty="0">
                <a:latin typeface="Arial" pitchFamily="34" charset="0"/>
                <a:cs typeface="Arial" pitchFamily="34" charset="0"/>
              </a:rPr>
              <a:t>&gt;</a:t>
            </a:r>
            <a:r>
              <a:rPr lang="en-US" sz="2000" dirty="0">
                <a:solidFill>
                  <a:srgbClr val="1910C6"/>
                </a:solidFill>
                <a:latin typeface="Arial" pitchFamily="34" charset="0"/>
                <a:cs typeface="Arial" pitchFamily="34" charset="0"/>
              </a:rPr>
              <a:t> </a:t>
            </a:r>
            <a:r>
              <a:rPr lang="en-US" sz="2000" dirty="0" err="1">
                <a:solidFill>
                  <a:srgbClr val="1910C6"/>
                </a:solidFill>
                <a:latin typeface="Arial" pitchFamily="34" charset="0"/>
                <a:cs typeface="Arial" pitchFamily="34" charset="0"/>
              </a:rPr>
              <a:t>sqrt</a:t>
            </a:r>
            <a:r>
              <a:rPr lang="en-US" sz="2000" dirty="0">
                <a:solidFill>
                  <a:srgbClr val="1910C6"/>
                </a:solidFill>
                <a:latin typeface="Arial" pitchFamily="34" charset="0"/>
                <a:cs typeface="Arial" pitchFamily="34" charset="0"/>
              </a:rPr>
              <a:t>(225) </a:t>
            </a:r>
          </a:p>
          <a:p>
            <a:pPr fontAlgn="t"/>
            <a:r>
              <a:rPr lang="en-US" sz="2000" dirty="0">
                <a:latin typeface="Arial" pitchFamily="34" charset="0"/>
                <a:cs typeface="Arial" pitchFamily="34" charset="0"/>
              </a:rPr>
              <a:t>[1] 15</a:t>
            </a:r>
          </a:p>
          <a:p>
            <a:pPr fontAlgn="t"/>
            <a:r>
              <a:rPr lang="en-US" sz="2000" dirty="0">
                <a:latin typeface="Arial" pitchFamily="34" charset="0"/>
                <a:cs typeface="Arial" pitchFamily="34" charset="0"/>
              </a:rPr>
              <a:t> </a:t>
            </a:r>
            <a:r>
              <a:rPr lang="en-US" sz="2000" dirty="0">
                <a:solidFill>
                  <a:srgbClr val="1910C6"/>
                </a:solidFill>
                <a:latin typeface="Arial" pitchFamily="34" charset="0"/>
                <a:cs typeface="Arial" pitchFamily="34" charset="0"/>
              </a:rPr>
              <a:t>&gt;</a:t>
            </a:r>
          </a:p>
          <a:p>
            <a:pPr marL="457200" indent="-457200">
              <a:lnSpc>
                <a:spcPct val="150000"/>
              </a:lnSpc>
              <a:buClr>
                <a:srgbClr val="FF0000"/>
              </a:buClr>
            </a:pPr>
            <a:r>
              <a:rPr lang="en-US" sz="2000" dirty="0">
                <a:solidFill>
                  <a:srgbClr val="FF0000"/>
                </a:solidFill>
                <a:latin typeface="Arial" pitchFamily="34" charset="0"/>
                <a:cs typeface="Arial" pitchFamily="34" charset="0"/>
              </a:rPr>
              <a:t>Example-4</a:t>
            </a:r>
            <a:r>
              <a:rPr lang="en-US" sz="2000" dirty="0">
                <a:latin typeface="Arial" pitchFamily="34" charset="0"/>
                <a:cs typeface="Arial" pitchFamily="34" charset="0"/>
              </a:rPr>
              <a:t> compute cube root of 125 that is </a:t>
            </a:r>
          </a:p>
          <a:p>
            <a:pPr fontAlgn="t"/>
            <a:r>
              <a:rPr lang="en-US" sz="2000" dirty="0">
                <a:solidFill>
                  <a:srgbClr val="251BED"/>
                </a:solidFill>
                <a:latin typeface="Arial" pitchFamily="34" charset="0"/>
                <a:cs typeface="Arial" pitchFamily="34" charset="0"/>
              </a:rPr>
              <a:t>&gt;125^(1/3) </a:t>
            </a:r>
          </a:p>
          <a:p>
            <a:pPr fontAlgn="t"/>
            <a:r>
              <a:rPr lang="en-US" sz="2000" dirty="0">
                <a:latin typeface="Arial" pitchFamily="34" charset="0"/>
                <a:cs typeface="Arial" pitchFamily="34" charset="0"/>
              </a:rPr>
              <a:t>[1] 5</a:t>
            </a:r>
          </a:p>
          <a:p>
            <a:pPr fontAlgn="t"/>
            <a:r>
              <a:rPr lang="en-US" sz="2000" dirty="0">
                <a:solidFill>
                  <a:srgbClr val="251BED"/>
                </a:solidFill>
                <a:latin typeface="Arial" pitchFamily="34" charset="0"/>
                <a:cs typeface="Arial" pitchFamily="34" charset="0"/>
              </a:rPr>
              <a:t> &gt; </a:t>
            </a:r>
          </a:p>
          <a:p>
            <a:pPr fontAlgn="t"/>
            <a:r>
              <a:rPr lang="en-US" sz="2000" dirty="0">
                <a:solidFill>
                  <a:srgbClr val="FF0000"/>
                </a:solidFill>
                <a:latin typeface="Arial" pitchFamily="34" charset="0"/>
                <a:cs typeface="Arial" pitchFamily="34" charset="0"/>
              </a:rPr>
              <a:t>Example-5</a:t>
            </a:r>
            <a:r>
              <a:rPr lang="en-US" sz="2000" dirty="0">
                <a:latin typeface="Arial" pitchFamily="34" charset="0"/>
                <a:cs typeface="Arial" pitchFamily="34" charset="0"/>
              </a:rPr>
              <a:t> compute Absolute value or unsigned value of 9 that is  </a:t>
            </a:r>
          </a:p>
          <a:p>
            <a:pPr fontAlgn="t"/>
            <a:r>
              <a:rPr lang="en-US" sz="2000" dirty="0">
                <a:solidFill>
                  <a:srgbClr val="1910C6"/>
                </a:solidFill>
                <a:latin typeface="Arial" pitchFamily="34" charset="0"/>
                <a:cs typeface="Arial" pitchFamily="34" charset="0"/>
              </a:rPr>
              <a:t>&gt; abs(-9)</a:t>
            </a:r>
          </a:p>
          <a:p>
            <a:pPr fontAlgn="t"/>
            <a:r>
              <a:rPr lang="en-US" sz="2000" dirty="0">
                <a:latin typeface="Arial" pitchFamily="34" charset="0"/>
                <a:cs typeface="Arial" pitchFamily="34" charset="0"/>
              </a:rPr>
              <a:t> [1] 9</a:t>
            </a:r>
          </a:p>
          <a:p>
            <a:pPr fontAlgn="t"/>
            <a:r>
              <a:rPr lang="en-US" sz="2000" dirty="0">
                <a:latin typeface="Arial" pitchFamily="34" charset="0"/>
                <a:cs typeface="Arial" pitchFamily="34" charset="0"/>
              </a:rPr>
              <a:t> </a:t>
            </a:r>
            <a:r>
              <a:rPr lang="en-US" sz="2000" dirty="0">
                <a:solidFill>
                  <a:srgbClr val="1910C6"/>
                </a:solidFill>
                <a:latin typeface="Arial" pitchFamily="34" charset="0"/>
                <a:cs typeface="Arial" pitchFamily="34" charset="0"/>
              </a:rPr>
              <a:t>&gt;</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772400" y="4343400"/>
            <a:ext cx="685800" cy="476250"/>
          </a:xfrm>
          <a:prstGeom prst="rect">
            <a:avLst/>
          </a:prstGeom>
          <a:noFill/>
        </p:spPr>
      </p:pic>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0"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334000" y="3124200"/>
            <a:ext cx="857250" cy="552450"/>
          </a:xfrm>
          <a:prstGeom prst="rect">
            <a:avLst/>
          </a:prstGeom>
          <a:noFill/>
        </p:spPr>
      </p:pic>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2" name="Picture 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562600" y="1752600"/>
            <a:ext cx="828675" cy="55245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FUNCTIONS</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dirty="0"/>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TextBox 5"/>
          <p:cNvSpPr txBox="1"/>
          <p:nvPr/>
        </p:nvSpPr>
        <p:spPr>
          <a:xfrm>
            <a:off x="228600" y="1447800"/>
            <a:ext cx="8686800" cy="4401205"/>
          </a:xfrm>
          <a:prstGeom prst="rect">
            <a:avLst/>
          </a:prstGeom>
          <a:noFill/>
        </p:spPr>
        <p:txBody>
          <a:bodyPr wrap="square" rtlCol="0">
            <a:spAutoFit/>
          </a:bodyPr>
          <a:lstStyle/>
          <a:p>
            <a:pPr fontAlgn="t"/>
            <a:endParaRPr lang="en-US" sz="2000" dirty="0">
              <a:solidFill>
                <a:srgbClr val="FF0000"/>
              </a:solidFill>
              <a:latin typeface="Arial" pitchFamily="34" charset="0"/>
              <a:cs typeface="Arial" pitchFamily="34" charset="0"/>
            </a:endParaRPr>
          </a:p>
          <a:p>
            <a:pPr fontAlgn="t"/>
            <a:r>
              <a:rPr lang="en-US" sz="2000" dirty="0">
                <a:solidFill>
                  <a:srgbClr val="FF0000"/>
                </a:solidFill>
                <a:latin typeface="Arial" pitchFamily="34" charset="0"/>
                <a:cs typeface="Arial" pitchFamily="34" charset="0"/>
              </a:rPr>
              <a:t>Example-6 </a:t>
            </a:r>
            <a:r>
              <a:rPr lang="en-US" sz="2000" dirty="0">
                <a:latin typeface="Arial" pitchFamily="34" charset="0"/>
                <a:cs typeface="Arial" pitchFamily="34" charset="0"/>
              </a:rPr>
              <a:t> compute              when x=2</a:t>
            </a:r>
          </a:p>
          <a:p>
            <a:pPr fontAlgn="t"/>
            <a:r>
              <a:rPr lang="en-US" sz="2000" dirty="0">
                <a:solidFill>
                  <a:srgbClr val="251BED"/>
                </a:solidFill>
              </a:rPr>
              <a:t>&gt; x&lt;-2 </a:t>
            </a:r>
          </a:p>
          <a:p>
            <a:pPr fontAlgn="t"/>
            <a:r>
              <a:rPr lang="en-US" sz="2000" dirty="0">
                <a:solidFill>
                  <a:srgbClr val="251BED"/>
                </a:solidFill>
              </a:rPr>
              <a:t>&gt; exp((x*2)^(1/3))</a:t>
            </a:r>
          </a:p>
          <a:p>
            <a:pPr fontAlgn="t"/>
            <a:r>
              <a:rPr lang="en-US" sz="2000" dirty="0"/>
              <a:t> [1] 4.891021</a:t>
            </a:r>
          </a:p>
          <a:p>
            <a:pPr fontAlgn="t"/>
            <a:r>
              <a:rPr lang="en-US" sz="2000" dirty="0"/>
              <a:t> </a:t>
            </a:r>
            <a:r>
              <a:rPr lang="en-US" sz="2000" dirty="0">
                <a:solidFill>
                  <a:srgbClr val="251BED"/>
                </a:solidFill>
              </a:rPr>
              <a:t>&gt;</a:t>
            </a:r>
            <a:r>
              <a:rPr lang="en-US" sz="2000" dirty="0"/>
              <a:t> </a:t>
            </a:r>
          </a:p>
          <a:p>
            <a:pPr fontAlgn="t"/>
            <a:endParaRPr lang="en-US" sz="2000" dirty="0"/>
          </a:p>
          <a:p>
            <a:pPr fontAlgn="t"/>
            <a:r>
              <a:rPr lang="en-US" sz="2000" dirty="0">
                <a:solidFill>
                  <a:srgbClr val="FF0000"/>
                </a:solidFill>
                <a:latin typeface="Arial" pitchFamily="34" charset="0"/>
                <a:cs typeface="Arial" pitchFamily="34" charset="0"/>
              </a:rPr>
              <a:t>Example-7 </a:t>
            </a:r>
            <a:r>
              <a:rPr lang="en-US" sz="2000" dirty="0">
                <a:latin typeface="Arial" pitchFamily="34" charset="0"/>
                <a:cs typeface="Arial" pitchFamily="34" charset="0"/>
              </a:rPr>
              <a:t>compute </a:t>
            </a:r>
          </a:p>
          <a:p>
            <a:pPr fontAlgn="t"/>
            <a:endParaRPr lang="en-US" sz="2000" dirty="0">
              <a:latin typeface="Arial" pitchFamily="34" charset="0"/>
              <a:cs typeface="Arial" pitchFamily="34" charset="0"/>
            </a:endParaRPr>
          </a:p>
          <a:p>
            <a:pPr fontAlgn="t"/>
            <a:r>
              <a:rPr lang="en-US" sz="2000" dirty="0">
                <a:solidFill>
                  <a:srgbClr val="251BED"/>
                </a:solidFill>
                <a:latin typeface="Arial" pitchFamily="34" charset="0"/>
                <a:cs typeface="Arial" pitchFamily="34" charset="0"/>
              </a:rPr>
              <a:t>&gt; x&lt;-4 </a:t>
            </a:r>
          </a:p>
          <a:p>
            <a:pPr fontAlgn="t"/>
            <a:r>
              <a:rPr lang="en-US" sz="2000" dirty="0">
                <a:solidFill>
                  <a:srgbClr val="251BED"/>
                </a:solidFill>
                <a:latin typeface="Arial" pitchFamily="34" charset="0"/>
                <a:cs typeface="Arial" pitchFamily="34" charset="0"/>
              </a:rPr>
              <a:t>&gt; 1/</a:t>
            </a:r>
            <a:r>
              <a:rPr lang="en-US" sz="2000" dirty="0" err="1">
                <a:solidFill>
                  <a:srgbClr val="251BED"/>
                </a:solidFill>
                <a:latin typeface="Arial" pitchFamily="34" charset="0"/>
                <a:cs typeface="Arial" pitchFamily="34" charset="0"/>
              </a:rPr>
              <a:t>sqrt</a:t>
            </a:r>
            <a:r>
              <a:rPr lang="en-US" sz="2000" dirty="0">
                <a:solidFill>
                  <a:srgbClr val="251BED"/>
                </a:solidFill>
                <a:latin typeface="Arial" pitchFamily="34" charset="0"/>
                <a:cs typeface="Arial" pitchFamily="34" charset="0"/>
              </a:rPr>
              <a:t>(x) </a:t>
            </a:r>
          </a:p>
          <a:p>
            <a:pPr fontAlgn="t"/>
            <a:r>
              <a:rPr lang="en-US" sz="2000" dirty="0">
                <a:latin typeface="Arial" pitchFamily="34" charset="0"/>
                <a:cs typeface="Arial" pitchFamily="34" charset="0"/>
              </a:rPr>
              <a:t>[1] 0.5 </a:t>
            </a:r>
          </a:p>
          <a:p>
            <a:pPr fontAlgn="t"/>
            <a:r>
              <a:rPr lang="en-US" sz="2000" dirty="0">
                <a:solidFill>
                  <a:srgbClr val="251BED"/>
                </a:solidFill>
                <a:latin typeface="Arial" pitchFamily="34" charset="0"/>
                <a:cs typeface="Arial" pitchFamily="34" charset="0"/>
              </a:rPr>
              <a:t>&gt; </a:t>
            </a:r>
          </a:p>
          <a:p>
            <a:pPr fontAlgn="t"/>
            <a:endParaRPr lang="en-US" sz="2000" dirty="0">
              <a:latin typeface="Arial" pitchFamily="34" charset="0"/>
              <a:cs typeface="Arial" pitchFamily="34" charset="0"/>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743200" y="1600200"/>
            <a:ext cx="742950" cy="581025"/>
          </a:xfrm>
          <a:prstGeom prst="rect">
            <a:avLst/>
          </a:prstGeom>
          <a:noFill/>
        </p:spPr>
      </p:pic>
      <p:sp>
        <p:nvSpPr>
          <p:cNvPr id="1027" name="Rectangle 3"/>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21"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743200" y="3276600"/>
            <a:ext cx="2352675" cy="942975"/>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FUNCTIONS</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dirty="0"/>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TextBox 5"/>
          <p:cNvSpPr txBox="1"/>
          <p:nvPr/>
        </p:nvSpPr>
        <p:spPr>
          <a:xfrm>
            <a:off x="228600" y="1447800"/>
            <a:ext cx="8686800" cy="3477875"/>
          </a:xfrm>
          <a:prstGeom prst="rect">
            <a:avLst/>
          </a:prstGeom>
          <a:noFill/>
        </p:spPr>
        <p:txBody>
          <a:bodyPr wrap="square" rtlCol="0">
            <a:spAutoFit/>
          </a:bodyPr>
          <a:lstStyle/>
          <a:p>
            <a:pPr fontAlgn="t"/>
            <a:endParaRPr lang="en-US" sz="2000" dirty="0">
              <a:solidFill>
                <a:srgbClr val="FF0000"/>
              </a:solidFill>
              <a:latin typeface="Arial" pitchFamily="34" charset="0"/>
              <a:cs typeface="Arial" pitchFamily="34" charset="0"/>
            </a:endParaRPr>
          </a:p>
          <a:p>
            <a:pPr fontAlgn="t">
              <a:lnSpc>
                <a:spcPct val="150000"/>
              </a:lnSpc>
              <a:buFont typeface="Wingdings" pitchFamily="2" charset="2"/>
              <a:buChar char="ü"/>
            </a:pPr>
            <a:r>
              <a:rPr lang="en-US" sz="2000" dirty="0">
                <a:latin typeface="Arial" pitchFamily="34" charset="0"/>
                <a:cs typeface="Arial" pitchFamily="34" charset="0"/>
              </a:rPr>
              <a:t>Till now we experimented the functions with single argument between the brackets </a:t>
            </a:r>
          </a:p>
          <a:p>
            <a:pPr fontAlgn="t">
              <a:lnSpc>
                <a:spcPct val="150000"/>
              </a:lnSpc>
              <a:buFont typeface="Wingdings" pitchFamily="2" charset="2"/>
              <a:buChar char="ü"/>
            </a:pPr>
            <a:r>
              <a:rPr lang="en-US" sz="2000" dirty="0">
                <a:latin typeface="Arial" pitchFamily="34" charset="0"/>
                <a:cs typeface="Arial" pitchFamily="34" charset="0"/>
              </a:rPr>
              <a:t>We can add more arguments by separating with commas</a:t>
            </a:r>
          </a:p>
          <a:p>
            <a:pPr fontAlgn="t">
              <a:lnSpc>
                <a:spcPct val="150000"/>
              </a:lnSpc>
              <a:buFont typeface="Wingdings" pitchFamily="2" charset="2"/>
              <a:buChar char="ü"/>
            </a:pPr>
            <a:r>
              <a:rPr lang="en-US" sz="2000" dirty="0">
                <a:latin typeface="Arial" pitchFamily="34" charset="0"/>
                <a:cs typeface="Arial" pitchFamily="34" charset="0"/>
              </a:rPr>
              <a:t>These extra arguments serve to do things like modify the way that the function is applied or tell it to only use part of a data set, or specify how function should deal with missing data points</a:t>
            </a:r>
          </a:p>
          <a:p>
            <a:pPr fontAlgn="t"/>
            <a:endParaRPr lang="en-US" sz="2000" dirty="0">
              <a:latin typeface="Arial" pitchFamily="34" charset="0"/>
              <a:cs typeface="Arial" pitchFamily="34" charset="0"/>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FD4AA8-0EA0-4FE5-9C54-C36235493C1D}" type="datetime3">
              <a:rPr lang="en-US" smtClean="0"/>
              <a:pPr/>
              <a:t>15 March 2022</a:t>
            </a:fld>
            <a:endParaRPr lang="en-US"/>
          </a:p>
        </p:txBody>
      </p:sp>
      <p:sp>
        <p:nvSpPr>
          <p:cNvPr id="5" name="Footer Placeholder 4"/>
          <p:cNvSpPr>
            <a:spLocks noGrp="1"/>
          </p:cNvSpPr>
          <p:nvPr>
            <p:ph type="ftr" sz="quarter" idx="11"/>
          </p:nvPr>
        </p:nvSpPr>
        <p:spPr/>
        <p:txBody>
          <a:bodyPr/>
          <a:lstStyle/>
          <a:p>
            <a:r>
              <a:rPr lang="en-US"/>
              <a:t>Sunil N, R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pic>
        <p:nvPicPr>
          <p:cNvPr id="10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FUNCTIONS</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dirty="0"/>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TextBox 5"/>
          <p:cNvSpPr txBox="1"/>
          <p:nvPr/>
        </p:nvSpPr>
        <p:spPr>
          <a:xfrm>
            <a:off x="228600" y="914400"/>
            <a:ext cx="8686800" cy="5724644"/>
          </a:xfrm>
          <a:prstGeom prst="rect">
            <a:avLst/>
          </a:prstGeom>
          <a:noFill/>
        </p:spPr>
        <p:txBody>
          <a:bodyPr wrap="square" rtlCol="0">
            <a:spAutoFit/>
          </a:bodyPr>
          <a:lstStyle/>
          <a:p>
            <a:pPr fontAlgn="t">
              <a:lnSpc>
                <a:spcPct val="150000"/>
              </a:lnSpc>
            </a:pPr>
            <a:r>
              <a:rPr lang="en-US" sz="2800" dirty="0">
                <a:solidFill>
                  <a:srgbClr val="FF0000"/>
                </a:solidFill>
                <a:latin typeface="Arial" pitchFamily="34" charset="0"/>
                <a:cs typeface="Arial" pitchFamily="34" charset="0"/>
              </a:rPr>
              <a:t>round()</a:t>
            </a:r>
          </a:p>
          <a:p>
            <a:pPr fontAlgn="t">
              <a:lnSpc>
                <a:spcPct val="150000"/>
              </a:lnSpc>
            </a:pPr>
            <a:r>
              <a:rPr lang="en-US" sz="2000" dirty="0">
                <a:solidFill>
                  <a:srgbClr val="251BED"/>
                </a:solidFill>
                <a:latin typeface="Arial" pitchFamily="34" charset="0"/>
                <a:cs typeface="Arial" pitchFamily="34" charset="0"/>
              </a:rPr>
              <a:t>	rounds the values in its first argument to the specified number of decimal places (default 0).</a:t>
            </a:r>
          </a:p>
          <a:p>
            <a:pPr fontAlgn="t">
              <a:lnSpc>
                <a:spcPct val="150000"/>
              </a:lnSpc>
            </a:pPr>
            <a:r>
              <a:rPr lang="en-US" sz="2800" dirty="0">
                <a:solidFill>
                  <a:srgbClr val="FF0000"/>
                </a:solidFill>
                <a:latin typeface="Arial" pitchFamily="34" charset="0"/>
                <a:cs typeface="Arial" pitchFamily="34" charset="0"/>
              </a:rPr>
              <a:t>ceiling() </a:t>
            </a:r>
          </a:p>
          <a:p>
            <a:pPr fontAlgn="t">
              <a:lnSpc>
                <a:spcPct val="150000"/>
              </a:lnSpc>
            </a:pPr>
            <a:r>
              <a:rPr lang="en-US" sz="2000" dirty="0">
                <a:solidFill>
                  <a:srgbClr val="1910C6"/>
                </a:solidFill>
                <a:latin typeface="Arial" pitchFamily="34" charset="0"/>
                <a:cs typeface="Arial" pitchFamily="34" charset="0"/>
              </a:rPr>
              <a:t>	</a:t>
            </a:r>
            <a:r>
              <a:rPr lang="en-US" sz="2000" dirty="0">
                <a:solidFill>
                  <a:srgbClr val="251BED"/>
                </a:solidFill>
              </a:rPr>
              <a:t> </a:t>
            </a:r>
            <a:r>
              <a:rPr lang="en-US" sz="2000" dirty="0">
                <a:solidFill>
                  <a:srgbClr val="251BED"/>
                </a:solidFill>
                <a:latin typeface="Arial" pitchFamily="34" charset="0"/>
                <a:cs typeface="Arial" pitchFamily="34" charset="0"/>
              </a:rPr>
              <a:t>takes a single numeric argument x and returns a numeric vector containing the smallest integers not less than the corresponding elements of x.</a:t>
            </a:r>
          </a:p>
          <a:p>
            <a:pPr fontAlgn="t">
              <a:lnSpc>
                <a:spcPct val="150000"/>
              </a:lnSpc>
            </a:pPr>
            <a:r>
              <a:rPr lang="en-US" sz="2800" dirty="0">
                <a:solidFill>
                  <a:srgbClr val="FF0000"/>
                </a:solidFill>
                <a:latin typeface="Arial" pitchFamily="34" charset="0"/>
                <a:cs typeface="Arial" pitchFamily="34" charset="0"/>
              </a:rPr>
              <a:t>floor()</a:t>
            </a:r>
          </a:p>
          <a:p>
            <a:pPr fontAlgn="t">
              <a:lnSpc>
                <a:spcPct val="150000"/>
              </a:lnSpc>
            </a:pPr>
            <a:r>
              <a:rPr lang="en-US" sz="2000" dirty="0">
                <a:latin typeface="Arial" pitchFamily="34" charset="0"/>
                <a:cs typeface="Arial" pitchFamily="34" charset="0"/>
              </a:rPr>
              <a:t> 	</a:t>
            </a:r>
            <a:r>
              <a:rPr lang="en-US" sz="2000" dirty="0">
                <a:solidFill>
                  <a:srgbClr val="251BED"/>
                </a:solidFill>
                <a:latin typeface="Arial" pitchFamily="34" charset="0"/>
                <a:cs typeface="Arial" pitchFamily="34" charset="0"/>
              </a:rPr>
              <a:t>takes a single numeric argument x and returns a numeric vector containing the largest integers not greater than the corresponding elements of x.</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FUNCTIONS</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dirty="0"/>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TextBox 5"/>
          <p:cNvSpPr txBox="1"/>
          <p:nvPr/>
        </p:nvSpPr>
        <p:spPr>
          <a:xfrm>
            <a:off x="228600" y="914400"/>
            <a:ext cx="8686800" cy="3416320"/>
          </a:xfrm>
          <a:prstGeom prst="rect">
            <a:avLst/>
          </a:prstGeom>
          <a:noFill/>
        </p:spPr>
        <p:txBody>
          <a:bodyPr wrap="square" rtlCol="0">
            <a:spAutoFit/>
          </a:bodyPr>
          <a:lstStyle/>
          <a:p>
            <a:pPr fontAlgn="t">
              <a:lnSpc>
                <a:spcPct val="150000"/>
              </a:lnSpc>
            </a:pPr>
            <a:r>
              <a:rPr lang="en-US" sz="2800" dirty="0" err="1">
                <a:solidFill>
                  <a:srgbClr val="FF0000"/>
                </a:solidFill>
                <a:latin typeface="Arial" pitchFamily="34" charset="0"/>
                <a:cs typeface="Arial" pitchFamily="34" charset="0"/>
              </a:rPr>
              <a:t>trunc</a:t>
            </a:r>
            <a:r>
              <a:rPr lang="en-US" sz="2800" dirty="0">
                <a:solidFill>
                  <a:srgbClr val="FF0000"/>
                </a:solidFill>
                <a:latin typeface="Arial" pitchFamily="34" charset="0"/>
                <a:cs typeface="Arial" pitchFamily="34" charset="0"/>
              </a:rPr>
              <a:t>()</a:t>
            </a:r>
          </a:p>
          <a:p>
            <a:pPr fontAlgn="t">
              <a:lnSpc>
                <a:spcPct val="150000"/>
              </a:lnSpc>
            </a:pPr>
            <a:r>
              <a:rPr lang="en-US" sz="2800" dirty="0">
                <a:latin typeface="Arial" pitchFamily="34" charset="0"/>
                <a:cs typeface="Arial" pitchFamily="34" charset="0"/>
              </a:rPr>
              <a:t> </a:t>
            </a:r>
            <a:r>
              <a:rPr lang="en-US" sz="2000" dirty="0">
                <a:solidFill>
                  <a:srgbClr val="251BED"/>
                </a:solidFill>
                <a:latin typeface="Arial" pitchFamily="34" charset="0"/>
                <a:cs typeface="Arial" pitchFamily="34" charset="0"/>
              </a:rPr>
              <a:t>takes a single numeric argument x and returns a numeric vector containing the integers formed by truncating the values in x toward 0. </a:t>
            </a:r>
          </a:p>
          <a:p>
            <a:pPr fontAlgn="t">
              <a:lnSpc>
                <a:spcPct val="150000"/>
              </a:lnSpc>
            </a:pPr>
            <a:r>
              <a:rPr lang="en-US" sz="2800" dirty="0" err="1">
                <a:solidFill>
                  <a:srgbClr val="FF0000"/>
                </a:solidFill>
                <a:latin typeface="Arial" pitchFamily="34" charset="0"/>
                <a:cs typeface="Arial" pitchFamily="34" charset="0"/>
              </a:rPr>
              <a:t>signif</a:t>
            </a:r>
            <a:r>
              <a:rPr lang="en-US" sz="2800" dirty="0">
                <a:solidFill>
                  <a:srgbClr val="FF0000"/>
                </a:solidFill>
                <a:latin typeface="Arial" pitchFamily="34" charset="0"/>
                <a:cs typeface="Arial" pitchFamily="34" charset="0"/>
              </a:rPr>
              <a:t>() </a:t>
            </a:r>
          </a:p>
          <a:p>
            <a:pPr fontAlgn="t">
              <a:lnSpc>
                <a:spcPct val="150000"/>
              </a:lnSpc>
            </a:pPr>
            <a:r>
              <a:rPr lang="en-US" sz="2000" dirty="0">
                <a:solidFill>
                  <a:srgbClr val="251BED"/>
                </a:solidFill>
                <a:latin typeface="Arial" pitchFamily="34" charset="0"/>
                <a:cs typeface="Arial" pitchFamily="34" charset="0"/>
              </a:rPr>
              <a:t>rounds the values in its first argument to the specified number of significant digits</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FUNCTIONS</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dirty="0"/>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TextBox 5"/>
          <p:cNvSpPr txBox="1"/>
          <p:nvPr/>
        </p:nvSpPr>
        <p:spPr>
          <a:xfrm>
            <a:off x="228600" y="838200"/>
            <a:ext cx="8686800" cy="5170646"/>
          </a:xfrm>
          <a:prstGeom prst="rect">
            <a:avLst/>
          </a:prstGeom>
          <a:noFill/>
        </p:spPr>
        <p:txBody>
          <a:bodyPr wrap="square" rtlCol="0">
            <a:spAutoFit/>
          </a:bodyPr>
          <a:lstStyle/>
          <a:p>
            <a:pPr fontAlgn="t">
              <a:lnSpc>
                <a:spcPct val="150000"/>
              </a:lnSpc>
            </a:pPr>
            <a:r>
              <a:rPr lang="en-US" sz="2000" dirty="0">
                <a:latin typeface="Arial" pitchFamily="34" charset="0"/>
                <a:cs typeface="Arial" pitchFamily="34" charset="0"/>
              </a:rPr>
              <a:t>Function </a:t>
            </a:r>
            <a:r>
              <a:rPr lang="en-US" sz="2000" dirty="0">
                <a:solidFill>
                  <a:srgbClr val="FF0000"/>
                </a:solidFill>
                <a:latin typeface="Arial" pitchFamily="34" charset="0"/>
                <a:cs typeface="Arial" pitchFamily="34" charset="0"/>
              </a:rPr>
              <a:t>round()</a:t>
            </a:r>
          </a:p>
          <a:p>
            <a:pPr fontAlgn="t">
              <a:lnSpc>
                <a:spcPct val="150000"/>
              </a:lnSpc>
            </a:pPr>
            <a:r>
              <a:rPr lang="en-US" sz="2000" dirty="0">
                <a:solidFill>
                  <a:srgbClr val="251BED"/>
                </a:solidFill>
                <a:latin typeface="Arial" pitchFamily="34" charset="0"/>
                <a:cs typeface="Arial" pitchFamily="34" charset="0"/>
              </a:rPr>
              <a:t>    this function rounds off a number to a certain number of decimal places</a:t>
            </a:r>
          </a:p>
          <a:p>
            <a:pPr fontAlgn="t">
              <a:lnSpc>
                <a:spcPct val="150000"/>
              </a:lnSpc>
            </a:pPr>
            <a:r>
              <a:rPr lang="en-US" sz="2000" dirty="0">
                <a:solidFill>
                  <a:srgbClr val="251BED"/>
                </a:solidFill>
                <a:latin typeface="Arial" pitchFamily="34" charset="0"/>
                <a:cs typeface="Arial" pitchFamily="34" charset="0"/>
              </a:rPr>
              <a:t>Syntax :</a:t>
            </a:r>
            <a:r>
              <a:rPr lang="en-US" sz="2000" dirty="0">
                <a:latin typeface="Arial" pitchFamily="34" charset="0"/>
                <a:cs typeface="Arial" pitchFamily="34" charset="0"/>
              </a:rPr>
              <a:t> </a:t>
            </a:r>
            <a:r>
              <a:rPr lang="en-US" sz="2000" dirty="0">
                <a:solidFill>
                  <a:srgbClr val="FF0000"/>
                </a:solidFill>
                <a:latin typeface="Arial" pitchFamily="34" charset="0"/>
                <a:cs typeface="Arial" pitchFamily="34" charset="0"/>
              </a:rPr>
              <a:t>round(), round(x, number of digits)</a:t>
            </a:r>
          </a:p>
          <a:p>
            <a:pPr fontAlgn="t">
              <a:lnSpc>
                <a:spcPct val="150000"/>
              </a:lnSpc>
            </a:pPr>
            <a:r>
              <a:rPr lang="en-US" sz="2000" dirty="0">
                <a:solidFill>
                  <a:srgbClr val="FF0000"/>
                </a:solidFill>
                <a:latin typeface="Arial" pitchFamily="34" charset="0"/>
                <a:cs typeface="Arial" pitchFamily="34" charset="0"/>
              </a:rPr>
              <a:t>Example 1</a:t>
            </a:r>
            <a:r>
              <a:rPr lang="en-US" sz="2000" dirty="0">
                <a:latin typeface="Arial" pitchFamily="34" charset="0"/>
                <a:cs typeface="Arial" pitchFamily="34" charset="0"/>
              </a:rPr>
              <a:t> round 14.5378</a:t>
            </a:r>
          </a:p>
          <a:p>
            <a:pPr fontAlgn="t">
              <a:lnSpc>
                <a:spcPct val="150000"/>
              </a:lnSpc>
            </a:pPr>
            <a:r>
              <a:rPr lang="en-US" sz="2000" dirty="0">
                <a:solidFill>
                  <a:srgbClr val="251BED"/>
                </a:solidFill>
                <a:latin typeface="Arial" pitchFamily="34" charset="0"/>
                <a:cs typeface="Arial" pitchFamily="34" charset="0"/>
              </a:rPr>
              <a:t>&gt; round(14.538) </a:t>
            </a:r>
          </a:p>
          <a:p>
            <a:pPr fontAlgn="t">
              <a:lnSpc>
                <a:spcPct val="150000"/>
              </a:lnSpc>
            </a:pPr>
            <a:r>
              <a:rPr lang="en-US" sz="2000" dirty="0">
                <a:latin typeface="Arial" pitchFamily="34" charset="0"/>
                <a:cs typeface="Arial" pitchFamily="34" charset="0"/>
              </a:rPr>
              <a:t>[1] 15 </a:t>
            </a:r>
          </a:p>
          <a:p>
            <a:pPr fontAlgn="t">
              <a:lnSpc>
                <a:spcPct val="150000"/>
              </a:lnSpc>
            </a:pPr>
            <a:r>
              <a:rPr lang="en-US" sz="2000" dirty="0">
                <a:solidFill>
                  <a:srgbClr val="251BED"/>
                </a:solidFill>
                <a:latin typeface="Arial" pitchFamily="34" charset="0"/>
                <a:cs typeface="Arial" pitchFamily="34" charset="0"/>
              </a:rPr>
              <a:t>&gt;</a:t>
            </a:r>
          </a:p>
          <a:p>
            <a:pPr fontAlgn="t">
              <a:lnSpc>
                <a:spcPct val="150000"/>
              </a:lnSpc>
            </a:pPr>
            <a:r>
              <a:rPr lang="en-US" sz="2000" dirty="0">
                <a:solidFill>
                  <a:srgbClr val="FF0000"/>
                </a:solidFill>
                <a:latin typeface="Arial" pitchFamily="34" charset="0"/>
                <a:cs typeface="Arial" pitchFamily="34" charset="0"/>
              </a:rPr>
              <a:t>Example 2</a:t>
            </a:r>
            <a:r>
              <a:rPr lang="en-US" sz="2000" dirty="0">
                <a:latin typeface="Arial" pitchFamily="34" charset="0"/>
                <a:cs typeface="Arial" pitchFamily="34" charset="0"/>
              </a:rPr>
              <a:t> round 14.4378</a:t>
            </a:r>
          </a:p>
          <a:p>
            <a:pPr fontAlgn="t"/>
            <a:r>
              <a:rPr lang="en-US" sz="2000" dirty="0">
                <a:solidFill>
                  <a:srgbClr val="251BED"/>
                </a:solidFill>
              </a:rPr>
              <a:t>&gt; round(14.4378) </a:t>
            </a:r>
          </a:p>
          <a:p>
            <a:pPr fontAlgn="t"/>
            <a:r>
              <a:rPr lang="en-US" sz="2000" dirty="0"/>
              <a:t>[1] 14 </a:t>
            </a:r>
          </a:p>
          <a:p>
            <a:pPr fontAlgn="t"/>
            <a:r>
              <a:rPr lang="en-US" sz="2000" dirty="0">
                <a:solidFill>
                  <a:srgbClr val="251BED"/>
                </a:solidFill>
              </a:rPr>
              <a:t>&gt;</a:t>
            </a:r>
          </a:p>
          <a:p>
            <a:pPr fontAlgn="t">
              <a:lnSpc>
                <a:spcPct val="150000"/>
              </a:lnSpc>
            </a:pPr>
            <a:endParaRPr lang="en-US" sz="2000" dirty="0">
              <a:latin typeface="Arial" pitchFamily="34" charset="0"/>
              <a:cs typeface="Arial" pitchFamily="34" charset="0"/>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FUNCTIONS</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dirty="0"/>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TextBox 5"/>
          <p:cNvSpPr txBox="1"/>
          <p:nvPr/>
        </p:nvSpPr>
        <p:spPr>
          <a:xfrm>
            <a:off x="228600" y="1524000"/>
            <a:ext cx="8686800" cy="4862870"/>
          </a:xfrm>
          <a:prstGeom prst="rect">
            <a:avLst/>
          </a:prstGeom>
          <a:noFill/>
        </p:spPr>
        <p:txBody>
          <a:bodyPr wrap="square" rtlCol="0">
            <a:spAutoFit/>
          </a:bodyPr>
          <a:lstStyle/>
          <a:p>
            <a:pPr fontAlgn="t">
              <a:lnSpc>
                <a:spcPct val="150000"/>
              </a:lnSpc>
            </a:pPr>
            <a:r>
              <a:rPr lang="en-US" sz="2000" dirty="0">
                <a:solidFill>
                  <a:srgbClr val="FF0000"/>
                </a:solidFill>
                <a:latin typeface="Arial" pitchFamily="34" charset="0"/>
                <a:cs typeface="Arial" pitchFamily="34" charset="0"/>
              </a:rPr>
              <a:t>Example 3</a:t>
            </a:r>
            <a:r>
              <a:rPr lang="en-US" sz="2000" dirty="0">
                <a:latin typeface="Arial" pitchFamily="34" charset="0"/>
                <a:cs typeface="Arial" pitchFamily="34" charset="0"/>
              </a:rPr>
              <a:t> round 14.5378 to one decimal place</a:t>
            </a:r>
          </a:p>
          <a:p>
            <a:pPr fontAlgn="t">
              <a:lnSpc>
                <a:spcPct val="150000"/>
              </a:lnSpc>
            </a:pPr>
            <a:r>
              <a:rPr lang="en-US" sz="2000" dirty="0">
                <a:solidFill>
                  <a:srgbClr val="1910C6"/>
                </a:solidFill>
                <a:latin typeface="Arial" pitchFamily="34" charset="0"/>
                <a:cs typeface="Arial" pitchFamily="34" charset="0"/>
              </a:rPr>
              <a:t>&gt; round(14.5378,1)</a:t>
            </a:r>
          </a:p>
          <a:p>
            <a:pPr fontAlgn="t">
              <a:lnSpc>
                <a:spcPct val="150000"/>
              </a:lnSpc>
            </a:pPr>
            <a:r>
              <a:rPr lang="en-US" sz="2000" dirty="0">
                <a:latin typeface="Arial" pitchFamily="34" charset="0"/>
                <a:cs typeface="Arial" pitchFamily="34" charset="0"/>
              </a:rPr>
              <a:t> [1] 14.5</a:t>
            </a:r>
          </a:p>
          <a:p>
            <a:pPr fontAlgn="t">
              <a:lnSpc>
                <a:spcPct val="150000"/>
              </a:lnSpc>
            </a:pPr>
            <a:r>
              <a:rPr lang="en-US" sz="2000" dirty="0">
                <a:latin typeface="Arial" pitchFamily="34" charset="0"/>
                <a:cs typeface="Arial" pitchFamily="34" charset="0"/>
              </a:rPr>
              <a:t> </a:t>
            </a:r>
            <a:r>
              <a:rPr lang="en-US" sz="2000" dirty="0">
                <a:solidFill>
                  <a:srgbClr val="1910C6"/>
                </a:solidFill>
                <a:latin typeface="Arial" pitchFamily="34" charset="0"/>
                <a:cs typeface="Arial" pitchFamily="34" charset="0"/>
              </a:rPr>
              <a:t>&gt; </a:t>
            </a:r>
          </a:p>
          <a:p>
            <a:pPr fontAlgn="t">
              <a:lnSpc>
                <a:spcPct val="150000"/>
              </a:lnSpc>
            </a:pPr>
            <a:r>
              <a:rPr lang="en-US" sz="2000" dirty="0">
                <a:solidFill>
                  <a:srgbClr val="FF0000"/>
                </a:solidFill>
                <a:latin typeface="Arial" pitchFamily="34" charset="0"/>
                <a:cs typeface="Arial" pitchFamily="34" charset="0"/>
              </a:rPr>
              <a:t>Example 4</a:t>
            </a:r>
            <a:r>
              <a:rPr lang="en-US" sz="2000" dirty="0">
                <a:latin typeface="Arial" pitchFamily="34" charset="0"/>
                <a:cs typeface="Arial" pitchFamily="34" charset="0"/>
              </a:rPr>
              <a:t> round 14.5378 to two decimal places</a:t>
            </a:r>
          </a:p>
          <a:p>
            <a:pPr fontAlgn="t">
              <a:lnSpc>
                <a:spcPct val="150000"/>
              </a:lnSpc>
            </a:pPr>
            <a:r>
              <a:rPr lang="en-US" sz="2000" dirty="0">
                <a:solidFill>
                  <a:srgbClr val="1910C6"/>
                </a:solidFill>
              </a:rPr>
              <a:t>&gt; round(14.5378,2) </a:t>
            </a:r>
          </a:p>
          <a:p>
            <a:pPr fontAlgn="t">
              <a:lnSpc>
                <a:spcPct val="150000"/>
              </a:lnSpc>
            </a:pPr>
            <a:r>
              <a:rPr lang="en-US" sz="2000" dirty="0"/>
              <a:t>[1] 14.54</a:t>
            </a:r>
          </a:p>
          <a:p>
            <a:pPr fontAlgn="t"/>
            <a:r>
              <a:rPr lang="en-US" sz="2000" dirty="0">
                <a:solidFill>
                  <a:srgbClr val="1910C6"/>
                </a:solidFill>
                <a:latin typeface="Arial" pitchFamily="34" charset="0"/>
                <a:cs typeface="Arial" pitchFamily="34" charset="0"/>
              </a:rPr>
              <a:t>&gt; </a:t>
            </a:r>
          </a:p>
          <a:p>
            <a:pPr fontAlgn="t"/>
            <a:r>
              <a:rPr lang="en-US" sz="2000" dirty="0">
                <a:solidFill>
                  <a:srgbClr val="FF0000"/>
                </a:solidFill>
                <a:latin typeface="Arial" pitchFamily="34" charset="0"/>
                <a:cs typeface="Arial" pitchFamily="34" charset="0"/>
              </a:rPr>
              <a:t>Example 5</a:t>
            </a:r>
            <a:r>
              <a:rPr lang="en-US" sz="2000" dirty="0">
                <a:latin typeface="Arial" pitchFamily="34" charset="0"/>
                <a:cs typeface="Arial" pitchFamily="34" charset="0"/>
              </a:rPr>
              <a:t> round 14.5378 to two decimal places</a:t>
            </a:r>
          </a:p>
          <a:p>
            <a:pPr fontAlgn="t"/>
            <a:r>
              <a:rPr lang="en-US" sz="2000" dirty="0">
                <a:solidFill>
                  <a:srgbClr val="1910C6"/>
                </a:solidFill>
              </a:rPr>
              <a:t>&gt;round(14.5378,3) </a:t>
            </a:r>
          </a:p>
          <a:p>
            <a:pPr fontAlgn="t"/>
            <a:r>
              <a:rPr lang="en-US" sz="2000" dirty="0"/>
              <a:t>[1] 14.538 </a:t>
            </a:r>
          </a:p>
          <a:p>
            <a:pPr fontAlgn="t"/>
            <a:r>
              <a:rPr lang="en-US" sz="2000" dirty="0">
                <a:solidFill>
                  <a:srgbClr val="1910C6"/>
                </a:solidFill>
              </a:rPr>
              <a:t>&gt;</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FUNCTIONS</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dirty="0"/>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6" name="TextBox 5"/>
          <p:cNvSpPr txBox="1"/>
          <p:nvPr/>
        </p:nvSpPr>
        <p:spPr>
          <a:xfrm>
            <a:off x="228600" y="1524000"/>
            <a:ext cx="8686800" cy="4555093"/>
          </a:xfrm>
          <a:prstGeom prst="rect">
            <a:avLst/>
          </a:prstGeom>
          <a:noFill/>
        </p:spPr>
        <p:txBody>
          <a:bodyPr wrap="square" rtlCol="0">
            <a:spAutoFit/>
          </a:bodyPr>
          <a:lstStyle/>
          <a:p>
            <a:pPr fontAlgn="t">
              <a:lnSpc>
                <a:spcPct val="150000"/>
              </a:lnSpc>
            </a:pPr>
            <a:r>
              <a:rPr lang="en-US" sz="2000" dirty="0">
                <a:solidFill>
                  <a:srgbClr val="FF0000"/>
                </a:solidFill>
                <a:latin typeface="Arial" pitchFamily="34" charset="0"/>
                <a:cs typeface="Arial" pitchFamily="34" charset="0"/>
              </a:rPr>
              <a:t>Example 4</a:t>
            </a:r>
            <a:r>
              <a:rPr lang="en-US" sz="2000" dirty="0">
                <a:latin typeface="Arial" pitchFamily="34" charset="0"/>
                <a:cs typeface="Arial" pitchFamily="34" charset="0"/>
              </a:rPr>
              <a:t> round 14.5378 using ceiling() function</a:t>
            </a:r>
          </a:p>
          <a:p>
            <a:pPr fontAlgn="t"/>
            <a:r>
              <a:rPr lang="en-US" sz="2000" dirty="0">
                <a:solidFill>
                  <a:srgbClr val="251BED"/>
                </a:solidFill>
              </a:rPr>
              <a:t>&gt; ceiling(14.5378) </a:t>
            </a:r>
          </a:p>
          <a:p>
            <a:pPr fontAlgn="t"/>
            <a:r>
              <a:rPr lang="en-US" sz="2000" dirty="0"/>
              <a:t>[1] 15</a:t>
            </a:r>
          </a:p>
          <a:p>
            <a:pPr fontAlgn="t"/>
            <a:r>
              <a:rPr lang="en-US" sz="2000" dirty="0">
                <a:solidFill>
                  <a:srgbClr val="251BED"/>
                </a:solidFill>
              </a:rPr>
              <a:t>&gt;</a:t>
            </a:r>
          </a:p>
          <a:p>
            <a:pPr fontAlgn="t">
              <a:lnSpc>
                <a:spcPct val="150000"/>
              </a:lnSpc>
            </a:pPr>
            <a:r>
              <a:rPr lang="en-US" sz="2000" dirty="0">
                <a:solidFill>
                  <a:srgbClr val="FF0000"/>
                </a:solidFill>
                <a:latin typeface="Arial" pitchFamily="34" charset="0"/>
                <a:cs typeface="Arial" pitchFamily="34" charset="0"/>
              </a:rPr>
              <a:t>Example 5</a:t>
            </a:r>
            <a:r>
              <a:rPr lang="en-US" sz="2000" dirty="0">
                <a:latin typeface="Arial" pitchFamily="34" charset="0"/>
                <a:cs typeface="Arial" pitchFamily="34" charset="0"/>
              </a:rPr>
              <a:t> round 14.9378 using ceiling() function</a:t>
            </a:r>
          </a:p>
          <a:p>
            <a:pPr fontAlgn="t">
              <a:lnSpc>
                <a:spcPct val="150000"/>
              </a:lnSpc>
            </a:pPr>
            <a:r>
              <a:rPr lang="en-US" sz="2000" dirty="0">
                <a:solidFill>
                  <a:srgbClr val="251BED"/>
                </a:solidFill>
              </a:rPr>
              <a:t>&gt; ceiling(14.9378) </a:t>
            </a:r>
          </a:p>
          <a:p>
            <a:pPr fontAlgn="t">
              <a:lnSpc>
                <a:spcPct val="150000"/>
              </a:lnSpc>
            </a:pPr>
            <a:r>
              <a:rPr lang="en-US" sz="2000" dirty="0"/>
              <a:t>[1] 15 </a:t>
            </a:r>
            <a:endParaRPr lang="en-US" sz="2000" dirty="0">
              <a:solidFill>
                <a:srgbClr val="1910C6"/>
              </a:solidFill>
            </a:endParaRPr>
          </a:p>
          <a:p>
            <a:pPr fontAlgn="t">
              <a:lnSpc>
                <a:spcPct val="150000"/>
              </a:lnSpc>
            </a:pPr>
            <a:r>
              <a:rPr lang="en-US" sz="2000" dirty="0">
                <a:solidFill>
                  <a:srgbClr val="251BED"/>
                </a:solidFill>
                <a:latin typeface="Arial" pitchFamily="34" charset="0"/>
                <a:cs typeface="Arial" pitchFamily="34" charset="0"/>
              </a:rPr>
              <a:t>&gt;</a:t>
            </a:r>
          </a:p>
          <a:p>
            <a:pPr fontAlgn="t"/>
            <a:r>
              <a:rPr lang="en-US" sz="2000" dirty="0">
                <a:solidFill>
                  <a:srgbClr val="FF0000"/>
                </a:solidFill>
                <a:latin typeface="Arial" pitchFamily="34" charset="0"/>
                <a:cs typeface="Arial" pitchFamily="34" charset="0"/>
              </a:rPr>
              <a:t>Example 6</a:t>
            </a:r>
            <a:r>
              <a:rPr lang="en-US" sz="2000" dirty="0">
                <a:latin typeface="Arial" pitchFamily="34" charset="0"/>
                <a:cs typeface="Arial" pitchFamily="34" charset="0"/>
              </a:rPr>
              <a:t> round 14.0378 using ceiling() function</a:t>
            </a:r>
          </a:p>
          <a:p>
            <a:pPr fontAlgn="t"/>
            <a:r>
              <a:rPr lang="en-US" sz="2000" dirty="0">
                <a:solidFill>
                  <a:srgbClr val="251BED"/>
                </a:solidFill>
              </a:rPr>
              <a:t>&gt; ceiling(14.0378) </a:t>
            </a:r>
          </a:p>
          <a:p>
            <a:pPr fontAlgn="t"/>
            <a:r>
              <a:rPr lang="en-US" sz="2000" dirty="0"/>
              <a:t>[1] 15</a:t>
            </a:r>
          </a:p>
          <a:p>
            <a:pPr fontAlgn="t"/>
            <a:r>
              <a:rPr lang="en-US" sz="2000" dirty="0"/>
              <a:t> </a:t>
            </a:r>
            <a:r>
              <a:rPr lang="en-US" sz="2000" dirty="0">
                <a:solidFill>
                  <a:srgbClr val="251BED"/>
                </a:solidFill>
              </a:rPr>
              <a:t>&gt; </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FUNCTIONS</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dirty="0"/>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
        <p:nvSpPr>
          <p:cNvPr id="6" name="TextBox 5"/>
          <p:cNvSpPr txBox="1"/>
          <p:nvPr/>
        </p:nvSpPr>
        <p:spPr>
          <a:xfrm>
            <a:off x="228600" y="1143000"/>
            <a:ext cx="8686800" cy="5016758"/>
          </a:xfrm>
          <a:prstGeom prst="rect">
            <a:avLst/>
          </a:prstGeom>
          <a:noFill/>
        </p:spPr>
        <p:txBody>
          <a:bodyPr wrap="square" rtlCol="0">
            <a:spAutoFit/>
          </a:bodyPr>
          <a:lstStyle/>
          <a:p>
            <a:pPr fontAlgn="t">
              <a:lnSpc>
                <a:spcPct val="150000"/>
              </a:lnSpc>
            </a:pPr>
            <a:r>
              <a:rPr lang="en-US" sz="2000" dirty="0">
                <a:solidFill>
                  <a:srgbClr val="FF0000"/>
                </a:solidFill>
                <a:latin typeface="Arial" pitchFamily="34" charset="0"/>
                <a:cs typeface="Arial" pitchFamily="34" charset="0"/>
              </a:rPr>
              <a:t>Example 7</a:t>
            </a:r>
            <a:r>
              <a:rPr lang="en-US" sz="2000" dirty="0">
                <a:latin typeface="Arial" pitchFamily="34" charset="0"/>
                <a:cs typeface="Arial" pitchFamily="34" charset="0"/>
              </a:rPr>
              <a:t> round 14.5378 using floor() function</a:t>
            </a:r>
          </a:p>
          <a:p>
            <a:pPr fontAlgn="t">
              <a:lnSpc>
                <a:spcPct val="150000"/>
              </a:lnSpc>
            </a:pPr>
            <a:r>
              <a:rPr lang="en-US" sz="2000" dirty="0">
                <a:solidFill>
                  <a:srgbClr val="251BED"/>
                </a:solidFill>
              </a:rPr>
              <a:t>&gt; floor(14.5378) </a:t>
            </a:r>
          </a:p>
          <a:p>
            <a:pPr fontAlgn="t">
              <a:lnSpc>
                <a:spcPct val="150000"/>
              </a:lnSpc>
            </a:pPr>
            <a:r>
              <a:rPr lang="en-US" sz="2000" dirty="0"/>
              <a:t>[1] 14</a:t>
            </a:r>
          </a:p>
          <a:p>
            <a:pPr fontAlgn="t">
              <a:lnSpc>
                <a:spcPct val="150000"/>
              </a:lnSpc>
            </a:pPr>
            <a:r>
              <a:rPr lang="en-US" sz="2000" dirty="0"/>
              <a:t> </a:t>
            </a:r>
            <a:r>
              <a:rPr lang="en-US" sz="2000" dirty="0">
                <a:solidFill>
                  <a:srgbClr val="251BED"/>
                </a:solidFill>
              </a:rPr>
              <a:t>&gt;</a:t>
            </a:r>
            <a:endParaRPr lang="en-US" sz="2000" dirty="0">
              <a:solidFill>
                <a:srgbClr val="251BED"/>
              </a:solidFill>
              <a:latin typeface="Arial" pitchFamily="34" charset="0"/>
              <a:cs typeface="Arial" pitchFamily="34" charset="0"/>
            </a:endParaRPr>
          </a:p>
          <a:p>
            <a:pPr fontAlgn="t">
              <a:lnSpc>
                <a:spcPct val="150000"/>
              </a:lnSpc>
            </a:pPr>
            <a:r>
              <a:rPr lang="en-US" sz="2000" dirty="0">
                <a:solidFill>
                  <a:srgbClr val="FF0000"/>
                </a:solidFill>
                <a:latin typeface="Arial" pitchFamily="34" charset="0"/>
                <a:cs typeface="Arial" pitchFamily="34" charset="0"/>
              </a:rPr>
              <a:t>Example 8</a:t>
            </a:r>
            <a:r>
              <a:rPr lang="en-US" sz="2000" dirty="0">
                <a:latin typeface="Arial" pitchFamily="34" charset="0"/>
                <a:cs typeface="Arial" pitchFamily="34" charset="0"/>
              </a:rPr>
              <a:t> round 14.9378 using floor() function</a:t>
            </a:r>
          </a:p>
          <a:p>
            <a:pPr fontAlgn="t">
              <a:lnSpc>
                <a:spcPct val="150000"/>
              </a:lnSpc>
            </a:pPr>
            <a:r>
              <a:rPr lang="en-US" sz="2000" dirty="0">
                <a:solidFill>
                  <a:srgbClr val="251BED"/>
                </a:solidFill>
              </a:rPr>
              <a:t>&gt; floor(14.9378)</a:t>
            </a:r>
          </a:p>
          <a:p>
            <a:pPr fontAlgn="t">
              <a:lnSpc>
                <a:spcPct val="150000"/>
              </a:lnSpc>
            </a:pPr>
            <a:r>
              <a:rPr lang="en-US" sz="2000" dirty="0"/>
              <a:t> [1] 14</a:t>
            </a:r>
          </a:p>
          <a:p>
            <a:pPr fontAlgn="t">
              <a:lnSpc>
                <a:spcPct val="150000"/>
              </a:lnSpc>
            </a:pPr>
            <a:r>
              <a:rPr lang="en-US" sz="2000" dirty="0">
                <a:solidFill>
                  <a:srgbClr val="251BED"/>
                </a:solidFill>
              </a:rPr>
              <a:t>&gt;</a:t>
            </a:r>
            <a:endParaRPr lang="en-US" sz="2000" dirty="0">
              <a:solidFill>
                <a:srgbClr val="251BED"/>
              </a:solidFill>
              <a:latin typeface="Arial" pitchFamily="34" charset="0"/>
              <a:cs typeface="Arial" pitchFamily="34" charset="0"/>
            </a:endParaRPr>
          </a:p>
          <a:p>
            <a:pPr fontAlgn="t"/>
            <a:r>
              <a:rPr lang="en-US" sz="2000" dirty="0">
                <a:solidFill>
                  <a:srgbClr val="FF0000"/>
                </a:solidFill>
                <a:latin typeface="Arial" pitchFamily="34" charset="0"/>
                <a:cs typeface="Arial" pitchFamily="34" charset="0"/>
              </a:rPr>
              <a:t>Example 9</a:t>
            </a:r>
            <a:r>
              <a:rPr lang="en-US" sz="2000" dirty="0">
                <a:latin typeface="Arial" pitchFamily="34" charset="0"/>
                <a:cs typeface="Arial" pitchFamily="34" charset="0"/>
              </a:rPr>
              <a:t> round 14.0378 using floor() function</a:t>
            </a:r>
          </a:p>
          <a:p>
            <a:pPr fontAlgn="t"/>
            <a:r>
              <a:rPr lang="en-US" sz="2000" dirty="0">
                <a:solidFill>
                  <a:srgbClr val="251BED"/>
                </a:solidFill>
              </a:rPr>
              <a:t>&gt; floor(14.0378)</a:t>
            </a:r>
          </a:p>
          <a:p>
            <a:pPr fontAlgn="t"/>
            <a:r>
              <a:rPr lang="en-US" sz="2000" dirty="0"/>
              <a:t> [1] 14 </a:t>
            </a:r>
          </a:p>
          <a:p>
            <a:pPr fontAlgn="t"/>
            <a:r>
              <a:rPr lang="en-US" sz="2000" dirty="0">
                <a:solidFill>
                  <a:srgbClr val="251BED"/>
                </a:solidFill>
              </a:rPr>
              <a:t>&gt; </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FUNCTIONS</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dirty="0"/>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
        <p:nvSpPr>
          <p:cNvPr id="6" name="TextBox 5"/>
          <p:cNvSpPr txBox="1"/>
          <p:nvPr/>
        </p:nvSpPr>
        <p:spPr>
          <a:xfrm>
            <a:off x="228600" y="1143000"/>
            <a:ext cx="8686800" cy="5478423"/>
          </a:xfrm>
          <a:prstGeom prst="rect">
            <a:avLst/>
          </a:prstGeom>
          <a:noFill/>
        </p:spPr>
        <p:txBody>
          <a:bodyPr wrap="square" rtlCol="0">
            <a:spAutoFit/>
          </a:bodyPr>
          <a:lstStyle/>
          <a:p>
            <a:pPr fontAlgn="t">
              <a:lnSpc>
                <a:spcPct val="150000"/>
              </a:lnSpc>
            </a:pPr>
            <a:r>
              <a:rPr lang="en-US" sz="2000" dirty="0">
                <a:solidFill>
                  <a:srgbClr val="FF0000"/>
                </a:solidFill>
                <a:latin typeface="Arial" pitchFamily="34" charset="0"/>
                <a:cs typeface="Arial" pitchFamily="34" charset="0"/>
              </a:rPr>
              <a:t>Example 10</a:t>
            </a:r>
            <a:r>
              <a:rPr lang="en-US" sz="2000" dirty="0">
                <a:latin typeface="Arial" pitchFamily="34" charset="0"/>
                <a:cs typeface="Arial" pitchFamily="34" charset="0"/>
              </a:rPr>
              <a:t> round 14.5378 using floor() function</a:t>
            </a:r>
          </a:p>
          <a:p>
            <a:pPr fontAlgn="t">
              <a:lnSpc>
                <a:spcPct val="150000"/>
              </a:lnSpc>
            </a:pPr>
            <a:r>
              <a:rPr lang="en-US" sz="2000" dirty="0">
                <a:solidFill>
                  <a:srgbClr val="251BED"/>
                </a:solidFill>
              </a:rPr>
              <a:t>&gt; </a:t>
            </a:r>
            <a:r>
              <a:rPr lang="en-US" sz="2000" dirty="0" err="1">
                <a:solidFill>
                  <a:srgbClr val="251BED"/>
                </a:solidFill>
              </a:rPr>
              <a:t>trunc</a:t>
            </a:r>
            <a:r>
              <a:rPr lang="en-US" sz="2000" dirty="0">
                <a:solidFill>
                  <a:srgbClr val="251BED"/>
                </a:solidFill>
              </a:rPr>
              <a:t>(14.5378)</a:t>
            </a:r>
          </a:p>
          <a:p>
            <a:pPr fontAlgn="t">
              <a:lnSpc>
                <a:spcPct val="150000"/>
              </a:lnSpc>
            </a:pPr>
            <a:r>
              <a:rPr lang="en-US" sz="2000" dirty="0"/>
              <a:t> [1] 14</a:t>
            </a:r>
          </a:p>
          <a:p>
            <a:pPr fontAlgn="t">
              <a:lnSpc>
                <a:spcPct val="150000"/>
              </a:lnSpc>
            </a:pPr>
            <a:r>
              <a:rPr lang="en-US" sz="2000" dirty="0">
                <a:solidFill>
                  <a:srgbClr val="251BED"/>
                </a:solidFill>
              </a:rPr>
              <a:t> &gt;</a:t>
            </a:r>
            <a:endParaRPr lang="en-US" sz="2000" dirty="0">
              <a:solidFill>
                <a:srgbClr val="251BED"/>
              </a:solidFill>
              <a:latin typeface="Arial" pitchFamily="34" charset="0"/>
              <a:cs typeface="Arial" pitchFamily="34" charset="0"/>
            </a:endParaRPr>
          </a:p>
          <a:p>
            <a:pPr fontAlgn="t">
              <a:lnSpc>
                <a:spcPct val="150000"/>
              </a:lnSpc>
            </a:pPr>
            <a:r>
              <a:rPr lang="en-US" sz="2000" dirty="0">
                <a:solidFill>
                  <a:srgbClr val="FF0000"/>
                </a:solidFill>
                <a:latin typeface="Arial" pitchFamily="34" charset="0"/>
                <a:cs typeface="Arial" pitchFamily="34" charset="0"/>
              </a:rPr>
              <a:t>Example 11</a:t>
            </a:r>
            <a:r>
              <a:rPr lang="en-US" sz="2000" dirty="0">
                <a:latin typeface="Arial" pitchFamily="34" charset="0"/>
                <a:cs typeface="Arial" pitchFamily="34" charset="0"/>
              </a:rPr>
              <a:t> round 14.9378 using floor() function</a:t>
            </a:r>
          </a:p>
          <a:p>
            <a:pPr fontAlgn="t">
              <a:lnSpc>
                <a:spcPct val="150000"/>
              </a:lnSpc>
            </a:pPr>
            <a:r>
              <a:rPr lang="en-US" sz="2000" dirty="0">
                <a:solidFill>
                  <a:srgbClr val="251BED"/>
                </a:solidFill>
              </a:rPr>
              <a:t>&gt; </a:t>
            </a:r>
            <a:r>
              <a:rPr lang="en-US" sz="2000" dirty="0" err="1">
                <a:solidFill>
                  <a:srgbClr val="251BED"/>
                </a:solidFill>
              </a:rPr>
              <a:t>trunc</a:t>
            </a:r>
            <a:r>
              <a:rPr lang="en-US" sz="2000" dirty="0">
                <a:solidFill>
                  <a:srgbClr val="251BED"/>
                </a:solidFill>
              </a:rPr>
              <a:t>(14.9378)</a:t>
            </a:r>
          </a:p>
          <a:p>
            <a:pPr fontAlgn="t">
              <a:lnSpc>
                <a:spcPct val="150000"/>
              </a:lnSpc>
            </a:pPr>
            <a:r>
              <a:rPr lang="en-US" sz="2000" dirty="0"/>
              <a:t> [1] 14</a:t>
            </a:r>
          </a:p>
          <a:p>
            <a:pPr fontAlgn="t">
              <a:lnSpc>
                <a:spcPct val="150000"/>
              </a:lnSpc>
            </a:pPr>
            <a:r>
              <a:rPr lang="en-US" sz="2000" dirty="0">
                <a:solidFill>
                  <a:srgbClr val="251BED"/>
                </a:solidFill>
              </a:rPr>
              <a:t>&gt; </a:t>
            </a:r>
            <a:endParaRPr lang="en-US" sz="2000" dirty="0">
              <a:solidFill>
                <a:srgbClr val="251BED"/>
              </a:solidFill>
              <a:latin typeface="Arial" pitchFamily="34" charset="0"/>
              <a:cs typeface="Arial" pitchFamily="34" charset="0"/>
            </a:endParaRPr>
          </a:p>
          <a:p>
            <a:pPr fontAlgn="t"/>
            <a:r>
              <a:rPr lang="en-US" sz="2000" dirty="0">
                <a:solidFill>
                  <a:srgbClr val="FF0000"/>
                </a:solidFill>
                <a:latin typeface="Arial" pitchFamily="34" charset="0"/>
                <a:cs typeface="Arial" pitchFamily="34" charset="0"/>
              </a:rPr>
              <a:t>Example 12</a:t>
            </a:r>
            <a:r>
              <a:rPr lang="en-US" sz="2000" dirty="0">
                <a:latin typeface="Arial" pitchFamily="34" charset="0"/>
                <a:cs typeface="Arial" pitchFamily="34" charset="0"/>
              </a:rPr>
              <a:t> round 14.0378 using floor() function</a:t>
            </a:r>
          </a:p>
          <a:p>
            <a:pPr fontAlgn="t">
              <a:lnSpc>
                <a:spcPct val="150000"/>
              </a:lnSpc>
            </a:pPr>
            <a:r>
              <a:rPr lang="en-US" sz="2000" dirty="0">
                <a:solidFill>
                  <a:srgbClr val="251BED"/>
                </a:solidFill>
              </a:rPr>
              <a:t>&gt; </a:t>
            </a:r>
            <a:r>
              <a:rPr lang="en-US" sz="2000" dirty="0" err="1">
                <a:solidFill>
                  <a:srgbClr val="251BED"/>
                </a:solidFill>
              </a:rPr>
              <a:t>trunc</a:t>
            </a:r>
            <a:r>
              <a:rPr lang="en-US" sz="2000" dirty="0">
                <a:solidFill>
                  <a:srgbClr val="251BED"/>
                </a:solidFill>
              </a:rPr>
              <a:t>(14.0378)</a:t>
            </a:r>
          </a:p>
          <a:p>
            <a:pPr fontAlgn="t">
              <a:lnSpc>
                <a:spcPct val="150000"/>
              </a:lnSpc>
            </a:pPr>
            <a:r>
              <a:rPr lang="en-US" sz="2000" dirty="0"/>
              <a:t> [1] 14</a:t>
            </a:r>
          </a:p>
          <a:p>
            <a:pPr fontAlgn="t">
              <a:lnSpc>
                <a:spcPct val="150000"/>
              </a:lnSpc>
            </a:pPr>
            <a:r>
              <a:rPr lang="en-US" sz="2000" dirty="0">
                <a:solidFill>
                  <a:srgbClr val="251BED"/>
                </a:solidFill>
              </a:rPr>
              <a:t> &gt; </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FUNCTIONS</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dirty="0"/>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6" name="TextBox 5"/>
          <p:cNvSpPr txBox="1"/>
          <p:nvPr/>
        </p:nvSpPr>
        <p:spPr>
          <a:xfrm>
            <a:off x="304800" y="764024"/>
            <a:ext cx="8686800" cy="5632311"/>
          </a:xfrm>
          <a:prstGeom prst="rect">
            <a:avLst/>
          </a:prstGeom>
          <a:noFill/>
        </p:spPr>
        <p:txBody>
          <a:bodyPr wrap="square" rtlCol="0">
            <a:spAutoFit/>
          </a:bodyPr>
          <a:lstStyle/>
          <a:p>
            <a:pPr fontAlgn="t">
              <a:lnSpc>
                <a:spcPct val="150000"/>
              </a:lnSpc>
            </a:pPr>
            <a:r>
              <a:rPr lang="en-US" sz="2000" dirty="0">
                <a:solidFill>
                  <a:srgbClr val="FF0000"/>
                </a:solidFill>
                <a:latin typeface="Arial" pitchFamily="34" charset="0"/>
                <a:cs typeface="Arial" pitchFamily="34" charset="0"/>
              </a:rPr>
              <a:t>Example 13</a:t>
            </a:r>
            <a:r>
              <a:rPr lang="en-US" sz="2000" dirty="0">
                <a:latin typeface="Arial" pitchFamily="34" charset="0"/>
                <a:cs typeface="Arial" pitchFamily="34" charset="0"/>
              </a:rPr>
              <a:t> let pi=3.141593 round pi using </a:t>
            </a:r>
            <a:r>
              <a:rPr lang="en-US" sz="2000" dirty="0" err="1">
                <a:latin typeface="Arial" pitchFamily="34" charset="0"/>
                <a:cs typeface="Arial" pitchFamily="34" charset="0"/>
              </a:rPr>
              <a:t>signif</a:t>
            </a:r>
            <a:r>
              <a:rPr lang="en-US" sz="2000" dirty="0">
                <a:latin typeface="Arial" pitchFamily="34" charset="0"/>
                <a:cs typeface="Arial" pitchFamily="34" charset="0"/>
              </a:rPr>
              <a:t>() to 5 digits</a:t>
            </a:r>
          </a:p>
          <a:p>
            <a:pPr fontAlgn="t"/>
            <a:r>
              <a:rPr lang="it-IT" sz="2000" dirty="0">
                <a:solidFill>
                  <a:srgbClr val="251BED"/>
                </a:solidFill>
                <a:latin typeface="Arial" pitchFamily="34" charset="0"/>
                <a:cs typeface="Arial" pitchFamily="34" charset="0"/>
              </a:rPr>
              <a:t>&gt; pi=3.141593 </a:t>
            </a:r>
          </a:p>
          <a:p>
            <a:pPr fontAlgn="t"/>
            <a:r>
              <a:rPr lang="it-IT" sz="2000" dirty="0">
                <a:solidFill>
                  <a:srgbClr val="251BED"/>
                </a:solidFill>
                <a:latin typeface="Arial" pitchFamily="34" charset="0"/>
                <a:cs typeface="Arial" pitchFamily="34" charset="0"/>
              </a:rPr>
              <a:t>&gt; signif(pi,5) </a:t>
            </a:r>
          </a:p>
          <a:p>
            <a:pPr fontAlgn="t"/>
            <a:r>
              <a:rPr lang="it-IT" sz="2000" dirty="0">
                <a:latin typeface="Arial" pitchFamily="34" charset="0"/>
                <a:cs typeface="Arial" pitchFamily="34" charset="0"/>
              </a:rPr>
              <a:t>[1] 3.1416 </a:t>
            </a:r>
          </a:p>
          <a:p>
            <a:pPr fontAlgn="t"/>
            <a:r>
              <a:rPr lang="en-US" sz="2000" dirty="0">
                <a:solidFill>
                  <a:srgbClr val="251BED"/>
                </a:solidFill>
                <a:latin typeface="Arial" pitchFamily="34" charset="0"/>
                <a:cs typeface="Arial" pitchFamily="34" charset="0"/>
              </a:rPr>
              <a:t>&gt;</a:t>
            </a:r>
          </a:p>
          <a:p>
            <a:pPr fontAlgn="t">
              <a:lnSpc>
                <a:spcPct val="150000"/>
              </a:lnSpc>
            </a:pPr>
            <a:r>
              <a:rPr lang="en-US" sz="2000" dirty="0">
                <a:solidFill>
                  <a:srgbClr val="FF0000"/>
                </a:solidFill>
                <a:latin typeface="Arial" pitchFamily="34" charset="0"/>
                <a:cs typeface="Arial" pitchFamily="34" charset="0"/>
              </a:rPr>
              <a:t>Example 14</a:t>
            </a:r>
            <a:r>
              <a:rPr lang="en-US" sz="2000" dirty="0">
                <a:latin typeface="Arial" pitchFamily="34" charset="0"/>
                <a:cs typeface="Arial" pitchFamily="34" charset="0"/>
              </a:rPr>
              <a:t> let pi=3.141593 round pi using </a:t>
            </a:r>
            <a:r>
              <a:rPr lang="en-US" sz="2000" dirty="0" err="1">
                <a:latin typeface="Arial" pitchFamily="34" charset="0"/>
                <a:cs typeface="Arial" pitchFamily="34" charset="0"/>
              </a:rPr>
              <a:t>signif</a:t>
            </a:r>
            <a:r>
              <a:rPr lang="en-US" sz="2000" dirty="0">
                <a:latin typeface="Arial" pitchFamily="34" charset="0"/>
                <a:cs typeface="Arial" pitchFamily="34" charset="0"/>
              </a:rPr>
              <a:t>() to 4 digits</a:t>
            </a:r>
          </a:p>
          <a:p>
            <a:pPr fontAlgn="t"/>
            <a:r>
              <a:rPr lang="it-IT" sz="2000" dirty="0">
                <a:solidFill>
                  <a:srgbClr val="251BED"/>
                </a:solidFill>
                <a:latin typeface="Arial" pitchFamily="34" charset="0"/>
                <a:cs typeface="Arial" pitchFamily="34" charset="0"/>
              </a:rPr>
              <a:t>&gt; signif(pi,4) </a:t>
            </a:r>
          </a:p>
          <a:p>
            <a:pPr fontAlgn="t"/>
            <a:r>
              <a:rPr lang="it-IT" sz="2000" dirty="0">
                <a:latin typeface="Arial" pitchFamily="34" charset="0"/>
                <a:cs typeface="Arial" pitchFamily="34" charset="0"/>
              </a:rPr>
              <a:t>[1] 3.142</a:t>
            </a:r>
          </a:p>
          <a:p>
            <a:pPr fontAlgn="t"/>
            <a:r>
              <a:rPr lang="it-IT" sz="2000" dirty="0">
                <a:solidFill>
                  <a:srgbClr val="251BED"/>
                </a:solidFill>
                <a:latin typeface="Arial" pitchFamily="34" charset="0"/>
                <a:cs typeface="Arial" pitchFamily="34" charset="0"/>
              </a:rPr>
              <a:t>&gt;</a:t>
            </a:r>
            <a:r>
              <a:rPr lang="it-IT" sz="2000" dirty="0">
                <a:latin typeface="Arial" pitchFamily="34" charset="0"/>
                <a:cs typeface="Arial" pitchFamily="34" charset="0"/>
              </a:rPr>
              <a:t> </a:t>
            </a:r>
            <a:endParaRPr lang="en-US" sz="2000" dirty="0">
              <a:latin typeface="Arial" pitchFamily="34" charset="0"/>
              <a:cs typeface="Arial" pitchFamily="34" charset="0"/>
            </a:endParaRPr>
          </a:p>
          <a:p>
            <a:pPr fontAlgn="t"/>
            <a:r>
              <a:rPr lang="en-US" sz="2000" dirty="0">
                <a:solidFill>
                  <a:srgbClr val="FF0000"/>
                </a:solidFill>
                <a:latin typeface="Arial" pitchFamily="34" charset="0"/>
                <a:cs typeface="Arial" pitchFamily="34" charset="0"/>
              </a:rPr>
              <a:t>Example 15</a:t>
            </a:r>
            <a:r>
              <a:rPr lang="en-US" sz="2000" dirty="0">
                <a:latin typeface="Arial" pitchFamily="34" charset="0"/>
                <a:cs typeface="Arial" pitchFamily="34" charset="0"/>
              </a:rPr>
              <a:t> let pi=3.141593 round pi using </a:t>
            </a:r>
            <a:r>
              <a:rPr lang="en-US" sz="2000" dirty="0" err="1">
                <a:latin typeface="Arial" pitchFamily="34" charset="0"/>
                <a:cs typeface="Arial" pitchFamily="34" charset="0"/>
              </a:rPr>
              <a:t>signif</a:t>
            </a:r>
            <a:r>
              <a:rPr lang="en-US" sz="2000" dirty="0">
                <a:latin typeface="Arial" pitchFamily="34" charset="0"/>
                <a:cs typeface="Arial" pitchFamily="34" charset="0"/>
              </a:rPr>
              <a:t>() to 3 digits</a:t>
            </a:r>
          </a:p>
          <a:p>
            <a:pPr fontAlgn="t"/>
            <a:r>
              <a:rPr lang="it-IT" sz="2000" dirty="0">
                <a:solidFill>
                  <a:srgbClr val="251BED"/>
                </a:solidFill>
                <a:latin typeface="Arial" pitchFamily="34" charset="0"/>
                <a:cs typeface="Arial" pitchFamily="34" charset="0"/>
              </a:rPr>
              <a:t>&gt; signif(pi,3) </a:t>
            </a:r>
          </a:p>
          <a:p>
            <a:pPr fontAlgn="t"/>
            <a:r>
              <a:rPr lang="it-IT" sz="2000" dirty="0">
                <a:latin typeface="Arial" pitchFamily="34" charset="0"/>
                <a:cs typeface="Arial" pitchFamily="34" charset="0"/>
              </a:rPr>
              <a:t>[1] 3.14 </a:t>
            </a:r>
          </a:p>
          <a:p>
            <a:pPr fontAlgn="t"/>
            <a:r>
              <a:rPr lang="it-IT" sz="2000" dirty="0">
                <a:solidFill>
                  <a:srgbClr val="251BED"/>
                </a:solidFill>
                <a:latin typeface="Arial" pitchFamily="34" charset="0"/>
                <a:cs typeface="Arial" pitchFamily="34" charset="0"/>
              </a:rPr>
              <a:t>&gt; </a:t>
            </a:r>
          </a:p>
          <a:p>
            <a:pPr fontAlgn="t"/>
            <a:r>
              <a:rPr lang="en-US" sz="2000" dirty="0">
                <a:solidFill>
                  <a:srgbClr val="FF0000"/>
                </a:solidFill>
                <a:latin typeface="Arial" pitchFamily="34" charset="0"/>
                <a:cs typeface="Arial" pitchFamily="34" charset="0"/>
              </a:rPr>
              <a:t>Example 16</a:t>
            </a:r>
            <a:r>
              <a:rPr lang="en-US" sz="2000" dirty="0">
                <a:latin typeface="Arial" pitchFamily="34" charset="0"/>
                <a:cs typeface="Arial" pitchFamily="34" charset="0"/>
              </a:rPr>
              <a:t> let pi=3.141593 round pi using </a:t>
            </a:r>
            <a:r>
              <a:rPr lang="en-US" sz="2000" dirty="0" err="1">
                <a:latin typeface="Arial" pitchFamily="34" charset="0"/>
                <a:cs typeface="Arial" pitchFamily="34" charset="0"/>
              </a:rPr>
              <a:t>signif</a:t>
            </a:r>
            <a:r>
              <a:rPr lang="en-US" sz="2000" dirty="0">
                <a:latin typeface="Arial" pitchFamily="34" charset="0"/>
                <a:cs typeface="Arial" pitchFamily="34" charset="0"/>
              </a:rPr>
              <a:t>() </a:t>
            </a:r>
          </a:p>
          <a:p>
            <a:pPr fontAlgn="t"/>
            <a:r>
              <a:rPr lang="it-IT" sz="2000" dirty="0">
                <a:solidFill>
                  <a:srgbClr val="251BED"/>
                </a:solidFill>
                <a:latin typeface="Arial" pitchFamily="34" charset="0"/>
                <a:cs typeface="Arial" pitchFamily="34" charset="0"/>
              </a:rPr>
              <a:t>&gt; signif(pi) </a:t>
            </a:r>
          </a:p>
          <a:p>
            <a:pPr fontAlgn="t"/>
            <a:r>
              <a:rPr lang="it-IT" sz="2000" dirty="0">
                <a:latin typeface="Arial" pitchFamily="34" charset="0"/>
                <a:cs typeface="Arial" pitchFamily="34" charset="0"/>
              </a:rPr>
              <a:t>[1] 3.14159</a:t>
            </a:r>
          </a:p>
          <a:p>
            <a:pPr fontAlgn="t"/>
            <a:r>
              <a:rPr lang="it-IT" sz="2000" dirty="0">
                <a:solidFill>
                  <a:srgbClr val="251BED"/>
                </a:solidFill>
                <a:latin typeface="Arial" pitchFamily="34" charset="0"/>
                <a:cs typeface="Arial" pitchFamily="34" charset="0"/>
              </a:rPr>
              <a:t>&gt; </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FUNCTIONS</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dirty="0"/>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TextBox 5"/>
          <p:cNvSpPr txBox="1"/>
          <p:nvPr/>
        </p:nvSpPr>
        <p:spPr>
          <a:xfrm>
            <a:off x="304800" y="764024"/>
            <a:ext cx="8686800" cy="5478423"/>
          </a:xfrm>
          <a:prstGeom prst="rect">
            <a:avLst/>
          </a:prstGeom>
          <a:noFill/>
        </p:spPr>
        <p:txBody>
          <a:bodyPr wrap="square" rtlCol="0">
            <a:spAutoFit/>
          </a:bodyPr>
          <a:lstStyle/>
          <a:p>
            <a:pPr fontAlgn="t">
              <a:lnSpc>
                <a:spcPct val="150000"/>
              </a:lnSpc>
            </a:pPr>
            <a:r>
              <a:rPr lang="en-US" sz="2000" dirty="0">
                <a:solidFill>
                  <a:srgbClr val="FF0000"/>
                </a:solidFill>
                <a:latin typeface="Arial" pitchFamily="34" charset="0"/>
                <a:cs typeface="Arial" pitchFamily="34" charset="0"/>
              </a:rPr>
              <a:t>Example 17 </a:t>
            </a:r>
            <a:r>
              <a:rPr lang="en-US" sz="2000" dirty="0">
                <a:latin typeface="Arial" pitchFamily="34" charset="0"/>
                <a:cs typeface="Arial" pitchFamily="34" charset="0"/>
              </a:rPr>
              <a:t>compute</a:t>
            </a:r>
            <a:r>
              <a:rPr lang="en-US" sz="2000" dirty="0">
                <a:solidFill>
                  <a:srgbClr val="FF0000"/>
                </a:solidFill>
                <a:latin typeface="Arial" pitchFamily="34" charset="0"/>
                <a:cs typeface="Arial" pitchFamily="34" charset="0"/>
              </a:rPr>
              <a:t> </a:t>
            </a:r>
          </a:p>
          <a:p>
            <a:pPr fontAlgn="t">
              <a:lnSpc>
                <a:spcPct val="150000"/>
              </a:lnSpc>
            </a:pPr>
            <a:r>
              <a:rPr lang="en-US" sz="2000" dirty="0">
                <a:solidFill>
                  <a:srgbClr val="251BED"/>
                </a:solidFill>
                <a:latin typeface="Arial" pitchFamily="34" charset="0"/>
                <a:cs typeface="Arial" pitchFamily="34" charset="0"/>
              </a:rPr>
              <a:t>&gt;</a:t>
            </a:r>
            <a:r>
              <a:rPr lang="en-US" sz="2000" dirty="0" err="1">
                <a:solidFill>
                  <a:srgbClr val="251BED"/>
                </a:solidFill>
                <a:latin typeface="Arial" pitchFamily="34" charset="0"/>
                <a:cs typeface="Arial" pitchFamily="34" charset="0"/>
              </a:rPr>
              <a:t>logb</a:t>
            </a:r>
            <a:r>
              <a:rPr lang="en-US" sz="2000" dirty="0">
                <a:solidFill>
                  <a:srgbClr val="251BED"/>
                </a:solidFill>
                <a:latin typeface="Arial" pitchFamily="34" charset="0"/>
                <a:cs typeface="Arial" pitchFamily="34" charset="0"/>
              </a:rPr>
              <a:t>(27, base=3.5) </a:t>
            </a:r>
          </a:p>
          <a:p>
            <a:pPr fontAlgn="t">
              <a:lnSpc>
                <a:spcPct val="150000"/>
              </a:lnSpc>
            </a:pPr>
            <a:r>
              <a:rPr lang="en-US" sz="2000" dirty="0">
                <a:latin typeface="Arial" pitchFamily="34" charset="0"/>
                <a:cs typeface="Arial" pitchFamily="34" charset="0"/>
              </a:rPr>
              <a:t>[1] 2.630854 </a:t>
            </a:r>
          </a:p>
          <a:p>
            <a:pPr fontAlgn="t">
              <a:lnSpc>
                <a:spcPct val="150000"/>
              </a:lnSpc>
            </a:pPr>
            <a:r>
              <a:rPr lang="en-US" sz="2000" dirty="0">
                <a:solidFill>
                  <a:srgbClr val="251BED"/>
                </a:solidFill>
                <a:latin typeface="Arial" pitchFamily="34" charset="0"/>
                <a:cs typeface="Arial" pitchFamily="34" charset="0"/>
              </a:rPr>
              <a:t>&gt;</a:t>
            </a:r>
          </a:p>
          <a:p>
            <a:pPr fontAlgn="t">
              <a:lnSpc>
                <a:spcPct val="150000"/>
              </a:lnSpc>
            </a:pPr>
            <a:r>
              <a:rPr lang="en-US" sz="2000" dirty="0">
                <a:solidFill>
                  <a:srgbClr val="FF0000"/>
                </a:solidFill>
                <a:latin typeface="Arial" pitchFamily="34" charset="0"/>
                <a:cs typeface="Arial" pitchFamily="34" charset="0"/>
              </a:rPr>
              <a:t>Example 18</a:t>
            </a:r>
            <a:r>
              <a:rPr lang="en-US" sz="2000" dirty="0">
                <a:latin typeface="Arial" pitchFamily="34" charset="0"/>
                <a:cs typeface="Arial" pitchFamily="34" charset="0"/>
              </a:rPr>
              <a:t> compute</a:t>
            </a:r>
          </a:p>
          <a:p>
            <a:pPr fontAlgn="t">
              <a:lnSpc>
                <a:spcPct val="150000"/>
              </a:lnSpc>
            </a:pPr>
            <a:r>
              <a:rPr lang="en-US" sz="2000" dirty="0">
                <a:solidFill>
                  <a:srgbClr val="251BED"/>
                </a:solidFill>
                <a:latin typeface="Arial" pitchFamily="34" charset="0"/>
                <a:cs typeface="Arial" pitchFamily="34" charset="0"/>
              </a:rPr>
              <a:t>&gt;</a:t>
            </a:r>
            <a:r>
              <a:rPr lang="en-US" sz="2000" dirty="0" err="1">
                <a:solidFill>
                  <a:srgbClr val="251BED"/>
                </a:solidFill>
                <a:latin typeface="Arial" pitchFamily="34" charset="0"/>
                <a:cs typeface="Arial" pitchFamily="34" charset="0"/>
              </a:rPr>
              <a:t>logb</a:t>
            </a:r>
            <a:r>
              <a:rPr lang="en-US" sz="2000" dirty="0">
                <a:solidFill>
                  <a:srgbClr val="251BED"/>
                </a:solidFill>
                <a:latin typeface="Arial" pitchFamily="34" charset="0"/>
                <a:cs typeface="Arial" pitchFamily="34" charset="0"/>
              </a:rPr>
              <a:t>(27, base=10)</a:t>
            </a:r>
          </a:p>
          <a:p>
            <a:pPr fontAlgn="t">
              <a:lnSpc>
                <a:spcPct val="150000"/>
              </a:lnSpc>
            </a:pPr>
            <a:r>
              <a:rPr lang="en-US" sz="2000" dirty="0">
                <a:latin typeface="Arial" pitchFamily="34" charset="0"/>
                <a:cs typeface="Arial" pitchFamily="34" charset="0"/>
              </a:rPr>
              <a:t> [1] 1.431364 </a:t>
            </a:r>
          </a:p>
          <a:p>
            <a:pPr fontAlgn="t">
              <a:lnSpc>
                <a:spcPct val="150000"/>
              </a:lnSpc>
            </a:pPr>
            <a:r>
              <a:rPr lang="en-US" sz="2000" dirty="0">
                <a:solidFill>
                  <a:srgbClr val="251BED"/>
                </a:solidFill>
                <a:latin typeface="Arial" pitchFamily="34" charset="0"/>
                <a:cs typeface="Arial" pitchFamily="34" charset="0"/>
              </a:rPr>
              <a:t>&gt; </a:t>
            </a:r>
          </a:p>
          <a:p>
            <a:pPr fontAlgn="t"/>
            <a:r>
              <a:rPr lang="en-US" sz="2000" dirty="0">
                <a:solidFill>
                  <a:srgbClr val="FF0000"/>
                </a:solidFill>
                <a:latin typeface="Arial" pitchFamily="34" charset="0"/>
                <a:cs typeface="Arial" pitchFamily="34" charset="0"/>
              </a:rPr>
              <a:t>Example 19</a:t>
            </a:r>
            <a:r>
              <a:rPr lang="en-US" sz="2000" dirty="0">
                <a:latin typeface="Arial" pitchFamily="34" charset="0"/>
                <a:cs typeface="Arial" pitchFamily="34" charset="0"/>
              </a:rPr>
              <a:t> compute </a:t>
            </a:r>
          </a:p>
          <a:p>
            <a:pPr fontAlgn="t">
              <a:lnSpc>
                <a:spcPct val="150000"/>
              </a:lnSpc>
            </a:pPr>
            <a:r>
              <a:rPr lang="en-US" sz="2000" dirty="0">
                <a:solidFill>
                  <a:srgbClr val="251BED"/>
                </a:solidFill>
                <a:latin typeface="Arial" pitchFamily="34" charset="0"/>
                <a:cs typeface="Arial" pitchFamily="34" charset="0"/>
              </a:rPr>
              <a:t>&gt; </a:t>
            </a:r>
            <a:r>
              <a:rPr lang="en-US" sz="2000" dirty="0" err="1">
                <a:solidFill>
                  <a:srgbClr val="251BED"/>
                </a:solidFill>
                <a:latin typeface="Arial" pitchFamily="34" charset="0"/>
                <a:cs typeface="Arial" pitchFamily="34" charset="0"/>
              </a:rPr>
              <a:t>logb</a:t>
            </a:r>
            <a:r>
              <a:rPr lang="en-US" sz="2000" dirty="0">
                <a:solidFill>
                  <a:srgbClr val="251BED"/>
                </a:solidFill>
                <a:latin typeface="Arial" pitchFamily="34" charset="0"/>
                <a:cs typeface="Arial" pitchFamily="34" charset="0"/>
              </a:rPr>
              <a:t>(27, base=2) </a:t>
            </a:r>
          </a:p>
          <a:p>
            <a:pPr fontAlgn="t">
              <a:lnSpc>
                <a:spcPct val="150000"/>
              </a:lnSpc>
            </a:pPr>
            <a:r>
              <a:rPr lang="en-US" sz="2000" dirty="0">
                <a:latin typeface="Arial" pitchFamily="34" charset="0"/>
                <a:cs typeface="Arial" pitchFamily="34" charset="0"/>
              </a:rPr>
              <a:t>[1] 4.754888</a:t>
            </a:r>
          </a:p>
          <a:p>
            <a:pPr fontAlgn="t">
              <a:lnSpc>
                <a:spcPct val="150000"/>
              </a:lnSpc>
            </a:pPr>
            <a:r>
              <a:rPr lang="en-US" sz="2000" dirty="0">
                <a:latin typeface="Arial" pitchFamily="34" charset="0"/>
                <a:cs typeface="Arial" pitchFamily="34" charset="0"/>
              </a:rPr>
              <a:t> </a:t>
            </a:r>
            <a:r>
              <a:rPr lang="en-US" sz="2000" dirty="0">
                <a:solidFill>
                  <a:srgbClr val="251BED"/>
                </a:solidFill>
                <a:latin typeface="Arial" pitchFamily="34" charset="0"/>
                <a:cs typeface="Arial" pitchFamily="34" charset="0"/>
              </a:rPr>
              <a:t>&gt; </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95600" y="914400"/>
            <a:ext cx="1285875" cy="476250"/>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971800" y="2667000"/>
            <a:ext cx="1228725" cy="476250"/>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895600" y="4419600"/>
            <a:ext cx="1085850" cy="47625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FUNCTIONS</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dirty="0"/>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6" name="TextBox 5"/>
          <p:cNvSpPr txBox="1"/>
          <p:nvPr/>
        </p:nvSpPr>
        <p:spPr>
          <a:xfrm>
            <a:off x="228600" y="1295400"/>
            <a:ext cx="8686800" cy="4708981"/>
          </a:xfrm>
          <a:prstGeom prst="rect">
            <a:avLst/>
          </a:prstGeom>
          <a:noFill/>
        </p:spPr>
        <p:txBody>
          <a:bodyPr wrap="square" rtlCol="0">
            <a:spAutoFit/>
          </a:bodyPr>
          <a:lstStyle/>
          <a:p>
            <a:pPr fontAlgn="t">
              <a:lnSpc>
                <a:spcPct val="150000"/>
              </a:lnSpc>
            </a:pPr>
            <a:r>
              <a:rPr lang="en-US" sz="2000" dirty="0">
                <a:solidFill>
                  <a:srgbClr val="FF0000"/>
                </a:solidFill>
                <a:latin typeface="Arial" pitchFamily="34" charset="0"/>
                <a:cs typeface="Arial" pitchFamily="34" charset="0"/>
              </a:rPr>
              <a:t>Example 20 </a:t>
            </a:r>
            <a:r>
              <a:rPr lang="en-US" sz="2000" dirty="0">
                <a:latin typeface="Arial" pitchFamily="34" charset="0"/>
                <a:cs typeface="Arial" pitchFamily="34" charset="0"/>
              </a:rPr>
              <a:t>calculate the log 100 to the base of x1=10 using the function log()</a:t>
            </a:r>
          </a:p>
          <a:p>
            <a:pPr fontAlgn="t">
              <a:lnSpc>
                <a:spcPct val="150000"/>
              </a:lnSpc>
            </a:pPr>
            <a:r>
              <a:rPr lang="en-US" sz="2000" dirty="0">
                <a:latin typeface="Arial" pitchFamily="34" charset="0"/>
                <a:cs typeface="Arial" pitchFamily="34" charset="0"/>
              </a:rPr>
              <a:t>&gt; log(100, base=x1) </a:t>
            </a:r>
          </a:p>
          <a:p>
            <a:pPr fontAlgn="t">
              <a:lnSpc>
                <a:spcPct val="150000"/>
              </a:lnSpc>
            </a:pPr>
            <a:r>
              <a:rPr lang="en-US" sz="2000" dirty="0">
                <a:latin typeface="Arial" pitchFamily="34" charset="0"/>
                <a:cs typeface="Arial" pitchFamily="34" charset="0"/>
              </a:rPr>
              <a:t>[1] 2</a:t>
            </a:r>
          </a:p>
          <a:p>
            <a:pPr fontAlgn="t">
              <a:lnSpc>
                <a:spcPct val="150000"/>
              </a:lnSpc>
            </a:pPr>
            <a:r>
              <a:rPr lang="en-US" sz="2000" dirty="0">
                <a:latin typeface="Arial" pitchFamily="34" charset="0"/>
                <a:cs typeface="Arial" pitchFamily="34" charset="0"/>
              </a:rPr>
              <a:t> &gt; </a:t>
            </a:r>
          </a:p>
          <a:p>
            <a:pPr fontAlgn="t">
              <a:lnSpc>
                <a:spcPct val="150000"/>
              </a:lnSpc>
            </a:pPr>
            <a:r>
              <a:rPr lang="en-US" sz="2000" dirty="0">
                <a:solidFill>
                  <a:srgbClr val="FF0000"/>
                </a:solidFill>
                <a:latin typeface="Arial" pitchFamily="34" charset="0"/>
                <a:cs typeface="Arial" pitchFamily="34" charset="0"/>
              </a:rPr>
              <a:t>Example 21</a:t>
            </a:r>
            <a:r>
              <a:rPr lang="en-US" sz="2000" dirty="0">
                <a:latin typeface="Arial" pitchFamily="34" charset="0"/>
                <a:cs typeface="Arial" pitchFamily="34" charset="0"/>
              </a:rPr>
              <a:t> compute the square root of x2=25 using function </a:t>
            </a:r>
            <a:r>
              <a:rPr lang="en-US" sz="2000" dirty="0" err="1">
                <a:latin typeface="Arial" pitchFamily="34" charset="0"/>
                <a:cs typeface="Arial" pitchFamily="34" charset="0"/>
              </a:rPr>
              <a:t>sqrt</a:t>
            </a:r>
            <a:r>
              <a:rPr lang="en-US" sz="2000" dirty="0">
                <a:latin typeface="Arial" pitchFamily="34" charset="0"/>
                <a:cs typeface="Arial" pitchFamily="34" charset="0"/>
              </a:rPr>
              <a:t>()</a:t>
            </a:r>
          </a:p>
          <a:p>
            <a:pPr fontAlgn="t">
              <a:lnSpc>
                <a:spcPct val="150000"/>
              </a:lnSpc>
            </a:pPr>
            <a:r>
              <a:rPr lang="en-US" sz="2000" dirty="0">
                <a:latin typeface="Arial" pitchFamily="34" charset="0"/>
                <a:cs typeface="Arial" pitchFamily="34" charset="0"/>
              </a:rPr>
              <a:t>&gt;x2&lt;-25</a:t>
            </a:r>
          </a:p>
          <a:p>
            <a:pPr fontAlgn="t">
              <a:lnSpc>
                <a:spcPct val="150000"/>
              </a:lnSpc>
            </a:pPr>
            <a:r>
              <a:rPr lang="en-US" sz="2000" dirty="0">
                <a:latin typeface="Arial" pitchFamily="34" charset="0"/>
                <a:cs typeface="Arial" pitchFamily="34" charset="0"/>
              </a:rPr>
              <a:t> &gt; </a:t>
            </a:r>
            <a:r>
              <a:rPr lang="en-US" sz="2000" dirty="0" err="1">
                <a:latin typeface="Arial" pitchFamily="34" charset="0"/>
                <a:cs typeface="Arial" pitchFamily="34" charset="0"/>
              </a:rPr>
              <a:t>sqrt</a:t>
            </a:r>
            <a:r>
              <a:rPr lang="en-US" sz="2000" dirty="0">
                <a:latin typeface="Arial" pitchFamily="34" charset="0"/>
                <a:cs typeface="Arial" pitchFamily="34" charset="0"/>
              </a:rPr>
              <a:t>(x2) </a:t>
            </a:r>
          </a:p>
          <a:p>
            <a:pPr fontAlgn="t">
              <a:lnSpc>
                <a:spcPct val="150000"/>
              </a:lnSpc>
            </a:pPr>
            <a:r>
              <a:rPr lang="en-US" sz="2000" dirty="0">
                <a:latin typeface="Arial" pitchFamily="34" charset="0"/>
                <a:cs typeface="Arial" pitchFamily="34" charset="0"/>
              </a:rPr>
              <a:t>[1] 5</a:t>
            </a:r>
          </a:p>
          <a:p>
            <a:pPr fontAlgn="t">
              <a:lnSpc>
                <a:spcPct val="150000"/>
              </a:lnSpc>
            </a:pPr>
            <a:r>
              <a:rPr lang="en-US" sz="2000" dirty="0">
                <a:latin typeface="Arial" pitchFamily="34" charset="0"/>
                <a:cs typeface="Arial" pitchFamily="34" charset="0"/>
              </a:rPr>
              <a:t> &gt;</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A2B2F-2620-4688-9733-1AFA6D033BAB}" type="datetime3">
              <a:rPr lang="en-US" smtClean="0"/>
              <a:pPr/>
              <a:t>15 March 2022</a:t>
            </a:fld>
            <a:endParaRPr lang="en-US"/>
          </a:p>
        </p:txBody>
      </p:sp>
      <p:sp>
        <p:nvSpPr>
          <p:cNvPr id="3" name="Footer Placeholder 2"/>
          <p:cNvSpPr>
            <a:spLocks noGrp="1"/>
          </p:cNvSpPr>
          <p:nvPr>
            <p:ph type="ftr" sz="quarter" idx="11"/>
          </p:nvPr>
        </p:nvSpPr>
        <p:spPr/>
        <p:txBody>
          <a:bodyPr/>
          <a:lstStyle/>
          <a:p>
            <a:r>
              <a:rPr lang="en-US"/>
              <a:t>Sunil N, R Programming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TextBox 4"/>
          <p:cNvSpPr txBox="1"/>
          <p:nvPr/>
        </p:nvSpPr>
        <p:spPr>
          <a:xfrm>
            <a:off x="609600" y="838200"/>
            <a:ext cx="8077200" cy="1015663"/>
          </a:xfrm>
          <a:prstGeom prst="rect">
            <a:avLst/>
          </a:prstGeom>
          <a:noFill/>
        </p:spPr>
        <p:txBody>
          <a:bodyPr wrap="square" rtlCol="0">
            <a:spAutoFit/>
          </a:bodyPr>
          <a:lstStyle/>
          <a:p>
            <a:pPr>
              <a:buFont typeface="Wingdings" pitchFamily="2" charset="2"/>
              <a:buChar char="ü"/>
            </a:pPr>
            <a:r>
              <a:rPr lang="en-US" sz="2000" dirty="0">
                <a:latin typeface="Arial" pitchFamily="34" charset="0"/>
                <a:cs typeface="Arial" pitchFamily="34" charset="0"/>
              </a:rPr>
              <a:t>We interact with R by typing something into the console  at the   command prompt and pressing enter</a:t>
            </a:r>
          </a:p>
          <a:p>
            <a:pPr>
              <a:buFont typeface="Wingdings" pitchFamily="2" charset="2"/>
              <a:buChar char="ü"/>
            </a:pPr>
            <a:endParaRPr lang="en-US" sz="2000" dirty="0">
              <a:latin typeface="Arial" pitchFamily="34" charset="0"/>
              <a:cs typeface="Arial" pitchFamily="34" charset="0"/>
            </a:endParaRPr>
          </a:p>
        </p:txBody>
      </p:sp>
      <p:pic>
        <p:nvPicPr>
          <p:cNvPr id="7169" name="Picture 1"/>
          <p:cNvPicPr>
            <a:picLocks noChangeAspect="1" noChangeArrowheads="1"/>
          </p:cNvPicPr>
          <p:nvPr/>
        </p:nvPicPr>
        <p:blipFill>
          <a:blip r:embed="rId2"/>
          <a:srcRect/>
          <a:stretch>
            <a:fillRect/>
          </a:stretch>
        </p:blipFill>
        <p:spPr bwMode="auto">
          <a:xfrm>
            <a:off x="609600" y="1676400"/>
            <a:ext cx="8077200" cy="47244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69"/>
                                        </p:tgtEl>
                                        <p:attrNameLst>
                                          <p:attrName>style.visibility</p:attrName>
                                        </p:attrNameLst>
                                      </p:cBhvr>
                                      <p:to>
                                        <p:strVal val="visible"/>
                                      </p:to>
                                    </p:set>
                                    <p:animEffect transition="in" filter="fade">
                                      <p:cBhvr>
                                        <p:cTn id="7" dur="2000"/>
                                        <p:tgtEl>
                                          <p:spTgt spid="7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FUNCTIONS</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dirty="0"/>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
        <p:nvSpPr>
          <p:cNvPr id="6" name="TextBox 5"/>
          <p:cNvSpPr txBox="1"/>
          <p:nvPr/>
        </p:nvSpPr>
        <p:spPr>
          <a:xfrm>
            <a:off x="304800" y="764024"/>
            <a:ext cx="8686800" cy="6093976"/>
          </a:xfrm>
          <a:prstGeom prst="rect">
            <a:avLst/>
          </a:prstGeom>
          <a:noFill/>
        </p:spPr>
        <p:txBody>
          <a:bodyPr wrap="square" rtlCol="0">
            <a:spAutoFit/>
          </a:bodyPr>
          <a:lstStyle/>
          <a:p>
            <a:pPr fontAlgn="t">
              <a:lnSpc>
                <a:spcPct val="150000"/>
              </a:lnSpc>
            </a:pPr>
            <a:r>
              <a:rPr lang="en-US" sz="2000" dirty="0">
                <a:solidFill>
                  <a:srgbClr val="FF0000"/>
                </a:solidFill>
                <a:latin typeface="Arial" pitchFamily="34" charset="0"/>
                <a:cs typeface="Arial" pitchFamily="34" charset="0"/>
              </a:rPr>
              <a:t>Example 22 </a:t>
            </a:r>
            <a:r>
              <a:rPr lang="en-US" sz="2000" dirty="0">
                <a:latin typeface="Arial" pitchFamily="34" charset="0"/>
                <a:cs typeface="Arial" pitchFamily="34" charset="0"/>
              </a:rPr>
              <a:t>compute the square root of x2 by raising it to the power 0.5</a:t>
            </a:r>
          </a:p>
          <a:p>
            <a:pPr fontAlgn="t">
              <a:lnSpc>
                <a:spcPct val="150000"/>
              </a:lnSpc>
            </a:pPr>
            <a:r>
              <a:rPr lang="en-US" sz="2000" dirty="0">
                <a:latin typeface="Arial" pitchFamily="34" charset="0"/>
                <a:cs typeface="Arial" pitchFamily="34" charset="0"/>
              </a:rPr>
              <a:t>&gt; x2&lt;-25 </a:t>
            </a:r>
          </a:p>
          <a:p>
            <a:pPr fontAlgn="t">
              <a:lnSpc>
                <a:spcPct val="150000"/>
              </a:lnSpc>
            </a:pPr>
            <a:r>
              <a:rPr lang="en-US" sz="2000" dirty="0">
                <a:latin typeface="Arial" pitchFamily="34" charset="0"/>
                <a:cs typeface="Arial" pitchFamily="34" charset="0"/>
              </a:rPr>
              <a:t>&gt; </a:t>
            </a:r>
            <a:r>
              <a:rPr lang="en-US" sz="2000" dirty="0" err="1">
                <a:latin typeface="Arial" pitchFamily="34" charset="0"/>
                <a:cs typeface="Arial" pitchFamily="34" charset="0"/>
              </a:rPr>
              <a:t>sqrt</a:t>
            </a:r>
            <a:r>
              <a:rPr lang="en-US" sz="2000" dirty="0">
                <a:latin typeface="Arial" pitchFamily="34" charset="0"/>
                <a:cs typeface="Arial" pitchFamily="34" charset="0"/>
              </a:rPr>
              <a:t>(x2^0.5) </a:t>
            </a:r>
          </a:p>
          <a:p>
            <a:pPr fontAlgn="t">
              <a:lnSpc>
                <a:spcPct val="150000"/>
              </a:lnSpc>
            </a:pPr>
            <a:r>
              <a:rPr lang="en-US" sz="2000" dirty="0">
                <a:latin typeface="Arial" pitchFamily="34" charset="0"/>
                <a:cs typeface="Arial" pitchFamily="34" charset="0"/>
              </a:rPr>
              <a:t>[1] 2.236068</a:t>
            </a:r>
          </a:p>
          <a:p>
            <a:pPr fontAlgn="t">
              <a:lnSpc>
                <a:spcPct val="150000"/>
              </a:lnSpc>
            </a:pPr>
            <a:r>
              <a:rPr lang="en-US" sz="2000" dirty="0">
                <a:latin typeface="Arial" pitchFamily="34" charset="0"/>
                <a:cs typeface="Arial" pitchFamily="34" charset="0"/>
              </a:rPr>
              <a:t>&gt;</a:t>
            </a:r>
          </a:p>
          <a:p>
            <a:pPr fontAlgn="t">
              <a:lnSpc>
                <a:spcPct val="150000"/>
              </a:lnSpc>
            </a:pPr>
            <a:r>
              <a:rPr lang="en-US" sz="2000" dirty="0">
                <a:solidFill>
                  <a:srgbClr val="FF0000"/>
                </a:solidFill>
                <a:latin typeface="Arial" pitchFamily="34" charset="0"/>
                <a:cs typeface="Arial" pitchFamily="34" charset="0"/>
              </a:rPr>
              <a:t>Example 23</a:t>
            </a:r>
            <a:r>
              <a:rPr lang="en-US" sz="2000" dirty="0">
                <a:latin typeface="Arial" pitchFamily="34" charset="0"/>
                <a:cs typeface="Arial" pitchFamily="34" charset="0"/>
              </a:rPr>
              <a:t> using the function sum() compute 1+2</a:t>
            </a:r>
          </a:p>
          <a:p>
            <a:pPr fontAlgn="t">
              <a:lnSpc>
                <a:spcPct val="150000"/>
              </a:lnSpc>
            </a:pPr>
            <a:r>
              <a:rPr lang="en-US" sz="2000" dirty="0">
                <a:latin typeface="Arial" pitchFamily="34" charset="0"/>
                <a:cs typeface="Arial" pitchFamily="34" charset="0"/>
              </a:rPr>
              <a:t>&gt;sum(1,2) </a:t>
            </a:r>
          </a:p>
          <a:p>
            <a:pPr fontAlgn="t">
              <a:lnSpc>
                <a:spcPct val="150000"/>
              </a:lnSpc>
            </a:pPr>
            <a:r>
              <a:rPr lang="en-US" sz="2000" dirty="0">
                <a:latin typeface="Arial" pitchFamily="34" charset="0"/>
                <a:cs typeface="Arial" pitchFamily="34" charset="0"/>
              </a:rPr>
              <a:t>[1] 3</a:t>
            </a:r>
          </a:p>
          <a:p>
            <a:pPr fontAlgn="t">
              <a:lnSpc>
                <a:spcPct val="150000"/>
              </a:lnSpc>
            </a:pPr>
            <a:r>
              <a:rPr lang="en-US" sz="2000" dirty="0">
                <a:latin typeface="Arial" pitchFamily="34" charset="0"/>
                <a:cs typeface="Arial" pitchFamily="34" charset="0"/>
              </a:rPr>
              <a:t> &gt;</a:t>
            </a:r>
          </a:p>
          <a:p>
            <a:pPr fontAlgn="t">
              <a:lnSpc>
                <a:spcPct val="150000"/>
              </a:lnSpc>
            </a:pPr>
            <a:r>
              <a:rPr lang="en-US" sz="2000" dirty="0">
                <a:solidFill>
                  <a:srgbClr val="FF0000"/>
                </a:solidFill>
                <a:latin typeface="Arial" pitchFamily="34" charset="0"/>
                <a:cs typeface="Arial" pitchFamily="34" charset="0"/>
              </a:rPr>
              <a:t>Example 24</a:t>
            </a:r>
            <a:r>
              <a:rPr lang="en-US" sz="2000" dirty="0">
                <a:latin typeface="Arial" pitchFamily="34" charset="0"/>
                <a:cs typeface="Arial" pitchFamily="34" charset="0"/>
              </a:rPr>
              <a:t> using the function sum() compute sum of 12, 23, 32, 45, 59</a:t>
            </a:r>
          </a:p>
          <a:p>
            <a:pPr fontAlgn="t">
              <a:lnSpc>
                <a:spcPct val="150000"/>
              </a:lnSpc>
            </a:pPr>
            <a:r>
              <a:rPr lang="en-US" sz="2000" dirty="0">
                <a:latin typeface="Arial" pitchFamily="34" charset="0"/>
                <a:cs typeface="Arial" pitchFamily="34" charset="0"/>
              </a:rPr>
              <a:t>&gt; sum(12,23,32,45,59) </a:t>
            </a:r>
          </a:p>
          <a:p>
            <a:pPr fontAlgn="t">
              <a:lnSpc>
                <a:spcPct val="150000"/>
              </a:lnSpc>
            </a:pPr>
            <a:r>
              <a:rPr lang="en-US" sz="2000" dirty="0">
                <a:latin typeface="Arial" pitchFamily="34" charset="0"/>
                <a:cs typeface="Arial" pitchFamily="34" charset="0"/>
              </a:rPr>
              <a:t>[1] 171 </a:t>
            </a:r>
          </a:p>
          <a:p>
            <a:pPr fontAlgn="t">
              <a:lnSpc>
                <a:spcPct val="150000"/>
              </a:lnSpc>
            </a:pPr>
            <a:r>
              <a:rPr lang="en-US" sz="2000" dirty="0">
                <a:latin typeface="Arial" pitchFamily="34" charset="0"/>
                <a:cs typeface="Arial" pitchFamily="34" charset="0"/>
              </a:rPr>
              <a:t>&gt; </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FUNCTIONS</a:t>
            </a:r>
          </a:p>
        </p:txBody>
      </p:sp>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dirty="0"/>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
        <p:nvSpPr>
          <p:cNvPr id="6" name="TextBox 5"/>
          <p:cNvSpPr txBox="1"/>
          <p:nvPr/>
        </p:nvSpPr>
        <p:spPr>
          <a:xfrm>
            <a:off x="381000" y="1705213"/>
            <a:ext cx="8305800" cy="3323987"/>
          </a:xfrm>
          <a:prstGeom prst="rect">
            <a:avLst/>
          </a:prstGeom>
          <a:noFill/>
        </p:spPr>
        <p:txBody>
          <a:bodyPr wrap="square" rtlCol="0">
            <a:spAutoFit/>
          </a:bodyPr>
          <a:lstStyle/>
          <a:p>
            <a:pPr fontAlgn="t">
              <a:lnSpc>
                <a:spcPct val="150000"/>
              </a:lnSpc>
            </a:pPr>
            <a:r>
              <a:rPr lang="en-US" sz="2000" dirty="0">
                <a:solidFill>
                  <a:srgbClr val="FF0000"/>
                </a:solidFill>
                <a:latin typeface="Arial" pitchFamily="34" charset="0"/>
                <a:cs typeface="Arial" pitchFamily="34" charset="0"/>
              </a:rPr>
              <a:t>Example 25 </a:t>
            </a:r>
            <a:r>
              <a:rPr lang="en-US" sz="2000" dirty="0">
                <a:latin typeface="Arial" pitchFamily="34" charset="0"/>
                <a:cs typeface="Arial" pitchFamily="34" charset="0"/>
              </a:rPr>
              <a:t>compute the mean of 12,23,32,45,59 using sum() function</a:t>
            </a:r>
          </a:p>
          <a:p>
            <a:pPr fontAlgn="t">
              <a:lnSpc>
                <a:spcPct val="150000"/>
              </a:lnSpc>
            </a:pPr>
            <a:r>
              <a:rPr lang="pt-BR" sz="2000" dirty="0">
                <a:solidFill>
                  <a:srgbClr val="251BED"/>
                </a:solidFill>
              </a:rPr>
              <a:t>&gt; s&lt;-sum(12,23,32,45,59) </a:t>
            </a:r>
          </a:p>
          <a:p>
            <a:pPr fontAlgn="t">
              <a:lnSpc>
                <a:spcPct val="150000"/>
              </a:lnSpc>
            </a:pPr>
            <a:r>
              <a:rPr lang="pt-BR" sz="2000" dirty="0">
                <a:solidFill>
                  <a:srgbClr val="251BED"/>
                </a:solidFill>
              </a:rPr>
              <a:t>&gt; n&lt;-5</a:t>
            </a:r>
          </a:p>
          <a:p>
            <a:pPr fontAlgn="t">
              <a:lnSpc>
                <a:spcPct val="150000"/>
              </a:lnSpc>
            </a:pPr>
            <a:r>
              <a:rPr lang="pt-BR" sz="2000" dirty="0">
                <a:solidFill>
                  <a:srgbClr val="251BED"/>
                </a:solidFill>
              </a:rPr>
              <a:t> &gt; m&lt;-s/n </a:t>
            </a:r>
          </a:p>
          <a:p>
            <a:pPr fontAlgn="t">
              <a:lnSpc>
                <a:spcPct val="150000"/>
              </a:lnSpc>
            </a:pPr>
            <a:r>
              <a:rPr lang="pt-BR" sz="2000" dirty="0">
                <a:solidFill>
                  <a:srgbClr val="251BED"/>
                </a:solidFill>
              </a:rPr>
              <a:t>&gt; m </a:t>
            </a:r>
          </a:p>
          <a:p>
            <a:pPr fontAlgn="t">
              <a:lnSpc>
                <a:spcPct val="150000"/>
              </a:lnSpc>
            </a:pPr>
            <a:r>
              <a:rPr lang="pt-BR" sz="2000" dirty="0"/>
              <a:t>[1] 34.2</a:t>
            </a:r>
          </a:p>
          <a:p>
            <a:pPr fontAlgn="t">
              <a:lnSpc>
                <a:spcPct val="150000"/>
              </a:lnSpc>
            </a:pPr>
            <a:r>
              <a:rPr lang="pt-BR" sz="2000" dirty="0"/>
              <a:t> </a:t>
            </a:r>
            <a:r>
              <a:rPr lang="pt-BR" sz="2000" dirty="0">
                <a:solidFill>
                  <a:srgbClr val="251BED"/>
                </a:solidFill>
              </a:rPr>
              <a:t>&gt; </a:t>
            </a:r>
            <a:r>
              <a:rPr lang="en-US" sz="2000" dirty="0">
                <a:latin typeface="Arial" pitchFamily="34" charset="0"/>
                <a:cs typeface="Arial" pitchFamily="34" charset="0"/>
              </a:rPr>
              <a:t> </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pic>
        <p:nvPicPr>
          <p:cNvPr id="4098" name="Picture 2" descr="D:\EDUCATION\METERIALS\slide-18-728.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ARITHMETIC OPERATORS IN R</a:t>
            </a:r>
          </a:p>
        </p:txBody>
      </p:sp>
      <p:sp>
        <p:nvSpPr>
          <p:cNvPr id="2" name="Date Placeholder 1"/>
          <p:cNvSpPr>
            <a:spLocks noGrp="1"/>
          </p:cNvSpPr>
          <p:nvPr>
            <p:ph type="dt" sz="half" idx="10"/>
          </p:nvPr>
        </p:nvSpPr>
        <p:spPr/>
        <p:txBody>
          <a:bodyPr/>
          <a:lstStyle/>
          <a:p>
            <a:fld id="{17BA2B2F-2620-4688-9733-1AFA6D033BAB}" type="datetime3">
              <a:rPr lang="en-US" smtClean="0"/>
              <a:pPr/>
              <a:t>15 March 2022</a:t>
            </a:fld>
            <a:endParaRPr lang="en-US"/>
          </a:p>
        </p:txBody>
      </p:sp>
      <p:sp>
        <p:nvSpPr>
          <p:cNvPr id="3" name="Footer Placeholder 2"/>
          <p:cNvSpPr>
            <a:spLocks noGrp="1"/>
          </p:cNvSpPr>
          <p:nvPr>
            <p:ph type="ftr" sz="quarter" idx="11"/>
          </p:nvPr>
        </p:nvSpPr>
        <p:spPr/>
        <p:txBody>
          <a:bodyPr/>
          <a:lstStyle/>
          <a:p>
            <a:r>
              <a:rPr lang="en-US"/>
              <a:t>Sunil N, R Programming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6" name="Table 5"/>
          <p:cNvGraphicFramePr>
            <a:graphicFrameLocks noGrp="1"/>
          </p:cNvGraphicFramePr>
          <p:nvPr/>
        </p:nvGraphicFramePr>
        <p:xfrm>
          <a:off x="1600200" y="2209800"/>
          <a:ext cx="6096000" cy="2987040"/>
        </p:xfrm>
        <a:graphic>
          <a:graphicData uri="http://schemas.openxmlformats.org/drawingml/2006/table">
            <a:tbl>
              <a:tblPr firstRow="1" bandRow="1">
                <a:tableStyleId>{5C22544A-7EE6-4342-B048-85BDC9FD1C3A}</a:tableStyleId>
              </a:tblPr>
              <a:tblGrid>
                <a:gridCol w="1752600">
                  <a:extLst>
                    <a:ext uri="{9D8B030D-6E8A-4147-A177-3AD203B41FA5}">
                      <a16:colId xmlns="" xmlns:a16="http://schemas.microsoft.com/office/drawing/2014/main" val="20000"/>
                    </a:ext>
                  </a:extLst>
                </a:gridCol>
                <a:gridCol w="4343400">
                  <a:extLst>
                    <a:ext uri="{9D8B030D-6E8A-4147-A177-3AD203B41FA5}">
                      <a16:colId xmlns="" xmlns:a16="http://schemas.microsoft.com/office/drawing/2014/main" val="20001"/>
                    </a:ext>
                  </a:extLst>
                </a:gridCol>
              </a:tblGrid>
              <a:tr h="370840">
                <a:tc gridSpan="2">
                  <a:txBody>
                    <a:bodyPr/>
                    <a:lstStyle/>
                    <a:p>
                      <a:pPr algn="ctr"/>
                      <a:r>
                        <a:rPr lang="en-US" sz="2000" dirty="0">
                          <a:latin typeface="Arial" pitchFamily="34" charset="0"/>
                          <a:cs typeface="Arial" pitchFamily="34" charset="0"/>
                        </a:rPr>
                        <a:t>ARITHMETIC OPERATORS IN R</a:t>
                      </a:r>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ctr"/>
                      <a:r>
                        <a:rPr lang="en-US" sz="2800" b="1" dirty="0">
                          <a:solidFill>
                            <a:srgbClr val="FF0000"/>
                          </a:solidFill>
                          <a:latin typeface="Arial" pitchFamily="34" charset="0"/>
                          <a:cs typeface="Arial" pitchFamily="34" charset="0"/>
                        </a:rPr>
                        <a:t>+</a:t>
                      </a:r>
                    </a:p>
                  </a:txBody>
                  <a:tcPr/>
                </a:tc>
                <a:tc>
                  <a:txBody>
                    <a:bodyPr/>
                    <a:lstStyle/>
                    <a:p>
                      <a:r>
                        <a:rPr lang="en-US" sz="2000" b="1" dirty="0">
                          <a:solidFill>
                            <a:srgbClr val="251BED"/>
                          </a:solidFill>
                          <a:latin typeface="Arial" pitchFamily="34" charset="0"/>
                          <a:cs typeface="Arial" pitchFamily="34" charset="0"/>
                        </a:rPr>
                        <a:t>ADDITION</a:t>
                      </a:r>
                    </a:p>
                  </a:txBody>
                  <a:tcPr/>
                </a:tc>
                <a:extLst>
                  <a:ext uri="{0D108BD9-81ED-4DB2-BD59-A6C34878D82A}">
                    <a16:rowId xmlns="" xmlns:a16="http://schemas.microsoft.com/office/drawing/2014/main" val="10001"/>
                  </a:ext>
                </a:extLst>
              </a:tr>
              <a:tr h="370840">
                <a:tc>
                  <a:txBody>
                    <a:bodyPr/>
                    <a:lstStyle/>
                    <a:p>
                      <a:pPr algn="ctr"/>
                      <a:r>
                        <a:rPr lang="en-US" sz="2800" b="1" dirty="0">
                          <a:solidFill>
                            <a:srgbClr val="FF0000"/>
                          </a:solidFill>
                          <a:latin typeface="Arial" pitchFamily="34" charset="0"/>
                          <a:cs typeface="Arial" pitchFamily="34" charset="0"/>
                        </a:rPr>
                        <a:t>-</a:t>
                      </a:r>
                    </a:p>
                  </a:txBody>
                  <a:tcPr/>
                </a:tc>
                <a:tc>
                  <a:txBody>
                    <a:bodyPr/>
                    <a:lstStyle/>
                    <a:p>
                      <a:r>
                        <a:rPr lang="en-US" sz="2000" b="1" dirty="0">
                          <a:solidFill>
                            <a:srgbClr val="251BED"/>
                          </a:solidFill>
                          <a:latin typeface="Arial" pitchFamily="34" charset="0"/>
                          <a:cs typeface="Arial" pitchFamily="34" charset="0"/>
                        </a:rPr>
                        <a:t>SUBTRACTION</a:t>
                      </a:r>
                    </a:p>
                  </a:txBody>
                  <a:tcPr/>
                </a:tc>
                <a:extLst>
                  <a:ext uri="{0D108BD9-81ED-4DB2-BD59-A6C34878D82A}">
                    <a16:rowId xmlns="" xmlns:a16="http://schemas.microsoft.com/office/drawing/2014/main" val="10002"/>
                  </a:ext>
                </a:extLst>
              </a:tr>
              <a:tr h="370840">
                <a:tc>
                  <a:txBody>
                    <a:bodyPr/>
                    <a:lstStyle/>
                    <a:p>
                      <a:pPr algn="ctr"/>
                      <a:r>
                        <a:rPr lang="en-US" sz="2800" b="1" dirty="0">
                          <a:solidFill>
                            <a:srgbClr val="FF0000"/>
                          </a:solidFill>
                          <a:latin typeface="Arial" pitchFamily="34" charset="0"/>
                          <a:cs typeface="Arial" pitchFamily="34" charset="0"/>
                        </a:rPr>
                        <a:t>* </a:t>
                      </a:r>
                    </a:p>
                  </a:txBody>
                  <a:tcPr/>
                </a:tc>
                <a:tc>
                  <a:txBody>
                    <a:bodyPr/>
                    <a:lstStyle/>
                    <a:p>
                      <a:r>
                        <a:rPr lang="en-US" sz="2000" b="1" dirty="0">
                          <a:solidFill>
                            <a:srgbClr val="251BED"/>
                          </a:solidFill>
                          <a:latin typeface="Arial" pitchFamily="34" charset="0"/>
                          <a:cs typeface="Arial" pitchFamily="34" charset="0"/>
                        </a:rPr>
                        <a:t>MULTIPLICATION</a:t>
                      </a:r>
                    </a:p>
                  </a:txBody>
                  <a:tcPr/>
                </a:tc>
                <a:extLst>
                  <a:ext uri="{0D108BD9-81ED-4DB2-BD59-A6C34878D82A}">
                    <a16:rowId xmlns="" xmlns:a16="http://schemas.microsoft.com/office/drawing/2014/main" val="10003"/>
                  </a:ext>
                </a:extLst>
              </a:tr>
              <a:tr h="370840">
                <a:tc>
                  <a:txBody>
                    <a:bodyPr/>
                    <a:lstStyle/>
                    <a:p>
                      <a:pPr algn="ctr"/>
                      <a:r>
                        <a:rPr lang="en-US" sz="2800" b="1" dirty="0">
                          <a:solidFill>
                            <a:srgbClr val="FF0000"/>
                          </a:solidFill>
                          <a:latin typeface="Arial" pitchFamily="34" charset="0"/>
                          <a:cs typeface="Arial" pitchFamily="34" charset="0"/>
                        </a:rPr>
                        <a:t>/</a:t>
                      </a:r>
                    </a:p>
                  </a:txBody>
                  <a:tcPr/>
                </a:tc>
                <a:tc>
                  <a:txBody>
                    <a:bodyPr/>
                    <a:lstStyle/>
                    <a:p>
                      <a:r>
                        <a:rPr lang="en-US" sz="2000" b="1" dirty="0">
                          <a:solidFill>
                            <a:srgbClr val="251BED"/>
                          </a:solidFill>
                          <a:latin typeface="Arial" pitchFamily="34" charset="0"/>
                          <a:cs typeface="Arial" pitchFamily="34" charset="0"/>
                        </a:rPr>
                        <a:t>DIVISION</a:t>
                      </a:r>
                    </a:p>
                  </a:txBody>
                  <a:tcPr/>
                </a:tc>
                <a:extLst>
                  <a:ext uri="{0D108BD9-81ED-4DB2-BD59-A6C34878D82A}">
                    <a16:rowId xmlns="" xmlns:a16="http://schemas.microsoft.com/office/drawing/2014/main" val="10004"/>
                  </a:ext>
                </a:extLst>
              </a:tr>
              <a:tr h="370840">
                <a:tc>
                  <a:txBody>
                    <a:bodyPr/>
                    <a:lstStyle/>
                    <a:p>
                      <a:pPr algn="ctr"/>
                      <a:r>
                        <a:rPr lang="en-US" sz="2800" b="1" dirty="0">
                          <a:solidFill>
                            <a:srgbClr val="FF0000"/>
                          </a:solidFill>
                          <a:latin typeface="Arial" pitchFamily="34" charset="0"/>
                          <a:cs typeface="Arial" pitchFamily="34" charset="0"/>
                        </a:rPr>
                        <a:t>^</a:t>
                      </a:r>
                    </a:p>
                  </a:txBody>
                  <a:tcPr/>
                </a:tc>
                <a:tc>
                  <a:txBody>
                    <a:bodyPr/>
                    <a:lstStyle/>
                    <a:p>
                      <a:r>
                        <a:rPr lang="en-US" sz="2000" b="1" dirty="0">
                          <a:solidFill>
                            <a:srgbClr val="251BED"/>
                          </a:solidFill>
                          <a:latin typeface="Arial" pitchFamily="34" charset="0"/>
                          <a:cs typeface="Arial" pitchFamily="34" charset="0"/>
                        </a:rPr>
                        <a:t>RAISED TO THE POWER </a:t>
                      </a:r>
                    </a:p>
                  </a:txBody>
                  <a:tcPr/>
                </a:tc>
                <a:extLst>
                  <a:ext uri="{0D108BD9-81ED-4DB2-BD59-A6C34878D82A}">
                    <a16:rowId xmlns=""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TextBox 5"/>
          <p:cNvSpPr txBox="1"/>
          <p:nvPr/>
        </p:nvSpPr>
        <p:spPr>
          <a:xfrm>
            <a:off x="609600" y="609600"/>
            <a:ext cx="8153400" cy="5632311"/>
          </a:xfrm>
          <a:prstGeom prst="rect">
            <a:avLst/>
          </a:prstGeom>
          <a:noFill/>
        </p:spPr>
        <p:txBody>
          <a:bodyPr wrap="square" rtlCol="0">
            <a:spAutoFit/>
          </a:bodyPr>
          <a:lstStyle/>
          <a:p>
            <a:r>
              <a:rPr lang="en-US" sz="2000" dirty="0">
                <a:solidFill>
                  <a:srgbClr val="FF0000"/>
                </a:solidFill>
                <a:latin typeface="Arial" pitchFamily="34" charset="0"/>
                <a:cs typeface="Arial" pitchFamily="34" charset="0"/>
              </a:rPr>
              <a:t>Example 1 </a:t>
            </a:r>
            <a:r>
              <a:rPr lang="en-US" sz="2000" dirty="0">
                <a:latin typeface="Arial" pitchFamily="34" charset="0"/>
                <a:cs typeface="Arial" pitchFamily="34" charset="0"/>
              </a:rPr>
              <a:t>compute 22*15+6</a:t>
            </a:r>
          </a:p>
          <a:p>
            <a:r>
              <a:rPr lang="en-US" sz="2000" dirty="0">
                <a:solidFill>
                  <a:srgbClr val="251BED"/>
                </a:solidFill>
              </a:rPr>
              <a:t>&gt; 22*15+6 </a:t>
            </a:r>
          </a:p>
          <a:p>
            <a:r>
              <a:rPr lang="en-US" sz="2000" dirty="0"/>
              <a:t>[1] 336 </a:t>
            </a:r>
          </a:p>
          <a:p>
            <a:r>
              <a:rPr lang="en-US" sz="2000" dirty="0">
                <a:solidFill>
                  <a:srgbClr val="251BED"/>
                </a:solidFill>
              </a:rPr>
              <a:t>&gt; </a:t>
            </a:r>
          </a:p>
          <a:p>
            <a:endParaRPr lang="en-US" sz="2000" dirty="0">
              <a:latin typeface="Arial" pitchFamily="34" charset="0"/>
              <a:cs typeface="Arial" pitchFamily="34" charset="0"/>
            </a:endParaRPr>
          </a:p>
          <a:p>
            <a:r>
              <a:rPr lang="en-US" sz="2000" dirty="0">
                <a:solidFill>
                  <a:srgbClr val="FF0000"/>
                </a:solidFill>
                <a:latin typeface="Arial" pitchFamily="34" charset="0"/>
                <a:cs typeface="Arial" pitchFamily="34" charset="0"/>
              </a:rPr>
              <a:t>Example 2</a:t>
            </a:r>
            <a:r>
              <a:rPr lang="en-US" sz="2000" dirty="0">
                <a:latin typeface="Arial" pitchFamily="34" charset="0"/>
                <a:cs typeface="Arial" pitchFamily="34" charset="0"/>
              </a:rPr>
              <a:t> compute </a:t>
            </a:r>
            <a:r>
              <a:rPr lang="en-US" sz="2000" dirty="0"/>
              <a:t>22*(15+6)</a:t>
            </a:r>
            <a:endParaRPr lang="en-US" sz="2000" dirty="0">
              <a:latin typeface="Arial" pitchFamily="34" charset="0"/>
              <a:cs typeface="Arial" pitchFamily="34" charset="0"/>
            </a:endParaRPr>
          </a:p>
          <a:p>
            <a:r>
              <a:rPr lang="en-US" sz="2000" dirty="0">
                <a:solidFill>
                  <a:srgbClr val="251BED"/>
                </a:solidFill>
              </a:rPr>
              <a:t>&gt; 22*(15+6) </a:t>
            </a:r>
          </a:p>
          <a:p>
            <a:r>
              <a:rPr lang="en-US" sz="2000" dirty="0"/>
              <a:t>[1] 462</a:t>
            </a:r>
          </a:p>
          <a:p>
            <a:r>
              <a:rPr lang="en-US" sz="2000" dirty="0">
                <a:solidFill>
                  <a:srgbClr val="251BED"/>
                </a:solidFill>
              </a:rPr>
              <a:t> &gt;</a:t>
            </a:r>
          </a:p>
          <a:p>
            <a:endParaRPr lang="en-US" sz="2000" dirty="0">
              <a:latin typeface="Arial" pitchFamily="34" charset="0"/>
              <a:cs typeface="Arial" pitchFamily="34" charset="0"/>
            </a:endParaRPr>
          </a:p>
          <a:p>
            <a:r>
              <a:rPr lang="en-US" sz="2000" dirty="0">
                <a:solidFill>
                  <a:srgbClr val="FF0000"/>
                </a:solidFill>
                <a:latin typeface="Arial" pitchFamily="34" charset="0"/>
                <a:cs typeface="Arial" pitchFamily="34" charset="0"/>
              </a:rPr>
              <a:t>Example 3</a:t>
            </a:r>
            <a:r>
              <a:rPr lang="en-US" sz="2000" dirty="0">
                <a:latin typeface="Arial" pitchFamily="34" charset="0"/>
                <a:cs typeface="Arial" pitchFamily="34" charset="0"/>
              </a:rPr>
              <a:t> compute</a:t>
            </a:r>
          </a:p>
          <a:p>
            <a:r>
              <a:rPr lang="en-US" sz="2000" dirty="0">
                <a:solidFill>
                  <a:srgbClr val="251BED"/>
                </a:solidFill>
              </a:rPr>
              <a:t>&gt; 22^2+7 </a:t>
            </a:r>
          </a:p>
          <a:p>
            <a:r>
              <a:rPr lang="en-US" sz="2000" dirty="0"/>
              <a:t>[1] 491 </a:t>
            </a:r>
          </a:p>
          <a:p>
            <a:r>
              <a:rPr lang="en-US" sz="2000" dirty="0">
                <a:solidFill>
                  <a:srgbClr val="251BED"/>
                </a:solidFill>
              </a:rPr>
              <a:t>&gt; </a:t>
            </a:r>
          </a:p>
          <a:p>
            <a:r>
              <a:rPr lang="en-US" sz="2000" dirty="0">
                <a:solidFill>
                  <a:srgbClr val="FF0000"/>
                </a:solidFill>
                <a:latin typeface="Arial" pitchFamily="34" charset="0"/>
                <a:cs typeface="Arial" pitchFamily="34" charset="0"/>
              </a:rPr>
              <a:t>Example 4</a:t>
            </a:r>
            <a:r>
              <a:rPr lang="en-US" sz="2000" dirty="0">
                <a:latin typeface="Arial" pitchFamily="34" charset="0"/>
                <a:cs typeface="Arial" pitchFamily="34" charset="0"/>
              </a:rPr>
              <a:t> compute</a:t>
            </a:r>
          </a:p>
          <a:p>
            <a:pPr fontAlgn="t"/>
            <a:r>
              <a:rPr lang="en-US" sz="2000" dirty="0">
                <a:solidFill>
                  <a:srgbClr val="251BED"/>
                </a:solidFill>
              </a:rPr>
              <a:t>&gt; 22^(2+7) </a:t>
            </a:r>
          </a:p>
          <a:p>
            <a:pPr fontAlgn="t"/>
            <a:r>
              <a:rPr lang="en-US" sz="2000" dirty="0"/>
              <a:t>[1] 1.207269e+12 </a:t>
            </a:r>
          </a:p>
          <a:p>
            <a:pPr fontAlgn="t"/>
            <a:r>
              <a:rPr lang="en-US" sz="2000" dirty="0">
                <a:solidFill>
                  <a:srgbClr val="251BED"/>
                </a:solidFill>
              </a:rPr>
              <a:t>&gt;</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048000" y="3657600"/>
            <a:ext cx="1171575" cy="485775"/>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124200" y="4800600"/>
            <a:ext cx="1095375" cy="50482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TextBox 5"/>
          <p:cNvSpPr txBox="1"/>
          <p:nvPr/>
        </p:nvSpPr>
        <p:spPr>
          <a:xfrm>
            <a:off x="609600" y="838200"/>
            <a:ext cx="8153400" cy="5324535"/>
          </a:xfrm>
          <a:prstGeom prst="rect">
            <a:avLst/>
          </a:prstGeom>
          <a:noFill/>
        </p:spPr>
        <p:txBody>
          <a:bodyPr wrap="square" rtlCol="0">
            <a:spAutoFit/>
          </a:bodyPr>
          <a:lstStyle/>
          <a:p>
            <a:r>
              <a:rPr lang="en-US" sz="2000" dirty="0">
                <a:solidFill>
                  <a:srgbClr val="FF0000"/>
                </a:solidFill>
                <a:latin typeface="Arial" pitchFamily="34" charset="0"/>
                <a:cs typeface="Arial" pitchFamily="34" charset="0"/>
              </a:rPr>
              <a:t>Example 5 </a:t>
            </a:r>
            <a:r>
              <a:rPr lang="en-US" sz="2000" dirty="0">
                <a:latin typeface="Arial" pitchFamily="34" charset="0"/>
                <a:cs typeface="Arial" pitchFamily="34" charset="0"/>
              </a:rPr>
              <a:t>compute </a:t>
            </a:r>
            <a:r>
              <a:rPr lang="en-US" sz="2000" dirty="0"/>
              <a:t>(2*(17.2+5))/56 </a:t>
            </a:r>
            <a:endParaRPr lang="en-US" sz="2000" dirty="0">
              <a:latin typeface="Arial" pitchFamily="34" charset="0"/>
              <a:cs typeface="Arial" pitchFamily="34" charset="0"/>
            </a:endParaRPr>
          </a:p>
          <a:p>
            <a:r>
              <a:rPr lang="en-US" sz="2000" dirty="0">
                <a:solidFill>
                  <a:srgbClr val="251BED"/>
                </a:solidFill>
              </a:rPr>
              <a:t>&gt;(2*(17.2+5))/56 </a:t>
            </a:r>
          </a:p>
          <a:p>
            <a:r>
              <a:rPr lang="en-US" sz="2000" dirty="0"/>
              <a:t>[1] 0.7928571</a:t>
            </a:r>
          </a:p>
          <a:p>
            <a:r>
              <a:rPr lang="en-US" sz="2000" dirty="0">
                <a:solidFill>
                  <a:srgbClr val="251BED"/>
                </a:solidFill>
              </a:rPr>
              <a:t> &gt;</a:t>
            </a:r>
            <a:r>
              <a:rPr lang="en-US" sz="2000" dirty="0">
                <a:latin typeface="Arial" pitchFamily="34" charset="0"/>
                <a:cs typeface="Arial" pitchFamily="34" charset="0"/>
              </a:rPr>
              <a:t> </a:t>
            </a:r>
          </a:p>
          <a:p>
            <a:r>
              <a:rPr lang="en-US" sz="2000" dirty="0">
                <a:solidFill>
                  <a:srgbClr val="FF0000"/>
                </a:solidFill>
                <a:latin typeface="Arial" pitchFamily="34" charset="0"/>
                <a:cs typeface="Arial" pitchFamily="34" charset="0"/>
              </a:rPr>
              <a:t>Example 6</a:t>
            </a:r>
            <a:r>
              <a:rPr lang="en-US" sz="2000" dirty="0">
                <a:latin typeface="Arial" pitchFamily="34" charset="0"/>
                <a:cs typeface="Arial" pitchFamily="34" charset="0"/>
              </a:rPr>
              <a:t> computer 3*5</a:t>
            </a:r>
          </a:p>
          <a:p>
            <a:r>
              <a:rPr lang="en-US" sz="2000" dirty="0">
                <a:solidFill>
                  <a:srgbClr val="251BED"/>
                </a:solidFill>
              </a:rPr>
              <a:t>&gt; 3*5 </a:t>
            </a:r>
          </a:p>
          <a:p>
            <a:r>
              <a:rPr lang="en-US" sz="2000" dirty="0"/>
              <a:t>[1] 15</a:t>
            </a:r>
          </a:p>
          <a:p>
            <a:r>
              <a:rPr lang="en-US" sz="2000" dirty="0"/>
              <a:t> </a:t>
            </a:r>
            <a:r>
              <a:rPr lang="en-US" sz="2000" dirty="0">
                <a:solidFill>
                  <a:srgbClr val="251BED"/>
                </a:solidFill>
              </a:rPr>
              <a:t>&gt;</a:t>
            </a:r>
            <a:r>
              <a:rPr lang="en-US" sz="2000" dirty="0"/>
              <a:t> </a:t>
            </a:r>
            <a:endParaRPr lang="en-US" sz="2000" dirty="0">
              <a:solidFill>
                <a:srgbClr val="251BED"/>
              </a:solidFill>
            </a:endParaRPr>
          </a:p>
          <a:p>
            <a:r>
              <a:rPr lang="en-US" sz="2000" dirty="0">
                <a:solidFill>
                  <a:srgbClr val="FF0000"/>
                </a:solidFill>
                <a:latin typeface="Arial" pitchFamily="34" charset="0"/>
                <a:cs typeface="Arial" pitchFamily="34" charset="0"/>
              </a:rPr>
              <a:t>Example 7</a:t>
            </a:r>
            <a:r>
              <a:rPr lang="en-US" sz="2000" dirty="0">
                <a:latin typeface="Arial" pitchFamily="34" charset="0"/>
                <a:cs typeface="Arial" pitchFamily="34" charset="0"/>
              </a:rPr>
              <a:t> compute </a:t>
            </a:r>
          </a:p>
          <a:p>
            <a:r>
              <a:rPr lang="en-US" sz="2000" dirty="0">
                <a:solidFill>
                  <a:srgbClr val="251BED"/>
                </a:solidFill>
              </a:rPr>
              <a:t>&gt; 5^2 </a:t>
            </a:r>
          </a:p>
          <a:p>
            <a:r>
              <a:rPr lang="en-US" sz="2000" dirty="0"/>
              <a:t>[1] 25 </a:t>
            </a:r>
          </a:p>
          <a:p>
            <a:r>
              <a:rPr lang="en-US" sz="2000" dirty="0">
                <a:solidFill>
                  <a:srgbClr val="251BED"/>
                </a:solidFill>
              </a:rPr>
              <a:t>&gt; </a:t>
            </a:r>
          </a:p>
          <a:p>
            <a:r>
              <a:rPr lang="en-US" sz="2000" dirty="0">
                <a:solidFill>
                  <a:srgbClr val="FF0000"/>
                </a:solidFill>
                <a:latin typeface="Arial" pitchFamily="34" charset="0"/>
                <a:cs typeface="Arial" pitchFamily="34" charset="0"/>
              </a:rPr>
              <a:t>Example 8</a:t>
            </a:r>
            <a:r>
              <a:rPr lang="en-US" sz="2000" dirty="0">
                <a:latin typeface="Arial" pitchFamily="34" charset="0"/>
                <a:cs typeface="Arial" pitchFamily="34" charset="0"/>
              </a:rPr>
              <a:t> add 8 to 22 and then multiply answer by 3 </a:t>
            </a:r>
          </a:p>
          <a:p>
            <a:r>
              <a:rPr lang="en-US" sz="2000" dirty="0">
                <a:solidFill>
                  <a:srgbClr val="251BED"/>
                </a:solidFill>
              </a:rPr>
              <a:t>&gt;(8+22)*3 </a:t>
            </a:r>
          </a:p>
          <a:p>
            <a:r>
              <a:rPr lang="en-US" sz="2000" dirty="0"/>
              <a:t>[1] 90</a:t>
            </a:r>
          </a:p>
          <a:p>
            <a:r>
              <a:rPr lang="en-US" sz="2000" dirty="0"/>
              <a:t> </a:t>
            </a:r>
            <a:r>
              <a:rPr lang="en-US" sz="2000" dirty="0">
                <a:solidFill>
                  <a:srgbClr val="251BED"/>
                </a:solidFill>
              </a:rPr>
              <a:t>&gt; </a:t>
            </a:r>
          </a:p>
          <a:p>
            <a:pPr>
              <a:buFont typeface="Wingdings" pitchFamily="2" charset="2"/>
              <a:buChar char="Ø"/>
            </a:pPr>
            <a:endParaRPr lang="en-US" sz="2000" dirty="0">
              <a:latin typeface="Arial" pitchFamily="34" charset="0"/>
              <a:cs typeface="Arial" pitchFamily="34" charset="0"/>
            </a:endParaRPr>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969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048000" y="3200400"/>
            <a:ext cx="361950" cy="48577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8D5A6CD-DDBA-4B36-AA49-D7AD1BB64C24}" type="datetime3">
              <a:rPr lang="en-US" smtClean="0"/>
              <a:pPr/>
              <a:t>15 March 2022</a:t>
            </a:fld>
            <a:endParaRPr lang="en-US"/>
          </a:p>
        </p:txBody>
      </p:sp>
      <p:sp>
        <p:nvSpPr>
          <p:cNvPr id="4" name="Footer Placeholder 3"/>
          <p:cNvSpPr>
            <a:spLocks noGrp="1"/>
          </p:cNvSpPr>
          <p:nvPr>
            <p:ph type="ftr" sz="quarter" idx="11"/>
          </p:nvPr>
        </p:nvSpPr>
        <p:spPr/>
        <p:txBody>
          <a:bodyPr/>
          <a:lstStyle/>
          <a:p>
            <a:r>
              <a:rPr lang="en-US"/>
              <a:t>Sunil N, R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TextBox 5"/>
          <p:cNvSpPr txBox="1"/>
          <p:nvPr/>
        </p:nvSpPr>
        <p:spPr>
          <a:xfrm>
            <a:off x="609600" y="304800"/>
            <a:ext cx="8153400" cy="6093976"/>
          </a:xfrm>
          <a:prstGeom prst="rect">
            <a:avLst/>
          </a:prstGeom>
          <a:noFill/>
        </p:spPr>
        <p:txBody>
          <a:bodyPr wrap="square" rtlCol="0">
            <a:spAutoFit/>
          </a:bodyPr>
          <a:lstStyle/>
          <a:p>
            <a:pPr>
              <a:lnSpc>
                <a:spcPct val="150000"/>
              </a:lnSpc>
            </a:pPr>
            <a:r>
              <a:rPr lang="en-US" sz="2000" dirty="0">
                <a:solidFill>
                  <a:srgbClr val="FF0000"/>
                </a:solidFill>
                <a:latin typeface="Arial" pitchFamily="34" charset="0"/>
                <a:cs typeface="Arial" pitchFamily="34" charset="0"/>
              </a:rPr>
              <a:t>Example 9 </a:t>
            </a:r>
            <a:r>
              <a:rPr lang="en-US" sz="2000" dirty="0">
                <a:latin typeface="Arial" pitchFamily="34" charset="0"/>
                <a:cs typeface="Arial" pitchFamily="34" charset="0"/>
              </a:rPr>
              <a:t>subtract 2.8 from 12 and then raise the answer to the power of 1.5 plus 1.3924 </a:t>
            </a:r>
          </a:p>
          <a:p>
            <a:pPr>
              <a:lnSpc>
                <a:spcPct val="150000"/>
              </a:lnSpc>
            </a:pPr>
            <a:r>
              <a:rPr lang="en-US" sz="2000" dirty="0">
                <a:solidFill>
                  <a:srgbClr val="251BED"/>
                </a:solidFill>
              </a:rPr>
              <a:t>&gt; (12-2.8)^1.5+1.3924 </a:t>
            </a:r>
          </a:p>
          <a:p>
            <a:pPr>
              <a:lnSpc>
                <a:spcPct val="150000"/>
              </a:lnSpc>
            </a:pPr>
            <a:r>
              <a:rPr lang="en-US" sz="2000" dirty="0"/>
              <a:t>[1] 29.29738 </a:t>
            </a:r>
          </a:p>
          <a:p>
            <a:pPr>
              <a:lnSpc>
                <a:spcPct val="150000"/>
              </a:lnSpc>
            </a:pPr>
            <a:r>
              <a:rPr lang="en-US" sz="2000" dirty="0">
                <a:solidFill>
                  <a:srgbClr val="251BED"/>
                </a:solidFill>
              </a:rPr>
              <a:t>&gt; </a:t>
            </a:r>
          </a:p>
          <a:p>
            <a:pPr>
              <a:lnSpc>
                <a:spcPct val="150000"/>
              </a:lnSpc>
            </a:pPr>
            <a:r>
              <a:rPr lang="en-US" sz="2000" dirty="0">
                <a:solidFill>
                  <a:srgbClr val="FF0000"/>
                </a:solidFill>
                <a:latin typeface="Arial" pitchFamily="34" charset="0"/>
                <a:cs typeface="Arial" pitchFamily="34" charset="0"/>
              </a:rPr>
              <a:t>Example 10</a:t>
            </a:r>
            <a:r>
              <a:rPr lang="en-US" sz="2000" dirty="0">
                <a:latin typeface="Arial" pitchFamily="34" charset="0"/>
                <a:cs typeface="Arial" pitchFamily="34" charset="0"/>
              </a:rPr>
              <a:t> divide 8 by 2.5 and then divide the answer by 3</a:t>
            </a:r>
          </a:p>
          <a:p>
            <a:pPr>
              <a:lnSpc>
                <a:spcPct val="150000"/>
              </a:lnSpc>
            </a:pPr>
            <a:r>
              <a:rPr lang="en-US" sz="2000" dirty="0">
                <a:solidFill>
                  <a:srgbClr val="251BED"/>
                </a:solidFill>
              </a:rPr>
              <a:t>&gt; (8/2.5)/3 </a:t>
            </a:r>
          </a:p>
          <a:p>
            <a:pPr>
              <a:lnSpc>
                <a:spcPct val="150000"/>
              </a:lnSpc>
            </a:pPr>
            <a:r>
              <a:rPr lang="en-US" sz="2000" dirty="0"/>
              <a:t>[1] 1.066667</a:t>
            </a:r>
          </a:p>
          <a:p>
            <a:pPr>
              <a:lnSpc>
                <a:spcPct val="150000"/>
              </a:lnSpc>
            </a:pPr>
            <a:r>
              <a:rPr lang="en-US" sz="2000" dirty="0">
                <a:solidFill>
                  <a:srgbClr val="251BED"/>
                </a:solidFill>
              </a:rPr>
              <a:t> &gt;</a:t>
            </a:r>
          </a:p>
          <a:p>
            <a:pPr>
              <a:lnSpc>
                <a:spcPct val="150000"/>
              </a:lnSpc>
            </a:pPr>
            <a:r>
              <a:rPr lang="en-US" sz="2000" dirty="0">
                <a:solidFill>
                  <a:srgbClr val="FF0000"/>
                </a:solidFill>
                <a:latin typeface="Arial" pitchFamily="34" charset="0"/>
                <a:cs typeface="Arial" pitchFamily="34" charset="0"/>
              </a:rPr>
              <a:t>Example 11</a:t>
            </a:r>
            <a:r>
              <a:rPr lang="en-US" sz="2000" dirty="0">
                <a:latin typeface="Arial" pitchFamily="34" charset="0"/>
                <a:cs typeface="Arial" pitchFamily="34" charset="0"/>
              </a:rPr>
              <a:t> divide 2.5 by 3 and  subtract the  answer from 3</a:t>
            </a:r>
          </a:p>
          <a:p>
            <a:pPr fontAlgn="t">
              <a:lnSpc>
                <a:spcPct val="150000"/>
              </a:lnSpc>
            </a:pPr>
            <a:r>
              <a:rPr lang="en-US" sz="2000" dirty="0">
                <a:solidFill>
                  <a:srgbClr val="251BED"/>
                </a:solidFill>
              </a:rPr>
              <a:t>&gt; 8-(2.5/3) </a:t>
            </a:r>
          </a:p>
          <a:p>
            <a:pPr fontAlgn="t">
              <a:lnSpc>
                <a:spcPct val="150000"/>
              </a:lnSpc>
            </a:pPr>
            <a:r>
              <a:rPr lang="en-US" sz="2000" dirty="0"/>
              <a:t>[1] 7.166667 </a:t>
            </a:r>
          </a:p>
          <a:p>
            <a:pPr fontAlgn="t">
              <a:lnSpc>
                <a:spcPct val="150000"/>
              </a:lnSpc>
            </a:pPr>
            <a:r>
              <a:rPr lang="en-US" sz="2000" dirty="0">
                <a:solidFill>
                  <a:srgbClr val="251BED"/>
                </a:solidFill>
              </a:rPr>
              <a:t>&gt;</a:t>
            </a:r>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ARITHMETIC OPERATORS IN R</a:t>
            </a:r>
          </a:p>
        </p:txBody>
      </p:sp>
      <p:sp>
        <p:nvSpPr>
          <p:cNvPr id="2" name="Date Placeholder 1"/>
          <p:cNvSpPr>
            <a:spLocks noGrp="1"/>
          </p:cNvSpPr>
          <p:nvPr>
            <p:ph type="dt" sz="half" idx="10"/>
          </p:nvPr>
        </p:nvSpPr>
        <p:spPr/>
        <p:txBody>
          <a:bodyPr/>
          <a:lstStyle/>
          <a:p>
            <a:fld id="{17BA2B2F-2620-4688-9733-1AFA6D033BAB}" type="datetime3">
              <a:rPr lang="en-US" smtClean="0"/>
              <a:pPr/>
              <a:t>15 March 2022</a:t>
            </a:fld>
            <a:endParaRPr lang="en-US"/>
          </a:p>
        </p:txBody>
      </p:sp>
      <p:sp>
        <p:nvSpPr>
          <p:cNvPr id="3" name="Footer Placeholder 2"/>
          <p:cNvSpPr>
            <a:spLocks noGrp="1"/>
          </p:cNvSpPr>
          <p:nvPr>
            <p:ph type="ftr" sz="quarter" idx="11"/>
          </p:nvPr>
        </p:nvSpPr>
        <p:spPr/>
        <p:txBody>
          <a:bodyPr/>
          <a:lstStyle/>
          <a:p>
            <a:r>
              <a:rPr lang="en-US"/>
              <a:t>Sunil N, R Programming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6" name="Table 5"/>
          <p:cNvGraphicFramePr>
            <a:graphicFrameLocks noGrp="1"/>
          </p:cNvGraphicFramePr>
          <p:nvPr>
            <p:extLst>
              <p:ext uri="{D42A27DB-BD31-4B8C-83A1-F6EECF244321}">
                <p14:modId xmlns="" xmlns:p14="http://schemas.microsoft.com/office/powerpoint/2010/main" val="2908356080"/>
              </p:ext>
            </p:extLst>
          </p:nvPr>
        </p:nvGraphicFramePr>
        <p:xfrm>
          <a:off x="990600" y="1905000"/>
          <a:ext cx="7086601" cy="3733802"/>
        </p:xfrm>
        <a:graphic>
          <a:graphicData uri="http://schemas.openxmlformats.org/drawingml/2006/table">
            <a:tbl>
              <a:tblPr firstRow="1" bandRow="1">
                <a:tableStyleId>{5C22544A-7EE6-4342-B048-85BDC9FD1C3A}</a:tableStyleId>
              </a:tblPr>
              <a:tblGrid>
                <a:gridCol w="1066800">
                  <a:extLst>
                    <a:ext uri="{9D8B030D-6E8A-4147-A177-3AD203B41FA5}">
                      <a16:colId xmlns="" xmlns:a16="http://schemas.microsoft.com/office/drawing/2014/main" val="20000"/>
                    </a:ext>
                  </a:extLst>
                </a:gridCol>
                <a:gridCol w="6019801">
                  <a:extLst>
                    <a:ext uri="{9D8B030D-6E8A-4147-A177-3AD203B41FA5}">
                      <a16:colId xmlns="" xmlns:a16="http://schemas.microsoft.com/office/drawing/2014/main" val="20001"/>
                    </a:ext>
                  </a:extLst>
                </a:gridCol>
              </a:tblGrid>
              <a:tr h="885334">
                <a:tc gridSpan="2">
                  <a:txBody>
                    <a:bodyPr/>
                    <a:lstStyle/>
                    <a:p>
                      <a:pPr algn="ctr"/>
                      <a:r>
                        <a:rPr lang="en-US" sz="2000" dirty="0">
                          <a:latin typeface="Arial" pitchFamily="34" charset="0"/>
                          <a:cs typeface="Arial" pitchFamily="34" charset="0"/>
                        </a:rPr>
                        <a:t>PRECEDENCE OF </a:t>
                      </a:r>
                    </a:p>
                    <a:p>
                      <a:pPr algn="ctr"/>
                      <a:r>
                        <a:rPr lang="en-US" sz="2000" dirty="0">
                          <a:latin typeface="Arial" pitchFamily="34" charset="0"/>
                          <a:cs typeface="Arial" pitchFamily="34" charset="0"/>
                        </a:rPr>
                        <a:t>ARITHMETIC OPERATORS IN R</a:t>
                      </a:r>
                    </a:p>
                  </a:txBody>
                  <a:tcPr/>
                </a:tc>
                <a:tc hMerge="1">
                  <a:txBody>
                    <a:bodyPr/>
                    <a:lstStyle/>
                    <a:p>
                      <a:endParaRPr lang="en-US" dirty="0"/>
                    </a:p>
                  </a:txBody>
                  <a:tcPr/>
                </a:tc>
                <a:extLst>
                  <a:ext uri="{0D108BD9-81ED-4DB2-BD59-A6C34878D82A}">
                    <a16:rowId xmlns="" xmlns:a16="http://schemas.microsoft.com/office/drawing/2014/main" val="10000"/>
                  </a:ext>
                </a:extLst>
              </a:tr>
              <a:tr h="654378">
                <a:tc>
                  <a:txBody>
                    <a:bodyPr/>
                    <a:lstStyle/>
                    <a:p>
                      <a:pPr algn="ctr"/>
                      <a:r>
                        <a:rPr lang="en-US" sz="2800" b="1" dirty="0">
                          <a:solidFill>
                            <a:srgbClr val="FF0000"/>
                          </a:solidFill>
                          <a:latin typeface="Arial" pitchFamily="34" charset="0"/>
                          <a:cs typeface="Arial" pitchFamily="34" charset="0"/>
                        </a:rPr>
                        <a:t>1</a:t>
                      </a:r>
                    </a:p>
                  </a:txBody>
                  <a:tcPr/>
                </a:tc>
                <a:tc>
                  <a:txBody>
                    <a:bodyPr/>
                    <a:lstStyle/>
                    <a:p>
                      <a:r>
                        <a:rPr lang="en-US" sz="2000" b="1" dirty="0">
                          <a:solidFill>
                            <a:srgbClr val="251BED"/>
                          </a:solidFill>
                          <a:latin typeface="Arial" pitchFamily="34" charset="0"/>
                          <a:cs typeface="Arial" pitchFamily="34" charset="0"/>
                        </a:rPr>
                        <a:t>PARENTHESIS</a:t>
                      </a:r>
                    </a:p>
                  </a:txBody>
                  <a:tcPr/>
                </a:tc>
                <a:extLst>
                  <a:ext uri="{0D108BD9-81ED-4DB2-BD59-A6C34878D82A}">
                    <a16:rowId xmlns="" xmlns:a16="http://schemas.microsoft.com/office/drawing/2014/main" val="10001"/>
                  </a:ext>
                </a:extLst>
              </a:tr>
              <a:tr h="654378">
                <a:tc>
                  <a:txBody>
                    <a:bodyPr/>
                    <a:lstStyle/>
                    <a:p>
                      <a:pPr algn="ctr"/>
                      <a:r>
                        <a:rPr lang="en-US" sz="2800" b="1" dirty="0">
                          <a:solidFill>
                            <a:srgbClr val="FF0000"/>
                          </a:solidFill>
                          <a:latin typeface="Arial" pitchFamily="34" charset="0"/>
                          <a:cs typeface="Arial" pitchFamily="34" charset="0"/>
                        </a:rPr>
                        <a:t>2</a:t>
                      </a:r>
                    </a:p>
                  </a:txBody>
                  <a:tcPr/>
                </a:tc>
                <a:tc>
                  <a:txBody>
                    <a:bodyPr/>
                    <a:lstStyle/>
                    <a:p>
                      <a:r>
                        <a:rPr lang="en-US" sz="2000" b="1" dirty="0">
                          <a:solidFill>
                            <a:srgbClr val="251BED"/>
                          </a:solidFill>
                          <a:latin typeface="Arial" pitchFamily="34" charset="0"/>
                          <a:cs typeface="Arial" pitchFamily="34" charset="0"/>
                        </a:rPr>
                        <a:t>EXPONENTIATION</a:t>
                      </a:r>
                    </a:p>
                  </a:txBody>
                  <a:tcPr/>
                </a:tc>
                <a:extLst>
                  <a:ext uri="{0D108BD9-81ED-4DB2-BD59-A6C34878D82A}">
                    <a16:rowId xmlns="" xmlns:a16="http://schemas.microsoft.com/office/drawing/2014/main" val="10002"/>
                  </a:ext>
                </a:extLst>
              </a:tr>
              <a:tr h="885334">
                <a:tc>
                  <a:txBody>
                    <a:bodyPr/>
                    <a:lstStyle/>
                    <a:p>
                      <a:pPr algn="ctr"/>
                      <a:r>
                        <a:rPr lang="en-US" sz="2800" b="1" dirty="0">
                          <a:solidFill>
                            <a:srgbClr val="FF0000"/>
                          </a:solidFill>
                          <a:latin typeface="Arial" pitchFamily="34" charset="0"/>
                          <a:cs typeface="Arial" pitchFamily="34" charset="0"/>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251BED"/>
                          </a:solidFill>
                          <a:latin typeface="Arial" pitchFamily="34" charset="0"/>
                          <a:cs typeface="Arial" pitchFamily="34" charset="0"/>
                        </a:rPr>
                        <a:t>MULTIPLICATION &amp;  DIVISION</a:t>
                      </a:r>
                    </a:p>
                    <a:p>
                      <a:endParaRPr lang="en-US" sz="2000" b="1" dirty="0">
                        <a:solidFill>
                          <a:srgbClr val="251BED"/>
                        </a:solidFill>
                        <a:latin typeface="Arial" pitchFamily="34" charset="0"/>
                        <a:cs typeface="Arial" pitchFamily="34" charset="0"/>
                      </a:endParaRPr>
                    </a:p>
                  </a:txBody>
                  <a:tcPr/>
                </a:tc>
                <a:extLst>
                  <a:ext uri="{0D108BD9-81ED-4DB2-BD59-A6C34878D82A}">
                    <a16:rowId xmlns="" xmlns:a16="http://schemas.microsoft.com/office/drawing/2014/main" val="10003"/>
                  </a:ext>
                </a:extLst>
              </a:tr>
              <a:tr h="654378">
                <a:tc>
                  <a:txBody>
                    <a:bodyPr/>
                    <a:lstStyle/>
                    <a:p>
                      <a:pPr algn="ctr"/>
                      <a:r>
                        <a:rPr lang="en-US" sz="2800" b="1" dirty="0">
                          <a:solidFill>
                            <a:srgbClr val="FF0000"/>
                          </a:solidFill>
                          <a:latin typeface="Arial" pitchFamily="34" charset="0"/>
                          <a:cs typeface="Arial" pitchFamily="34" charset="0"/>
                        </a:rPr>
                        <a:t>4</a:t>
                      </a:r>
                    </a:p>
                  </a:txBody>
                  <a:tcPr/>
                </a:tc>
                <a:tc>
                  <a:txBody>
                    <a:bodyPr/>
                    <a:lstStyle/>
                    <a:p>
                      <a:r>
                        <a:rPr lang="en-US" sz="2000" b="1" dirty="0">
                          <a:solidFill>
                            <a:srgbClr val="251BED"/>
                          </a:solidFill>
                          <a:latin typeface="Arial" pitchFamily="34" charset="0"/>
                          <a:cs typeface="Arial" pitchFamily="34" charset="0"/>
                        </a:rPr>
                        <a:t>ADDITION</a:t>
                      </a:r>
                      <a:r>
                        <a:rPr lang="en-US" sz="2000" b="1" baseline="0" dirty="0">
                          <a:solidFill>
                            <a:srgbClr val="251BED"/>
                          </a:solidFill>
                          <a:latin typeface="Arial" pitchFamily="34" charset="0"/>
                          <a:cs typeface="Arial" pitchFamily="34" charset="0"/>
                        </a:rPr>
                        <a:t> &amp; SUBTRACTION</a:t>
                      </a:r>
                      <a:endParaRPr lang="en-US" sz="2000" b="1" dirty="0">
                        <a:solidFill>
                          <a:srgbClr val="251BED"/>
                        </a:solidFill>
                        <a:latin typeface="Arial" pitchFamily="34" charset="0"/>
                        <a:cs typeface="Arial" pitchFamily="34" charset="0"/>
                      </a:endParaRPr>
                    </a:p>
                  </a:txBody>
                  <a:tcPr/>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TotalTime>
  <Words>2623</Words>
  <Application>Microsoft Office PowerPoint</Application>
  <PresentationFormat>On-screen Show (4:3)</PresentationFormat>
  <Paragraphs>595</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 PROGRAMMING (Basics)</vt:lpstr>
      <vt:lpstr>Slide 2</vt:lpstr>
      <vt:lpstr>Slide 3</vt:lpstr>
      <vt:lpstr>Slide 4</vt:lpstr>
      <vt:lpstr>ARITHMETIC OPERATORS IN R</vt:lpstr>
      <vt:lpstr>Slide 6</vt:lpstr>
      <vt:lpstr>Slide 7</vt:lpstr>
      <vt:lpstr>Slide 8</vt:lpstr>
      <vt:lpstr>ARITHMETIC OPERATORS IN R</vt:lpstr>
      <vt:lpstr>ARITHMETIC OPERATORS IN R</vt:lpstr>
      <vt:lpstr>OBJECTS IN R</vt:lpstr>
      <vt:lpstr>Functions ls() and rm()</vt:lpstr>
      <vt:lpstr>EXAMPLES</vt:lpstr>
      <vt:lpstr>EXAMPLES</vt:lpstr>
      <vt:lpstr>EXAMPLES</vt:lpstr>
      <vt:lpstr>EXAMPLES</vt:lpstr>
      <vt:lpstr>EXAMPLES</vt:lpstr>
      <vt:lpstr>EXAMPLES</vt:lpstr>
      <vt:lpstr>FUNCTIONS</vt:lpstr>
      <vt:lpstr>MATHEMATICAL  FUNCTIONS IN R</vt:lpstr>
      <vt:lpstr>MATHEMATICAL  FUNCTIONS IN R</vt:lpstr>
      <vt:lpstr>MATHEMATICAL  FUNCTIONS IN R</vt:lpstr>
      <vt:lpstr>MATHEMATICAL  FUNCTIONS IN R</vt:lpstr>
      <vt:lpstr>MATHEMATICAL  FUNCTIONS IN R</vt:lpstr>
      <vt:lpstr>MATHEMATICAL  FUNCTIONS IN R</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FUNCTIONS</vt:lpstr>
      <vt:lpstr>Slide 42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PROGRAMMING INTRODUCTION</dc:title>
  <dc:creator/>
  <cp:lastModifiedBy>STUDENT</cp:lastModifiedBy>
  <cp:revision>101</cp:revision>
  <dcterms:created xsi:type="dcterms:W3CDTF">2006-08-16T00:00:00Z</dcterms:created>
  <dcterms:modified xsi:type="dcterms:W3CDTF">2022-03-15T13:48:35Z</dcterms:modified>
</cp:coreProperties>
</file>