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35" r:id="rId2"/>
    <p:sldId id="280" r:id="rId3"/>
    <p:sldId id="322" r:id="rId4"/>
    <p:sldId id="324" r:id="rId5"/>
    <p:sldId id="323" r:id="rId6"/>
    <p:sldId id="327" r:id="rId7"/>
    <p:sldId id="326" r:id="rId8"/>
    <p:sldId id="325" r:id="rId9"/>
    <p:sldId id="328" r:id="rId10"/>
    <p:sldId id="329" r:id="rId11"/>
    <p:sldId id="330" r:id="rId12"/>
    <p:sldId id="332" r:id="rId13"/>
    <p:sldId id="333" r:id="rId14"/>
    <p:sldId id="334" r:id="rId15"/>
    <p:sldId id="275" r:id="rId16"/>
    <p:sldId id="336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337" r:id="rId25"/>
    <p:sldId id="284" r:id="rId26"/>
    <p:sldId id="285" r:id="rId27"/>
    <p:sldId id="286" r:id="rId28"/>
    <p:sldId id="288" r:id="rId29"/>
    <p:sldId id="289" r:id="rId30"/>
    <p:sldId id="292" r:id="rId31"/>
    <p:sldId id="290" r:id="rId32"/>
    <p:sldId id="293" r:id="rId33"/>
    <p:sldId id="294" r:id="rId34"/>
    <p:sldId id="295" r:id="rId35"/>
    <p:sldId id="300" r:id="rId36"/>
    <p:sldId id="296" r:id="rId37"/>
    <p:sldId id="297" r:id="rId38"/>
    <p:sldId id="301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20" r:id="rId51"/>
    <p:sldId id="321" r:id="rId52"/>
    <p:sldId id="298" r:id="rId53"/>
    <p:sldId id="302" r:id="rId54"/>
    <p:sldId id="303" r:id="rId55"/>
    <p:sldId id="304" r:id="rId56"/>
    <p:sldId id="305" r:id="rId57"/>
    <p:sldId id="306" r:id="rId58"/>
    <p:sldId id="338" r:id="rId59"/>
    <p:sldId id="27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BED"/>
    <a:srgbClr val="1910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D910A-05F9-467D-8433-F6183AF5366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045AE-80BC-491F-9B20-35F2B01B9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D06-63A4-4E09-87C5-2C9F9E6768C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82E-19EB-42C1-A968-E9B9C5B0C77A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1321-E5F9-41C6-B57C-3FFFB5BB7D95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0AAA-5ABD-4BE8-9CDC-66CE132346BA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4F94-F22C-4912-B252-CED557B19756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0986-B9AA-4FDB-A38D-198AAA33BD9F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A80A-5854-4325-A2DC-4CBDE60A49AF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7848-AF44-4B35-BE8E-E2111334C5CF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922-BC55-4DBD-A452-C546B56AC29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PROGRAMMING</a:t>
            </a:r>
            <a:b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(Data Types &amp; Vectors)</a:t>
            </a:r>
            <a:endParaRPr 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73D6-92B4-4EE4-8302-0AF3E584CA93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524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91400" cy="2514600"/>
          </a:xfrm>
        </p:spPr>
        <p:txBody>
          <a:bodyPr>
            <a:normAutofit fontScale="32500" lnSpcReduction="20000"/>
          </a:bodyPr>
          <a:lstStyle/>
          <a:p>
            <a:r>
              <a:rPr lang="en-US" sz="9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Sunil </a:t>
            </a:r>
            <a:r>
              <a:rPr lang="en-US" sz="9600" b="1" dirty="0" err="1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Nadella</a:t>
            </a:r>
            <a:r>
              <a:rPr lang="en-US" sz="9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/>
            <a:r>
              <a:rPr lang="en-US" sz="6600" b="1" dirty="0" err="1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M.Sc.,M.Tech</a:t>
            </a:r>
            <a:r>
              <a:rPr lang="en-US" sz="6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6600" b="1" dirty="0" err="1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M.Phil.,PGDCS</a:t>
            </a:r>
            <a:r>
              <a:rPr lang="en-US" sz="6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.,(</a:t>
            </a:r>
            <a:r>
              <a:rPr lang="en-US" sz="6600" b="1" dirty="0" err="1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6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r"/>
            <a:r>
              <a:rPr lang="en-US" sz="6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UGC NET (Computer Science &amp; Applications)</a:t>
            </a:r>
          </a:p>
          <a:p>
            <a:pPr algn="r"/>
            <a:r>
              <a:rPr lang="en-US" sz="6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 SET (Computer Science &amp; Applications )</a:t>
            </a:r>
          </a:p>
          <a:p>
            <a:pPr algn="r"/>
            <a:r>
              <a:rPr lang="en-US" sz="6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TS &amp; AP SET (Mathematical Sciences)</a:t>
            </a:r>
          </a:p>
          <a:p>
            <a:r>
              <a:rPr lang="en-US" sz="6600" b="1" dirty="0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Gold Medalist from Andhra University</a:t>
            </a:r>
          </a:p>
          <a:p>
            <a:r>
              <a:rPr lang="en-US" sz="6600" b="1" smtClean="0">
                <a:solidFill>
                  <a:srgbClr val="251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http://sunilnadella.googlepages.com</a:t>
            </a:r>
            <a:endParaRPr lang="en-US" sz="6600" b="1" dirty="0">
              <a:solidFill>
                <a:srgbClr val="251B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 - 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917912"/>
            <a:ext cx="7696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date&lt;-</a:t>
            </a:r>
            <a:r>
              <a:rPr lang="en-US" sz="2000" dirty="0" err="1">
                <a:solidFill>
                  <a:srgbClr val="251BED"/>
                </a:solidFill>
              </a:rPr>
              <a:t>as.Date</a:t>
            </a:r>
            <a:r>
              <a:rPr lang="en-US" sz="2000" dirty="0">
                <a:solidFill>
                  <a:srgbClr val="251BED"/>
                </a:solidFill>
              </a:rPr>
              <a:t>("2017-07-26")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date </a:t>
            </a:r>
          </a:p>
          <a:p>
            <a:r>
              <a:rPr lang="en-US" sz="2000" dirty="0"/>
              <a:t>	[1] "2017-07-26"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class(data) </a:t>
            </a:r>
          </a:p>
          <a:p>
            <a:r>
              <a:rPr lang="en-US" sz="2000" dirty="0"/>
              <a:t>	[1] "function"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class(date) </a:t>
            </a:r>
          </a:p>
          <a:p>
            <a:r>
              <a:rPr lang="en-US" sz="2000" dirty="0"/>
              <a:t>	[1] "Date"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as.numeric</a:t>
            </a:r>
            <a:r>
              <a:rPr lang="en-US" sz="2000" dirty="0">
                <a:solidFill>
                  <a:srgbClr val="251BED"/>
                </a:solidFill>
              </a:rPr>
              <a:t>(date) </a:t>
            </a:r>
          </a:p>
          <a:p>
            <a:r>
              <a:rPr lang="en-US" sz="2000" dirty="0"/>
              <a:t>	[1] 17373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date1&lt;-</a:t>
            </a:r>
            <a:r>
              <a:rPr lang="en-US" sz="2000" dirty="0" err="1">
                <a:solidFill>
                  <a:srgbClr val="251BED"/>
                </a:solidFill>
              </a:rPr>
              <a:t>as.POSIXct</a:t>
            </a:r>
            <a:r>
              <a:rPr lang="en-US" sz="2000" dirty="0">
                <a:solidFill>
                  <a:srgbClr val="251BED"/>
                </a:solidFill>
              </a:rPr>
              <a:t>("2017-07-26 07:45")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date1 </a:t>
            </a:r>
          </a:p>
          <a:p>
            <a:r>
              <a:rPr lang="en-US" sz="2000" dirty="0"/>
              <a:t>	[1] "2017-07-26 07:45:00 PDT"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class(date1) </a:t>
            </a:r>
          </a:p>
          <a:p>
            <a:r>
              <a:rPr lang="en-US" sz="2000" dirty="0"/>
              <a:t>	[1] "</a:t>
            </a:r>
            <a:r>
              <a:rPr lang="en-US" sz="2000" dirty="0" err="1"/>
              <a:t>POSIXct</a:t>
            </a:r>
            <a:r>
              <a:rPr lang="en-US" sz="2000" dirty="0"/>
              <a:t>" "</a:t>
            </a:r>
            <a:r>
              <a:rPr lang="en-US" sz="2000" dirty="0" err="1"/>
              <a:t>POSIXt</a:t>
            </a:r>
            <a:r>
              <a:rPr lang="en-US" sz="2000" dirty="0"/>
              <a:t>"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as.numeric</a:t>
            </a:r>
            <a:r>
              <a:rPr lang="en-US" sz="2000" dirty="0">
                <a:solidFill>
                  <a:srgbClr val="251BED"/>
                </a:solidFill>
              </a:rPr>
              <a:t>(date1) </a:t>
            </a:r>
          </a:p>
          <a:p>
            <a:r>
              <a:rPr lang="en-US" sz="2000" dirty="0"/>
              <a:t>	[1] 1501080300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class(</a:t>
            </a:r>
            <a:r>
              <a:rPr lang="en-US" sz="2000" dirty="0" err="1">
                <a:solidFill>
                  <a:srgbClr val="251BED"/>
                </a:solidFill>
              </a:rPr>
              <a:t>as.numeric</a:t>
            </a:r>
            <a:r>
              <a:rPr lang="en-US" sz="2000" dirty="0">
                <a:solidFill>
                  <a:srgbClr val="251BED"/>
                </a:solidFill>
              </a:rPr>
              <a:t>(date)) </a:t>
            </a:r>
          </a:p>
          <a:p>
            <a:r>
              <a:rPr lang="en-US" sz="2000" dirty="0"/>
              <a:t>	[1] "numeric"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 - 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LOGICAL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logicals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are a way of representing data that can be either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Numerically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the same as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the same as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da-DK" sz="2000" dirty="0"/>
              <a:t>	</a:t>
            </a:r>
            <a:r>
              <a:rPr lang="da-DK" sz="2000" dirty="0">
                <a:solidFill>
                  <a:srgbClr val="251BED"/>
                </a:solidFill>
              </a:rPr>
              <a:t>&gt; TRUE*5 </a:t>
            </a:r>
          </a:p>
          <a:p>
            <a:pPr>
              <a:lnSpc>
                <a:spcPct val="150000"/>
              </a:lnSpc>
            </a:pPr>
            <a:r>
              <a:rPr lang="da-DK" sz="2000" dirty="0"/>
              <a:t>	[1] 5 </a:t>
            </a:r>
          </a:p>
          <a:p>
            <a:pPr>
              <a:lnSpc>
                <a:spcPct val="150000"/>
              </a:lnSpc>
            </a:pPr>
            <a:r>
              <a:rPr lang="da-DK" sz="2000" dirty="0"/>
              <a:t>	</a:t>
            </a:r>
            <a:r>
              <a:rPr lang="da-DK" sz="2000" dirty="0">
                <a:solidFill>
                  <a:srgbClr val="251BED"/>
                </a:solidFill>
              </a:rPr>
              <a:t>&gt; FALSE*5 </a:t>
            </a:r>
          </a:p>
          <a:p>
            <a:pPr>
              <a:lnSpc>
                <a:spcPct val="150000"/>
              </a:lnSpc>
            </a:pPr>
            <a:r>
              <a:rPr lang="da-DK" sz="2000" dirty="0"/>
              <a:t>	[1] 0</a:t>
            </a:r>
          </a:p>
          <a:p>
            <a:pPr>
              <a:lnSpc>
                <a:spcPct val="150000"/>
              </a:lnSpc>
            </a:pPr>
            <a:r>
              <a:rPr lang="da-DK" sz="2000" dirty="0"/>
              <a:t>	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-18288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 - 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302359"/>
            <a:ext cx="8229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x&lt;-TRUE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class(x) </a:t>
            </a:r>
          </a:p>
          <a:p>
            <a:pPr fontAlgn="t"/>
            <a:r>
              <a:rPr lang="en-US" sz="2000" dirty="0"/>
              <a:t>	[1] "logical"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is.logical</a:t>
            </a:r>
            <a:r>
              <a:rPr lang="en-US" sz="2000" dirty="0">
                <a:solidFill>
                  <a:srgbClr val="251BED"/>
                </a:solidFill>
              </a:rPr>
              <a:t>(x) </a:t>
            </a:r>
          </a:p>
          <a:p>
            <a:pPr fontAlgn="t"/>
            <a:r>
              <a:rPr lang="en-US" sz="2000" dirty="0"/>
              <a:t>	[1] TRUE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TRUE </a:t>
            </a:r>
          </a:p>
          <a:p>
            <a:pPr fontAlgn="t"/>
            <a:r>
              <a:rPr lang="en-US" sz="2000" dirty="0"/>
              <a:t>	[1] TRUE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T </a:t>
            </a:r>
          </a:p>
          <a:p>
            <a:pPr fontAlgn="t"/>
            <a:r>
              <a:rPr lang="en-US" sz="2000" dirty="0"/>
              <a:t>	[1] TRUE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class(T) </a:t>
            </a:r>
          </a:p>
          <a:p>
            <a:pPr fontAlgn="t"/>
            <a:r>
              <a:rPr lang="en-US" sz="2000" dirty="0"/>
              <a:t>	[1] "logical"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F </a:t>
            </a:r>
          </a:p>
          <a:p>
            <a:pPr fontAlgn="t"/>
            <a:r>
              <a:rPr lang="en-US" sz="2000" dirty="0"/>
              <a:t>	[1] FALSE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class(F) </a:t>
            </a:r>
          </a:p>
          <a:p>
            <a:pPr fontAlgn="t"/>
            <a:r>
              <a:rPr lang="en-US" sz="2000" dirty="0"/>
              <a:t>	[1] "logical"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T&lt;-7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T </a:t>
            </a:r>
          </a:p>
          <a:p>
            <a:pPr fontAlgn="t"/>
            <a:r>
              <a:rPr lang="en-US" sz="2000" dirty="0"/>
              <a:t>	[1] 7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class(T) </a:t>
            </a:r>
          </a:p>
          <a:p>
            <a:pPr fontAlgn="t"/>
            <a:r>
              <a:rPr lang="en-US" sz="2000" dirty="0"/>
              <a:t>	[1] "numeric“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-18288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 - 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2954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#does 2 equal 3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2 == 3 </a:t>
            </a:r>
          </a:p>
          <a:p>
            <a:pPr fontAlgn="t"/>
            <a:r>
              <a:rPr lang="en-US" sz="2000" dirty="0"/>
              <a:t>	[1] FALSE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#does 2 not equals 3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2!=3 </a:t>
            </a:r>
          </a:p>
          <a:p>
            <a:pPr fontAlgn="t"/>
            <a:r>
              <a:rPr lang="en-US" sz="2000" dirty="0"/>
              <a:t>	[1] TRUE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#is 2 less than 3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2&lt;3 </a:t>
            </a:r>
          </a:p>
          <a:p>
            <a:pPr fontAlgn="t"/>
            <a:r>
              <a:rPr lang="en-US" sz="2000" dirty="0"/>
              <a:t>	[1] TRUE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#is 2 less than or equal to three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2&lt;=3 </a:t>
            </a:r>
          </a:p>
          <a:p>
            <a:pPr fontAlgn="t"/>
            <a:r>
              <a:rPr lang="en-US" sz="2000" dirty="0"/>
              <a:t>	[1] TRUE </a:t>
            </a:r>
          </a:p>
          <a:p>
            <a:pPr fontAlgn="t"/>
            <a:r>
              <a:rPr lang="en-US" sz="2000" dirty="0"/>
              <a:t>	</a:t>
            </a:r>
          </a:p>
          <a:p>
            <a:pPr fontAlgn="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-18288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 - 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2954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#is 2 greater than 3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2&gt;3 </a:t>
            </a:r>
          </a:p>
          <a:p>
            <a:pPr fontAlgn="t"/>
            <a:r>
              <a:rPr lang="en-US" sz="2000" dirty="0"/>
              <a:t>	[1] FALSE 	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#is 2 greater than or equal to three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2&gt;=3 </a:t>
            </a:r>
          </a:p>
          <a:p>
            <a:pPr fontAlgn="t"/>
            <a:r>
              <a:rPr lang="en-US" sz="2000" dirty="0"/>
              <a:t>	[1] FALSE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#is '</a:t>
            </a:r>
            <a:r>
              <a:rPr lang="en-US" sz="2000" dirty="0" err="1">
                <a:solidFill>
                  <a:srgbClr val="251BED"/>
                </a:solidFill>
              </a:rPr>
              <a:t>sunil</a:t>
            </a:r>
            <a:r>
              <a:rPr lang="en-US" sz="2000" dirty="0">
                <a:solidFill>
                  <a:srgbClr val="251BED"/>
                </a:solidFill>
              </a:rPr>
              <a:t>' </a:t>
            </a:r>
            <a:r>
              <a:rPr lang="en-US" sz="2000" dirty="0" err="1">
                <a:solidFill>
                  <a:srgbClr val="251BED"/>
                </a:solidFill>
              </a:rPr>
              <a:t>equali</a:t>
            </a:r>
            <a:r>
              <a:rPr lang="en-US" sz="2000" dirty="0">
                <a:solidFill>
                  <a:srgbClr val="251BED"/>
                </a:solidFill>
              </a:rPr>
              <a:t> to '</a:t>
            </a:r>
            <a:r>
              <a:rPr lang="en-US" sz="2000" dirty="0" err="1">
                <a:solidFill>
                  <a:srgbClr val="251BED"/>
                </a:solidFill>
              </a:rPr>
              <a:t>valli</a:t>
            </a:r>
            <a:r>
              <a:rPr lang="en-US" sz="2000" dirty="0">
                <a:solidFill>
                  <a:srgbClr val="251BED"/>
                </a:solidFill>
              </a:rPr>
              <a:t>'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"</a:t>
            </a:r>
            <a:r>
              <a:rPr lang="en-US" sz="2000" dirty="0" err="1">
                <a:solidFill>
                  <a:srgbClr val="251BED"/>
                </a:solidFill>
              </a:rPr>
              <a:t>sunil</a:t>
            </a:r>
            <a:r>
              <a:rPr lang="en-US" sz="2000" dirty="0">
                <a:solidFill>
                  <a:srgbClr val="251BED"/>
                </a:solidFill>
              </a:rPr>
              <a:t>" == "</a:t>
            </a:r>
            <a:r>
              <a:rPr lang="en-US" sz="2000" dirty="0" err="1">
                <a:solidFill>
                  <a:srgbClr val="251BED"/>
                </a:solidFill>
              </a:rPr>
              <a:t>valli</a:t>
            </a:r>
            <a:r>
              <a:rPr lang="en-US" sz="2000" dirty="0">
                <a:solidFill>
                  <a:srgbClr val="251BED"/>
                </a:solidFill>
              </a:rPr>
              <a:t>" </a:t>
            </a:r>
          </a:p>
          <a:p>
            <a:pPr fontAlgn="t"/>
            <a:r>
              <a:rPr lang="en-US" sz="2000" dirty="0"/>
              <a:t>	[1] FALSE </a:t>
            </a:r>
          </a:p>
          <a:p>
            <a:pPr fontAlgn="t"/>
            <a:r>
              <a:rPr lang="en-US" sz="2000" dirty="0"/>
              <a:t>	 </a:t>
            </a:r>
            <a:r>
              <a:rPr lang="en-US" sz="2000" dirty="0">
                <a:solidFill>
                  <a:srgbClr val="251BED"/>
                </a:solidFill>
              </a:rPr>
              <a:t>&gt; #is '</a:t>
            </a:r>
            <a:r>
              <a:rPr lang="en-US" sz="2000" dirty="0" err="1">
                <a:solidFill>
                  <a:srgbClr val="251BED"/>
                </a:solidFill>
              </a:rPr>
              <a:t>sunil</a:t>
            </a:r>
            <a:r>
              <a:rPr lang="en-US" sz="2000" dirty="0">
                <a:solidFill>
                  <a:srgbClr val="251BED"/>
                </a:solidFill>
              </a:rPr>
              <a:t>' less than '</a:t>
            </a:r>
            <a:r>
              <a:rPr lang="en-US" sz="2000" dirty="0" err="1">
                <a:solidFill>
                  <a:srgbClr val="251BED"/>
                </a:solidFill>
              </a:rPr>
              <a:t>valli</a:t>
            </a:r>
            <a:r>
              <a:rPr lang="en-US" sz="2000" dirty="0">
                <a:solidFill>
                  <a:srgbClr val="251BED"/>
                </a:solidFill>
              </a:rPr>
              <a:t>'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"</a:t>
            </a:r>
            <a:r>
              <a:rPr lang="en-US" sz="2000" dirty="0" err="1">
                <a:solidFill>
                  <a:srgbClr val="251BED"/>
                </a:solidFill>
              </a:rPr>
              <a:t>sunil</a:t>
            </a:r>
            <a:r>
              <a:rPr lang="en-US" sz="2000" dirty="0">
                <a:solidFill>
                  <a:srgbClr val="251BED"/>
                </a:solidFill>
              </a:rPr>
              <a:t>"&lt;"</a:t>
            </a:r>
            <a:r>
              <a:rPr lang="en-US" sz="2000" dirty="0" err="1">
                <a:solidFill>
                  <a:srgbClr val="251BED"/>
                </a:solidFill>
              </a:rPr>
              <a:t>valli</a:t>
            </a:r>
            <a:r>
              <a:rPr lang="en-US" sz="2000" dirty="0">
                <a:solidFill>
                  <a:srgbClr val="251BED"/>
                </a:solidFill>
              </a:rPr>
              <a:t>" </a:t>
            </a:r>
          </a:p>
          <a:p>
            <a:pPr fontAlgn="t"/>
            <a:r>
              <a:rPr lang="en-US" sz="2000" dirty="0"/>
              <a:t>	[1] TRUE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  <a:p>
            <a:pPr fontAlgn="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VECTORS, MATRICES &amp; DATA FRAMES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51BED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especially good at dealing with objects that are groups of numbers or groups of characters or logical data</a:t>
            </a:r>
          </a:p>
          <a:p>
            <a:pPr>
              <a:lnSpc>
                <a:spcPct val="200000"/>
              </a:lnSpc>
              <a:buClr>
                <a:srgbClr val="251BED"/>
              </a:buClr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case of these groups can be originated as sequences which are called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VECTORS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or as two dimensional tables of number, which are called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MATRICES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  <a:buClr>
                <a:srgbClr val="251BED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can also deal with tables that have some columns of numbers and some columns with other kinds of data these are called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53E4DB-1CC9-41AC-82A8-5C81B938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D96A62B-E0D1-4DC7-BC2D-30D7FAD8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E1FFB59-1645-4725-917A-3D5C7D9D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443A581-53D1-4A05-84C3-51A78FB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AF9FDC9-60F8-4357-AE23-97D48AD1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7184"/>
            <a:ext cx="7086600" cy="50491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16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Declaring a Vector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25689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declare a vector more than one way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First declare the name of the vector along with its length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Then enter values in to the vector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example we want to create a vector y (23, 32) of length 2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&gt; y&lt;-vector(</a:t>
            </a:r>
            <a:r>
              <a:rPr lang="es-ES" sz="2000" dirty="0" err="1">
                <a:solidFill>
                  <a:srgbClr val="251BED"/>
                </a:solidFill>
              </a:rPr>
              <a:t>length</a:t>
            </a:r>
            <a:r>
              <a:rPr lang="es-ES" sz="2000" dirty="0">
                <a:solidFill>
                  <a:srgbClr val="251BED"/>
                </a:solidFill>
              </a:rPr>
              <a:t>=2)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&gt; y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[1] FALSE </a:t>
            </a:r>
            <a:r>
              <a:rPr lang="es-ES" sz="2000" dirty="0" err="1"/>
              <a:t>FALSE</a:t>
            </a:r>
            <a:r>
              <a:rPr lang="es-E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&gt; y[1]&lt;-23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&gt; y[2]&lt;-32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&gt; y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[1] 23 32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&gt;</a:t>
            </a:r>
            <a:r>
              <a:rPr lang="es-E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Declaring a Vector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7526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Creating vector by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CONCATENATE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COMBINE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function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c()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example if we want to create a vector a vector y=(23, 32) of length 2 no need to declare and specify previously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&gt; y&lt;-c(23,32)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&gt; y [1]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 23 32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 </a:t>
            </a:r>
            <a:r>
              <a:rPr lang="es-ES" sz="2000" dirty="0">
                <a:solidFill>
                  <a:srgbClr val="251BED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905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Following are the examples for : operator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&gt; 5:8 </a:t>
            </a:r>
          </a:p>
          <a:p>
            <a:r>
              <a:rPr lang="en-US" sz="2000" dirty="0"/>
              <a:t>[1] 5 6 7 8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251BED"/>
                </a:solidFill>
              </a:rPr>
              <a:t>&gt; 1:10 </a:t>
            </a:r>
          </a:p>
          <a:p>
            <a:r>
              <a:rPr lang="en-US" sz="2000" dirty="0"/>
              <a:t>[1] 1 2 3 4 5 6 7 8 9 10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066800"/>
            <a:ext cx="76962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are numerous data types in R that store various kinds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four main types of data most likely to be used are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Numeric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Character (String)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Date /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POSIXct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(time-based)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Logical(TRUE / FALSE)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type of the data contained in a variable is checked with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function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 </a:t>
            </a:r>
          </a:p>
          <a:p>
            <a:r>
              <a:rPr lang="en-US" sz="2000" dirty="0"/>
              <a:t>	[1] 23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class(x) </a:t>
            </a:r>
          </a:p>
          <a:p>
            <a:r>
              <a:rPr lang="en-US" sz="2000" dirty="0"/>
              <a:t>	[1] "numeric“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723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This sequence function produces sequence of numbers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Syntax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as  follows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(from, to, by)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generates Arithmetic sequence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Following are the  examples which shows the various methods of generating sequences using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generate the sequence 5,6,7,8</a:t>
            </a:r>
          </a:p>
          <a:p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seq(5,8) 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	[1] 5 6 7 8 </a:t>
            </a:r>
          </a:p>
          <a:p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</a:t>
            </a:r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generate the sequence 5,8,11,14,17,20</a:t>
            </a:r>
          </a:p>
          <a:p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seq(5,20,3) 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	[1] 5 8 11 14 17 20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	 </a:t>
            </a:r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</a:p>
          <a:p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3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generate sequence of 10 numbers from 1.0 to 2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(1.1,2,length=10)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[1] 1.1 1.2 1.3 1.4 1.5 1.6 1.7 1.8 1.9 2.0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 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4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generate sequence of 10 numbers from 1 to 100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(1,100, length=10)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[1] 1 12 23 34 45 56 67 78 89 100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rep()</a:t>
            </a:r>
            <a:r>
              <a:rPr lang="en-US" dirty="0"/>
              <a:t>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828800"/>
            <a:ext cx="7315200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The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rep()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function /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 function allows us to conveniently put the same constant into long vectors.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The call form is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rep(z, k)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which creates a vector of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k*length(z)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elements each equal to z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The following examples shows the various types of usage of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rep()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838200"/>
            <a:ext cx="6934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1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rep(2,4)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[1] 2 2 2 2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 &gt;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2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rep(3,6)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[1] 3 3 3 3 3 3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3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 &gt; rep(1:3,3)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 [1] 1 2 3 1 2 3 1 2 3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4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rep(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(1,2),4)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[1] 1 2 1 2 1 2 1 2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382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5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and assign it to the name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 . .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where there are 10 occurrences of 4.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temp&lt;-c(4,6,3)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rep(temp,10)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[1] 4 6 3 4 6 3 4 6 3 4 6 3 4 6 3 4 6 3 4 6 3 4 6 3 4 6 3 4 6 3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6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(4, 6, 3, 4, 6, 3,. .. ,4, 6, 3, 4) where there are 11 occurrences of 4, 10 occurrences of 6 and 10 occur-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rences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3.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baseline="-25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rep(</a:t>
            </a:r>
            <a:r>
              <a:rPr lang="en-US" sz="2000" baseline="-25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temp,l</a:t>
            </a:r>
            <a:r>
              <a:rPr lang="en-US" sz="2000" baseline="-25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=31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[1] 4 6 3 4 6 3 4 6 3 4 6 3 4 6 3 4 6 3 4 6 3 4 6 3 4 6 3 4 6 3 4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7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(4</a:t>
            </a:r>
            <a:r>
              <a:rPr lang="en-US" sz="2000" i="1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4</a:t>
            </a:r>
            <a:r>
              <a:rPr lang="en-US" sz="2000" i="1" dirty="0">
                <a:solidFill>
                  <a:srgbClr val="FF0000"/>
                </a:solidFill>
              </a:rPr>
              <a:t>,. . . , </a:t>
            </a:r>
            <a:r>
              <a:rPr lang="en-US" sz="2000" dirty="0">
                <a:solidFill>
                  <a:srgbClr val="FF0000"/>
                </a:solidFill>
              </a:rPr>
              <a:t>4</a:t>
            </a:r>
            <a:r>
              <a:rPr lang="en-US" sz="2000" i="1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6</a:t>
            </a:r>
            <a:r>
              <a:rPr lang="en-US" sz="2000" i="1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6</a:t>
            </a:r>
            <a:r>
              <a:rPr lang="en-US" sz="2000" i="1" dirty="0">
                <a:solidFill>
                  <a:srgbClr val="FF0000"/>
                </a:solidFill>
              </a:rPr>
              <a:t> ,. . . , </a:t>
            </a:r>
            <a:r>
              <a:rPr lang="en-US" sz="2000" dirty="0">
                <a:solidFill>
                  <a:srgbClr val="FF0000"/>
                </a:solidFill>
              </a:rPr>
              <a:t>6</a:t>
            </a:r>
            <a:r>
              <a:rPr lang="en-US" sz="2000" i="1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i="1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i="1" dirty="0">
                <a:solidFill>
                  <a:srgbClr val="FF0000"/>
                </a:solidFill>
              </a:rPr>
              <a:t> ,. . . , </a:t>
            </a:r>
            <a:r>
              <a:rPr lang="en-US" sz="2000" dirty="0">
                <a:solidFill>
                  <a:srgbClr val="FF0000"/>
                </a:solidFill>
              </a:rPr>
              <a:t>3) where there are 10 occurrences of 4, 20 occurrences of 6 and 30 occurrences of 3.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rep(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temp,times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=c(10,20,30))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[1] 4 4 4 4 4 4 4 4 4 4 6 6 6 6 6 6 6 6 6 6 6 6 6 6 6 6 6 6 6 6 3 3 3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[34] 3 3 3 3 3 3 3 3 3 3 3 3 3 3 3 3 3 3 3 3 3 3 3 3 3 3 3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7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creation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1219200"/>
            <a:ext cx="6934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1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seq(1,10) </a:t>
            </a:r>
          </a:p>
          <a:p>
            <a:pPr fontAlgn="t"/>
            <a:r>
              <a:rPr lang="pt-BR" sz="2000" dirty="0">
                <a:latin typeface="Arial" pitchFamily="34" charset="0"/>
                <a:cs typeface="Arial" pitchFamily="34" charset="0"/>
              </a:rPr>
              <a:t>	[1] 1 2 3 4 5 6 7 8 9 10 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2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seq(1,10,2) </a:t>
            </a:r>
          </a:p>
          <a:p>
            <a:pPr fontAlgn="t"/>
            <a:r>
              <a:rPr lang="pt-BR" sz="2000" dirty="0">
                <a:latin typeface="Arial" pitchFamily="34" charset="0"/>
                <a:cs typeface="Arial" pitchFamily="34" charset="0"/>
              </a:rPr>
              <a:t>	[1] 1 3 5 7 9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 &gt; 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3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(from=1,to=10, by=3) </a:t>
            </a:r>
          </a:p>
          <a:p>
            <a:pPr fontAlgn="t"/>
            <a:r>
              <a:rPr lang="en-US" sz="2000" dirty="0">
                <a:latin typeface="Arial" pitchFamily="34" charset="0"/>
                <a:cs typeface="Arial" pitchFamily="34" charset="0"/>
              </a:rPr>
              <a:t>	[1] 1 4 7 10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4</a:t>
            </a:r>
          </a:p>
          <a:p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x&lt;-seq(1,10,2) </a:t>
            </a:r>
          </a:p>
          <a:p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x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here the object x is called VECTOR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	 [1] 1 3 5 7 9</a:t>
            </a:r>
          </a:p>
          <a:p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</a:t>
            </a:r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creation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1219200"/>
            <a:ext cx="6934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5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</a:rPr>
              <a:t>&gt; c(1,2,3,4,5,6,7,8,9,10) </a:t>
            </a:r>
          </a:p>
          <a:p>
            <a:pPr fontAlgn="t"/>
            <a:r>
              <a:rPr lang="en-US" sz="2000" dirty="0"/>
              <a:t>	[1] 1 2 3 4 5 6 7 8 9 10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6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000" dirty="0">
                <a:solidFill>
                  <a:srgbClr val="251BED"/>
                </a:solidFill>
              </a:rPr>
              <a:t>&gt; c(seq(1,10))</a:t>
            </a:r>
          </a:p>
          <a:p>
            <a:pPr fontAlgn="t"/>
            <a:r>
              <a:rPr lang="pt-BR" sz="2000" dirty="0"/>
              <a:t>	 [1] 1 2 3 4 5 6 7 8 9 10</a:t>
            </a:r>
          </a:p>
          <a:p>
            <a:pPr fontAlgn="t"/>
            <a:r>
              <a:rPr lang="pt-BR" sz="2000" dirty="0"/>
              <a:t>	</a:t>
            </a:r>
            <a:r>
              <a:rPr lang="pt-BR" sz="2000" dirty="0">
                <a:solidFill>
                  <a:srgbClr val="251BED"/>
                </a:solidFill>
              </a:rPr>
              <a:t> &gt;</a:t>
            </a:r>
            <a:r>
              <a:rPr lang="pt-BR" sz="2000" dirty="0"/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7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</a:rPr>
              <a:t>&gt; c(1:10) </a:t>
            </a:r>
          </a:p>
          <a:p>
            <a:pPr fontAlgn="t"/>
            <a:r>
              <a:rPr lang="en-US" sz="2000" dirty="0"/>
              <a:t>	[1] 1 2 3 4 5 6 7 8 9 10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8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000" dirty="0">
                <a:solidFill>
                  <a:srgbClr val="251BED"/>
                </a:solidFill>
              </a:rPr>
              <a:t>&gt; c(seq(1,10,2))</a:t>
            </a:r>
          </a:p>
          <a:p>
            <a:pPr fontAlgn="t"/>
            <a:r>
              <a:rPr lang="pt-BR" sz="2000" dirty="0"/>
              <a:t>	 [1] 1 3 5 7 9</a:t>
            </a:r>
          </a:p>
          <a:p>
            <a:pPr fontAlgn="t"/>
            <a:r>
              <a:rPr lang="pt-BR" sz="2000" dirty="0"/>
              <a:t>	</a:t>
            </a:r>
            <a:r>
              <a:rPr lang="pt-BR" sz="2000" dirty="0">
                <a:solidFill>
                  <a:srgbClr val="251BED"/>
                </a:solidFill>
              </a:rPr>
              <a:t>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Arithmetic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can add vectors and multiply vectors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Multiplication may be both vector and scalar multiplication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Sum of two vectors adds two vectors component wise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add two vectors both must be of same length and the sum results the vector of same length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perform vector multiplication the vectors are of same length and the result is also a vector of same length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the vector multiplication is nothing but inner product or dot product of vectors it multiplies elements component wise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Arithmetic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905000"/>
            <a:ext cx="693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1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&gt; x&lt;-c(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(1,10))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(11,20))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[1] 1 2 3 4 5 6 7 8 9 10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y </a:t>
            </a:r>
          </a:p>
          <a:p>
            <a:pPr fontAlgn="t"/>
            <a:r>
              <a:rPr lang="es-ES" sz="2000" dirty="0"/>
              <a:t>	[1] 11 12 13 14 15 16 17 18 19 20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  <a:r>
              <a:rPr lang="es-ES" sz="2000" dirty="0" err="1">
                <a:solidFill>
                  <a:srgbClr val="251BED"/>
                </a:solidFill>
              </a:rPr>
              <a:t>x+y</a:t>
            </a:r>
            <a:r>
              <a:rPr lang="es-ES" sz="2000" dirty="0">
                <a:solidFill>
                  <a:srgbClr val="251BED"/>
                </a:solidFill>
              </a:rPr>
              <a:t> </a:t>
            </a:r>
          </a:p>
          <a:p>
            <a:pPr fontAlgn="t"/>
            <a:r>
              <a:rPr lang="es-ES" sz="2000" dirty="0"/>
              <a:t>	[1] 12 14 16 18 20 22 24 26 28 30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</a:t>
            </a:r>
          </a:p>
          <a:p>
            <a:pPr fontAlgn="t"/>
            <a:endParaRPr lang="pt-BR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Arithmetic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90500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2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/>
              <a:t> </a:t>
            </a:r>
            <a:r>
              <a:rPr lang="es-ES" sz="2000" dirty="0">
                <a:solidFill>
                  <a:srgbClr val="251BED"/>
                </a:solidFill>
              </a:rPr>
              <a:t>&gt; x&lt;-c(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(1,10))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(11,20))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 &gt; x </a:t>
            </a:r>
          </a:p>
          <a:p>
            <a:pPr fontAlgn="t"/>
            <a:r>
              <a:rPr lang="es-ES" sz="2000" dirty="0"/>
              <a:t>	[1] 1 2 3 4 5 6 7 8 9 10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</a:t>
            </a:r>
          </a:p>
          <a:p>
            <a:pPr fontAlgn="t"/>
            <a:r>
              <a:rPr lang="es-ES" sz="2000" dirty="0"/>
              <a:t>	 [1] 11 12 13 14 15 16 17 18 19 20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x*y</a:t>
            </a:r>
          </a:p>
          <a:p>
            <a:pPr fontAlgn="t"/>
            <a:r>
              <a:rPr lang="es-ES" sz="2000" dirty="0"/>
              <a:t>	 [1] 11 24 39 56 75 96 119 144 171 200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</a:t>
            </a:r>
          </a:p>
          <a:p>
            <a:pPr fontAlgn="t"/>
            <a:endParaRPr lang="pt-BR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R-Numeric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8686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NUMERIC DATA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Since R excels in running numbers, so numeric data is the most common type 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RThe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most commonly used numeric data is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numeric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This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numeric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similar to a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 other languages. It handles integers and decimals, both positive and negative and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zero.A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numeric value stored in a variable is automatically assumed to be numeric.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test whether a variable in numeric is done with function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is.numeric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is.numeric</a:t>
            </a:r>
            <a:r>
              <a:rPr lang="en-US" sz="2000" dirty="0">
                <a:solidFill>
                  <a:srgbClr val="251BED"/>
                </a:solidFill>
              </a:rPr>
              <a:t>(x)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[1] TRUE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Arithmetic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524000"/>
            <a:ext cx="6934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3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/>
              <a:t> </a:t>
            </a:r>
            <a:r>
              <a:rPr lang="es-ES" sz="2000" dirty="0">
                <a:solidFill>
                  <a:srgbClr val="251BED"/>
                </a:solidFill>
              </a:rPr>
              <a:t>&gt; x&lt;-c(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(1,10))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(11,20))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</a:t>
            </a:r>
          </a:p>
          <a:p>
            <a:pPr fontAlgn="t"/>
            <a:r>
              <a:rPr lang="es-ES" sz="2000" dirty="0"/>
              <a:t>	 [1] 1 2 3 4 5 6 7 8 9 10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y</a:t>
            </a:r>
          </a:p>
          <a:p>
            <a:pPr fontAlgn="t"/>
            <a:r>
              <a:rPr lang="es-ES" sz="2000" dirty="0"/>
              <a:t>	 [1] 11 12 13 14 15 16 17 18 19 20</a:t>
            </a:r>
          </a:p>
          <a:p>
            <a:pPr fontAlgn="t"/>
            <a:r>
              <a:rPr lang="es-ES" sz="2000" dirty="0"/>
              <a:t>	 </a:t>
            </a:r>
            <a:r>
              <a:rPr lang="es-ES" sz="2000" dirty="0">
                <a:solidFill>
                  <a:srgbClr val="251BED"/>
                </a:solidFill>
              </a:rPr>
              <a:t>&gt; x-y </a:t>
            </a:r>
          </a:p>
          <a:p>
            <a:pPr fontAlgn="t"/>
            <a:r>
              <a:rPr lang="es-ES" sz="2000" dirty="0"/>
              <a:t>	[1] -10 -10 -10 -10 -10 -10 -10 -10 -10 -10</a:t>
            </a:r>
          </a:p>
          <a:p>
            <a:pPr fontAlgn="t"/>
            <a:r>
              <a:rPr lang="es-ES" sz="2000" dirty="0"/>
              <a:t>	 </a:t>
            </a:r>
            <a:r>
              <a:rPr lang="es-ES" sz="2000" dirty="0">
                <a:solidFill>
                  <a:srgbClr val="251BED"/>
                </a:solidFill>
              </a:rPr>
              <a:t>&gt;</a:t>
            </a:r>
            <a:r>
              <a:rPr lang="es-E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Arithmetic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4</a:t>
            </a:r>
          </a:p>
          <a:p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 &gt; x&lt;-c(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(1,10)) </a:t>
            </a:r>
          </a:p>
          <a:p>
            <a:r>
              <a:rPr lang="es-ES" sz="2000" dirty="0">
                <a:solidFill>
                  <a:srgbClr val="251BED"/>
                </a:solidFill>
              </a:rPr>
              <a:t>	&gt; y&lt;-c(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(11,20))</a:t>
            </a:r>
          </a:p>
          <a:p>
            <a:r>
              <a:rPr lang="es-ES" sz="2000" dirty="0">
                <a:solidFill>
                  <a:srgbClr val="251BED"/>
                </a:solidFill>
              </a:rPr>
              <a:t>	 &gt; x </a:t>
            </a:r>
          </a:p>
          <a:p>
            <a:r>
              <a:rPr lang="es-ES" sz="2000" dirty="0"/>
              <a:t>	[1] 1 2 3 4 5 6 7 8 9 10</a:t>
            </a:r>
          </a:p>
          <a:p>
            <a:r>
              <a:rPr lang="es-ES" sz="2000" dirty="0"/>
              <a:t>	 </a:t>
            </a:r>
            <a:r>
              <a:rPr lang="es-ES" sz="2000" dirty="0">
                <a:solidFill>
                  <a:srgbClr val="251BED"/>
                </a:solidFill>
              </a:rPr>
              <a:t>&gt; y</a:t>
            </a:r>
            <a:r>
              <a:rPr lang="es-ES" sz="2000" dirty="0"/>
              <a:t> </a:t>
            </a:r>
          </a:p>
          <a:p>
            <a:r>
              <a:rPr lang="es-ES" sz="2000" dirty="0"/>
              <a:t>	[1] 11 12 13 14 15 16 17 18 19 20 </a:t>
            </a:r>
          </a:p>
          <a:p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&gt;x/y </a:t>
            </a:r>
          </a:p>
          <a:p>
            <a:r>
              <a:rPr lang="es-ES" sz="2000" dirty="0"/>
              <a:t>	[1] 0.09090909 0.16666667 0.23076923 0.28571429 0.33333333 	[6]0.37500000 0.41176471  0.44444444 0.47368421 0.50000000</a:t>
            </a:r>
          </a:p>
          <a:p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</a:t>
            </a:r>
            <a:endParaRPr lang="pt-BR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Arithmetic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5</a:t>
            </a:r>
          </a:p>
          <a:p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/>
              <a:t> </a:t>
            </a:r>
            <a:r>
              <a:rPr lang="es-ES" sz="2000" dirty="0">
                <a:solidFill>
                  <a:srgbClr val="251BED"/>
                </a:solidFill>
              </a:rPr>
              <a:t>&gt; x&lt;-c(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(1,10)) </a:t>
            </a:r>
          </a:p>
          <a:p>
            <a:r>
              <a:rPr lang="es-ES" sz="2000" dirty="0">
                <a:solidFill>
                  <a:srgbClr val="251BED"/>
                </a:solidFill>
              </a:rPr>
              <a:t>	&gt; y&lt;-c(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(11,20)) </a:t>
            </a:r>
          </a:p>
          <a:p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r>
              <a:rPr lang="es-ES" sz="2000" dirty="0"/>
              <a:t>	[1] 1 2 3 4 5 6 7 8 9 10</a:t>
            </a:r>
          </a:p>
          <a:p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y </a:t>
            </a:r>
          </a:p>
          <a:p>
            <a:r>
              <a:rPr lang="es-ES" sz="2000" dirty="0"/>
              <a:t>	[1] 11 12 13 14 15 16 17 18 19 20 </a:t>
            </a:r>
          </a:p>
          <a:p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y/x </a:t>
            </a:r>
          </a:p>
          <a:p>
            <a:r>
              <a:rPr lang="es-ES" sz="2000" dirty="0"/>
              <a:t>	[1] 11.000000 6.000000 4.333333 3.500000 3.000000 2.666667 	[7]2.428571  2.250000 2.111111 2.000000</a:t>
            </a:r>
            <a:endParaRPr lang="pt-BR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Arithmetic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524000"/>
            <a:ext cx="6934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6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 &gt; x </a:t>
            </a:r>
          </a:p>
          <a:p>
            <a:pPr fontAlgn="t"/>
            <a:r>
              <a:rPr lang="es-ES" sz="2000" dirty="0"/>
              <a:t>	[1] 1 2 3 4 5 6 7 8 9 10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</a:t>
            </a:r>
          </a:p>
          <a:p>
            <a:pPr fontAlgn="t"/>
            <a:r>
              <a:rPr lang="es-ES" sz="2000" dirty="0"/>
              <a:t>	 [1] 11 12 13 14 15 16 17 18 19 20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2*x</a:t>
            </a:r>
          </a:p>
          <a:p>
            <a:pPr fontAlgn="t"/>
            <a:r>
              <a:rPr lang="es-ES" sz="2000" dirty="0"/>
              <a:t>	 [1] 2 4 6 8 10 12 14 16 18 20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2*</a:t>
            </a:r>
            <a:r>
              <a:rPr lang="es-ES" sz="2000" dirty="0" err="1">
                <a:solidFill>
                  <a:srgbClr val="251BED"/>
                </a:solidFill>
              </a:rPr>
              <a:t>x+y</a:t>
            </a:r>
            <a:endParaRPr lang="es-ES" sz="2000" dirty="0">
              <a:solidFill>
                <a:srgbClr val="251BED"/>
              </a:solidFill>
            </a:endParaRPr>
          </a:p>
          <a:p>
            <a:pPr fontAlgn="t"/>
            <a:r>
              <a:rPr lang="es-ES" sz="2000" dirty="0"/>
              <a:t>	 [1] 13 16 19 22 25 28 31 34 37 40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Arithmetic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524000"/>
            <a:ext cx="6934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7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 &gt; x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</a:t>
            </a:r>
            <a:r>
              <a:rPr lang="es-ES" sz="2000" dirty="0"/>
              <a:t> [1] 1 2 3 4 5 6 7 8 9 10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 </a:t>
            </a:r>
          </a:p>
          <a:p>
            <a:pPr fontAlgn="t"/>
            <a:r>
              <a:rPr lang="es-ES" sz="2000" dirty="0"/>
              <a:t>	[1] 11 12 13 14 15 16 17 18 19 20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x^2 </a:t>
            </a:r>
          </a:p>
          <a:p>
            <a:pPr fontAlgn="t"/>
            <a:r>
              <a:rPr lang="es-ES" sz="2000" dirty="0"/>
              <a:t>	[1] 1 4 9 16 25 36 49 64 81 100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x^3 </a:t>
            </a:r>
          </a:p>
          <a:p>
            <a:pPr fontAlgn="t"/>
            <a:r>
              <a:rPr lang="es-ES" sz="2000" dirty="0"/>
              <a:t>	[1] 1 8 27 64 125 216 343 512 729 1000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Recycling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9050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applying one operation on vectors which requires them to be the same length, the shorter one will be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recycled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that is repeated until it is long enough to match the longer one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general recycling is done only when the length of the longer vector is multiple of the length of the shorter length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Consider the following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Arithmetic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524000"/>
            <a:ext cx="6934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8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&gt; x&lt;-</a:t>
            </a:r>
            <a:r>
              <a:rPr lang="es-E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(1,10,2)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y&lt;-</a:t>
            </a:r>
            <a:r>
              <a:rPr lang="es-E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(1,10)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x 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[1] 1 3 5 7 9 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y 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[1] 1 2 3 4 5 6 7 8 9 10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&gt; </a:t>
            </a:r>
            <a:r>
              <a:rPr lang="es-E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x+y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[1] 2 5 8 11 14 7 10 13 16 19 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s-E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(x) 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[1] 5 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s-E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(y)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 [1] 10</a:t>
            </a:r>
          </a:p>
          <a:p>
            <a:pPr fontAlgn="t"/>
            <a:r>
              <a:rPr lang="es-E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&gt;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Observe </a:t>
            </a:r>
            <a:r>
              <a:rPr lang="es-ES" sz="2000" b="1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s-ES" sz="2000" b="1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(y) = 2*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(x)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on vector Arithmetic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9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51BED"/>
                </a:solidFill>
              </a:rPr>
              <a:t>&gt; x&lt;-</a:t>
            </a:r>
            <a:r>
              <a:rPr lang="en-US" sz="2000" dirty="0" err="1">
                <a:solidFill>
                  <a:srgbClr val="251BED"/>
                </a:solidFill>
              </a:rPr>
              <a:t>seq</a:t>
            </a:r>
            <a:r>
              <a:rPr lang="en-US" sz="2000" dirty="0">
                <a:solidFill>
                  <a:srgbClr val="251BED"/>
                </a:solidFill>
              </a:rPr>
              <a:t>(1,10,3)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y&lt;-</a:t>
            </a:r>
            <a:r>
              <a:rPr lang="en-US" sz="2000" dirty="0" err="1">
                <a:solidFill>
                  <a:srgbClr val="251BED"/>
                </a:solidFill>
              </a:rPr>
              <a:t>seq</a:t>
            </a:r>
            <a:r>
              <a:rPr lang="en-US" sz="2000" dirty="0">
                <a:solidFill>
                  <a:srgbClr val="251BED"/>
                </a:solidFill>
              </a:rPr>
              <a:t>(1,10)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n-US" sz="2000" dirty="0"/>
              <a:t>	[1] 1 4 7 10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y</a:t>
            </a:r>
          </a:p>
          <a:p>
            <a:pPr fontAlgn="t"/>
            <a:r>
              <a:rPr lang="en-US" sz="2000" dirty="0"/>
              <a:t>	 [1] 1 2 3 4 5 6 7 8 9 10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x+y</a:t>
            </a:r>
            <a:r>
              <a:rPr lang="en-US" sz="2000" dirty="0">
                <a:solidFill>
                  <a:srgbClr val="251BED"/>
                </a:solidFill>
              </a:rPr>
              <a:t> </a:t>
            </a:r>
          </a:p>
          <a:p>
            <a:pPr fontAlgn="t"/>
            <a:r>
              <a:rPr lang="en-US" sz="2000" dirty="0"/>
              <a:t>	[1] 2 6 10 14 6 10 14 18 10 14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Warning message: In x + y : longer object length is not a multiple of shorter object length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length(x) </a:t>
            </a:r>
          </a:p>
          <a:p>
            <a:pPr fontAlgn="t"/>
            <a:r>
              <a:rPr lang="en-US" sz="2000" dirty="0"/>
              <a:t>	[1] 4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length(y) </a:t>
            </a:r>
          </a:p>
          <a:p>
            <a:pPr fontAlgn="t"/>
            <a:r>
              <a:rPr lang="en-US" sz="2000" dirty="0"/>
              <a:t>	[1] 10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22860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can also identify the vector elements by index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This vector indexing is also used to create new elements by selecting specified elements through indexing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eliminate an element from vector by using negative index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Following are the examples which shows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create a vector x=[21,34,12,43] and hence create a new vector y with first and third elements of vector x that is y=[21,12]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x&lt;-c(21,34,12,43)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51BED"/>
                </a:solidFill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&gt; x&lt;-c(21,34,12,43)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	 &gt; y&lt;-c(x[1],x[3])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251BED"/>
                </a:solidFill>
              </a:rPr>
              <a:t>	 &gt; y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	[1] 21 12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</a:t>
            </a:r>
            <a:r>
              <a:rPr lang="es-ES" sz="2000" dirty="0"/>
              <a:t>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R-Numeric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NUMERIC DATA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Another important, less frequently used type is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 the name implies is for whole numbers only, no decimals.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To set an integer to  a variable it is necessary to append the value with </a:t>
            </a: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 with checking for numeric, the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is.integer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function is used.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a variable is an integer it also pass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numetic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test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 simply promotes integers to numeric when used. This is obvious when multiplying an integer by numeric, but importantly it works when dividing an integer by another integer, resulting a decimal number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create a vector x=[21,34,12,43] and hence create a new vector y with first and fourth elements of vector x that is y=[21,43]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x&lt;-c(21,34,12,43)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51BED"/>
                </a:solidFill>
              </a:rPr>
              <a:t>	</a:t>
            </a:r>
            <a:r>
              <a:rPr lang="es-ES" sz="2000" dirty="0">
                <a:solidFill>
                  <a:srgbClr val="251BED"/>
                </a:solidFill>
              </a:rPr>
              <a:t>&gt; x&lt;-c(21,34,12,43)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y&lt;-x[c(1,4)]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</a:t>
            </a:r>
            <a:r>
              <a:rPr lang="es-ES" sz="2000" dirty="0"/>
              <a:t> </a:t>
            </a:r>
          </a:p>
          <a:p>
            <a:pPr fontAlgn="t"/>
            <a:r>
              <a:rPr lang="es-ES" sz="2000" dirty="0"/>
              <a:t>	[1] 21 43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01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3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create a vector x with 10 elements from 21 to 30 with increment 1 and hence create new vector y which contains the 2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to 6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elements of the vector x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x&lt;-21:30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</a:t>
            </a:r>
            <a:r>
              <a:rPr lang="es-ES" sz="2000" dirty="0"/>
              <a:t> </a:t>
            </a:r>
          </a:p>
          <a:p>
            <a:pPr fontAlgn="t"/>
            <a:r>
              <a:rPr lang="es-ES" sz="2000" dirty="0"/>
              <a:t>	[1] 21 22 23 24 25 26 27 28 29 30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y&lt;-x[c(2:6)]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 </a:t>
            </a:r>
          </a:p>
          <a:p>
            <a:pPr fontAlgn="t"/>
            <a:r>
              <a:rPr lang="es-ES" sz="2000" dirty="0"/>
              <a:t>	[1] 22 23 24 25 26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</a:t>
            </a:r>
            <a:r>
              <a:rPr lang="es-ES" sz="2000" dirty="0"/>
              <a:t>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4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this example shows the creation of new vectors with repeated elements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x&lt;-</a:t>
            </a:r>
            <a:r>
              <a:rPr lang="es-ES" sz="2000" dirty="0" err="1">
                <a:solidFill>
                  <a:srgbClr val="251BED"/>
                </a:solidFill>
              </a:rPr>
              <a:t>seq</a:t>
            </a:r>
            <a:r>
              <a:rPr lang="es-ES" sz="2000" dirty="0">
                <a:solidFill>
                  <a:srgbClr val="251BED"/>
                </a:solidFill>
              </a:rPr>
              <a:t>(21:30)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[1] 1 2 3 4 5 6 7 8 9 10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y&lt;-x[c(1,1,3,3,3,5,8,8)]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 </a:t>
            </a:r>
          </a:p>
          <a:p>
            <a:pPr fontAlgn="t"/>
            <a:r>
              <a:rPr lang="es-ES" sz="2000" dirty="0"/>
              <a:t>	[1] 1 1 3 3 3 5 8 8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5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create a vector x=[12, 24, 34, 46, 54] and hence create a new vector excluding first element of vector x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x&lt;-c(12,24,34,46,54)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[1] 12 24 34 46 54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y&lt;-x[-1]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 </a:t>
            </a:r>
          </a:p>
          <a:p>
            <a:pPr fontAlgn="t"/>
            <a:r>
              <a:rPr lang="es-ES" sz="2000" dirty="0"/>
              <a:t>	[1] 24 34 46 54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</a:t>
            </a:r>
            <a:r>
              <a:rPr lang="es-ES" sz="2000" dirty="0"/>
              <a:t>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6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create a vector x=[12, 24, 34, 46, 54] and hence create a new vector excluding first three elements of vector x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x&lt;-c(12,24,34,46,54)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[1] 12 24 34 46 54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y&lt;-x[-1:-3]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 </a:t>
            </a:r>
          </a:p>
          <a:p>
            <a:pPr fontAlgn="t"/>
            <a:r>
              <a:rPr lang="es-ES" sz="2000" dirty="0"/>
              <a:t>	[1] 46 54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7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create a vector x=[12, 24, 34, 46, 54] and hence create a new vector excluding first and third elements of vector x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 &gt; x&lt;-c(12,24,34,46,54)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[1] 12 24 34 46 54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y&lt;-x[c(-1,-3)]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</a:t>
            </a:r>
            <a:r>
              <a:rPr lang="es-ES" sz="2000" dirty="0"/>
              <a:t> </a:t>
            </a:r>
          </a:p>
          <a:p>
            <a:pPr fontAlgn="t"/>
            <a:r>
              <a:rPr lang="es-ES" sz="2000" dirty="0"/>
              <a:t>	[1] 24 46 54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8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create a vector x=[12, 24, 34, 46, 54] and hence create a new vector excluding first ,third  and fifth elements of vector x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x&lt;-c(12,24,34,46,54)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[1] 12 24 34 46 54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y&lt;-x[c(-1,-3,-5)]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 </a:t>
            </a:r>
          </a:p>
          <a:p>
            <a:pPr fontAlgn="t"/>
            <a:r>
              <a:rPr lang="es-ES" sz="2000" dirty="0"/>
              <a:t>	[1] 24 46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</a:t>
            </a:r>
            <a:r>
              <a:rPr lang="es-ES" sz="2000" dirty="0"/>
              <a:t>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Indexing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9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create a vector x=[12, 24, 34, 46, 54] and hence create a new vector excluding second and fourth elements of vector x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fontAlgn="t"/>
            <a:r>
              <a:rPr lang="en-U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x&lt;-c(12,24,34,46,54)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x </a:t>
            </a:r>
          </a:p>
          <a:p>
            <a:pPr fontAlgn="t"/>
            <a:r>
              <a:rPr lang="es-ES" sz="2000" dirty="0"/>
              <a:t>	[1] 12 24 34 46 54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 y&lt;-x[c(-2,-4)] </a:t>
            </a:r>
          </a:p>
          <a:p>
            <a:pPr fontAlgn="t"/>
            <a:r>
              <a:rPr lang="es-ES" sz="2000" dirty="0">
                <a:solidFill>
                  <a:srgbClr val="251BED"/>
                </a:solidFill>
              </a:rPr>
              <a:t>	&gt; y </a:t>
            </a:r>
          </a:p>
          <a:p>
            <a:pPr fontAlgn="t"/>
            <a:r>
              <a:rPr lang="es-ES" sz="2000" dirty="0"/>
              <a:t>	[1] 12 34 54 </a:t>
            </a:r>
          </a:p>
          <a:p>
            <a:pPr fontAlgn="t"/>
            <a:r>
              <a:rPr lang="es-ES" sz="2000" dirty="0"/>
              <a:t>	</a:t>
            </a:r>
            <a:r>
              <a:rPr lang="es-ES" sz="2000" dirty="0">
                <a:solidFill>
                  <a:srgbClr val="251BED"/>
                </a:solidFill>
              </a:rPr>
              <a:t>&gt;</a:t>
            </a:r>
            <a:r>
              <a:rPr lang="es-ES" sz="2000" dirty="0"/>
              <a:t>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Element Names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2286000"/>
            <a:ext cx="8001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can assign names to the elements of a vector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remove the names of a vector by assigning NULL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can refer the elements through their names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Following are the examples which shows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Element Names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8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creating the names for the elements of a vector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&lt;-c(10,12,23)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names(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/>
              <a:t>	NULL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names(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)&lt;-c("</a:t>
            </a:r>
            <a:r>
              <a:rPr lang="en-US" sz="2000" dirty="0" err="1">
                <a:solidFill>
                  <a:srgbClr val="251BED"/>
                </a:solidFill>
              </a:rPr>
              <a:t>sunil","valli","chaitanya</a:t>
            </a:r>
            <a:r>
              <a:rPr lang="en-US" sz="2000" dirty="0">
                <a:solidFill>
                  <a:srgbClr val="251BED"/>
                </a:solidFill>
              </a:rPr>
              <a:t>")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sunil</a:t>
            </a:r>
            <a:r>
              <a:rPr lang="en-US" sz="2000" dirty="0"/>
              <a:t>  </a:t>
            </a:r>
            <a:r>
              <a:rPr lang="en-US" sz="2000" dirty="0" err="1"/>
              <a:t>valli</a:t>
            </a:r>
            <a:r>
              <a:rPr lang="en-US" sz="2000" dirty="0"/>
              <a:t>  </a:t>
            </a:r>
            <a:r>
              <a:rPr lang="en-US" sz="2000" dirty="0" err="1"/>
              <a:t>chaitanya</a:t>
            </a:r>
            <a:r>
              <a:rPr lang="en-US" sz="2000" dirty="0"/>
              <a:t> </a:t>
            </a:r>
          </a:p>
          <a:p>
            <a:r>
              <a:rPr lang="en-US" sz="2000" dirty="0"/>
              <a:t>	10      12      23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R-Numeric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1219200"/>
            <a:ext cx="8763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&lt;-5L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[1] 5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is.integer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 [1] TRUE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is.numeric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[1] TRUE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class(4L)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[1] "integer"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class(2.8)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[1] "numeric"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Element Names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8001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creating and removing the names for the elements of a vector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&lt;-c(10,12,23)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names(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) </a:t>
            </a:r>
          </a:p>
          <a:p>
            <a:r>
              <a:rPr lang="en-US" sz="2000" dirty="0"/>
              <a:t>	NULL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names(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)&lt;-c("</a:t>
            </a:r>
            <a:r>
              <a:rPr lang="en-US" sz="2000" dirty="0" err="1">
                <a:solidFill>
                  <a:srgbClr val="251BED"/>
                </a:solidFill>
              </a:rPr>
              <a:t>sunil","valli","chaitanya</a:t>
            </a:r>
            <a:r>
              <a:rPr lang="en-US" sz="2000" dirty="0">
                <a:solidFill>
                  <a:srgbClr val="251BED"/>
                </a:solidFill>
              </a:rPr>
              <a:t>")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sunil</a:t>
            </a:r>
            <a:r>
              <a:rPr lang="en-US" sz="2000" dirty="0"/>
              <a:t>  </a:t>
            </a:r>
            <a:r>
              <a:rPr lang="en-US" sz="2000" dirty="0" err="1"/>
              <a:t>valli</a:t>
            </a:r>
            <a:r>
              <a:rPr lang="en-US" sz="2000" dirty="0"/>
              <a:t>  </a:t>
            </a:r>
            <a:r>
              <a:rPr lang="en-US" sz="2000" dirty="0" err="1"/>
              <a:t>chaitanya</a:t>
            </a:r>
            <a:r>
              <a:rPr lang="en-US" sz="2000" dirty="0"/>
              <a:t> </a:t>
            </a:r>
          </a:p>
          <a:p>
            <a:r>
              <a:rPr lang="en-US" sz="2000" dirty="0"/>
              <a:t>	10      12      23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names(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)&lt;-NULL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 </a:t>
            </a:r>
          </a:p>
          <a:p>
            <a:r>
              <a:rPr lang="en-US" sz="2000" dirty="0"/>
              <a:t>	[1] 10 12 23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Vector Element Names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610136"/>
            <a:ext cx="8001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3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creating the names for the elements of a vector and displaying elements using their names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&lt;-c(10,12,23)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names(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) </a:t>
            </a:r>
          </a:p>
          <a:p>
            <a:pPr fontAlgn="t"/>
            <a:r>
              <a:rPr lang="en-US" sz="2000" dirty="0"/>
              <a:t>	NULL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names(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)&lt;-c("</a:t>
            </a:r>
            <a:r>
              <a:rPr lang="en-US" sz="2000" dirty="0" err="1">
                <a:solidFill>
                  <a:srgbClr val="251BED"/>
                </a:solidFill>
              </a:rPr>
              <a:t>sunil","valli","chaitanya</a:t>
            </a:r>
            <a:r>
              <a:rPr lang="en-US" sz="2000" dirty="0">
                <a:solidFill>
                  <a:srgbClr val="251BED"/>
                </a:solidFill>
              </a:rPr>
              <a:t>")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</a:t>
            </a:r>
            <a:r>
              <a:rPr lang="en-US" sz="2000" dirty="0" err="1"/>
              <a:t>sunil</a:t>
            </a:r>
            <a:r>
              <a:rPr lang="en-US" sz="2000" dirty="0"/>
              <a:t> </a:t>
            </a:r>
            <a:r>
              <a:rPr lang="en-US" sz="2000" dirty="0" err="1"/>
              <a:t>valli</a:t>
            </a:r>
            <a:r>
              <a:rPr lang="en-US" sz="2000" dirty="0"/>
              <a:t> </a:t>
            </a:r>
            <a:r>
              <a:rPr lang="en-US" sz="2000" dirty="0" err="1"/>
              <a:t>chaitanya</a:t>
            </a:r>
            <a:r>
              <a:rPr lang="en-US" sz="2000" dirty="0"/>
              <a:t> </a:t>
            </a:r>
          </a:p>
          <a:p>
            <a:pPr fontAlgn="t"/>
            <a:r>
              <a:rPr lang="en-US" sz="2000" dirty="0"/>
              <a:t>	10 12 23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["</a:t>
            </a:r>
            <a:r>
              <a:rPr lang="en-US" sz="2000" dirty="0" err="1">
                <a:solidFill>
                  <a:srgbClr val="251BED"/>
                </a:solidFill>
              </a:rPr>
              <a:t>sunil</a:t>
            </a:r>
            <a:r>
              <a:rPr lang="en-US" sz="2000" dirty="0">
                <a:solidFill>
                  <a:srgbClr val="251BED"/>
                </a:solidFill>
              </a:rPr>
              <a:t>"]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sunil</a:t>
            </a:r>
            <a:r>
              <a:rPr lang="en-US" sz="2000" dirty="0"/>
              <a:t> </a:t>
            </a:r>
          </a:p>
          <a:p>
            <a:pPr fontAlgn="t"/>
            <a:r>
              <a:rPr lang="en-US" sz="2000" dirty="0"/>
              <a:t>	10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["</a:t>
            </a:r>
            <a:r>
              <a:rPr lang="en-US" sz="2000" dirty="0" err="1">
                <a:solidFill>
                  <a:srgbClr val="251BED"/>
                </a:solidFill>
              </a:rPr>
              <a:t>valli</a:t>
            </a:r>
            <a:r>
              <a:rPr lang="en-US" sz="2000" dirty="0">
                <a:solidFill>
                  <a:srgbClr val="251BED"/>
                </a:solidFill>
              </a:rPr>
              <a:t>"]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valli</a:t>
            </a:r>
            <a:r>
              <a:rPr lang="en-US" sz="2000" dirty="0"/>
              <a:t> </a:t>
            </a:r>
          </a:p>
          <a:p>
            <a:pPr fontAlgn="t"/>
            <a:r>
              <a:rPr lang="en-US" sz="2000" dirty="0"/>
              <a:t>	12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rollno</a:t>
            </a:r>
            <a:r>
              <a:rPr lang="en-US" sz="2000" dirty="0">
                <a:solidFill>
                  <a:srgbClr val="251BED"/>
                </a:solidFill>
              </a:rPr>
              <a:t>["</a:t>
            </a:r>
            <a:r>
              <a:rPr lang="en-US" sz="2000" dirty="0" err="1">
                <a:solidFill>
                  <a:srgbClr val="251BED"/>
                </a:solidFill>
              </a:rPr>
              <a:t>chaitanya</a:t>
            </a:r>
            <a:r>
              <a:rPr lang="en-US" sz="2000" dirty="0">
                <a:solidFill>
                  <a:srgbClr val="251BED"/>
                </a:solidFill>
              </a:rPr>
              <a:t>"]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chaitanya</a:t>
            </a:r>
            <a:endParaRPr lang="en-US" sz="2000" dirty="0"/>
          </a:p>
          <a:p>
            <a:pPr fontAlgn="t"/>
            <a:r>
              <a:rPr lang="en-US" sz="2000" dirty="0"/>
              <a:t>	 23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examples on vectors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8610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1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functions work just as well on vectors and matrices as they do on individual objects </a:t>
            </a:r>
          </a:p>
          <a:p>
            <a:pPr fontAlgn="t"/>
            <a:r>
              <a:rPr lang="pt-BR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</a:rPr>
              <a:t> &gt; x&lt;-</a:t>
            </a:r>
            <a:r>
              <a:rPr lang="en-US" sz="2000" dirty="0" err="1">
                <a:solidFill>
                  <a:srgbClr val="251BED"/>
                </a:solidFill>
              </a:rPr>
              <a:t>seq</a:t>
            </a:r>
            <a:r>
              <a:rPr lang="en-US" sz="2000" dirty="0">
                <a:solidFill>
                  <a:srgbClr val="251BED"/>
                </a:solidFill>
              </a:rPr>
              <a:t>(from=1, to=10, by=1 )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x</a:t>
            </a:r>
          </a:p>
          <a:p>
            <a:pPr fontAlgn="t"/>
            <a:r>
              <a:rPr lang="en-US" sz="2000" dirty="0"/>
              <a:t>	 [1] 1 2 3 4 5 6 7 8 9 10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x+2 </a:t>
            </a:r>
          </a:p>
          <a:p>
            <a:pPr fontAlgn="t"/>
            <a:r>
              <a:rPr lang="en-US" sz="2000" dirty="0"/>
              <a:t>	[1] 3 4 5 6 7 8 9 10 11 12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y&lt;-x*2 </a:t>
            </a:r>
          </a:p>
          <a:p>
            <a:pPr fontAlgn="t"/>
            <a:r>
              <a:rPr lang="en-US" sz="2000" dirty="0">
                <a:solidFill>
                  <a:srgbClr val="251BED"/>
                </a:solidFill>
              </a:rPr>
              <a:t>	&gt; y</a:t>
            </a:r>
          </a:p>
          <a:p>
            <a:pPr fontAlgn="t"/>
            <a:r>
              <a:rPr lang="en-US" sz="2000" dirty="0"/>
              <a:t>	 [1] 2 4 6 8 10 12 14 16 18 20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x/y </a:t>
            </a:r>
          </a:p>
          <a:p>
            <a:pPr fontAlgn="t"/>
            <a:r>
              <a:rPr lang="en-US" sz="2000" dirty="0"/>
              <a:t>	[1] 0.5 0.5 0.5 0.5 0.5 0.5 0.5 0.5 0.5 0.5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y/x </a:t>
            </a:r>
          </a:p>
          <a:p>
            <a:pPr fontAlgn="t"/>
            <a:r>
              <a:rPr lang="en-US" sz="2000" dirty="0"/>
              <a:t>	[1] 2 2 2 2 2 2 2 2 2 2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x^2 </a:t>
            </a:r>
          </a:p>
          <a:p>
            <a:pPr fontAlgn="t"/>
            <a:r>
              <a:rPr lang="en-US" sz="2000" dirty="0"/>
              <a:t>	[1] 1 4 9 16 25 36 49 64 81 100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x^2+y </a:t>
            </a:r>
          </a:p>
          <a:p>
            <a:pPr fontAlgn="t"/>
            <a:r>
              <a:rPr lang="en-US" sz="2000" dirty="0"/>
              <a:t>	[1] 3 8 15 24 35 48 63 80 99 120</a:t>
            </a:r>
          </a:p>
          <a:p>
            <a:pPr fontAlgn="t"/>
            <a:r>
              <a:rPr lang="en-US" sz="2000" dirty="0"/>
              <a:t>	 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examples on vectors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764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2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 objects x1,x2,x3 and x4 and remove using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character(0)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x1&lt;-2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x2&lt;-3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x3&lt;-4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x4&lt;-5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[1] "x1" "x2" "x3" "x4"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rm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(x1,x2,x3,x4) </a:t>
            </a:r>
          </a:p>
          <a:p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	&gt;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()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character(0)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examples on vectors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447800"/>
            <a:ext cx="861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5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 a vectors x1=[1,3,5,7] and x2 =[2,4,6,8] and hence compute x1+x2, x2-x1 , x1*x2 and x1/x2</a:t>
            </a:r>
            <a:endParaRPr lang="en-US" sz="2000" dirty="0">
              <a:solidFill>
                <a:srgbClr val="251BED"/>
              </a:solidFill>
            </a:endParaRP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x1&lt;-c(1,3,5,7)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x2&lt;-c(2,4,6,8)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x1 </a:t>
            </a:r>
          </a:p>
          <a:p>
            <a:r>
              <a:rPr lang="en-US" sz="2000" dirty="0"/>
              <a:t>	[1] 1 3 5 7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x2 </a:t>
            </a:r>
          </a:p>
          <a:p>
            <a:r>
              <a:rPr lang="en-US" sz="2000" dirty="0"/>
              <a:t>	[1] 2 4 6 8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x1+x2 </a:t>
            </a:r>
          </a:p>
          <a:p>
            <a:r>
              <a:rPr lang="en-US" sz="2000" dirty="0"/>
              <a:t>	[1] 3 7 11 15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x2-x1 </a:t>
            </a:r>
          </a:p>
          <a:p>
            <a:r>
              <a:rPr lang="en-US" sz="2000" dirty="0"/>
              <a:t>	[1] 1 1 1 1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x1*x2 </a:t>
            </a:r>
          </a:p>
          <a:p>
            <a:r>
              <a:rPr lang="en-US" sz="2000" dirty="0"/>
              <a:t>	[1] 2 12 30 56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x1/x2 </a:t>
            </a:r>
          </a:p>
          <a:p>
            <a:r>
              <a:rPr lang="en-US" sz="2000" dirty="0"/>
              <a:t>	[1] 0.5000000 0.7500000 0.8333333 0.8750000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examples on vectors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6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 a vectors x1=[1,3,5,7] and x2 =[2,4,6,8] and hence create a new vector called x3  by multiplying x1 by vector x2</a:t>
            </a:r>
          </a:p>
          <a:p>
            <a:endParaRPr lang="en-US" sz="2000" dirty="0">
              <a:solidFill>
                <a:srgbClr val="251BE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x1&lt;-c(1,3,5,7)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x2&lt;-c(2,4,6,8)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x1 </a:t>
            </a:r>
          </a:p>
          <a:p>
            <a:r>
              <a:rPr lang="en-US" sz="2000" dirty="0"/>
              <a:t>	[1] 1 3 5 7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x2 </a:t>
            </a:r>
          </a:p>
          <a:p>
            <a:r>
              <a:rPr lang="en-US" sz="2000" dirty="0"/>
              <a:t>	[1] 2 4 6 8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x3&lt;-x1*x2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x3 </a:t>
            </a:r>
          </a:p>
          <a:p>
            <a:r>
              <a:rPr lang="en-US" sz="2000" dirty="0"/>
              <a:t>	[1] 2 12 30 56</a:t>
            </a:r>
          </a:p>
          <a:p>
            <a:r>
              <a:rPr lang="en-US" sz="2000" dirty="0"/>
              <a:t>	 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examples on vectors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7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 a vectors x1=[1,3,5,7] and x2 =[2,4,6,8] and hence create a new vectors called x3 = x1*x2 and x4=           and compute the mean of x4</a:t>
            </a:r>
          </a:p>
          <a:p>
            <a:r>
              <a:rPr lang="en-US" sz="2000" dirty="0"/>
              <a:t>	 </a:t>
            </a:r>
            <a:r>
              <a:rPr lang="en-US" sz="2000" dirty="0">
                <a:solidFill>
                  <a:srgbClr val="251BED"/>
                </a:solidFill>
              </a:rPr>
              <a:t>&gt; x1&lt;-c(1,3,5,7)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x2&lt;-c(2,4,6,8)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x1 </a:t>
            </a:r>
          </a:p>
          <a:p>
            <a:r>
              <a:rPr lang="en-US" sz="2000" dirty="0"/>
              <a:t>	[1] 1 3 5 7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x2 </a:t>
            </a:r>
          </a:p>
          <a:p>
            <a:r>
              <a:rPr lang="en-US" sz="2000" dirty="0"/>
              <a:t>	[1] 2 4 6 8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x3&lt;-x1*x2 </a:t>
            </a:r>
          </a:p>
          <a:p>
            <a:r>
              <a:rPr lang="en-US" sz="2000" dirty="0"/>
              <a:t>	&gt; x3 </a:t>
            </a:r>
          </a:p>
          <a:p>
            <a:r>
              <a:rPr lang="en-US" sz="2000" dirty="0"/>
              <a:t>	[1] 2 12 30 56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x4&lt;-</a:t>
            </a:r>
            <a:r>
              <a:rPr lang="en-US" sz="2000" dirty="0" err="1">
                <a:solidFill>
                  <a:srgbClr val="251BED"/>
                </a:solidFill>
              </a:rPr>
              <a:t>sqrt</a:t>
            </a:r>
            <a:r>
              <a:rPr lang="en-US" sz="2000" dirty="0">
                <a:solidFill>
                  <a:srgbClr val="251BED"/>
                </a:solidFill>
              </a:rPr>
              <a:t>(x3)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x4 </a:t>
            </a:r>
          </a:p>
          <a:p>
            <a:r>
              <a:rPr lang="en-US" sz="2000" dirty="0"/>
              <a:t>	[1] 1.414214 3.464102 5.477226 7.483315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mean(x4) </a:t>
            </a:r>
          </a:p>
          <a:p>
            <a:r>
              <a:rPr lang="en-US" sz="2000" dirty="0"/>
              <a:t>	[1] 4.459714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1295400"/>
            <a:ext cx="619125" cy="542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examples on vectors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8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 a vectors x1=[1,3,5,7] and x2 =[2,4,6,8] and hence create a new vectors called x3 = x1*x2 and x4=           and compute the median of x4</a:t>
            </a:r>
          </a:p>
          <a:p>
            <a:r>
              <a:rPr lang="en-US" sz="2000" dirty="0"/>
              <a:t>	 </a:t>
            </a:r>
            <a:r>
              <a:rPr lang="en-US" sz="2000" dirty="0">
                <a:solidFill>
                  <a:srgbClr val="251BED"/>
                </a:solidFill>
              </a:rPr>
              <a:t>&gt; x1&lt;-c(1,3,5,7)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x2&lt;-c(2,4,6,8)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x1 </a:t>
            </a:r>
          </a:p>
          <a:p>
            <a:r>
              <a:rPr lang="en-US" sz="2000" dirty="0"/>
              <a:t>	[1] 1 3 5 7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x2 </a:t>
            </a:r>
          </a:p>
          <a:p>
            <a:r>
              <a:rPr lang="en-US" sz="2000" dirty="0"/>
              <a:t>	[1] 2 4 6 8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x3&lt;-x1*x2 </a:t>
            </a:r>
          </a:p>
          <a:p>
            <a:r>
              <a:rPr lang="en-US" sz="2000" dirty="0"/>
              <a:t>	&gt; x3 </a:t>
            </a:r>
          </a:p>
          <a:p>
            <a:r>
              <a:rPr lang="en-US" sz="2000" dirty="0"/>
              <a:t>	[1] 2 12 30 56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x4&lt;-</a:t>
            </a:r>
            <a:r>
              <a:rPr lang="en-US" sz="2000" dirty="0" err="1">
                <a:solidFill>
                  <a:srgbClr val="251BED"/>
                </a:solidFill>
              </a:rPr>
              <a:t>sqrt</a:t>
            </a:r>
            <a:r>
              <a:rPr lang="en-US" sz="2000" dirty="0">
                <a:solidFill>
                  <a:srgbClr val="251BED"/>
                </a:solidFill>
              </a:rPr>
              <a:t>(x3)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x4 </a:t>
            </a:r>
          </a:p>
          <a:p>
            <a:r>
              <a:rPr lang="en-US" sz="2000" dirty="0"/>
              <a:t>	[1] 1.414214 3.464102 5.477226 7.483315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 &gt; median(x4) </a:t>
            </a:r>
          </a:p>
          <a:p>
            <a:pPr fontAlgn="t"/>
            <a:r>
              <a:rPr lang="en-US" sz="2000" dirty="0"/>
              <a:t>	[1] 4.470664 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1295400"/>
            <a:ext cx="619125" cy="542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examples on vectors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2B2F-2620-4688-9733-1AFA6D033BAB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9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vector of the values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3,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. . . 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BR" sz="2000" dirty="0">
                <a:solidFill>
                  <a:srgbClr val="251BED"/>
                </a:solidFill>
              </a:rPr>
              <a:t>&gt; temp&lt;-seq(3,6,0.1)</a:t>
            </a:r>
          </a:p>
          <a:p>
            <a:r>
              <a:rPr lang="pt-BR" sz="2000" dirty="0">
                <a:solidFill>
                  <a:srgbClr val="251BED"/>
                </a:solidFill>
              </a:rPr>
              <a:t>&gt; temp</a:t>
            </a:r>
          </a:p>
          <a:p>
            <a:r>
              <a:rPr lang="pt-BR" sz="2000" dirty="0">
                <a:solidFill>
                  <a:srgbClr val="251BED"/>
                </a:solidFill>
              </a:rPr>
              <a:t> </a:t>
            </a:r>
            <a:r>
              <a:rPr lang="pt-BR" sz="2000" dirty="0"/>
              <a:t>[1] 3.0 3.1 3.2 3.3 3.4 3.5 3.6 3.7 3.8 3.9 4.0 4.1 4.2 4.3 4.4 4.5</a:t>
            </a:r>
          </a:p>
          <a:p>
            <a:r>
              <a:rPr lang="pt-BR" sz="2000" dirty="0"/>
              <a:t>[17] 4.6 4.7 4.8 4.9 5.0 5.1 5.2 5.3 5.4 5.5 5.6 5.7 5.8 5.9 6.0</a:t>
            </a:r>
          </a:p>
          <a:p>
            <a:r>
              <a:rPr lang="pt-BR" sz="2000" dirty="0">
                <a:solidFill>
                  <a:srgbClr val="251BED"/>
                </a:solidFill>
              </a:rPr>
              <a:t>&gt; exp(temp)*cos(temp)</a:t>
            </a:r>
          </a:p>
          <a:p>
            <a:r>
              <a:rPr lang="pt-BR" sz="2000" dirty="0">
                <a:solidFill>
                  <a:srgbClr val="251BED"/>
                </a:solidFill>
              </a:rPr>
              <a:t> </a:t>
            </a:r>
            <a:r>
              <a:rPr lang="pt-BR" sz="2000" dirty="0"/>
              <a:t>[1] -19.884531 -22.178753 -24.490697 -26.773182 -28.969238 -31.011186</a:t>
            </a:r>
          </a:p>
          <a:p>
            <a:r>
              <a:rPr lang="pt-BR" sz="2000" dirty="0"/>
              <a:t> [7] -32.819775 -34.303360 -35.357194 -35.862834 -35.687732 -34.685042</a:t>
            </a:r>
          </a:p>
          <a:p>
            <a:r>
              <a:rPr lang="pt-BR" sz="2000" dirty="0"/>
              <a:t>[13] -32.693695 -29.538816 -25.032529 -18.975233 -11.157417  -1.362099</a:t>
            </a:r>
          </a:p>
          <a:p>
            <a:r>
              <a:rPr lang="pt-BR" sz="2000" dirty="0"/>
              <a:t>[19]  10.632038  25.046705  42.099201  61.996630  84.929067 111.061586</a:t>
            </a:r>
          </a:p>
          <a:p>
            <a:r>
              <a:rPr lang="pt-BR" sz="2000" dirty="0"/>
              <a:t>[25] 140.525075 173.405776 209.733494 249.468441 292.486707 338.564378</a:t>
            </a:r>
          </a:p>
          <a:p>
            <a:r>
              <a:rPr lang="pt-BR" sz="2000" dirty="0"/>
              <a:t>[31] 387.360340</a:t>
            </a:r>
          </a:p>
          <a:p>
            <a:r>
              <a:rPr lang="pt-BR" sz="2000" dirty="0">
                <a:solidFill>
                  <a:srgbClr val="251BED"/>
                </a:solidFill>
              </a:rPr>
              <a:t>&gt; </a:t>
            </a:r>
            <a:endParaRPr lang="en-US" sz="2000" dirty="0">
              <a:solidFill>
                <a:srgbClr val="251BED"/>
              </a:solidFill>
            </a:endParaRPr>
          </a:p>
          <a:p>
            <a:endParaRPr lang="en-US" sz="2000" dirty="0">
              <a:solidFill>
                <a:srgbClr val="251BED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6723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A6CD-DDBA-4B36-AA49-D7AD1BB64C24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4098" name="Picture 2" descr="D:\EDUCATION\METERIALS\slide-18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R-Numeric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763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4L*2.8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[1] 11.2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class(4L*2.8)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[1] "numeric"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class(5L)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 [1] "integer"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class(2L)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[1] "integer"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5L/2L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[1] 2.5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class(5L/2L)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[1] "numeric"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4L/2L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[1] 2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&gt; class(4L/2L)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[1] "numeric"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	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R- Character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447800"/>
            <a:ext cx="7696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CHARACTER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even though it is not explicitly mathematical, the character (string) data type is very common in statistical analysis and must be handled with care.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 has two primary ways of handling character data: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character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factor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Both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character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factor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may seem similar on the surface they are treated quite differently.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find number of character in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character (string)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 using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nchar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nchar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function won’t work on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factor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R- Character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917912"/>
            <a:ext cx="769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x&lt;-"data"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x </a:t>
            </a:r>
          </a:p>
          <a:p>
            <a:r>
              <a:rPr lang="en-US" sz="2000" dirty="0"/>
              <a:t>	[1] "data"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y&lt;-factor("data") </a:t>
            </a:r>
          </a:p>
          <a:p>
            <a:r>
              <a:rPr lang="en-US" sz="2000" dirty="0">
                <a:solidFill>
                  <a:srgbClr val="251BED"/>
                </a:solidFill>
              </a:rPr>
              <a:t>	&gt; y </a:t>
            </a:r>
          </a:p>
          <a:p>
            <a:r>
              <a:rPr lang="en-US" sz="2000" dirty="0"/>
              <a:t>	[1] data </a:t>
            </a:r>
          </a:p>
          <a:p>
            <a:r>
              <a:rPr lang="en-US" sz="2000" dirty="0"/>
              <a:t>	Levels: data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nchar</a:t>
            </a:r>
            <a:r>
              <a:rPr lang="en-US" sz="2000" dirty="0">
                <a:solidFill>
                  <a:srgbClr val="251BED"/>
                </a:solidFill>
              </a:rPr>
              <a:t>(x) </a:t>
            </a:r>
          </a:p>
          <a:p>
            <a:r>
              <a:rPr lang="en-US" sz="2000" dirty="0"/>
              <a:t>	[1] 4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nchar</a:t>
            </a:r>
            <a:r>
              <a:rPr lang="en-US" sz="2000" dirty="0">
                <a:solidFill>
                  <a:srgbClr val="251BED"/>
                </a:solidFill>
              </a:rPr>
              <a:t>("</a:t>
            </a:r>
            <a:r>
              <a:rPr lang="en-US" sz="2000" dirty="0" err="1">
                <a:solidFill>
                  <a:srgbClr val="251BED"/>
                </a:solidFill>
              </a:rPr>
              <a:t>sunil</a:t>
            </a:r>
            <a:r>
              <a:rPr lang="en-US" sz="2000" dirty="0">
                <a:solidFill>
                  <a:srgbClr val="251BED"/>
                </a:solidFill>
              </a:rPr>
              <a:t>") </a:t>
            </a:r>
          </a:p>
          <a:p>
            <a:r>
              <a:rPr lang="en-US" sz="2000" dirty="0"/>
              <a:t>	[1] 5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nchar</a:t>
            </a:r>
            <a:r>
              <a:rPr lang="en-US" sz="2000" dirty="0">
                <a:solidFill>
                  <a:srgbClr val="251BED"/>
                </a:solidFill>
              </a:rPr>
              <a:t>(3) </a:t>
            </a:r>
          </a:p>
          <a:p>
            <a:r>
              <a:rPr lang="en-US" sz="2000" dirty="0"/>
              <a:t>	[1] 1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nchar</a:t>
            </a:r>
            <a:r>
              <a:rPr lang="en-US" sz="2000" dirty="0">
                <a:solidFill>
                  <a:srgbClr val="251BED"/>
                </a:solidFill>
              </a:rPr>
              <a:t>(452)</a:t>
            </a:r>
            <a:r>
              <a:rPr lang="en-US" sz="2000" dirty="0"/>
              <a:t> </a:t>
            </a:r>
          </a:p>
          <a:p>
            <a:r>
              <a:rPr lang="en-US" sz="2000" dirty="0"/>
              <a:t>	[1] 3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51BED"/>
                </a:solidFill>
              </a:rPr>
              <a:t>&gt; </a:t>
            </a:r>
            <a:r>
              <a:rPr lang="en-US" sz="2000" dirty="0" err="1">
                <a:solidFill>
                  <a:srgbClr val="251BED"/>
                </a:solidFill>
              </a:rPr>
              <a:t>nchar</a:t>
            </a:r>
            <a:r>
              <a:rPr lang="en-US" sz="2000" dirty="0">
                <a:solidFill>
                  <a:srgbClr val="251BED"/>
                </a:solidFill>
              </a:rPr>
              <a:t>(y)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Error in </a:t>
            </a:r>
            <a:r>
              <a:rPr lang="en-US" sz="2000" dirty="0" err="1">
                <a:solidFill>
                  <a:srgbClr val="FF0000"/>
                </a:solidFill>
              </a:rPr>
              <a:t>nchar</a:t>
            </a:r>
            <a:r>
              <a:rPr lang="en-US" sz="2000" dirty="0">
                <a:solidFill>
                  <a:srgbClr val="FF0000"/>
                </a:solidFill>
              </a:rPr>
              <a:t>(y) : '</a:t>
            </a:r>
            <a:r>
              <a:rPr lang="en-US" sz="2000" dirty="0" err="1">
                <a:solidFill>
                  <a:srgbClr val="FF0000"/>
                </a:solidFill>
              </a:rPr>
              <a:t>nchar</a:t>
            </a:r>
            <a:r>
              <a:rPr lang="en-US" sz="2000" dirty="0">
                <a:solidFill>
                  <a:srgbClr val="FF0000"/>
                </a:solidFill>
              </a:rPr>
              <a:t>()' requires a character vector</a:t>
            </a:r>
          </a:p>
          <a:p>
            <a:r>
              <a:rPr lang="en-US" sz="2000" dirty="0"/>
              <a:t>	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Types in R - 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4AA8-0EA0-4FE5-9C54-C36235493C1D}" type="datetime3">
              <a:rPr lang="en-US" smtClean="0"/>
              <a:pPr/>
              <a:t>29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Sunil N, 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dealing with dates and times can be difficulty in any language and to further complicate matters r has numerous different types of dates.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most useful are 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POSIXct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stores just a date while 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POSIXct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stores a date and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Both objects are actually represented as the number of days (</a:t>
            </a:r>
            <a:r>
              <a:rPr lang="en-US" sz="2000" dirty="0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or seconds(</a:t>
            </a:r>
            <a:r>
              <a:rPr lang="en-US" sz="2000" dirty="0" err="1">
                <a:solidFill>
                  <a:srgbClr val="251BED"/>
                </a:solidFill>
                <a:latin typeface="Arial" pitchFamily="34" charset="0"/>
                <a:cs typeface="Arial" pitchFamily="34" charset="0"/>
              </a:rPr>
              <a:t>POSIXct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since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january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1, 1970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2340</Words>
  <Application>Microsoft Office PowerPoint</Application>
  <PresentationFormat>On-screen Show (4:3)</PresentationFormat>
  <Paragraphs>875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 PROGRAMMING (Data Types &amp; Vectors)</vt:lpstr>
      <vt:lpstr>Data Types in R</vt:lpstr>
      <vt:lpstr>Data Types in R-Numeric Data</vt:lpstr>
      <vt:lpstr>Data Types in R-Numeric Data</vt:lpstr>
      <vt:lpstr>Data Types in R-Numeric Data</vt:lpstr>
      <vt:lpstr>Data Types in R-Numeric Data</vt:lpstr>
      <vt:lpstr>Data Types in R- Character Data</vt:lpstr>
      <vt:lpstr>Data Types in R- Character Data</vt:lpstr>
      <vt:lpstr>Data Types in R - Dates</vt:lpstr>
      <vt:lpstr>Data Types in R - Dates</vt:lpstr>
      <vt:lpstr>Data Types in R - Dates</vt:lpstr>
      <vt:lpstr>Data Types in R - Dates</vt:lpstr>
      <vt:lpstr>Data Types in R - Dates</vt:lpstr>
      <vt:lpstr>Data Types in R - Dates</vt:lpstr>
      <vt:lpstr>VECTORS, MATRICES &amp; DATA FRAMES</vt:lpstr>
      <vt:lpstr>Data structures in R</vt:lpstr>
      <vt:lpstr>Declaring a Vector</vt:lpstr>
      <vt:lpstr>Declaring a Vector</vt:lpstr>
      <vt:lpstr>The : operator</vt:lpstr>
      <vt:lpstr>The seq() function</vt:lpstr>
      <vt:lpstr>Slide 21</vt:lpstr>
      <vt:lpstr>The rep() function</vt:lpstr>
      <vt:lpstr>Slide 23</vt:lpstr>
      <vt:lpstr>Slide 24</vt:lpstr>
      <vt:lpstr>Examples on vector creation</vt:lpstr>
      <vt:lpstr>Examples on vector creation</vt:lpstr>
      <vt:lpstr>Vector Arithmetic</vt:lpstr>
      <vt:lpstr>Examples on vector Arithmetic</vt:lpstr>
      <vt:lpstr>Examples on vector Arithmetic</vt:lpstr>
      <vt:lpstr>Examples on vector Arithmetic</vt:lpstr>
      <vt:lpstr>Examples on vector Arithmetic</vt:lpstr>
      <vt:lpstr>Examples on vector Arithmetic</vt:lpstr>
      <vt:lpstr>Examples on vector Arithmetic</vt:lpstr>
      <vt:lpstr>Examples on vector Arithmetic</vt:lpstr>
      <vt:lpstr>Recycling</vt:lpstr>
      <vt:lpstr>Examples on vector Arithmetic</vt:lpstr>
      <vt:lpstr>Examples on vector Arithmetic</vt:lpstr>
      <vt:lpstr>Vector Indexing</vt:lpstr>
      <vt:lpstr>Vector Indexing</vt:lpstr>
      <vt:lpstr>Vector Indexing</vt:lpstr>
      <vt:lpstr>Vector Indexing</vt:lpstr>
      <vt:lpstr>Vector Indexing</vt:lpstr>
      <vt:lpstr>Vector Indexing</vt:lpstr>
      <vt:lpstr>Vector Indexing</vt:lpstr>
      <vt:lpstr>Vector Indexing</vt:lpstr>
      <vt:lpstr>Vector Indexing</vt:lpstr>
      <vt:lpstr>Vector Indexing</vt:lpstr>
      <vt:lpstr>Vector Element Names</vt:lpstr>
      <vt:lpstr>Vector Element Names</vt:lpstr>
      <vt:lpstr>Vector Element Names</vt:lpstr>
      <vt:lpstr>Vector Element Names</vt:lpstr>
      <vt:lpstr>More examples on vectors</vt:lpstr>
      <vt:lpstr>More examples on vectors</vt:lpstr>
      <vt:lpstr>More examples on vectors</vt:lpstr>
      <vt:lpstr>More examples on vectors</vt:lpstr>
      <vt:lpstr>More examples on vectors</vt:lpstr>
      <vt:lpstr>More examples on vectors</vt:lpstr>
      <vt:lpstr>More examples on vectors</vt:lpstr>
      <vt:lpstr>Slide 59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INTRODUCTION</dc:title>
  <dc:creator/>
  <cp:lastModifiedBy>STUDENT</cp:lastModifiedBy>
  <cp:revision>106</cp:revision>
  <dcterms:created xsi:type="dcterms:W3CDTF">2006-08-16T00:00:00Z</dcterms:created>
  <dcterms:modified xsi:type="dcterms:W3CDTF">2022-03-29T10:28:53Z</dcterms:modified>
</cp:coreProperties>
</file>