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3" r:id="rId2"/>
    <p:sldId id="275" r:id="rId3"/>
    <p:sldId id="294" r:id="rId4"/>
    <p:sldId id="278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BED"/>
    <a:srgbClr val="191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D910A-05F9-467D-8433-F6183AF53660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045AE-80BC-491F-9B20-35F2B01B9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D06-63A4-4E09-87C5-2C9F9E6768CD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82E-19EB-42C1-A968-E9B9C5B0C77A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1321-E5F9-41C6-B57C-3FFFB5BB7D95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AAA-5ABD-4BE8-9CDC-66CE132346BA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4F94-F22C-4912-B252-CED557B19756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0986-B9AA-4FDB-A38D-198AAA33BD9F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A80A-5854-4325-A2DC-4CBDE60A49AF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7848-AF44-4B35-BE8E-E2111334C5CF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922-BC55-4DBD-A452-C546B56AC29D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PROGRAMMING</a:t>
            </a:r>
            <a:br>
              <a:rPr 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(Matrices)</a:t>
            </a:r>
            <a:endParaRPr lang="en-US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73D6-92B4-4EE4-8302-0AF3E584CA93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524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391400" cy="2514600"/>
          </a:xfrm>
        </p:spPr>
        <p:txBody>
          <a:bodyPr>
            <a:normAutofit fontScale="47500" lnSpcReduction="20000"/>
          </a:bodyPr>
          <a:lstStyle/>
          <a:p>
            <a:r>
              <a:rPr lang="en-US" sz="6600" b="1" dirty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Sunil </a:t>
            </a:r>
            <a:r>
              <a:rPr lang="en-US" sz="6600" b="1" dirty="0" err="1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Nadella</a:t>
            </a:r>
            <a:r>
              <a:rPr lang="en-US" sz="6600" b="1" dirty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/>
            <a:r>
              <a:rPr lang="en-US" sz="4000" b="1" dirty="0" err="1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M.Sc.,M.Tech</a:t>
            </a:r>
            <a:r>
              <a:rPr lang="en-US" sz="4000" b="1" dirty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4000" b="1" dirty="0" err="1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M.Phil.,PGDCS</a:t>
            </a:r>
            <a:r>
              <a:rPr lang="en-US" sz="4000" b="1" dirty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.,(</a:t>
            </a:r>
            <a:r>
              <a:rPr lang="en-US" sz="4000" b="1" dirty="0" err="1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4000" b="1" dirty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4000" b="1" dirty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Director &amp; HOD</a:t>
            </a:r>
          </a:p>
          <a:p>
            <a:r>
              <a:rPr lang="en-US" sz="4000" b="1" dirty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US" sz="4000" b="1" dirty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PG Department Of Computer Science</a:t>
            </a:r>
          </a:p>
          <a:p>
            <a:r>
              <a:rPr lang="en-US" sz="4000" b="1" dirty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Ideal College Of Arts &amp; Sciences</a:t>
            </a:r>
          </a:p>
          <a:p>
            <a:r>
              <a:rPr lang="en-US" sz="4000" b="1" dirty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Kakinada</a:t>
            </a:r>
          </a:p>
          <a:p>
            <a:r>
              <a:rPr lang="en-US" sz="4000" b="1" dirty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http://sunilnadella.googlepages.com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Operations on Matrices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05000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1</a:t>
            </a:r>
          </a:p>
          <a:p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y&lt;-matrix(1:4,nrow=2,ncol=2)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 &gt; y </a:t>
            </a:r>
          </a:p>
          <a:p>
            <a:pPr fontAlgn="t"/>
            <a:r>
              <a:rPr lang="en-US" sz="2000" dirty="0">
                <a:latin typeface="Arial" pitchFamily="34" charset="0"/>
                <a:cs typeface="Arial" pitchFamily="34" charset="0"/>
              </a:rPr>
              <a:t>	     [,1] [,2] </a:t>
            </a:r>
          </a:p>
          <a:p>
            <a:pPr fontAlgn="t"/>
            <a:r>
              <a:rPr lang="en-US" sz="2000" dirty="0">
                <a:latin typeface="Arial" pitchFamily="34" charset="0"/>
                <a:cs typeface="Arial" pitchFamily="34" charset="0"/>
              </a:rPr>
              <a:t>	[1,] 1    3 </a:t>
            </a:r>
          </a:p>
          <a:p>
            <a:pPr fontAlgn="t"/>
            <a:r>
              <a:rPr lang="en-US" sz="2000" dirty="0">
                <a:latin typeface="Arial" pitchFamily="34" charset="0"/>
                <a:cs typeface="Arial" pitchFamily="34" charset="0"/>
              </a:rPr>
              <a:t>	[2,] 2    4 </a:t>
            </a:r>
          </a:p>
          <a:p>
            <a:pPr fontAlgn="t"/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</a:p>
          <a:p>
            <a:pPr fontAlgn="t"/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#ordinary matrix multiplication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y%*%y </a:t>
            </a:r>
          </a:p>
          <a:p>
            <a:pPr fontAlgn="t"/>
            <a:r>
              <a:rPr lang="en-US" sz="2000" dirty="0">
                <a:latin typeface="Arial" pitchFamily="34" charset="0"/>
                <a:cs typeface="Arial" pitchFamily="34" charset="0"/>
              </a:rPr>
              <a:t>	     [,1] [,2] </a:t>
            </a:r>
          </a:p>
          <a:p>
            <a:pPr fontAlgn="t"/>
            <a:r>
              <a:rPr lang="en-US" sz="2000" dirty="0">
                <a:latin typeface="Arial" pitchFamily="34" charset="0"/>
                <a:cs typeface="Arial" pitchFamily="34" charset="0"/>
              </a:rPr>
              <a:t>	[1,] 7    15 </a:t>
            </a:r>
          </a:p>
          <a:p>
            <a:pPr fontAlgn="t"/>
            <a:r>
              <a:rPr lang="en-US" sz="2000" dirty="0">
                <a:latin typeface="Arial" pitchFamily="34" charset="0"/>
                <a:cs typeface="Arial" pitchFamily="34" charset="0"/>
              </a:rPr>
              <a:t>	[2,] 10  22 </a:t>
            </a:r>
          </a:p>
          <a:p>
            <a:pPr fontAlgn="t"/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Operations on Matrices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10136"/>
            <a:ext cx="7543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2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</a:rPr>
              <a:t>&gt; y&lt;-matrix(1:4,nrow=2,ncol=2) 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y </a:t>
            </a:r>
          </a:p>
          <a:p>
            <a:pPr fontAlgn="t"/>
            <a:r>
              <a:rPr lang="en-US" sz="2000" dirty="0"/>
              <a:t>	     [,1] [,2] </a:t>
            </a:r>
          </a:p>
          <a:p>
            <a:pPr fontAlgn="t"/>
            <a:r>
              <a:rPr lang="en-US" sz="2000" dirty="0"/>
              <a:t>	[1,] 1    3 </a:t>
            </a:r>
          </a:p>
          <a:p>
            <a:pPr fontAlgn="t"/>
            <a:r>
              <a:rPr lang="en-US" sz="2000" dirty="0"/>
              <a:t>	[2,] 2    4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i</a:t>
            </a:r>
            <a:r>
              <a:rPr lang="en-US" sz="2000" dirty="0">
                <a:solidFill>
                  <a:srgbClr val="251BED"/>
                </a:solidFill>
              </a:rPr>
              <a:t>&lt;-matrix(c(1,0,0,1),</a:t>
            </a:r>
            <a:r>
              <a:rPr lang="en-US" sz="2000" dirty="0" err="1">
                <a:solidFill>
                  <a:srgbClr val="251BED"/>
                </a:solidFill>
              </a:rPr>
              <a:t>nrow</a:t>
            </a:r>
            <a:r>
              <a:rPr lang="en-US" sz="2000" dirty="0">
                <a:solidFill>
                  <a:srgbClr val="251BED"/>
                </a:solidFill>
              </a:rPr>
              <a:t>=2,ncol=2)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</a:t>
            </a:r>
            <a:r>
              <a:rPr lang="en-US" sz="2000" dirty="0" err="1">
                <a:solidFill>
                  <a:srgbClr val="251BED"/>
                </a:solidFill>
              </a:rPr>
              <a:t>i</a:t>
            </a:r>
            <a:r>
              <a:rPr lang="en-US" sz="2000" dirty="0">
                <a:solidFill>
                  <a:srgbClr val="251BED"/>
                </a:solidFill>
              </a:rPr>
              <a:t>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      </a:t>
            </a:r>
            <a:r>
              <a:rPr lang="en-US" sz="2000" dirty="0"/>
              <a:t>[,1] [,2] </a:t>
            </a:r>
          </a:p>
          <a:p>
            <a:pPr fontAlgn="t"/>
            <a:r>
              <a:rPr lang="en-US" sz="2000" dirty="0"/>
              <a:t>	[1,] 1     0 </a:t>
            </a:r>
          </a:p>
          <a:p>
            <a:pPr fontAlgn="t"/>
            <a:r>
              <a:rPr lang="en-US" sz="2000" dirty="0"/>
              <a:t>	[2,] 0     1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y%*%</a:t>
            </a:r>
            <a:r>
              <a:rPr lang="en-US" sz="2000" dirty="0" err="1">
                <a:solidFill>
                  <a:srgbClr val="251BED"/>
                </a:solidFill>
              </a:rPr>
              <a:t>i</a:t>
            </a:r>
            <a:r>
              <a:rPr lang="en-US" sz="2000" dirty="0">
                <a:solidFill>
                  <a:srgbClr val="251BED"/>
                </a:solidFill>
              </a:rPr>
              <a:t> </a:t>
            </a:r>
          </a:p>
          <a:p>
            <a:pPr fontAlgn="t"/>
            <a:r>
              <a:rPr lang="en-US" sz="2000" dirty="0"/>
              <a:t>	      [,1] [,2] </a:t>
            </a:r>
          </a:p>
          <a:p>
            <a:pPr fontAlgn="t"/>
            <a:r>
              <a:rPr lang="en-US" sz="2000" dirty="0"/>
              <a:t>	[1,] 1     3 </a:t>
            </a:r>
          </a:p>
          <a:p>
            <a:pPr fontAlgn="t"/>
            <a:r>
              <a:rPr lang="en-US" sz="2000" dirty="0"/>
              <a:t>	[2,] 2      4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i</a:t>
            </a:r>
            <a:r>
              <a:rPr lang="en-US" sz="2000" dirty="0">
                <a:solidFill>
                  <a:srgbClr val="251BED"/>
                </a:solidFill>
              </a:rPr>
              <a:t>%*%y </a:t>
            </a:r>
          </a:p>
          <a:p>
            <a:pPr fontAlgn="t"/>
            <a:r>
              <a:rPr lang="en-US" sz="2000" dirty="0"/>
              <a:t>	       [,1] [,2] </a:t>
            </a:r>
          </a:p>
          <a:p>
            <a:pPr fontAlgn="t"/>
            <a:r>
              <a:rPr lang="en-US" sz="2000" dirty="0"/>
              <a:t>	[1,] 1      3 </a:t>
            </a:r>
          </a:p>
          <a:p>
            <a:pPr fontAlgn="t"/>
            <a:r>
              <a:rPr lang="en-US" sz="2000" dirty="0"/>
              <a:t>	[2,] 2      4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Operations on Matrices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7543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3</a:t>
            </a:r>
          </a:p>
          <a:p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</a:rPr>
              <a:t>&gt; y&lt;-</a:t>
            </a:r>
            <a:r>
              <a:rPr lang="es-ES" sz="2000" dirty="0" err="1">
                <a:solidFill>
                  <a:srgbClr val="251BED"/>
                </a:solidFill>
              </a:rPr>
              <a:t>matrix</a:t>
            </a:r>
            <a:r>
              <a:rPr lang="es-ES" sz="2000" dirty="0">
                <a:solidFill>
                  <a:srgbClr val="251BED"/>
                </a:solidFill>
              </a:rPr>
              <a:t>(1:4,nrow=2,ncol=2)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</a:t>
            </a:r>
          </a:p>
          <a:p>
            <a:pPr fontAlgn="t"/>
            <a:r>
              <a:rPr lang="es-ES" sz="2000" dirty="0"/>
              <a:t>	 [,1] [,2] </a:t>
            </a:r>
          </a:p>
          <a:p>
            <a:pPr fontAlgn="t"/>
            <a:r>
              <a:rPr lang="es-ES" sz="2000" dirty="0"/>
              <a:t>	[1,] 1 3 </a:t>
            </a:r>
          </a:p>
          <a:p>
            <a:pPr fontAlgn="t"/>
            <a:r>
              <a:rPr lang="es-ES" sz="2000" dirty="0"/>
              <a:t>	[2,] 2 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x&lt;-</a:t>
            </a:r>
            <a:r>
              <a:rPr lang="es-ES" sz="2000" dirty="0" err="1">
                <a:solidFill>
                  <a:srgbClr val="251BED"/>
                </a:solidFill>
              </a:rPr>
              <a:t>matrix</a:t>
            </a:r>
            <a:r>
              <a:rPr lang="es-ES" sz="2000" dirty="0">
                <a:solidFill>
                  <a:srgbClr val="251BED"/>
                </a:solidFill>
              </a:rPr>
              <a:t>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(2,8,2),</a:t>
            </a:r>
            <a:r>
              <a:rPr lang="es-ES" sz="2000" dirty="0" err="1">
                <a:solidFill>
                  <a:srgbClr val="251BED"/>
                </a:solidFill>
              </a:rPr>
              <a:t>nrow</a:t>
            </a:r>
            <a:r>
              <a:rPr lang="es-ES" sz="2000" dirty="0">
                <a:solidFill>
                  <a:srgbClr val="251BED"/>
                </a:solidFill>
              </a:rPr>
              <a:t>=2,ncol=2)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 </a:t>
            </a:r>
          </a:p>
          <a:p>
            <a:pPr fontAlgn="t"/>
            <a:r>
              <a:rPr lang="es-ES" sz="2000" dirty="0"/>
              <a:t>	      [,1] [,2] </a:t>
            </a:r>
          </a:p>
          <a:p>
            <a:pPr fontAlgn="t"/>
            <a:r>
              <a:rPr lang="es-ES" sz="2000" dirty="0"/>
              <a:t>	[1,] 2      6 </a:t>
            </a:r>
          </a:p>
          <a:p>
            <a:pPr fontAlgn="t"/>
            <a:r>
              <a:rPr lang="es-ES" sz="2000" dirty="0"/>
              <a:t>	[2,] 4      8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</a:t>
            </a:r>
            <a:r>
              <a:rPr lang="es-ES" sz="2000" dirty="0" err="1">
                <a:solidFill>
                  <a:srgbClr val="251BED"/>
                </a:solidFill>
              </a:rPr>
              <a:t>x+y</a:t>
            </a:r>
            <a:r>
              <a:rPr lang="es-ES" sz="2000" dirty="0">
                <a:solidFill>
                  <a:srgbClr val="251BED"/>
                </a:solidFill>
              </a:rPr>
              <a:t> </a:t>
            </a:r>
          </a:p>
          <a:p>
            <a:pPr fontAlgn="t"/>
            <a:r>
              <a:rPr lang="es-ES" sz="2000" dirty="0"/>
              <a:t>	      [,1] [,2] </a:t>
            </a:r>
          </a:p>
          <a:p>
            <a:pPr fontAlgn="t"/>
            <a:r>
              <a:rPr lang="es-ES" sz="2000" dirty="0"/>
              <a:t>	[1,] 3     9 </a:t>
            </a:r>
          </a:p>
          <a:p>
            <a:pPr fontAlgn="t"/>
            <a:r>
              <a:rPr lang="es-ES" sz="2000" dirty="0"/>
              <a:t>	[2,] 6    12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Operations on Matrices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7543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4</a:t>
            </a:r>
          </a:p>
          <a:p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</a:rPr>
              <a:t>&gt; y&lt;-</a:t>
            </a:r>
            <a:r>
              <a:rPr lang="es-ES" sz="2000" dirty="0" err="1">
                <a:solidFill>
                  <a:srgbClr val="251BED"/>
                </a:solidFill>
              </a:rPr>
              <a:t>matrix</a:t>
            </a:r>
            <a:r>
              <a:rPr lang="es-ES" sz="2000" dirty="0">
                <a:solidFill>
                  <a:srgbClr val="251BED"/>
                </a:solidFill>
              </a:rPr>
              <a:t>(1:4,nrow=2,ncol=2)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</a:t>
            </a:r>
          </a:p>
          <a:p>
            <a:pPr fontAlgn="t"/>
            <a:r>
              <a:rPr lang="es-ES" sz="2000" dirty="0"/>
              <a:t>	     [,1] [,2] </a:t>
            </a:r>
          </a:p>
          <a:p>
            <a:pPr fontAlgn="t"/>
            <a:r>
              <a:rPr lang="es-ES" sz="2000" dirty="0"/>
              <a:t>	[1,] 1    3 </a:t>
            </a:r>
          </a:p>
          <a:p>
            <a:pPr fontAlgn="t"/>
            <a:r>
              <a:rPr lang="es-ES" sz="2000" dirty="0"/>
              <a:t>	[2,] 2    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x&lt;-</a:t>
            </a:r>
            <a:r>
              <a:rPr lang="es-ES" sz="2000" dirty="0" err="1">
                <a:solidFill>
                  <a:srgbClr val="251BED"/>
                </a:solidFill>
              </a:rPr>
              <a:t>matrix</a:t>
            </a:r>
            <a:r>
              <a:rPr lang="es-ES" sz="2000" dirty="0">
                <a:solidFill>
                  <a:srgbClr val="251BED"/>
                </a:solidFill>
              </a:rPr>
              <a:t>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(2,8,2),</a:t>
            </a:r>
            <a:r>
              <a:rPr lang="es-ES" sz="2000" dirty="0" err="1">
                <a:solidFill>
                  <a:srgbClr val="251BED"/>
                </a:solidFill>
              </a:rPr>
              <a:t>nrow</a:t>
            </a:r>
            <a:r>
              <a:rPr lang="es-ES" sz="2000" dirty="0">
                <a:solidFill>
                  <a:srgbClr val="251BED"/>
                </a:solidFill>
              </a:rPr>
              <a:t>=2,ncol=2)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 </a:t>
            </a:r>
          </a:p>
          <a:p>
            <a:pPr fontAlgn="t"/>
            <a:r>
              <a:rPr lang="es-ES" sz="2000" dirty="0"/>
              <a:t>	      [,1] [,2] </a:t>
            </a:r>
          </a:p>
          <a:p>
            <a:pPr fontAlgn="t"/>
            <a:r>
              <a:rPr lang="es-ES" sz="2000" dirty="0"/>
              <a:t>	[1,] 2     6 </a:t>
            </a:r>
          </a:p>
          <a:p>
            <a:pPr fontAlgn="t"/>
            <a:r>
              <a:rPr lang="es-ES" sz="2000" dirty="0"/>
              <a:t>	[2,] 4     8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x-y </a:t>
            </a:r>
          </a:p>
          <a:p>
            <a:pPr fontAlgn="t"/>
            <a:r>
              <a:rPr lang="es-ES" sz="2000" dirty="0"/>
              <a:t>	       [,1] [,2] </a:t>
            </a:r>
          </a:p>
          <a:p>
            <a:pPr fontAlgn="t"/>
            <a:r>
              <a:rPr lang="es-ES" sz="2000" dirty="0"/>
              <a:t>	[1,] 1      3 </a:t>
            </a:r>
          </a:p>
          <a:p>
            <a:pPr fontAlgn="t"/>
            <a:r>
              <a:rPr lang="es-ES" sz="2000" dirty="0"/>
              <a:t>	[2,] 2     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Operations on Matrices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7543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5</a:t>
            </a:r>
          </a:p>
          <a:p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</a:rPr>
              <a:t>&gt; y&lt;-</a:t>
            </a:r>
            <a:r>
              <a:rPr lang="es-ES" sz="2000" dirty="0" err="1">
                <a:solidFill>
                  <a:srgbClr val="251BED"/>
                </a:solidFill>
              </a:rPr>
              <a:t>matrix</a:t>
            </a:r>
            <a:r>
              <a:rPr lang="es-ES" sz="2000" dirty="0">
                <a:solidFill>
                  <a:srgbClr val="251BED"/>
                </a:solidFill>
              </a:rPr>
              <a:t>(1:4,nrow=2,ncol=2)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</a:t>
            </a:r>
          </a:p>
          <a:p>
            <a:pPr fontAlgn="t"/>
            <a:r>
              <a:rPr lang="es-ES" sz="2000" dirty="0"/>
              <a:t>	      [,1] [,2] </a:t>
            </a:r>
          </a:p>
          <a:p>
            <a:pPr fontAlgn="t"/>
            <a:r>
              <a:rPr lang="es-ES" sz="2000" dirty="0"/>
              <a:t>	[1,] 1      3 </a:t>
            </a:r>
          </a:p>
          <a:p>
            <a:pPr fontAlgn="t"/>
            <a:r>
              <a:rPr lang="es-ES" sz="2000" dirty="0"/>
              <a:t>	[2,] 2     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x&lt;-</a:t>
            </a:r>
            <a:r>
              <a:rPr lang="es-ES" sz="2000" dirty="0" err="1">
                <a:solidFill>
                  <a:srgbClr val="251BED"/>
                </a:solidFill>
              </a:rPr>
              <a:t>matrix</a:t>
            </a:r>
            <a:r>
              <a:rPr lang="es-ES" sz="2000" dirty="0">
                <a:solidFill>
                  <a:srgbClr val="251BED"/>
                </a:solidFill>
              </a:rPr>
              <a:t>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(2,8,2),</a:t>
            </a:r>
            <a:r>
              <a:rPr lang="es-ES" sz="2000" dirty="0" err="1">
                <a:solidFill>
                  <a:srgbClr val="251BED"/>
                </a:solidFill>
              </a:rPr>
              <a:t>nrow</a:t>
            </a:r>
            <a:r>
              <a:rPr lang="es-ES" sz="2000" dirty="0">
                <a:solidFill>
                  <a:srgbClr val="251BED"/>
                </a:solidFill>
              </a:rPr>
              <a:t>=2,ncol=2)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 </a:t>
            </a:r>
          </a:p>
          <a:p>
            <a:pPr fontAlgn="t"/>
            <a:r>
              <a:rPr lang="es-ES" sz="2000" dirty="0"/>
              <a:t>	      [,1] [,2] </a:t>
            </a:r>
          </a:p>
          <a:p>
            <a:pPr fontAlgn="t"/>
            <a:r>
              <a:rPr lang="es-ES" sz="2000" dirty="0"/>
              <a:t>	[1,] 2     6 </a:t>
            </a:r>
          </a:p>
          <a:p>
            <a:pPr fontAlgn="t"/>
            <a:r>
              <a:rPr lang="es-ES" sz="2000" dirty="0"/>
              <a:t>	[2,] 4     8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2*x </a:t>
            </a:r>
          </a:p>
          <a:p>
            <a:pPr fontAlgn="t"/>
            <a:r>
              <a:rPr lang="en-US" sz="2000" dirty="0"/>
              <a:t>	      [,1] [,2] </a:t>
            </a:r>
          </a:p>
          <a:p>
            <a:pPr fontAlgn="t"/>
            <a:r>
              <a:rPr lang="en-US" sz="2000" dirty="0"/>
              <a:t>	[1,] 4     12 </a:t>
            </a:r>
          </a:p>
          <a:p>
            <a:pPr fontAlgn="t"/>
            <a:r>
              <a:rPr lang="en-US" sz="2000" dirty="0"/>
              <a:t>	[2,] 8      16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Operations on Matrices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7543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6</a:t>
            </a:r>
          </a:p>
          <a:p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/>
              <a:t>&gt; y&lt;-</a:t>
            </a:r>
            <a:r>
              <a:rPr lang="es-ES" sz="2000" dirty="0" err="1"/>
              <a:t>matrix</a:t>
            </a:r>
            <a:r>
              <a:rPr lang="es-ES" sz="2000" dirty="0"/>
              <a:t>(1:4,nrow=2,ncol=2) </a:t>
            </a:r>
          </a:p>
          <a:p>
            <a:pPr fontAlgn="t"/>
            <a:r>
              <a:rPr lang="es-ES" sz="2000" dirty="0"/>
              <a:t>	&gt; y</a:t>
            </a:r>
          </a:p>
          <a:p>
            <a:pPr fontAlgn="t"/>
            <a:r>
              <a:rPr lang="es-ES" sz="2000" dirty="0"/>
              <a:t>	 [,1] [,2] </a:t>
            </a:r>
          </a:p>
          <a:p>
            <a:pPr fontAlgn="t"/>
            <a:r>
              <a:rPr lang="es-ES" sz="2000" dirty="0"/>
              <a:t>	[1,] 1 3 </a:t>
            </a:r>
          </a:p>
          <a:p>
            <a:pPr fontAlgn="t"/>
            <a:r>
              <a:rPr lang="es-ES" sz="2000" dirty="0"/>
              <a:t>	[2,] 2 4 </a:t>
            </a:r>
          </a:p>
          <a:p>
            <a:pPr fontAlgn="t"/>
            <a:r>
              <a:rPr lang="es-ES" sz="2000" dirty="0"/>
              <a:t>	&gt; x&lt;-</a:t>
            </a:r>
            <a:r>
              <a:rPr lang="es-ES" sz="2000" dirty="0" err="1"/>
              <a:t>matrix</a:t>
            </a:r>
            <a:r>
              <a:rPr lang="es-ES" sz="2000" dirty="0"/>
              <a:t>(</a:t>
            </a:r>
            <a:r>
              <a:rPr lang="es-ES" sz="2000" dirty="0" err="1"/>
              <a:t>seq</a:t>
            </a:r>
            <a:r>
              <a:rPr lang="es-ES" sz="2000" dirty="0"/>
              <a:t>(2,8,2),</a:t>
            </a:r>
            <a:r>
              <a:rPr lang="es-ES" sz="2000" dirty="0" err="1"/>
              <a:t>nrow</a:t>
            </a:r>
            <a:r>
              <a:rPr lang="es-ES" sz="2000" dirty="0"/>
              <a:t>=2,ncol=2) </a:t>
            </a:r>
          </a:p>
          <a:p>
            <a:pPr fontAlgn="t"/>
            <a:r>
              <a:rPr lang="es-ES" sz="2000" dirty="0"/>
              <a:t>	&gt; x </a:t>
            </a:r>
          </a:p>
          <a:p>
            <a:pPr fontAlgn="t"/>
            <a:r>
              <a:rPr lang="es-ES" sz="2000" dirty="0"/>
              <a:t>	[,1] [,2] </a:t>
            </a:r>
          </a:p>
          <a:p>
            <a:pPr fontAlgn="t"/>
            <a:r>
              <a:rPr lang="es-ES" sz="2000" dirty="0"/>
              <a:t>	[1,] 2 6 </a:t>
            </a:r>
          </a:p>
          <a:p>
            <a:pPr fontAlgn="t"/>
            <a:r>
              <a:rPr lang="es-ES" sz="2000" dirty="0"/>
              <a:t>	[2,] 4 8 </a:t>
            </a:r>
          </a:p>
          <a:p>
            <a:pPr fontAlgn="t"/>
            <a:r>
              <a:rPr lang="es-ES" sz="2000" dirty="0"/>
              <a:t>	&gt; 2*</a:t>
            </a:r>
            <a:r>
              <a:rPr lang="es-ES" sz="2000" dirty="0" err="1"/>
              <a:t>x+y</a:t>
            </a:r>
            <a:r>
              <a:rPr lang="es-ES" sz="2000" dirty="0"/>
              <a:t> </a:t>
            </a:r>
          </a:p>
          <a:p>
            <a:pPr fontAlgn="t"/>
            <a:r>
              <a:rPr lang="es-ES" sz="2000" dirty="0"/>
              <a:t>	       [,1] [,2] </a:t>
            </a:r>
          </a:p>
          <a:p>
            <a:pPr fontAlgn="t"/>
            <a:r>
              <a:rPr lang="es-ES" sz="2000" dirty="0"/>
              <a:t>	[1,] 5     15 </a:t>
            </a:r>
          </a:p>
          <a:p>
            <a:pPr fontAlgn="t"/>
            <a:r>
              <a:rPr lang="es-ES" sz="2000" dirty="0"/>
              <a:t>	[2,] 10    20</a:t>
            </a:r>
          </a:p>
          <a:p>
            <a:pPr fontAlgn="t"/>
            <a:r>
              <a:rPr lang="es-ES" sz="2000" dirty="0"/>
              <a:t>	 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Matrix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25689"/>
            <a:ext cx="7010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s-E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7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y &lt;- </a:t>
            </a:r>
            <a:r>
              <a:rPr lang="es-E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matrix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(c(11,21,31,12,22,32),</a:t>
            </a:r>
            <a:r>
              <a:rPr lang="es-E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nrow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=3,ncol=2) </a:t>
            </a:r>
          </a:p>
          <a:p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y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[,1] [,2]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[1,] 11 12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[2,] 21 22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[3,] 31 32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&gt; y[2:3,]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[,1] [,2]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[1,] 21 22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[2,] 31 32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y[1,]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[1] 11 12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y[,2]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[1] 12 22 32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Matrix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25689"/>
            <a:ext cx="701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s-E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7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</a:rPr>
              <a:t> &gt; y &lt;- </a:t>
            </a:r>
            <a:r>
              <a:rPr lang="es-ES" sz="2000" dirty="0" err="1">
                <a:solidFill>
                  <a:srgbClr val="251BED"/>
                </a:solidFill>
              </a:rPr>
              <a:t>matrix</a:t>
            </a:r>
            <a:r>
              <a:rPr lang="es-ES" sz="2000" dirty="0">
                <a:solidFill>
                  <a:srgbClr val="251BED"/>
                </a:solidFill>
              </a:rPr>
              <a:t>(c(11,21,31,12,22,32),</a:t>
            </a:r>
            <a:r>
              <a:rPr lang="es-ES" sz="2000" dirty="0" err="1">
                <a:solidFill>
                  <a:srgbClr val="251BED"/>
                </a:solidFill>
              </a:rPr>
              <a:t>nrow</a:t>
            </a:r>
            <a:r>
              <a:rPr lang="es-ES" sz="2000" dirty="0">
                <a:solidFill>
                  <a:srgbClr val="251BED"/>
                </a:solidFill>
              </a:rPr>
              <a:t>=3,ncol=2) </a:t>
            </a:r>
          </a:p>
          <a:p>
            <a:r>
              <a:rPr lang="es-ES" sz="2000" dirty="0">
                <a:solidFill>
                  <a:srgbClr val="251BED"/>
                </a:solidFill>
              </a:rPr>
              <a:t>	&gt; y </a:t>
            </a:r>
          </a:p>
          <a:p>
            <a:r>
              <a:rPr lang="es-ES" sz="2000" dirty="0"/>
              <a:t>	     [,1] [,2] </a:t>
            </a:r>
          </a:p>
          <a:p>
            <a:r>
              <a:rPr lang="es-ES" sz="2000" dirty="0"/>
              <a:t>	[1,] 11 12 </a:t>
            </a:r>
          </a:p>
          <a:p>
            <a:r>
              <a:rPr lang="es-ES" sz="2000" dirty="0"/>
              <a:t>	[2,] 21 22 </a:t>
            </a:r>
          </a:p>
          <a:p>
            <a:r>
              <a:rPr lang="es-ES" sz="2000" dirty="0"/>
              <a:t>	[3,] 31 32 </a:t>
            </a:r>
          </a:p>
          <a:p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 &gt; y[2:3,] &lt;- </a:t>
            </a:r>
            <a:r>
              <a:rPr lang="es-ES" sz="2000" dirty="0" err="1">
                <a:solidFill>
                  <a:srgbClr val="251BED"/>
                </a:solidFill>
              </a:rPr>
              <a:t>matrix</a:t>
            </a:r>
            <a:r>
              <a:rPr lang="es-ES" sz="2000" dirty="0">
                <a:solidFill>
                  <a:srgbClr val="251BED"/>
                </a:solidFill>
              </a:rPr>
              <a:t>(c(1,1,8,12),</a:t>
            </a:r>
            <a:r>
              <a:rPr lang="es-ES" sz="2000" dirty="0" err="1">
                <a:solidFill>
                  <a:srgbClr val="251BED"/>
                </a:solidFill>
              </a:rPr>
              <a:t>nrow</a:t>
            </a:r>
            <a:r>
              <a:rPr lang="es-ES" sz="2000" dirty="0">
                <a:solidFill>
                  <a:srgbClr val="251BED"/>
                </a:solidFill>
              </a:rPr>
              <a:t>=2) </a:t>
            </a:r>
          </a:p>
          <a:p>
            <a:r>
              <a:rPr lang="es-ES" sz="2000" dirty="0">
                <a:solidFill>
                  <a:srgbClr val="251BED"/>
                </a:solidFill>
              </a:rPr>
              <a:t>	&gt; y </a:t>
            </a:r>
          </a:p>
          <a:p>
            <a:r>
              <a:rPr lang="es-ES" sz="2000" dirty="0"/>
              <a:t>	      [,1] [,2] </a:t>
            </a:r>
          </a:p>
          <a:p>
            <a:r>
              <a:rPr lang="es-ES" sz="2000" dirty="0"/>
              <a:t>	[1,] 11 12 </a:t>
            </a:r>
          </a:p>
          <a:p>
            <a:r>
              <a:rPr lang="es-ES" sz="2000" dirty="0"/>
              <a:t>	[2,] 1    8 </a:t>
            </a:r>
          </a:p>
          <a:p>
            <a:r>
              <a:rPr lang="es-ES" sz="2000" dirty="0"/>
              <a:t>	[3,] 1   12 </a:t>
            </a:r>
          </a:p>
          <a:p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</a:t>
            </a:r>
          </a:p>
          <a:p>
            <a:endParaRPr lang="es-E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Matrix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25689"/>
            <a:ext cx="7010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s-E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8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</a:rPr>
              <a:t> &gt; y &lt;- </a:t>
            </a:r>
            <a:r>
              <a:rPr lang="es-ES" sz="2000" dirty="0" err="1">
                <a:solidFill>
                  <a:srgbClr val="251BED"/>
                </a:solidFill>
              </a:rPr>
              <a:t>matrix</a:t>
            </a:r>
            <a:r>
              <a:rPr lang="es-ES" sz="2000" dirty="0">
                <a:solidFill>
                  <a:srgbClr val="251BED"/>
                </a:solidFill>
              </a:rPr>
              <a:t>(c(11,21,31,12,22,32),</a:t>
            </a:r>
            <a:r>
              <a:rPr lang="es-ES" sz="2000" dirty="0" err="1">
                <a:solidFill>
                  <a:srgbClr val="251BED"/>
                </a:solidFill>
              </a:rPr>
              <a:t>nrow</a:t>
            </a:r>
            <a:r>
              <a:rPr lang="es-ES" sz="2000" dirty="0">
                <a:solidFill>
                  <a:srgbClr val="251BED"/>
                </a:solidFill>
              </a:rPr>
              <a:t>=3,ncol=2) </a:t>
            </a:r>
          </a:p>
          <a:p>
            <a:r>
              <a:rPr lang="es-ES" sz="2000" dirty="0">
                <a:solidFill>
                  <a:srgbClr val="251BED"/>
                </a:solidFill>
              </a:rPr>
              <a:t>	&gt; y </a:t>
            </a:r>
          </a:p>
          <a:p>
            <a:r>
              <a:rPr lang="es-ES" sz="2000" dirty="0"/>
              <a:t>	     [,1] [,2] </a:t>
            </a:r>
          </a:p>
          <a:p>
            <a:r>
              <a:rPr lang="es-ES" sz="2000" dirty="0"/>
              <a:t>	[1,] 11 12 </a:t>
            </a:r>
          </a:p>
          <a:p>
            <a:r>
              <a:rPr lang="es-ES" sz="2000" dirty="0"/>
              <a:t>	[2,] 21 22 </a:t>
            </a:r>
          </a:p>
          <a:p>
            <a:r>
              <a:rPr lang="es-ES" sz="2000" dirty="0"/>
              <a:t>	[3,] 31 32 </a:t>
            </a:r>
          </a:p>
          <a:p>
            <a:r>
              <a:rPr lang="es-E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#updating elements of a matrix using matrix indexing</a:t>
            </a:r>
            <a:endParaRPr lang="es-ES" sz="2000" dirty="0">
              <a:solidFill>
                <a:srgbClr val="251BED"/>
              </a:solidFill>
            </a:endParaRPr>
          </a:p>
          <a:p>
            <a:r>
              <a:rPr lang="es-ES" sz="2000" dirty="0">
                <a:solidFill>
                  <a:srgbClr val="251BED"/>
                </a:solidFill>
              </a:rPr>
              <a:t>	</a:t>
            </a:r>
            <a:r>
              <a:rPr lang="en-US" sz="2000" dirty="0">
                <a:solidFill>
                  <a:srgbClr val="251BED"/>
                </a:solidFill>
              </a:rPr>
              <a:t>&gt; y[2:3,] &lt;- matrix(c(1,1,8,12),</a:t>
            </a:r>
            <a:r>
              <a:rPr lang="en-US" sz="2000" dirty="0" err="1">
                <a:solidFill>
                  <a:srgbClr val="251BED"/>
                </a:solidFill>
              </a:rPr>
              <a:t>nrow</a:t>
            </a:r>
            <a:r>
              <a:rPr lang="en-US" sz="2000" dirty="0">
                <a:solidFill>
                  <a:srgbClr val="251BED"/>
                </a:solidFill>
              </a:rPr>
              <a:t>=2)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y </a:t>
            </a:r>
          </a:p>
          <a:p>
            <a:r>
              <a:rPr lang="en-US" sz="2000" dirty="0"/>
              <a:t>	        [,1] [,2] </a:t>
            </a:r>
          </a:p>
          <a:p>
            <a:r>
              <a:rPr lang="en-US" sz="2000" dirty="0"/>
              <a:t>	[1,]   11  12 </a:t>
            </a:r>
          </a:p>
          <a:p>
            <a:r>
              <a:rPr lang="en-US" sz="2000" dirty="0"/>
              <a:t>	[2,]     1     8 </a:t>
            </a:r>
          </a:p>
          <a:p>
            <a:r>
              <a:rPr lang="en-US" sz="2000" dirty="0"/>
              <a:t>	[3,]     1   12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  <a:p>
            <a:endParaRPr lang="es-E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Matrix Row and Column Names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25689"/>
            <a:ext cx="7010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general we refer to rows and columns in a matrix is, of course, via the row and column </a:t>
            </a:r>
            <a:r>
              <a:rPr lang="en-US" sz="2000" dirty="0" err="1"/>
              <a:t>numbers.However</a:t>
            </a:r>
            <a:r>
              <a:rPr lang="en-US" sz="2000" dirty="0"/>
              <a:t>, optionally one can give alternate names to these entities.</a:t>
            </a:r>
          </a:p>
          <a:p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Example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z &lt;- matrix(c(1,2,3,4),</a:t>
            </a:r>
            <a:r>
              <a:rPr lang="en-US" sz="2000" dirty="0" err="1">
                <a:solidFill>
                  <a:srgbClr val="251BED"/>
                </a:solidFill>
              </a:rPr>
              <a:t>nrow</a:t>
            </a:r>
            <a:r>
              <a:rPr lang="en-US" sz="2000" dirty="0">
                <a:solidFill>
                  <a:srgbClr val="251BED"/>
                </a:solidFill>
              </a:rPr>
              <a:t>=2)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z </a:t>
            </a:r>
          </a:p>
          <a:p>
            <a:r>
              <a:rPr lang="en-US" sz="2000" dirty="0"/>
              <a:t>	[,1] [,2]</a:t>
            </a:r>
          </a:p>
          <a:p>
            <a:r>
              <a:rPr lang="en-US" sz="2000" dirty="0"/>
              <a:t>	 [1,] 1 3 </a:t>
            </a:r>
          </a:p>
          <a:p>
            <a:r>
              <a:rPr lang="en-US" sz="2000" dirty="0"/>
              <a:t>	[2,] 2 4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colnames</a:t>
            </a:r>
            <a:r>
              <a:rPr lang="en-US" sz="2000" dirty="0">
                <a:solidFill>
                  <a:srgbClr val="251BED"/>
                </a:solidFill>
              </a:rPr>
              <a:t>(z) </a:t>
            </a:r>
          </a:p>
          <a:p>
            <a:r>
              <a:rPr lang="en-US" sz="2000" dirty="0"/>
              <a:t>	NULL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colnames</a:t>
            </a:r>
            <a:r>
              <a:rPr lang="en-US" sz="2000" dirty="0">
                <a:solidFill>
                  <a:srgbClr val="251BED"/>
                </a:solidFill>
              </a:rPr>
              <a:t>(z)&lt;-c("</a:t>
            </a:r>
            <a:r>
              <a:rPr lang="en-US" sz="2000" dirty="0" err="1">
                <a:solidFill>
                  <a:srgbClr val="251BED"/>
                </a:solidFill>
              </a:rPr>
              <a:t>sunil","valli</a:t>
            </a:r>
            <a:r>
              <a:rPr lang="en-US" sz="2000" dirty="0">
                <a:solidFill>
                  <a:srgbClr val="251BED"/>
                </a:solidFill>
              </a:rPr>
              <a:t>")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z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sunil</a:t>
            </a:r>
            <a:r>
              <a:rPr lang="en-US" sz="2000" dirty="0"/>
              <a:t> </a:t>
            </a:r>
            <a:r>
              <a:rPr lang="en-US" sz="2000" dirty="0" err="1"/>
              <a:t>valli</a:t>
            </a:r>
            <a:r>
              <a:rPr lang="en-US" sz="2000" dirty="0"/>
              <a:t> </a:t>
            </a:r>
          </a:p>
          <a:p>
            <a:r>
              <a:rPr lang="en-US" sz="2000" dirty="0"/>
              <a:t>	[1,] 1 3 </a:t>
            </a:r>
          </a:p>
          <a:p>
            <a:r>
              <a:rPr lang="en-US" sz="2000" dirty="0"/>
              <a:t>	[2,] 2 4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066800"/>
            <a:ext cx="7772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Matrix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a vector with two additional attributes , the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number of rows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number of columns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Multidimensional vectors in R are called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Arrays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two dimensional array is also called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Matrix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is eligible for usual mathematical operations.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u="sng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Matrix row and column subscripts begin with 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so for instance the upper-left corner of the matrix a is denoted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a[1,1]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The internal linear storage of a matrix is in </a:t>
            </a:r>
            <a:r>
              <a:rPr lang="en-US" sz="2000" i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column-major order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meaning that first all of column 1 is stored, then all of column 2, etc.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 use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matrix()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function to create a matrix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Matrix Row and Column Names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25689"/>
            <a:ext cx="701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rownames</a:t>
            </a:r>
            <a:r>
              <a:rPr lang="en-US" sz="2000" dirty="0">
                <a:solidFill>
                  <a:srgbClr val="251BED"/>
                </a:solidFill>
              </a:rPr>
              <a:t>(z)&lt;-c("</a:t>
            </a:r>
            <a:r>
              <a:rPr lang="en-US" sz="2000" dirty="0" err="1">
                <a:solidFill>
                  <a:srgbClr val="251BED"/>
                </a:solidFill>
              </a:rPr>
              <a:t>tripura</a:t>
            </a:r>
            <a:r>
              <a:rPr lang="en-US" sz="2000" dirty="0">
                <a:solidFill>
                  <a:srgbClr val="251BED"/>
                </a:solidFill>
              </a:rPr>
              <a:t>", "</a:t>
            </a:r>
            <a:r>
              <a:rPr lang="en-US" sz="2000" dirty="0" err="1">
                <a:solidFill>
                  <a:srgbClr val="251BED"/>
                </a:solidFill>
              </a:rPr>
              <a:t>varnika</a:t>
            </a:r>
            <a:r>
              <a:rPr lang="en-US" sz="2000" dirty="0">
                <a:solidFill>
                  <a:srgbClr val="251BED"/>
                </a:solidFill>
              </a:rPr>
              <a:t>")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z </a:t>
            </a:r>
          </a:p>
          <a:p>
            <a:r>
              <a:rPr lang="en-US" sz="2000" dirty="0"/>
              <a:t>	              </a:t>
            </a:r>
            <a:r>
              <a:rPr lang="en-US" sz="2000" dirty="0" err="1"/>
              <a:t>sunil</a:t>
            </a:r>
            <a:r>
              <a:rPr lang="en-US" sz="2000" dirty="0"/>
              <a:t> </a:t>
            </a:r>
            <a:r>
              <a:rPr lang="en-US" sz="2000" dirty="0" err="1"/>
              <a:t>valli</a:t>
            </a:r>
            <a:r>
              <a:rPr lang="en-US" sz="2000" dirty="0"/>
              <a:t>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tripura</a:t>
            </a:r>
            <a:r>
              <a:rPr lang="en-US" sz="2000" dirty="0"/>
              <a:t>  1          3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varnika</a:t>
            </a:r>
            <a:r>
              <a:rPr lang="en-US" sz="2000" dirty="0"/>
              <a:t>  2        4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z["</a:t>
            </a:r>
            <a:r>
              <a:rPr lang="en-US" sz="2000" dirty="0" err="1">
                <a:solidFill>
                  <a:srgbClr val="251BED"/>
                </a:solidFill>
              </a:rPr>
              <a:t>tripura</a:t>
            </a:r>
            <a:r>
              <a:rPr lang="en-US" sz="2000" dirty="0">
                <a:solidFill>
                  <a:srgbClr val="251BED"/>
                </a:solidFill>
              </a:rPr>
              <a:t>",]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sunil</a:t>
            </a:r>
            <a:r>
              <a:rPr lang="en-US" sz="2000" dirty="0"/>
              <a:t> </a:t>
            </a:r>
            <a:r>
              <a:rPr lang="en-US" sz="2000" dirty="0" err="1"/>
              <a:t>valli</a:t>
            </a:r>
            <a:r>
              <a:rPr lang="en-US" sz="2000" dirty="0"/>
              <a:t> </a:t>
            </a:r>
          </a:p>
          <a:p>
            <a:r>
              <a:rPr lang="en-US" sz="2000" dirty="0"/>
              <a:t>	1 3 </a:t>
            </a:r>
          </a:p>
          <a:p>
            <a:r>
              <a:rPr lang="sv-SE" sz="2000" dirty="0"/>
              <a:t>	</a:t>
            </a:r>
            <a:r>
              <a:rPr lang="sv-SE" sz="2000" dirty="0">
                <a:solidFill>
                  <a:srgbClr val="251BED"/>
                </a:solidFill>
              </a:rPr>
              <a:t>&gt; z[,"sunil"] </a:t>
            </a:r>
          </a:p>
          <a:p>
            <a:r>
              <a:rPr lang="sv-SE" sz="2000" dirty="0"/>
              <a:t>	tripura varnika </a:t>
            </a:r>
          </a:p>
          <a:p>
            <a:r>
              <a:rPr lang="sv-SE" sz="2000" dirty="0"/>
              <a:t>	1 2</a:t>
            </a:r>
          </a:p>
          <a:p>
            <a:r>
              <a:rPr lang="sv-SE" sz="2000" dirty="0"/>
              <a:t>	</a:t>
            </a:r>
            <a:r>
              <a:rPr lang="sv-SE" sz="2000" dirty="0">
                <a:solidFill>
                  <a:srgbClr val="251BED"/>
                </a:solidFill>
              </a:rPr>
              <a:t> &gt;</a:t>
            </a:r>
            <a:r>
              <a:rPr lang="sv-SE" sz="2000" dirty="0"/>
              <a:t> </a:t>
            </a:r>
          </a:p>
          <a:p>
            <a:r>
              <a:rPr lang="en-US" sz="2000" dirty="0"/>
              <a:t> </a:t>
            </a:r>
          </a:p>
          <a:p>
            <a:endParaRPr lang="es-E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 descr="D:\EDUCATION\METERIALS\slide-18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B6D3B4-3F20-44EF-89A4-3C2176C2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14C48-ED6E-45D5-B377-22A772B3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245DB-5BC4-46DE-8B0A-2D694AA4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1DB8F-4F9C-43D5-BC54-0157520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E4DC2-FD2F-4003-A290-489AB8DF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18" y="1456772"/>
            <a:ext cx="5681964" cy="47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Creation of Matrix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6781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One way of creating a matrix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m&lt;-matrix(</a:t>
            </a:r>
            <a:r>
              <a:rPr lang="en-US" sz="2000" dirty="0" err="1">
                <a:solidFill>
                  <a:srgbClr val="251BED"/>
                </a:solidFill>
              </a:rPr>
              <a:t>nrow</a:t>
            </a:r>
            <a:r>
              <a:rPr lang="en-US" sz="2000" dirty="0">
                <a:solidFill>
                  <a:srgbClr val="251BED"/>
                </a:solidFill>
              </a:rPr>
              <a:t>=2,ncol=2)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m[1,1]=12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m[1,2]=24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m[2,1]=21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m[2,2]=42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m </a:t>
            </a:r>
          </a:p>
          <a:p>
            <a:r>
              <a:rPr lang="en-US" sz="2000" dirty="0"/>
              <a:t>	       [,1] [,2] </a:t>
            </a:r>
          </a:p>
          <a:p>
            <a:r>
              <a:rPr lang="en-US" sz="2000" dirty="0"/>
              <a:t>	[1,] 12   24 </a:t>
            </a:r>
          </a:p>
          <a:p>
            <a:r>
              <a:rPr lang="en-US" sz="2000" dirty="0"/>
              <a:t>	[2,] 21    42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</a:t>
            </a:r>
            <a:r>
              <a:rPr lang="en-US" sz="2000" dirty="0"/>
              <a:t>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"/>
            <a:ext cx="7010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1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matrix(c(12,23,34,45),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nrow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=2,ncol=2)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      [,1] [,2]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[1, ]12 34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[2,] 23 45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2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matrix(c(12,23,34,45),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nrow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=1,ncol=4)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      [,1] [,2] [,3] [,4]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[1,] 12   23   34   45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3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matrix(c(12,23,34,45),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nrow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=4,ncol=1)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     [,1]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	[1,] 12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[2,] 23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[3,] 34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[4,] 45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066800"/>
            <a:ext cx="7162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4</a:t>
            </a:r>
          </a:p>
          <a:p>
            <a:r>
              <a:rPr lang="fr-FR" sz="2000" dirty="0"/>
              <a:t>	</a:t>
            </a:r>
            <a:r>
              <a:rPr lang="fr-FR" sz="2000" dirty="0">
                <a:solidFill>
                  <a:srgbClr val="251BED"/>
                </a:solidFill>
              </a:rPr>
              <a:t>&gt; </a:t>
            </a:r>
            <a:r>
              <a:rPr lang="fr-FR" sz="2000" dirty="0" err="1">
                <a:solidFill>
                  <a:srgbClr val="251BED"/>
                </a:solidFill>
              </a:rPr>
              <a:t>matrix</a:t>
            </a:r>
            <a:r>
              <a:rPr lang="fr-FR" sz="2000" dirty="0">
                <a:solidFill>
                  <a:srgbClr val="251BED"/>
                </a:solidFill>
              </a:rPr>
              <a:t>(1:6, </a:t>
            </a:r>
            <a:r>
              <a:rPr lang="fr-FR" sz="2000" dirty="0" err="1">
                <a:solidFill>
                  <a:srgbClr val="251BED"/>
                </a:solidFill>
              </a:rPr>
              <a:t>nrow</a:t>
            </a:r>
            <a:r>
              <a:rPr lang="fr-FR" sz="2000" dirty="0">
                <a:solidFill>
                  <a:srgbClr val="251BED"/>
                </a:solidFill>
              </a:rPr>
              <a:t>=3) </a:t>
            </a:r>
          </a:p>
          <a:p>
            <a:r>
              <a:rPr lang="fr-FR" sz="2000" dirty="0"/>
              <a:t>	      [,1] [,2] </a:t>
            </a:r>
          </a:p>
          <a:p>
            <a:r>
              <a:rPr lang="fr-FR" sz="2000" dirty="0"/>
              <a:t>	[1,] 1     4 </a:t>
            </a:r>
          </a:p>
          <a:p>
            <a:r>
              <a:rPr lang="fr-FR" sz="2000" dirty="0"/>
              <a:t>	[2,] 2     5 </a:t>
            </a:r>
          </a:p>
          <a:p>
            <a:r>
              <a:rPr lang="fr-FR" sz="2000" dirty="0"/>
              <a:t>	[3,] 3     6</a:t>
            </a:r>
          </a:p>
          <a:p>
            <a:r>
              <a:rPr lang="fr-FR" sz="2000" dirty="0"/>
              <a:t>	 </a:t>
            </a:r>
            <a:r>
              <a:rPr lang="fr-FR" sz="2000" dirty="0">
                <a:solidFill>
                  <a:srgbClr val="251BED"/>
                </a:solidFill>
              </a:rPr>
              <a:t>&gt;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5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#filling matrix by row major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matrix(</a:t>
            </a:r>
            <a:r>
              <a:rPr lang="en-US" sz="2000" dirty="0" err="1">
                <a:solidFill>
                  <a:srgbClr val="251BED"/>
                </a:solidFill>
              </a:rPr>
              <a:t>seq</a:t>
            </a:r>
            <a:r>
              <a:rPr lang="en-US" sz="2000" dirty="0">
                <a:solidFill>
                  <a:srgbClr val="251BED"/>
                </a:solidFill>
              </a:rPr>
              <a:t>(1,6), </a:t>
            </a:r>
            <a:r>
              <a:rPr lang="en-US" sz="2000" dirty="0" err="1">
                <a:solidFill>
                  <a:srgbClr val="251BED"/>
                </a:solidFill>
              </a:rPr>
              <a:t>nrow</a:t>
            </a:r>
            <a:r>
              <a:rPr lang="en-US" sz="2000" dirty="0">
                <a:solidFill>
                  <a:srgbClr val="251BED"/>
                </a:solidFill>
              </a:rPr>
              <a:t>=3, </a:t>
            </a:r>
            <a:r>
              <a:rPr lang="en-US" sz="2000" dirty="0" err="1">
                <a:solidFill>
                  <a:srgbClr val="251BED"/>
                </a:solidFill>
              </a:rPr>
              <a:t>byrow</a:t>
            </a:r>
            <a:r>
              <a:rPr lang="en-US" sz="2000" dirty="0">
                <a:solidFill>
                  <a:srgbClr val="251BED"/>
                </a:solidFill>
              </a:rPr>
              <a:t>=TRUE) </a:t>
            </a:r>
          </a:p>
          <a:p>
            <a:r>
              <a:rPr lang="en-US" sz="2000" dirty="0"/>
              <a:t>	       [,1] [,2] </a:t>
            </a:r>
          </a:p>
          <a:p>
            <a:r>
              <a:rPr lang="en-US" sz="2000" dirty="0"/>
              <a:t>	[1,]  1      2 </a:t>
            </a:r>
          </a:p>
          <a:p>
            <a:r>
              <a:rPr lang="en-US" sz="2000" dirty="0"/>
              <a:t>	[2,]  3      4 </a:t>
            </a:r>
          </a:p>
          <a:p>
            <a:r>
              <a:rPr lang="en-US" sz="2000" dirty="0"/>
              <a:t>	[3,]  5      6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762000"/>
            <a:ext cx="76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6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mat1&lt;-matrix(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(1,12),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nrow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=3,ncol=4) 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mat1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     [,1] [,2] [,3] [,4]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[1,]    1    4    7    10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[2,]    2    5    8    11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[3,]    3    6    9    12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7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mat&lt;-matrix(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(1,12),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nrow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=3,ncol=4) 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mat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     [,1] [,2] [,3] [,4]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[1,]    1    4    7    10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[2,]    2    5    8    11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[3,]    3    6    9    12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762000"/>
            <a:ext cx="76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6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mat1&lt;-matrix(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(1,12),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nrow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=3,ncol=4) 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mat1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     [,1] [,2] [,3] [,4]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[1,]    1    4    7    10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[2,]    2    5    8    11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[3,]    3    6    9    12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7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mat&lt;-matrix(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(1,12),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nrow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=3,ncol=4) 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mat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     [,1] [,2] [,3] [,4]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[1,]    1    4    7    10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[2,]    2    5    8    11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[3,]    3    6    9    12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16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8305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 8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#filling matrix in column major passion </a:t>
            </a:r>
          </a:p>
          <a:p>
            <a:r>
              <a:rPr lang="fr-F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m&lt;-</a:t>
            </a:r>
            <a:r>
              <a:rPr lang="fr-FR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matrix</a:t>
            </a:r>
            <a:r>
              <a:rPr lang="fr-F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(1:12,</a:t>
            </a:r>
            <a:r>
              <a:rPr lang="fr-FR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nrow</a:t>
            </a:r>
            <a:r>
              <a:rPr lang="fr-F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=3) </a:t>
            </a:r>
          </a:p>
          <a:p>
            <a:r>
              <a:rPr lang="fr-F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m </a:t>
            </a:r>
          </a:p>
          <a:p>
            <a:r>
              <a:rPr lang="fr-FR" sz="2000" dirty="0">
                <a:latin typeface="Arial" pitchFamily="34" charset="0"/>
                <a:cs typeface="Arial" pitchFamily="34" charset="0"/>
              </a:rPr>
              <a:t>	[,1] [,2] [,3] [,4] </a:t>
            </a:r>
          </a:p>
          <a:p>
            <a:r>
              <a:rPr lang="fr-FR" sz="2000" dirty="0">
                <a:latin typeface="Arial" pitchFamily="34" charset="0"/>
                <a:cs typeface="Arial" pitchFamily="34" charset="0"/>
              </a:rPr>
              <a:t>	[1,] 1 4 7 10 </a:t>
            </a:r>
          </a:p>
          <a:p>
            <a:r>
              <a:rPr lang="fr-FR" sz="2000" dirty="0">
                <a:latin typeface="Arial" pitchFamily="34" charset="0"/>
                <a:cs typeface="Arial" pitchFamily="34" charset="0"/>
              </a:rPr>
              <a:t>	[2,] 2 5 8 11 </a:t>
            </a:r>
          </a:p>
          <a:p>
            <a:r>
              <a:rPr lang="fr-FR" sz="2000" dirty="0">
                <a:latin typeface="Arial" pitchFamily="34" charset="0"/>
                <a:cs typeface="Arial" pitchFamily="34" charset="0"/>
              </a:rPr>
              <a:t>	[3,] 3 6 9 12 </a:t>
            </a:r>
          </a:p>
          <a:p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9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#filling matrix in row major passion 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m&lt;-matrix(1:12,nrow=3,byrow=T)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 &gt; m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     [,1] [,2] [,3] [,4]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[1,]    1    2    3    4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[2,]    5    6    7    8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[3,]    9   10  11 12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412</Words>
  <Application>Microsoft Office PowerPoint</Application>
  <PresentationFormat>On-screen Show (4:3)</PresentationFormat>
  <Paragraphs>372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 PROGRAMMING (Matrices)</vt:lpstr>
      <vt:lpstr>Introduction</vt:lpstr>
      <vt:lpstr>Data structures in R</vt:lpstr>
      <vt:lpstr>Creation of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 on Matrices</vt:lpstr>
      <vt:lpstr>Operations on Matrices</vt:lpstr>
      <vt:lpstr>Operations on Matrices</vt:lpstr>
      <vt:lpstr>Operations on Matrices</vt:lpstr>
      <vt:lpstr>Operations on Matrices</vt:lpstr>
      <vt:lpstr>Operations on Matrices</vt:lpstr>
      <vt:lpstr>Matrix Indexing</vt:lpstr>
      <vt:lpstr>Matrix Indexing</vt:lpstr>
      <vt:lpstr>Matrix Indexing</vt:lpstr>
      <vt:lpstr>Matrix Row and Column Names</vt:lpstr>
      <vt:lpstr>Matrix Row and Column Names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INTRODUCTION</dc:title>
  <dc:creator/>
  <cp:lastModifiedBy>nadella</cp:lastModifiedBy>
  <cp:revision>60</cp:revision>
  <dcterms:created xsi:type="dcterms:W3CDTF">2006-08-16T00:00:00Z</dcterms:created>
  <dcterms:modified xsi:type="dcterms:W3CDTF">2018-02-16T11:51:23Z</dcterms:modified>
</cp:coreProperties>
</file>