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80" r:id="rId4"/>
    <p:sldId id="281" r:id="rId5"/>
    <p:sldId id="282" r:id="rId6"/>
    <p:sldId id="276" r:id="rId7"/>
    <p:sldId id="277" r:id="rId8"/>
    <p:sldId id="278" r:id="rId9"/>
    <p:sldId id="279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8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BED"/>
    <a:srgbClr val="1910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D910A-05F9-467D-8433-F6183AF536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045AE-80BC-491F-9B20-35F2B01B9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D06-63A4-4E09-87C5-2C9F9E6768CD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82E-19EB-42C1-A968-E9B9C5B0C77A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1321-E5F9-41C6-B57C-3FFFB5BB7D95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AAA-5ABD-4BE8-9CDC-66CE132346BA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4F94-F22C-4912-B252-CED557B19756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0986-B9AA-4FDB-A38D-198AAA33BD9F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A80A-5854-4325-A2DC-4CBDE60A49AF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7848-AF44-4B35-BE8E-E2111334C5CF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922-BC55-4DBD-A452-C546B56AC29D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PROGRAMMING</a:t>
            </a:r>
            <a:br>
              <a:rPr lang="en-US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(Data Frames)</a:t>
            </a:r>
            <a:endParaRPr 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696200" cy="2590800"/>
          </a:xfrm>
        </p:spPr>
        <p:txBody>
          <a:bodyPr>
            <a:normAutofit fontScale="47500" lnSpcReduction="20000"/>
          </a:bodyPr>
          <a:lstStyle/>
          <a:p>
            <a:r>
              <a:rPr lang="en-US" sz="6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Sunil </a:t>
            </a:r>
            <a:r>
              <a:rPr lang="en-US" sz="6600" b="1" dirty="0" err="1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Nadella</a:t>
            </a:r>
            <a:r>
              <a:rPr lang="en-US" sz="6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/>
            <a:r>
              <a:rPr lang="en-US" sz="4000" b="1" dirty="0" err="1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M.Sc.,M.Tech</a:t>
            </a:r>
            <a:r>
              <a:rPr lang="en-US" sz="40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4000" b="1" dirty="0" err="1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M.Phil.,PGDCS</a:t>
            </a:r>
            <a:r>
              <a:rPr lang="en-US" sz="40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.,(</a:t>
            </a:r>
            <a:r>
              <a:rPr lang="en-US" sz="4000" b="1" dirty="0" err="1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40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40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Director &amp; HOD</a:t>
            </a:r>
          </a:p>
          <a:p>
            <a:r>
              <a:rPr lang="en-US" sz="40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US" sz="40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PG Department Of Computer Science</a:t>
            </a:r>
          </a:p>
          <a:p>
            <a:r>
              <a:rPr lang="en-US" sz="40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Ideal College Of Arts &amp; Sciences</a:t>
            </a:r>
          </a:p>
          <a:p>
            <a:r>
              <a:rPr lang="en-US" sz="40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Kakinada</a:t>
            </a:r>
          </a:p>
          <a:p>
            <a:r>
              <a:rPr lang="en-US" sz="40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http://sunilnadella.googlepages.com</a:t>
            </a:r>
            <a:endParaRPr lang="en-US" sz="4000" b="1" dirty="0">
              <a:solidFill>
                <a:srgbClr val="251B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73D6-92B4-4EE4-8302-0AF3E584CA93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524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head() function in Data Frame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1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</a:t>
            </a:r>
          </a:p>
          <a:p>
            <a:pPr fontAlgn="t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 &gt; head(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 smtClean="0"/>
              <a:t> 	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  <a:endParaRPr lang="en-US" sz="2000" dirty="0" smtClean="0">
              <a:solidFill>
                <a:srgbClr val="251BE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head() function in Data Frame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10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</a:t>
            </a:r>
          </a:p>
          <a:p>
            <a:pPr fontAlgn="t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 &gt; head(df,3) </a:t>
            </a:r>
          </a:p>
          <a:p>
            <a:r>
              <a:rPr lang="en-US" sz="2000" dirty="0" smtClean="0"/>
              <a:t> 	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pPr fontAlgn="t"/>
            <a:r>
              <a:rPr lang="en-US" sz="2000" dirty="0" smtClean="0">
                <a:solidFill>
                  <a:srgbClr val="251BED"/>
                </a:solidFill>
              </a:rPr>
              <a:t>	&gt; head(df,4) </a:t>
            </a:r>
          </a:p>
          <a:p>
            <a:r>
              <a:rPr lang="en-US" sz="2000" dirty="0" smtClean="0"/>
              <a:t> 	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</a:t>
            </a:r>
          </a:p>
          <a:p>
            <a:r>
              <a:rPr lang="en-US" sz="2000" dirty="0" smtClean="0"/>
              <a:t>	</a:t>
            </a:r>
            <a:endParaRPr lang="en-US" sz="2000" dirty="0" smtClean="0">
              <a:solidFill>
                <a:srgbClr val="251BE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head() function in Data Frame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10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</a:t>
            </a:r>
          </a:p>
          <a:p>
            <a:pPr fontAlgn="t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 &gt; head(df,3) </a:t>
            </a:r>
          </a:p>
          <a:p>
            <a:r>
              <a:rPr lang="en-US" sz="2000" dirty="0" smtClean="0"/>
              <a:t> 	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pPr fontAlgn="t"/>
            <a:r>
              <a:rPr lang="en-US" sz="2000" dirty="0" smtClean="0">
                <a:solidFill>
                  <a:srgbClr val="251BED"/>
                </a:solidFill>
              </a:rPr>
              <a:t>	&gt; head(df,4) </a:t>
            </a:r>
          </a:p>
          <a:p>
            <a:r>
              <a:rPr lang="en-US" sz="2000" dirty="0" smtClean="0"/>
              <a:t> 	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</a:t>
            </a:r>
          </a:p>
          <a:p>
            <a:r>
              <a:rPr lang="en-US" sz="2000" dirty="0" smtClean="0"/>
              <a:t>	</a:t>
            </a:r>
            <a:endParaRPr lang="en-US" sz="2000" dirty="0" smtClean="0">
              <a:solidFill>
                <a:srgbClr val="251BE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tail() function in Data Frame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1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</a:t>
            </a:r>
          </a:p>
          <a:p>
            <a:pPr fontAlgn="t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 &gt; tail(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 smtClean="0"/>
              <a:t> 	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  <a:endParaRPr lang="en-US" sz="2000" dirty="0" smtClean="0">
              <a:solidFill>
                <a:srgbClr val="251BE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tail() function in Data Frame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10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</a:t>
            </a:r>
          </a:p>
          <a:p>
            <a:pPr fontAlgn="t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 &gt; tail(df,4) </a:t>
            </a:r>
          </a:p>
          <a:p>
            <a:r>
              <a:rPr lang="en-US" sz="2000" dirty="0" smtClean="0"/>
              <a:t> 	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>
                <a:solidFill>
                  <a:srgbClr val="251BED"/>
                </a:solidFill>
              </a:rPr>
              <a:t>	&gt; tail(df,3)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Setting Row names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86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>
                <a:solidFill>
                  <a:srgbClr val="251BED"/>
                </a:solidFill>
              </a:rPr>
              <a:t>&gt; </a:t>
            </a:r>
            <a:r>
              <a:rPr lang="en-US" sz="2000" dirty="0" err="1" smtClean="0">
                <a:solidFill>
                  <a:srgbClr val="251BED"/>
                </a:solidFill>
              </a:rPr>
              <a:t>rownames</a:t>
            </a:r>
            <a:r>
              <a:rPr lang="en-US" sz="2000" dirty="0" smtClean="0">
                <a:solidFill>
                  <a:srgbClr val="251BED"/>
                </a:solidFill>
              </a:rPr>
              <a:t>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)&lt;-c("student1","student2","student3","student4","student5","student6") </a:t>
            </a:r>
          </a:p>
          <a:p>
            <a:r>
              <a:rPr lang="en-US" sz="2000" dirty="0" smtClean="0">
                <a:solidFill>
                  <a:srgbClr val="251BED"/>
                </a:solidFill>
              </a:rPr>
              <a:t>&gt;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endParaRPr lang="en-US" sz="2000" dirty="0" smtClean="0">
              <a:solidFill>
                <a:srgbClr val="251BED"/>
              </a:solidFill>
            </a:endParaRPr>
          </a:p>
          <a:p>
            <a:r>
              <a:rPr lang="en-US" sz="2000" dirty="0" smtClean="0"/>
              <a:t>                   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  gender </a:t>
            </a:r>
          </a:p>
          <a:p>
            <a:r>
              <a:rPr lang="en-US" sz="2000" dirty="0" smtClean="0"/>
              <a:t>student1        1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    Male </a:t>
            </a:r>
          </a:p>
          <a:p>
            <a:r>
              <a:rPr lang="en-US" sz="2000" dirty="0" smtClean="0"/>
              <a:t>student2        2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   Female </a:t>
            </a:r>
          </a:p>
          <a:p>
            <a:r>
              <a:rPr lang="en-US" sz="2000" dirty="0" smtClean="0"/>
              <a:t>student3        3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  Male </a:t>
            </a:r>
          </a:p>
          <a:p>
            <a:r>
              <a:rPr lang="en-US" sz="2000" dirty="0" smtClean="0"/>
              <a:t>student4        4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  Female </a:t>
            </a:r>
          </a:p>
          <a:p>
            <a:r>
              <a:rPr lang="en-US" sz="2000" dirty="0" smtClean="0"/>
              <a:t>student5        5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  Male </a:t>
            </a:r>
          </a:p>
          <a:p>
            <a:r>
              <a:rPr lang="en-US" sz="2000" dirty="0" smtClean="0"/>
              <a:t>student6        6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 Female</a:t>
            </a:r>
          </a:p>
          <a:p>
            <a:r>
              <a:rPr lang="en-US" sz="2000" dirty="0" smtClean="0">
                <a:solidFill>
                  <a:srgbClr val="251BED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Setting column names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765512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pPr fontAlgn="t"/>
            <a:r>
              <a:rPr lang="en-US" sz="2000" dirty="0" smtClean="0">
                <a:solidFill>
                  <a:srgbClr val="251BED"/>
                </a:solidFill>
              </a:rPr>
              <a:t>&gt; </a:t>
            </a:r>
            <a:r>
              <a:rPr lang="en-US" sz="2000" dirty="0" err="1" smtClean="0">
                <a:solidFill>
                  <a:srgbClr val="251BED"/>
                </a:solidFill>
              </a:rPr>
              <a:t>colnames</a:t>
            </a:r>
            <a:r>
              <a:rPr lang="en-US" sz="2000" dirty="0" smtClean="0">
                <a:solidFill>
                  <a:srgbClr val="251BED"/>
                </a:solidFill>
              </a:rPr>
              <a:t>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)&lt;-c("Roll Number ", "name of the </a:t>
            </a:r>
            <a:r>
              <a:rPr lang="en-US" sz="2000" dirty="0" err="1" smtClean="0">
                <a:solidFill>
                  <a:srgbClr val="251BED"/>
                </a:solidFill>
              </a:rPr>
              <a:t>student","gende</a:t>
            </a:r>
            <a:r>
              <a:rPr lang="en-US" sz="2000" dirty="0" smtClean="0">
                <a:solidFill>
                  <a:srgbClr val="251BED"/>
                </a:solidFill>
              </a:rPr>
              <a:t> of student") </a:t>
            </a:r>
          </a:p>
          <a:p>
            <a:pPr fontAlgn="t"/>
            <a:r>
              <a:rPr lang="en-US" sz="2000" dirty="0" smtClean="0">
                <a:solidFill>
                  <a:srgbClr val="251BED"/>
                </a:solidFill>
              </a:rPr>
              <a:t>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pPr fontAlgn="t"/>
            <a:r>
              <a:rPr lang="en-US" sz="2000" dirty="0" smtClean="0"/>
              <a:t>		Roll Number      name of the student           </a:t>
            </a:r>
            <a:r>
              <a:rPr lang="en-US" sz="2000" dirty="0" err="1" smtClean="0"/>
              <a:t>gende</a:t>
            </a:r>
            <a:r>
              <a:rPr lang="en-US" sz="2000" dirty="0" smtClean="0"/>
              <a:t> of student </a:t>
            </a:r>
          </a:p>
          <a:p>
            <a:pPr fontAlgn="t"/>
            <a:r>
              <a:rPr lang="en-US" sz="2000" dirty="0" smtClean="0"/>
              <a:t>student1 	1 		</a:t>
            </a:r>
            <a:r>
              <a:rPr lang="en-US" sz="2000" dirty="0" err="1" smtClean="0"/>
              <a:t>sunil</a:t>
            </a:r>
            <a:r>
              <a:rPr lang="en-US" sz="2000" dirty="0" smtClean="0"/>
              <a:t> 			Male </a:t>
            </a:r>
          </a:p>
          <a:p>
            <a:pPr fontAlgn="t"/>
            <a:r>
              <a:rPr lang="en-US" sz="2000" dirty="0" smtClean="0"/>
              <a:t>student2 	2 		</a:t>
            </a:r>
            <a:r>
              <a:rPr lang="en-US" sz="2000" dirty="0" err="1" smtClean="0"/>
              <a:t>valli</a:t>
            </a:r>
            <a:r>
              <a:rPr lang="en-US" sz="2000" dirty="0" smtClean="0"/>
              <a:t> 			Female </a:t>
            </a:r>
          </a:p>
          <a:p>
            <a:pPr fontAlgn="t"/>
            <a:r>
              <a:rPr lang="en-US" sz="2000" dirty="0" smtClean="0"/>
              <a:t>student3 	3 		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		Male </a:t>
            </a:r>
          </a:p>
          <a:p>
            <a:pPr fontAlgn="t"/>
            <a:r>
              <a:rPr lang="en-US" sz="2000" dirty="0" smtClean="0"/>
              <a:t>student4 	4 		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			Female </a:t>
            </a:r>
          </a:p>
          <a:p>
            <a:pPr fontAlgn="t"/>
            <a:r>
              <a:rPr lang="en-US" sz="2000" dirty="0" smtClean="0"/>
              <a:t>student5 	5 		</a:t>
            </a:r>
            <a:r>
              <a:rPr lang="en-US" sz="2000" dirty="0" err="1" smtClean="0"/>
              <a:t>sachin</a:t>
            </a:r>
            <a:r>
              <a:rPr lang="en-US" sz="2000" dirty="0" smtClean="0"/>
              <a:t> 			Male </a:t>
            </a:r>
          </a:p>
          <a:p>
            <a:pPr fontAlgn="t"/>
            <a:r>
              <a:rPr lang="en-US" sz="2000" dirty="0" smtClean="0"/>
              <a:t>student6 	6 		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			Female </a:t>
            </a:r>
          </a:p>
          <a:p>
            <a:pPr fontAlgn="t"/>
            <a:r>
              <a:rPr lang="en-US" sz="2000" dirty="0" smtClean="0">
                <a:solidFill>
                  <a:srgbClr val="251BED"/>
                </a:solidFill>
              </a:rPr>
              <a:t>&gt; </a:t>
            </a:r>
            <a:endParaRPr lang="en-US" sz="2000" dirty="0">
              <a:solidFill>
                <a:srgbClr val="251BE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Indexing in Data Frames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 descr="D:\EDUCATION\METERIALS\slide-18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Frames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600200"/>
            <a:ext cx="74676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 an intuitive level, a data frame is like a matrix, with a rows-and-columns structure. However, it differs from a matrix in that each column may have a different mode.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Data Frame each column is actually a vector, each of different type of data.  This also implies that within a column each element must be of the same type, just like with vectors.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use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data.frame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function to construct a Data Frame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Various Functions used in 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Frames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8288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data.frame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used to create the Data Frame using vectors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names()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used to display the names of the vectors used in Data Frame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used to display the number of rows present in a Data Frame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ncol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used to display the number of columns present in a Data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Various Functions used in 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Frames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828800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dim()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used to know the dimension of a Data Frame that is number of rows and number of columns in a Data Frame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rownames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used to display the names of the rows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colnames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000" b="1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used to display the names of the columns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head()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used to display first few or specified number of rows in a Data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Various Functions used in 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Frames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8288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tail()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used to display first few or specified number of rows in a Data Frame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class()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this function is used to display the data type of an object in R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Creation of Data Frame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10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Let us create a Data Frame using vectors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q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</a:t>
            </a:r>
            <a:r>
              <a:rPr lang="en-US" sz="2000" dirty="0" err="1" smtClean="0">
                <a:solidFill>
                  <a:srgbClr val="251BED"/>
                </a:solidFill>
              </a:rPr>
              <a:t>Rno</a:t>
            </a:r>
            <a:r>
              <a:rPr lang="en-US" sz="2000" dirty="0" smtClean="0">
                <a:solidFill>
                  <a:srgbClr val="251BED"/>
                </a:solidFill>
              </a:rPr>
              <a:t>&lt;-1:6 </a:t>
            </a:r>
          </a:p>
          <a:p>
            <a:r>
              <a:rPr lang="en-US" sz="2000" dirty="0" smtClean="0">
                <a:solidFill>
                  <a:srgbClr val="251BED"/>
                </a:solidFill>
              </a:rPr>
              <a:t>	&gt; name&lt;-c("</a:t>
            </a:r>
            <a:r>
              <a:rPr lang="en-US" sz="2000" dirty="0" err="1" smtClean="0">
                <a:solidFill>
                  <a:srgbClr val="251BED"/>
                </a:solidFill>
              </a:rPr>
              <a:t>sunil","valli","chaitanya","tripura","sachin","varnika</a:t>
            </a:r>
            <a:r>
              <a:rPr lang="en-US" sz="2000" dirty="0" smtClean="0">
                <a:solidFill>
                  <a:srgbClr val="251BED"/>
                </a:solidFill>
              </a:rPr>
              <a:t>") </a:t>
            </a:r>
          </a:p>
          <a:p>
            <a:r>
              <a:rPr lang="en-US" sz="2000" dirty="0" smtClean="0">
                <a:solidFill>
                  <a:srgbClr val="251BED"/>
                </a:solidFill>
              </a:rPr>
              <a:t>	&gt; gender&lt;-c("</a:t>
            </a:r>
            <a:r>
              <a:rPr lang="en-US" sz="2000" dirty="0" err="1" smtClean="0">
                <a:solidFill>
                  <a:srgbClr val="251BED"/>
                </a:solidFill>
              </a:rPr>
              <a:t>Male","Female","Male","Female","Male","Female</a:t>
            </a:r>
            <a:r>
              <a:rPr lang="en-US" sz="2000" dirty="0" smtClean="0">
                <a:solidFill>
                  <a:srgbClr val="251BED"/>
                </a:solidFill>
              </a:rPr>
              <a:t>") &gt; </a:t>
            </a:r>
          </a:p>
          <a:p>
            <a:r>
              <a:rPr lang="en-US" sz="2000" dirty="0" smtClean="0">
                <a:solidFill>
                  <a:srgbClr val="251BED"/>
                </a:solidFill>
              </a:rPr>
              <a:t>	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&lt;-</a:t>
            </a:r>
            <a:r>
              <a:rPr lang="en-US" sz="2000" dirty="0" err="1" smtClean="0">
                <a:solidFill>
                  <a:srgbClr val="251BED"/>
                </a:solidFill>
              </a:rPr>
              <a:t>data.frame</a:t>
            </a:r>
            <a:r>
              <a:rPr lang="en-US" sz="2000" dirty="0" smtClean="0">
                <a:solidFill>
                  <a:srgbClr val="251BED"/>
                </a:solidFill>
              </a:rPr>
              <a:t>(</a:t>
            </a:r>
            <a:r>
              <a:rPr lang="en-US" sz="2000" dirty="0" err="1" smtClean="0">
                <a:solidFill>
                  <a:srgbClr val="251BED"/>
                </a:solidFill>
              </a:rPr>
              <a:t>Rno,name,gender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</a:t>
            </a:r>
            <a:r>
              <a:rPr lang="en-US" sz="2000" dirty="0" err="1" smtClean="0">
                <a:solidFill>
                  <a:srgbClr val="251BED"/>
                </a:solidFill>
              </a:rPr>
              <a:t>Rno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[1] 1 2 3 4 5 6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name </a:t>
            </a:r>
          </a:p>
          <a:p>
            <a:r>
              <a:rPr lang="en-US" sz="2000" dirty="0" smtClean="0"/>
              <a:t>	[1] "</a:t>
            </a:r>
            <a:r>
              <a:rPr lang="en-US" sz="2000" dirty="0" err="1" smtClean="0"/>
              <a:t>sunil</a:t>
            </a:r>
            <a:r>
              <a:rPr lang="en-US" sz="2000" dirty="0" smtClean="0"/>
              <a:t>" "</a:t>
            </a:r>
            <a:r>
              <a:rPr lang="en-US" sz="2000" dirty="0" err="1" smtClean="0"/>
              <a:t>valli</a:t>
            </a:r>
            <a:r>
              <a:rPr lang="en-US" sz="2000" dirty="0" smtClean="0"/>
              <a:t>" "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" "</a:t>
            </a:r>
            <a:r>
              <a:rPr lang="en-US" sz="2000" dirty="0" err="1" smtClean="0"/>
              <a:t>tripura</a:t>
            </a:r>
            <a:r>
              <a:rPr lang="en-US" sz="2000" dirty="0" smtClean="0"/>
              <a:t>" "</a:t>
            </a:r>
            <a:r>
              <a:rPr lang="en-US" sz="2000" dirty="0" err="1" smtClean="0"/>
              <a:t>sachin</a:t>
            </a:r>
            <a:r>
              <a:rPr lang="en-US" sz="2000" dirty="0" smtClean="0"/>
              <a:t>" "</a:t>
            </a:r>
            <a:r>
              <a:rPr lang="en-US" sz="2000" dirty="0" err="1" smtClean="0"/>
              <a:t>varnika</a:t>
            </a:r>
            <a:r>
              <a:rPr lang="en-US" sz="2000" dirty="0" smtClean="0"/>
              <a:t>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gender </a:t>
            </a:r>
          </a:p>
          <a:p>
            <a:r>
              <a:rPr lang="en-US" sz="2000" dirty="0" smtClean="0"/>
              <a:t>	[1] "Male" "</a:t>
            </a:r>
            <a:r>
              <a:rPr lang="en-US" sz="2000" dirty="0" err="1" smtClean="0"/>
              <a:t>FEmale</a:t>
            </a:r>
            <a:r>
              <a:rPr lang="en-US" sz="2000" dirty="0" smtClean="0"/>
              <a:t>" "Male" "Female" "Male" "Female"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names() &amp; class() function in </a:t>
            </a:r>
            <a:b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Frame 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10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names(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 smtClean="0"/>
              <a:t>	[1] "</a:t>
            </a:r>
            <a:r>
              <a:rPr lang="en-US" sz="2000" dirty="0" err="1" smtClean="0"/>
              <a:t>Rno</a:t>
            </a:r>
            <a:r>
              <a:rPr lang="en-US" sz="2000" dirty="0" smtClean="0"/>
              <a:t>" "name" "gender"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class(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 smtClean="0"/>
              <a:t>	[1] "</a:t>
            </a:r>
            <a:r>
              <a:rPr lang="en-US" sz="2000" dirty="0" err="1" smtClean="0"/>
              <a:t>data.frame</a:t>
            </a:r>
            <a:r>
              <a:rPr lang="en-US" sz="2000" dirty="0" smtClean="0"/>
              <a:t>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class(</a:t>
            </a:r>
            <a:r>
              <a:rPr lang="en-US" sz="2000" dirty="0" err="1" smtClean="0">
                <a:solidFill>
                  <a:srgbClr val="251BED"/>
                </a:solidFill>
              </a:rPr>
              <a:t>Rno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 smtClean="0"/>
              <a:t>	[1] "integer"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class(names) </a:t>
            </a:r>
          </a:p>
          <a:p>
            <a:r>
              <a:rPr lang="en-US" sz="2000" dirty="0" smtClean="0"/>
              <a:t>	[1] "function"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class(gender) </a:t>
            </a:r>
          </a:p>
          <a:p>
            <a:r>
              <a:rPr lang="en-US" sz="2000" dirty="0" smtClean="0"/>
              <a:t>	[1] "character"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names() function in Data Frame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10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names(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 smtClean="0"/>
              <a:t>	[1] "</a:t>
            </a:r>
            <a:r>
              <a:rPr lang="en-US" sz="2000" dirty="0" err="1" smtClean="0"/>
              <a:t>Rno</a:t>
            </a:r>
            <a:r>
              <a:rPr lang="en-US" sz="2000" dirty="0" smtClean="0"/>
              <a:t>" "name" "gender"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class(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 smtClean="0"/>
              <a:t>	[1] "</a:t>
            </a:r>
            <a:r>
              <a:rPr lang="en-US" sz="2000" dirty="0" err="1" smtClean="0"/>
              <a:t>data.frame</a:t>
            </a:r>
            <a:r>
              <a:rPr lang="en-US" sz="2000" dirty="0" smtClean="0"/>
              <a:t>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names(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)[2] </a:t>
            </a:r>
          </a:p>
          <a:p>
            <a:r>
              <a:rPr lang="en-US" sz="2000" dirty="0" smtClean="0"/>
              <a:t>	[1] "name“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names(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)[1] </a:t>
            </a:r>
          </a:p>
          <a:p>
            <a:r>
              <a:rPr lang="en-US" sz="2000" dirty="0" smtClean="0"/>
              <a:t>	[1] "</a:t>
            </a:r>
            <a:r>
              <a:rPr lang="en-US" sz="2000" dirty="0" err="1" smtClean="0"/>
              <a:t>Rno</a:t>
            </a:r>
            <a:r>
              <a:rPr lang="en-US" sz="2000" dirty="0" smtClean="0"/>
              <a:t>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names(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)[3] </a:t>
            </a:r>
          </a:p>
          <a:p>
            <a:r>
              <a:rPr lang="en-US" sz="2000" dirty="0" smtClean="0"/>
              <a:t>	[1] "gender"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Creation of Data Frame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30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Sunil N, R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61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1BED"/>
                </a:solidFill>
              </a:rPr>
              <a:t>	&gt; 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 smtClean="0"/>
              <a:t>	    </a:t>
            </a:r>
            <a:r>
              <a:rPr lang="en-US" sz="2000" dirty="0" err="1" smtClean="0"/>
              <a:t>Rno</a:t>
            </a:r>
            <a:r>
              <a:rPr lang="en-US" sz="2000" dirty="0" smtClean="0"/>
              <a:t>   name         gender </a:t>
            </a:r>
          </a:p>
          <a:p>
            <a:r>
              <a:rPr lang="en-US" sz="2000" dirty="0" smtClean="0"/>
              <a:t>	1    1      </a:t>
            </a:r>
            <a:r>
              <a:rPr lang="en-US" sz="2000" dirty="0" err="1" smtClean="0"/>
              <a:t>sunil</a:t>
            </a:r>
            <a:r>
              <a:rPr lang="en-US" sz="2000" dirty="0" smtClean="0"/>
              <a:t>           Male </a:t>
            </a:r>
          </a:p>
          <a:p>
            <a:r>
              <a:rPr lang="en-US" sz="2000" dirty="0" smtClean="0"/>
              <a:t>	2    2      </a:t>
            </a:r>
            <a:r>
              <a:rPr lang="en-US" sz="2000" dirty="0" err="1" smtClean="0"/>
              <a:t>valli</a:t>
            </a:r>
            <a:r>
              <a:rPr lang="en-US" sz="2000" dirty="0" smtClean="0"/>
              <a:t>            Female </a:t>
            </a:r>
          </a:p>
          <a:p>
            <a:r>
              <a:rPr lang="en-US" sz="2000" dirty="0" smtClean="0"/>
              <a:t>	3    3     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 Male </a:t>
            </a:r>
          </a:p>
          <a:p>
            <a:r>
              <a:rPr lang="en-US" sz="2000" dirty="0" smtClean="0"/>
              <a:t>	4    4      </a:t>
            </a:r>
            <a:r>
              <a:rPr lang="en-US" sz="2000" dirty="0" err="1" smtClean="0"/>
              <a:t>tripura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5    5     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       Male </a:t>
            </a:r>
          </a:p>
          <a:p>
            <a:r>
              <a:rPr lang="en-US" sz="2000" dirty="0" smtClean="0"/>
              <a:t>	6    6      </a:t>
            </a:r>
            <a:r>
              <a:rPr lang="en-US" sz="2000" dirty="0" err="1" smtClean="0"/>
              <a:t>varnika</a:t>
            </a:r>
            <a:r>
              <a:rPr lang="en-US" sz="2000" dirty="0" smtClean="0"/>
              <a:t>       Female </a:t>
            </a:r>
          </a:p>
          <a:p>
            <a:r>
              <a:rPr lang="en-US" sz="2000" dirty="0" smtClean="0"/>
              <a:t>	</a:t>
            </a:r>
          </a:p>
          <a:p>
            <a:pPr fontAlgn="t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</a:t>
            </a:r>
            <a:r>
              <a:rPr lang="en-US" sz="2000" dirty="0" err="1" smtClean="0">
                <a:solidFill>
                  <a:srgbClr val="251BED"/>
                </a:solidFill>
              </a:rPr>
              <a:t>nrow</a:t>
            </a:r>
            <a:r>
              <a:rPr lang="en-US" sz="2000" dirty="0" smtClean="0">
                <a:solidFill>
                  <a:srgbClr val="251BED"/>
                </a:solidFill>
              </a:rPr>
              <a:t>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pPr fontAlgn="t"/>
            <a:r>
              <a:rPr lang="en-US" sz="2000" dirty="0" smtClean="0"/>
              <a:t>	[1] 6 </a:t>
            </a:r>
          </a:p>
          <a:p>
            <a:pPr fontAlgn="t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</a:t>
            </a:r>
            <a:r>
              <a:rPr lang="en-US" sz="2000" dirty="0" err="1" smtClean="0">
                <a:solidFill>
                  <a:srgbClr val="251BED"/>
                </a:solidFill>
              </a:rPr>
              <a:t>ncol</a:t>
            </a:r>
            <a:r>
              <a:rPr lang="en-US" sz="2000" dirty="0" smtClean="0">
                <a:solidFill>
                  <a:srgbClr val="251BED"/>
                </a:solidFill>
              </a:rPr>
              <a:t>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pPr fontAlgn="t"/>
            <a:r>
              <a:rPr lang="en-US" sz="2000" dirty="0" smtClean="0"/>
              <a:t>	[1] 3 </a:t>
            </a:r>
          </a:p>
          <a:p>
            <a:pPr fontAlgn="t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 dim(</a:t>
            </a:r>
            <a:r>
              <a:rPr lang="en-US" sz="2000" dirty="0" err="1" smtClean="0">
                <a:solidFill>
                  <a:srgbClr val="251BED"/>
                </a:solidFill>
              </a:rPr>
              <a:t>df</a:t>
            </a:r>
            <a:r>
              <a:rPr lang="en-US" sz="2000" dirty="0" smtClean="0">
                <a:solidFill>
                  <a:srgbClr val="251BED"/>
                </a:solidFill>
              </a:rPr>
              <a:t>) </a:t>
            </a:r>
          </a:p>
          <a:p>
            <a:pPr fontAlgn="t"/>
            <a:r>
              <a:rPr lang="en-US" sz="2000" dirty="0" smtClean="0"/>
              <a:t>	[1] 6 3 </a:t>
            </a:r>
          </a:p>
          <a:p>
            <a:pPr fontAlgn="t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51BED"/>
                </a:solidFill>
              </a:rPr>
              <a:t>&gt;</a:t>
            </a:r>
            <a:r>
              <a:rPr lang="en-US" sz="2000" dirty="0" smtClean="0"/>
              <a:t> </a:t>
            </a:r>
          </a:p>
          <a:p>
            <a:endParaRPr lang="en-US" sz="2000" dirty="0" smtClean="0">
              <a:solidFill>
                <a:srgbClr val="251BE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348</Words>
  <Application>Microsoft Office PowerPoint</Application>
  <PresentationFormat>On-screen Show (4:3)</PresentationFormat>
  <Paragraphs>310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PROGRAMMING (Data Frames)</vt:lpstr>
      <vt:lpstr>Data Frames</vt:lpstr>
      <vt:lpstr>Various Functions used in  Data Frames </vt:lpstr>
      <vt:lpstr>Various Functions used in  Data Frames </vt:lpstr>
      <vt:lpstr>Various Functions used in  Data Frames </vt:lpstr>
      <vt:lpstr>Creation of Data Frame </vt:lpstr>
      <vt:lpstr>The names() &amp; class() function in  Data Frame </vt:lpstr>
      <vt:lpstr>The names() function in Data Frame </vt:lpstr>
      <vt:lpstr>Creation of Data Frame </vt:lpstr>
      <vt:lpstr>The head() function in Data Frame </vt:lpstr>
      <vt:lpstr>The head() function in Data Frame </vt:lpstr>
      <vt:lpstr>The head() function in Data Frame </vt:lpstr>
      <vt:lpstr>The tail() function in Data Frame </vt:lpstr>
      <vt:lpstr>The tail() function in Data Frame </vt:lpstr>
      <vt:lpstr>Setting Row names</vt:lpstr>
      <vt:lpstr>Setting column names</vt:lpstr>
      <vt:lpstr>Indexing in Data Frames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INTRODUCTION</dc:title>
  <dc:creator/>
  <cp:lastModifiedBy>sri</cp:lastModifiedBy>
  <cp:revision>57</cp:revision>
  <dcterms:created xsi:type="dcterms:W3CDTF">2006-08-16T00:00:00Z</dcterms:created>
  <dcterms:modified xsi:type="dcterms:W3CDTF">2017-07-31T00:00:06Z</dcterms:modified>
</cp:coreProperties>
</file>