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A40DEF-A502-430C-BA1C-CBF15304C807}" v="20" dt="2023-11-17T22:24:27.133"/>
    <p1510:client id="{73B83434-A4B7-4D73-A7A2-6A6723FACE35}" v="3" dt="2023-11-17T02:18:17.841"/>
    <p1510:client id="{A2BE9BD9-1491-45CE-A436-E621B8BCE3DA}" v="2906" dt="2023-11-16T23:43:16.415"/>
    <p1510:client id="{EC9C7FC1-9EE6-4155-8116-2892029984F1}" v="619" dt="2023-11-17T02:14:52.7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BF546C-BAEA-4B44-91B5-09F82A151A8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6E15DE7-E01B-4721-B86D-28B66FB6F7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  <a:latin typeface="Calibri"/>
              <a:cs typeface="Calibri"/>
            </a:rPr>
            <a:t>We took 2005 and 2015 trees data set  from new </a:t>
          </a:r>
          <a:r>
            <a:rPr lang="en-US" err="1">
              <a:solidFill>
                <a:schemeClr val="tx1"/>
              </a:solidFill>
              <a:latin typeface="Calibri"/>
              <a:cs typeface="Calibri"/>
            </a:rPr>
            <a:t>york</a:t>
          </a:r>
          <a:r>
            <a:rPr lang="en-US">
              <a:solidFill>
                <a:schemeClr val="tx1"/>
              </a:solidFill>
              <a:latin typeface="Calibri"/>
              <a:cs typeface="Calibri"/>
            </a:rPr>
            <a:t> </a:t>
          </a:r>
        </a:p>
      </dgm:t>
    </dgm:pt>
    <dgm:pt modelId="{42E69685-BB0E-4F46-91EF-4236903A2B6F}" type="parTrans" cxnId="{EC7BEFE2-39D4-4985-B7CD-D27E2D0C4D5C}">
      <dgm:prSet/>
      <dgm:spPr/>
      <dgm:t>
        <a:bodyPr/>
        <a:lstStyle/>
        <a:p>
          <a:endParaRPr lang="en-US"/>
        </a:p>
      </dgm:t>
    </dgm:pt>
    <dgm:pt modelId="{7F63D19B-3A95-47A0-BD29-36CA5A641DA1}" type="sibTrans" cxnId="{EC7BEFE2-39D4-4985-B7CD-D27E2D0C4D5C}">
      <dgm:prSet/>
      <dgm:spPr/>
      <dgm:t>
        <a:bodyPr/>
        <a:lstStyle/>
        <a:p>
          <a:endParaRPr lang="en-US"/>
        </a:p>
      </dgm:t>
    </dgm:pt>
    <dgm:pt modelId="{AFBE6CF3-71FD-42D7-A0CF-808A5DB42B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also took </a:t>
          </a:r>
          <a:r>
            <a:rPr lang="en-US" err="1"/>
            <a:t>nyyb</a:t>
          </a:r>
          <a:r>
            <a:rPr lang="en-US"/>
            <a:t> to find location of these trees for graphical representation </a:t>
          </a:r>
        </a:p>
      </dgm:t>
    </dgm:pt>
    <dgm:pt modelId="{B86C94CC-5D83-46BB-B42E-094E95D875E9}" type="parTrans" cxnId="{B7F1CFEE-0FCA-4180-9479-50C1030DFEB8}">
      <dgm:prSet/>
      <dgm:spPr/>
      <dgm:t>
        <a:bodyPr/>
        <a:lstStyle/>
        <a:p>
          <a:endParaRPr lang="en-US"/>
        </a:p>
      </dgm:t>
    </dgm:pt>
    <dgm:pt modelId="{86B42E12-6FDA-44F9-817E-8CA2FA660CA3}" type="sibTrans" cxnId="{B7F1CFEE-0FCA-4180-9479-50C1030DFEB8}">
      <dgm:prSet/>
      <dgm:spPr/>
      <dgm:t>
        <a:bodyPr/>
        <a:lstStyle/>
        <a:p>
          <a:endParaRPr lang="en-US"/>
        </a:p>
      </dgm:t>
    </dgm:pt>
    <dgm:pt modelId="{2BFC433C-0FC2-4E95-BE39-35B9677C94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used pandas mostly for processing  and cleaning the data </a:t>
          </a:r>
        </a:p>
      </dgm:t>
    </dgm:pt>
    <dgm:pt modelId="{290377CD-8012-40F4-A0D7-6D805D642AB4}" type="parTrans" cxnId="{0077A879-CF43-48F4-B64A-066D2411871C}">
      <dgm:prSet/>
      <dgm:spPr/>
      <dgm:t>
        <a:bodyPr/>
        <a:lstStyle/>
        <a:p>
          <a:endParaRPr lang="en-US"/>
        </a:p>
      </dgm:t>
    </dgm:pt>
    <dgm:pt modelId="{8CEA8863-F4B2-4EAB-9F9A-1E66A0FD5D6B}" type="sibTrans" cxnId="{0077A879-CF43-48F4-B64A-066D2411871C}">
      <dgm:prSet/>
      <dgm:spPr/>
      <dgm:t>
        <a:bodyPr/>
        <a:lstStyle/>
        <a:p>
          <a:endParaRPr lang="en-US"/>
        </a:p>
      </dgm:t>
    </dgm:pt>
    <dgm:pt modelId="{8017AA54-5D1C-40E2-ABF6-9594DD357486}" type="pres">
      <dgm:prSet presAssocID="{BBBF546C-BAEA-4B44-91B5-09F82A151A80}" presName="root" presStyleCnt="0">
        <dgm:presLayoutVars>
          <dgm:dir/>
          <dgm:resizeHandles val="exact"/>
        </dgm:presLayoutVars>
      </dgm:prSet>
      <dgm:spPr/>
    </dgm:pt>
    <dgm:pt modelId="{E5F3EFF5-E38C-4E91-A7D9-DAF1B97211E3}" type="pres">
      <dgm:prSet presAssocID="{C6E15DE7-E01B-4721-B86D-28B66FB6F7AF}" presName="compNode" presStyleCnt="0"/>
      <dgm:spPr/>
    </dgm:pt>
    <dgm:pt modelId="{56D7A8C3-C7B9-4F65-91DA-DB72A738256C}" type="pres">
      <dgm:prSet presAssocID="{C6E15DE7-E01B-4721-B86D-28B66FB6F7A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BB0FA95-A051-494E-BDF5-8DA1FCF7635F}" type="pres">
      <dgm:prSet presAssocID="{C6E15DE7-E01B-4721-B86D-28B66FB6F7AF}" presName="spaceRect" presStyleCnt="0"/>
      <dgm:spPr/>
    </dgm:pt>
    <dgm:pt modelId="{F6563D82-D8BE-4CED-9663-BE32F50AEBB0}" type="pres">
      <dgm:prSet presAssocID="{C6E15DE7-E01B-4721-B86D-28B66FB6F7AF}" presName="textRect" presStyleLbl="revTx" presStyleIdx="0" presStyleCnt="3">
        <dgm:presLayoutVars>
          <dgm:chMax val="1"/>
          <dgm:chPref val="1"/>
        </dgm:presLayoutVars>
      </dgm:prSet>
      <dgm:spPr/>
    </dgm:pt>
    <dgm:pt modelId="{A891880A-A324-4DCE-99EA-5399ABB50AFF}" type="pres">
      <dgm:prSet presAssocID="{7F63D19B-3A95-47A0-BD29-36CA5A641DA1}" presName="sibTrans" presStyleCnt="0"/>
      <dgm:spPr/>
    </dgm:pt>
    <dgm:pt modelId="{57146DD7-F2F0-4D1E-A546-ED0071173364}" type="pres">
      <dgm:prSet presAssocID="{AFBE6CF3-71FD-42D7-A0CF-808A5DB42B93}" presName="compNode" presStyleCnt="0"/>
      <dgm:spPr/>
    </dgm:pt>
    <dgm:pt modelId="{E7DB2EAA-8961-405A-BE77-2DE439149B62}" type="pres">
      <dgm:prSet presAssocID="{AFBE6CF3-71FD-42D7-A0CF-808A5DB42B9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55B576AA-173B-400A-B404-CBE1343F9B03}" type="pres">
      <dgm:prSet presAssocID="{AFBE6CF3-71FD-42D7-A0CF-808A5DB42B93}" presName="spaceRect" presStyleCnt="0"/>
      <dgm:spPr/>
    </dgm:pt>
    <dgm:pt modelId="{4B603792-B035-4537-A6B5-E9B729A8DF98}" type="pres">
      <dgm:prSet presAssocID="{AFBE6CF3-71FD-42D7-A0CF-808A5DB42B93}" presName="textRect" presStyleLbl="revTx" presStyleIdx="1" presStyleCnt="3">
        <dgm:presLayoutVars>
          <dgm:chMax val="1"/>
          <dgm:chPref val="1"/>
        </dgm:presLayoutVars>
      </dgm:prSet>
      <dgm:spPr/>
    </dgm:pt>
    <dgm:pt modelId="{61246E6B-6F5A-4FC9-AC32-8D079D4093F6}" type="pres">
      <dgm:prSet presAssocID="{86B42E12-6FDA-44F9-817E-8CA2FA660CA3}" presName="sibTrans" presStyleCnt="0"/>
      <dgm:spPr/>
    </dgm:pt>
    <dgm:pt modelId="{2A3B9929-0325-43A0-8B93-609284E507DB}" type="pres">
      <dgm:prSet presAssocID="{2BFC433C-0FC2-4E95-BE39-35B9677C94D3}" presName="compNode" presStyleCnt="0"/>
      <dgm:spPr/>
    </dgm:pt>
    <dgm:pt modelId="{2C7AC95F-55A2-4427-BC63-03FE8DACBEE7}" type="pres">
      <dgm:prSet presAssocID="{2BFC433C-0FC2-4E95-BE39-35B9677C94D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43A7E185-158C-4AB2-A867-79B5168FFCC7}" type="pres">
      <dgm:prSet presAssocID="{2BFC433C-0FC2-4E95-BE39-35B9677C94D3}" presName="spaceRect" presStyleCnt="0"/>
      <dgm:spPr/>
    </dgm:pt>
    <dgm:pt modelId="{B499F16B-3CC7-43CB-9016-67829BA1053A}" type="pres">
      <dgm:prSet presAssocID="{2BFC433C-0FC2-4E95-BE39-35B9677C94D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50C4721-4341-46D3-A244-1422D16F20D8}" type="presOf" srcId="{2BFC433C-0FC2-4E95-BE39-35B9677C94D3}" destId="{B499F16B-3CC7-43CB-9016-67829BA1053A}" srcOrd="0" destOrd="0" presId="urn:microsoft.com/office/officeart/2018/2/layout/IconLabelList"/>
    <dgm:cxn modelId="{85D5243E-9C8B-4628-8293-CDC08BFD4224}" type="presOf" srcId="{BBBF546C-BAEA-4B44-91B5-09F82A151A80}" destId="{8017AA54-5D1C-40E2-ABF6-9594DD357486}" srcOrd="0" destOrd="0" presId="urn:microsoft.com/office/officeart/2018/2/layout/IconLabelList"/>
    <dgm:cxn modelId="{3498AA40-5040-46DF-8EED-A5D5454CC7F3}" type="presOf" srcId="{C6E15DE7-E01B-4721-B86D-28B66FB6F7AF}" destId="{F6563D82-D8BE-4CED-9663-BE32F50AEBB0}" srcOrd="0" destOrd="0" presId="urn:microsoft.com/office/officeart/2018/2/layout/IconLabelList"/>
    <dgm:cxn modelId="{0077A879-CF43-48F4-B64A-066D2411871C}" srcId="{BBBF546C-BAEA-4B44-91B5-09F82A151A80}" destId="{2BFC433C-0FC2-4E95-BE39-35B9677C94D3}" srcOrd="2" destOrd="0" parTransId="{290377CD-8012-40F4-A0D7-6D805D642AB4}" sibTransId="{8CEA8863-F4B2-4EAB-9F9A-1E66A0FD5D6B}"/>
    <dgm:cxn modelId="{4ED65A9D-B9E8-49DA-96F0-55F9E3E74A64}" type="presOf" srcId="{AFBE6CF3-71FD-42D7-A0CF-808A5DB42B93}" destId="{4B603792-B035-4537-A6B5-E9B729A8DF98}" srcOrd="0" destOrd="0" presId="urn:microsoft.com/office/officeart/2018/2/layout/IconLabelList"/>
    <dgm:cxn modelId="{EC7BEFE2-39D4-4985-B7CD-D27E2D0C4D5C}" srcId="{BBBF546C-BAEA-4B44-91B5-09F82A151A80}" destId="{C6E15DE7-E01B-4721-B86D-28B66FB6F7AF}" srcOrd="0" destOrd="0" parTransId="{42E69685-BB0E-4F46-91EF-4236903A2B6F}" sibTransId="{7F63D19B-3A95-47A0-BD29-36CA5A641DA1}"/>
    <dgm:cxn modelId="{B7F1CFEE-0FCA-4180-9479-50C1030DFEB8}" srcId="{BBBF546C-BAEA-4B44-91B5-09F82A151A80}" destId="{AFBE6CF3-71FD-42D7-A0CF-808A5DB42B93}" srcOrd="1" destOrd="0" parTransId="{B86C94CC-5D83-46BB-B42E-094E95D875E9}" sibTransId="{86B42E12-6FDA-44F9-817E-8CA2FA660CA3}"/>
    <dgm:cxn modelId="{1E426446-F94A-4223-B8D7-C8FA5D4C1CC7}" type="presParOf" srcId="{8017AA54-5D1C-40E2-ABF6-9594DD357486}" destId="{E5F3EFF5-E38C-4E91-A7D9-DAF1B97211E3}" srcOrd="0" destOrd="0" presId="urn:microsoft.com/office/officeart/2018/2/layout/IconLabelList"/>
    <dgm:cxn modelId="{08730161-BFFF-461D-A774-60A8D3132F1A}" type="presParOf" srcId="{E5F3EFF5-E38C-4E91-A7D9-DAF1B97211E3}" destId="{56D7A8C3-C7B9-4F65-91DA-DB72A738256C}" srcOrd="0" destOrd="0" presId="urn:microsoft.com/office/officeart/2018/2/layout/IconLabelList"/>
    <dgm:cxn modelId="{53A1C9B0-FFCD-4CD9-91A9-7674216FFE96}" type="presParOf" srcId="{E5F3EFF5-E38C-4E91-A7D9-DAF1B97211E3}" destId="{FBB0FA95-A051-494E-BDF5-8DA1FCF7635F}" srcOrd="1" destOrd="0" presId="urn:microsoft.com/office/officeart/2018/2/layout/IconLabelList"/>
    <dgm:cxn modelId="{96C23ADC-ED2B-4B4D-B79D-6BFCCC75CA29}" type="presParOf" srcId="{E5F3EFF5-E38C-4E91-A7D9-DAF1B97211E3}" destId="{F6563D82-D8BE-4CED-9663-BE32F50AEBB0}" srcOrd="2" destOrd="0" presId="urn:microsoft.com/office/officeart/2018/2/layout/IconLabelList"/>
    <dgm:cxn modelId="{6C7205FD-4808-484F-A074-787C493EA203}" type="presParOf" srcId="{8017AA54-5D1C-40E2-ABF6-9594DD357486}" destId="{A891880A-A324-4DCE-99EA-5399ABB50AFF}" srcOrd="1" destOrd="0" presId="urn:microsoft.com/office/officeart/2018/2/layout/IconLabelList"/>
    <dgm:cxn modelId="{F0947E32-1AAA-40EC-BC9A-DB897E75D89D}" type="presParOf" srcId="{8017AA54-5D1C-40E2-ABF6-9594DD357486}" destId="{57146DD7-F2F0-4D1E-A546-ED0071173364}" srcOrd="2" destOrd="0" presId="urn:microsoft.com/office/officeart/2018/2/layout/IconLabelList"/>
    <dgm:cxn modelId="{049AD1D8-8B36-455F-98A1-CF853FD2E829}" type="presParOf" srcId="{57146DD7-F2F0-4D1E-A546-ED0071173364}" destId="{E7DB2EAA-8961-405A-BE77-2DE439149B62}" srcOrd="0" destOrd="0" presId="urn:microsoft.com/office/officeart/2018/2/layout/IconLabelList"/>
    <dgm:cxn modelId="{600B3E13-6194-4EF1-B6DB-A6C2611C5908}" type="presParOf" srcId="{57146DD7-F2F0-4D1E-A546-ED0071173364}" destId="{55B576AA-173B-400A-B404-CBE1343F9B03}" srcOrd="1" destOrd="0" presId="urn:microsoft.com/office/officeart/2018/2/layout/IconLabelList"/>
    <dgm:cxn modelId="{6E5B3B1B-EC6E-42CE-9528-C455CCF44778}" type="presParOf" srcId="{57146DD7-F2F0-4D1E-A546-ED0071173364}" destId="{4B603792-B035-4537-A6B5-E9B729A8DF98}" srcOrd="2" destOrd="0" presId="urn:microsoft.com/office/officeart/2018/2/layout/IconLabelList"/>
    <dgm:cxn modelId="{AAA9C8C3-A040-471A-9A56-38064D1D04BD}" type="presParOf" srcId="{8017AA54-5D1C-40E2-ABF6-9594DD357486}" destId="{61246E6B-6F5A-4FC9-AC32-8D079D4093F6}" srcOrd="3" destOrd="0" presId="urn:microsoft.com/office/officeart/2018/2/layout/IconLabelList"/>
    <dgm:cxn modelId="{B6A662BB-2F1F-4A3D-B63E-7777588E428B}" type="presParOf" srcId="{8017AA54-5D1C-40E2-ABF6-9594DD357486}" destId="{2A3B9929-0325-43A0-8B93-609284E507DB}" srcOrd="4" destOrd="0" presId="urn:microsoft.com/office/officeart/2018/2/layout/IconLabelList"/>
    <dgm:cxn modelId="{67AAA9CD-5C3C-4BE1-B956-775A9E98B8ED}" type="presParOf" srcId="{2A3B9929-0325-43A0-8B93-609284E507DB}" destId="{2C7AC95F-55A2-4427-BC63-03FE8DACBEE7}" srcOrd="0" destOrd="0" presId="urn:microsoft.com/office/officeart/2018/2/layout/IconLabelList"/>
    <dgm:cxn modelId="{567F9057-47C5-44A7-A0F1-F41211DC721E}" type="presParOf" srcId="{2A3B9929-0325-43A0-8B93-609284E507DB}" destId="{43A7E185-158C-4AB2-A867-79B5168FFCC7}" srcOrd="1" destOrd="0" presId="urn:microsoft.com/office/officeart/2018/2/layout/IconLabelList"/>
    <dgm:cxn modelId="{00552216-A4F9-4423-820E-4BCFB096E0F7}" type="presParOf" srcId="{2A3B9929-0325-43A0-8B93-609284E507DB}" destId="{B499F16B-3CC7-43CB-9016-67829BA1053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104AAB-CFE4-4F69-B0AE-F3978F7E98C1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0103F64-C5F5-4C73-8269-4C095D288A30}">
      <dgm:prSet/>
      <dgm:spPr/>
      <dgm:t>
        <a:bodyPr/>
        <a:lstStyle/>
        <a:p>
          <a:pPr rtl="0"/>
          <a:r>
            <a:rPr lang="en-US"/>
            <a:t>We first filter the data</a:t>
          </a:r>
          <a:r>
            <a:rPr lang="en-US">
              <a:latin typeface="Calibri Light" panose="020F0302020204030204"/>
            </a:rPr>
            <a:t> by</a:t>
          </a:r>
          <a:r>
            <a:rPr lang="en-US"/>
            <a:t> removing the unwanted data and changing the status of tree to dead if </a:t>
          </a:r>
          <a:r>
            <a:rPr lang="en-US" err="1"/>
            <a:t>its</a:t>
          </a:r>
          <a:r>
            <a:rPr lang="en-US"/>
            <a:t> not alive and changing the common species name to title.</a:t>
          </a:r>
        </a:p>
      </dgm:t>
    </dgm:pt>
    <dgm:pt modelId="{3729ADDC-E3F7-45EE-B5BD-1A9A1F1DF030}" type="parTrans" cxnId="{E865B132-E3B5-46E3-9F85-BD35FFAB2F9D}">
      <dgm:prSet/>
      <dgm:spPr/>
      <dgm:t>
        <a:bodyPr/>
        <a:lstStyle/>
        <a:p>
          <a:endParaRPr lang="en-US"/>
        </a:p>
      </dgm:t>
    </dgm:pt>
    <dgm:pt modelId="{92300548-0F5B-49EC-842F-095311FCC8BC}" type="sibTrans" cxnId="{E865B132-E3B5-46E3-9F85-BD35FFAB2F9D}">
      <dgm:prSet/>
      <dgm:spPr/>
      <dgm:t>
        <a:bodyPr/>
        <a:lstStyle/>
        <a:p>
          <a:endParaRPr lang="en-US"/>
        </a:p>
      </dgm:t>
    </dgm:pt>
    <dgm:pt modelId="{13B34922-C847-4D13-B337-CE56BB29120F}">
      <dgm:prSet/>
      <dgm:spPr/>
      <dgm:t>
        <a:bodyPr/>
        <a:lstStyle/>
        <a:p>
          <a:r>
            <a:rPr lang="en-US"/>
            <a:t>Then we only took 7 columns which are helpful to us('</a:t>
          </a:r>
          <a:r>
            <a:rPr lang="en-US" err="1"/>
            <a:t>tree_dbh</a:t>
          </a:r>
          <a:r>
            <a:rPr lang="en-US"/>
            <a:t>', 'status', 'health', '</a:t>
          </a:r>
          <a:r>
            <a:rPr lang="en-US" err="1"/>
            <a:t>spc_common</a:t>
          </a:r>
          <a:r>
            <a:rPr lang="en-US"/>
            <a:t>', '</a:t>
          </a:r>
          <a:r>
            <a:rPr lang="en-US" err="1"/>
            <a:t>boroname</a:t>
          </a:r>
          <a:r>
            <a:rPr lang="en-US"/>
            <a:t>', 'Latitude', 'longitude')</a:t>
          </a:r>
        </a:p>
      </dgm:t>
    </dgm:pt>
    <dgm:pt modelId="{48A9B838-F8FE-44FD-8F4B-6F57CAB9D1C6}" type="parTrans" cxnId="{7D6635E5-58C8-4F1C-B70F-986B50D025B1}">
      <dgm:prSet/>
      <dgm:spPr/>
      <dgm:t>
        <a:bodyPr/>
        <a:lstStyle/>
        <a:p>
          <a:endParaRPr lang="en-US"/>
        </a:p>
      </dgm:t>
    </dgm:pt>
    <dgm:pt modelId="{1C68014C-9A27-468A-942D-C074C6F31A00}" type="sibTrans" cxnId="{7D6635E5-58C8-4F1C-B70F-986B50D025B1}">
      <dgm:prSet/>
      <dgm:spPr/>
      <dgm:t>
        <a:bodyPr/>
        <a:lstStyle/>
        <a:p>
          <a:endParaRPr lang="en-US"/>
        </a:p>
      </dgm:t>
    </dgm:pt>
    <dgm:pt modelId="{752E1EAC-8F6D-4909-84BC-63CDC280AD4B}" type="pres">
      <dgm:prSet presAssocID="{70104AAB-CFE4-4F69-B0AE-F3978F7E98C1}" presName="diagram" presStyleCnt="0">
        <dgm:presLayoutVars>
          <dgm:dir/>
          <dgm:resizeHandles/>
        </dgm:presLayoutVars>
      </dgm:prSet>
      <dgm:spPr/>
    </dgm:pt>
    <dgm:pt modelId="{1849B043-C07F-4A4F-9D60-C306F9FD1E14}" type="pres">
      <dgm:prSet presAssocID="{C0103F64-C5F5-4C73-8269-4C095D288A30}" presName="firstNode" presStyleLbl="node1" presStyleIdx="0" presStyleCnt="2">
        <dgm:presLayoutVars>
          <dgm:bulletEnabled val="1"/>
        </dgm:presLayoutVars>
      </dgm:prSet>
      <dgm:spPr/>
    </dgm:pt>
    <dgm:pt modelId="{8754E730-72E1-4AEC-B34B-15149ECC446C}" type="pres">
      <dgm:prSet presAssocID="{92300548-0F5B-49EC-842F-095311FCC8BC}" presName="sibTrans" presStyleLbl="sibTrans2D1" presStyleIdx="0" presStyleCnt="1"/>
      <dgm:spPr/>
    </dgm:pt>
    <dgm:pt modelId="{96E13926-0C2E-48E3-8708-681619DF8F74}" type="pres">
      <dgm:prSet presAssocID="{13B34922-C847-4D13-B337-CE56BB29120F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E865B132-E3B5-46E3-9F85-BD35FFAB2F9D}" srcId="{70104AAB-CFE4-4F69-B0AE-F3978F7E98C1}" destId="{C0103F64-C5F5-4C73-8269-4C095D288A30}" srcOrd="0" destOrd="0" parTransId="{3729ADDC-E3F7-45EE-B5BD-1A9A1F1DF030}" sibTransId="{92300548-0F5B-49EC-842F-095311FCC8BC}"/>
    <dgm:cxn modelId="{87C69E8E-44E3-40C3-B749-FBC534BCF52C}" type="presOf" srcId="{92300548-0F5B-49EC-842F-095311FCC8BC}" destId="{8754E730-72E1-4AEC-B34B-15149ECC446C}" srcOrd="0" destOrd="0" presId="urn:microsoft.com/office/officeart/2005/8/layout/bProcess2"/>
    <dgm:cxn modelId="{ED6523AC-524D-4932-B51B-37BD0617867C}" type="presOf" srcId="{13B34922-C847-4D13-B337-CE56BB29120F}" destId="{96E13926-0C2E-48E3-8708-681619DF8F74}" srcOrd="0" destOrd="0" presId="urn:microsoft.com/office/officeart/2005/8/layout/bProcess2"/>
    <dgm:cxn modelId="{CA2D52B8-54D7-452B-846F-16CA688439DA}" type="presOf" srcId="{70104AAB-CFE4-4F69-B0AE-F3978F7E98C1}" destId="{752E1EAC-8F6D-4909-84BC-63CDC280AD4B}" srcOrd="0" destOrd="0" presId="urn:microsoft.com/office/officeart/2005/8/layout/bProcess2"/>
    <dgm:cxn modelId="{7D6635E5-58C8-4F1C-B70F-986B50D025B1}" srcId="{70104AAB-CFE4-4F69-B0AE-F3978F7E98C1}" destId="{13B34922-C847-4D13-B337-CE56BB29120F}" srcOrd="1" destOrd="0" parTransId="{48A9B838-F8FE-44FD-8F4B-6F57CAB9D1C6}" sibTransId="{1C68014C-9A27-468A-942D-C074C6F31A00}"/>
    <dgm:cxn modelId="{3E7AA1F0-2701-4D3F-A11E-982DEECE6EB5}" type="presOf" srcId="{C0103F64-C5F5-4C73-8269-4C095D288A30}" destId="{1849B043-C07F-4A4F-9D60-C306F9FD1E14}" srcOrd="0" destOrd="0" presId="urn:microsoft.com/office/officeart/2005/8/layout/bProcess2"/>
    <dgm:cxn modelId="{98269362-2592-4271-BE48-E72475D12A5B}" type="presParOf" srcId="{752E1EAC-8F6D-4909-84BC-63CDC280AD4B}" destId="{1849B043-C07F-4A4F-9D60-C306F9FD1E14}" srcOrd="0" destOrd="0" presId="urn:microsoft.com/office/officeart/2005/8/layout/bProcess2"/>
    <dgm:cxn modelId="{E02E2BFD-A1CF-4E38-A094-E7DEC134ED3C}" type="presParOf" srcId="{752E1EAC-8F6D-4909-84BC-63CDC280AD4B}" destId="{8754E730-72E1-4AEC-B34B-15149ECC446C}" srcOrd="1" destOrd="0" presId="urn:microsoft.com/office/officeart/2005/8/layout/bProcess2"/>
    <dgm:cxn modelId="{4FAE0C5F-CB22-4CD0-9D8C-6D8F41D66324}" type="presParOf" srcId="{752E1EAC-8F6D-4909-84BC-63CDC280AD4B}" destId="{96E13926-0C2E-48E3-8708-681619DF8F74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49A942-845D-4907-BF8F-0033CFE7051F}" type="doc">
      <dgm:prSet loTypeId="urn:microsoft.com/office/officeart/2005/8/layout/hierarchy1" loCatId="hierarchy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C394A1C3-2DCA-472A-9DC1-89FA95A8250E}">
      <dgm:prSet/>
      <dgm:spPr/>
      <dgm:t>
        <a:bodyPr/>
        <a:lstStyle/>
        <a:p>
          <a:r>
            <a:rPr lang="en-US"/>
            <a:t>The status of the trees in nyc are</a:t>
          </a:r>
        </a:p>
      </dgm:t>
    </dgm:pt>
    <dgm:pt modelId="{8146561F-AF11-4154-B851-47C6C68FB9F7}" type="parTrans" cxnId="{A45E51DC-674D-4B50-9B7B-D46EAB45D351}">
      <dgm:prSet/>
      <dgm:spPr/>
      <dgm:t>
        <a:bodyPr/>
        <a:lstStyle/>
        <a:p>
          <a:endParaRPr lang="en-US"/>
        </a:p>
      </dgm:t>
    </dgm:pt>
    <dgm:pt modelId="{4E071D59-B715-4597-A6FF-F36189816CBA}" type="sibTrans" cxnId="{A45E51DC-674D-4B50-9B7B-D46EAB45D351}">
      <dgm:prSet/>
      <dgm:spPr/>
      <dgm:t>
        <a:bodyPr/>
        <a:lstStyle/>
        <a:p>
          <a:endParaRPr lang="en-US"/>
        </a:p>
      </dgm:t>
    </dgm:pt>
    <dgm:pt modelId="{D22175CB-2683-4C00-ABB3-D42E3CBA031E}">
      <dgm:prSet/>
      <dgm:spPr/>
      <dgm:t>
        <a:bodyPr/>
        <a:lstStyle/>
        <a:p>
          <a:r>
            <a:rPr lang="en-US"/>
            <a:t>Alive    0.953765</a:t>
          </a:r>
          <a:br>
            <a:rPr lang="en-US"/>
          </a:br>
          <a:r>
            <a:rPr lang="en-US"/>
            <a:t>Stump    0.025818</a:t>
          </a:r>
          <a:br>
            <a:rPr lang="en-US"/>
          </a:br>
          <a:r>
            <a:rPr lang="en-US"/>
            <a:t>Dead     0.020417</a:t>
          </a:r>
        </a:p>
      </dgm:t>
    </dgm:pt>
    <dgm:pt modelId="{D3DD4CDF-844D-4189-BF28-58F9749BA82F}" type="parTrans" cxnId="{F5A716D8-5764-4D42-AC2A-CF388E30575D}">
      <dgm:prSet/>
      <dgm:spPr/>
      <dgm:t>
        <a:bodyPr/>
        <a:lstStyle/>
        <a:p>
          <a:endParaRPr lang="en-US"/>
        </a:p>
      </dgm:t>
    </dgm:pt>
    <dgm:pt modelId="{CEED7C43-F96E-40FE-94A3-4094ED9A4B00}" type="sibTrans" cxnId="{F5A716D8-5764-4D42-AC2A-CF388E30575D}">
      <dgm:prSet/>
      <dgm:spPr/>
      <dgm:t>
        <a:bodyPr/>
        <a:lstStyle/>
        <a:p>
          <a:endParaRPr lang="en-US"/>
        </a:p>
      </dgm:t>
    </dgm:pt>
    <dgm:pt modelId="{3993B303-ECF6-4793-A6AC-DD7FC68BD796}" type="pres">
      <dgm:prSet presAssocID="{D849A942-845D-4907-BF8F-0033CFE7051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820FC44-0B21-4ED6-9B10-EEC04F6E0046}" type="pres">
      <dgm:prSet presAssocID="{C394A1C3-2DCA-472A-9DC1-89FA95A8250E}" presName="hierRoot1" presStyleCnt="0"/>
      <dgm:spPr/>
    </dgm:pt>
    <dgm:pt modelId="{539363ED-16D2-407A-93B8-3F586D7D39B7}" type="pres">
      <dgm:prSet presAssocID="{C394A1C3-2DCA-472A-9DC1-89FA95A8250E}" presName="composite" presStyleCnt="0"/>
      <dgm:spPr/>
    </dgm:pt>
    <dgm:pt modelId="{B4AF2C6D-3546-41EE-A289-5AEF913B1D22}" type="pres">
      <dgm:prSet presAssocID="{C394A1C3-2DCA-472A-9DC1-89FA95A8250E}" presName="background" presStyleLbl="node0" presStyleIdx="0" presStyleCnt="2"/>
      <dgm:spPr/>
    </dgm:pt>
    <dgm:pt modelId="{4FA880A0-482C-491B-9FA3-9DA4B15CDB52}" type="pres">
      <dgm:prSet presAssocID="{C394A1C3-2DCA-472A-9DC1-89FA95A8250E}" presName="text" presStyleLbl="fgAcc0" presStyleIdx="0" presStyleCnt="2">
        <dgm:presLayoutVars>
          <dgm:chPref val="3"/>
        </dgm:presLayoutVars>
      </dgm:prSet>
      <dgm:spPr/>
    </dgm:pt>
    <dgm:pt modelId="{840DBB7D-E197-4289-8A87-8ADF88BAD6D6}" type="pres">
      <dgm:prSet presAssocID="{C394A1C3-2DCA-472A-9DC1-89FA95A8250E}" presName="hierChild2" presStyleCnt="0"/>
      <dgm:spPr/>
    </dgm:pt>
    <dgm:pt modelId="{43F14B6E-9368-4AE2-A76A-E06D2A81B7C2}" type="pres">
      <dgm:prSet presAssocID="{D22175CB-2683-4C00-ABB3-D42E3CBA031E}" presName="hierRoot1" presStyleCnt="0"/>
      <dgm:spPr/>
    </dgm:pt>
    <dgm:pt modelId="{16395A64-81A8-4D9D-81AA-8E7EB718EB43}" type="pres">
      <dgm:prSet presAssocID="{D22175CB-2683-4C00-ABB3-D42E3CBA031E}" presName="composite" presStyleCnt="0"/>
      <dgm:spPr/>
    </dgm:pt>
    <dgm:pt modelId="{FC3D3164-40AA-491C-811B-E8D39E89CB27}" type="pres">
      <dgm:prSet presAssocID="{D22175CB-2683-4C00-ABB3-D42E3CBA031E}" presName="background" presStyleLbl="node0" presStyleIdx="1" presStyleCnt="2"/>
      <dgm:spPr/>
    </dgm:pt>
    <dgm:pt modelId="{9C7F0658-CD13-4CAE-8F2B-E8E05A6D6374}" type="pres">
      <dgm:prSet presAssocID="{D22175CB-2683-4C00-ABB3-D42E3CBA031E}" presName="text" presStyleLbl="fgAcc0" presStyleIdx="1" presStyleCnt="2">
        <dgm:presLayoutVars>
          <dgm:chPref val="3"/>
        </dgm:presLayoutVars>
      </dgm:prSet>
      <dgm:spPr/>
    </dgm:pt>
    <dgm:pt modelId="{7BFE6DD0-1890-461B-8C93-81E68998C425}" type="pres">
      <dgm:prSet presAssocID="{D22175CB-2683-4C00-ABB3-D42E3CBA031E}" presName="hierChild2" presStyleCnt="0"/>
      <dgm:spPr/>
    </dgm:pt>
  </dgm:ptLst>
  <dgm:cxnLst>
    <dgm:cxn modelId="{BC664460-C423-4A0D-8874-3C3573A135DF}" type="presOf" srcId="{C394A1C3-2DCA-472A-9DC1-89FA95A8250E}" destId="{4FA880A0-482C-491B-9FA3-9DA4B15CDB52}" srcOrd="0" destOrd="0" presId="urn:microsoft.com/office/officeart/2005/8/layout/hierarchy1"/>
    <dgm:cxn modelId="{64744359-CDDC-4421-A05D-99985360610F}" type="presOf" srcId="{D22175CB-2683-4C00-ABB3-D42E3CBA031E}" destId="{9C7F0658-CD13-4CAE-8F2B-E8E05A6D6374}" srcOrd="0" destOrd="0" presId="urn:microsoft.com/office/officeart/2005/8/layout/hierarchy1"/>
    <dgm:cxn modelId="{49EF3C96-ECA5-47AB-9176-1C3D0EC1DFEA}" type="presOf" srcId="{D849A942-845D-4907-BF8F-0033CFE7051F}" destId="{3993B303-ECF6-4793-A6AC-DD7FC68BD796}" srcOrd="0" destOrd="0" presId="urn:microsoft.com/office/officeart/2005/8/layout/hierarchy1"/>
    <dgm:cxn modelId="{F5A716D8-5764-4D42-AC2A-CF388E30575D}" srcId="{D849A942-845D-4907-BF8F-0033CFE7051F}" destId="{D22175CB-2683-4C00-ABB3-D42E3CBA031E}" srcOrd="1" destOrd="0" parTransId="{D3DD4CDF-844D-4189-BF28-58F9749BA82F}" sibTransId="{CEED7C43-F96E-40FE-94A3-4094ED9A4B00}"/>
    <dgm:cxn modelId="{A45E51DC-674D-4B50-9B7B-D46EAB45D351}" srcId="{D849A942-845D-4907-BF8F-0033CFE7051F}" destId="{C394A1C3-2DCA-472A-9DC1-89FA95A8250E}" srcOrd="0" destOrd="0" parTransId="{8146561F-AF11-4154-B851-47C6C68FB9F7}" sibTransId="{4E071D59-B715-4597-A6FF-F36189816CBA}"/>
    <dgm:cxn modelId="{FB9B278A-2FD9-4E2A-9392-A4F360248B08}" type="presParOf" srcId="{3993B303-ECF6-4793-A6AC-DD7FC68BD796}" destId="{5820FC44-0B21-4ED6-9B10-EEC04F6E0046}" srcOrd="0" destOrd="0" presId="urn:microsoft.com/office/officeart/2005/8/layout/hierarchy1"/>
    <dgm:cxn modelId="{0C191576-6E3B-4BA5-83AF-2F9E126EC7CF}" type="presParOf" srcId="{5820FC44-0B21-4ED6-9B10-EEC04F6E0046}" destId="{539363ED-16D2-407A-93B8-3F586D7D39B7}" srcOrd="0" destOrd="0" presId="urn:microsoft.com/office/officeart/2005/8/layout/hierarchy1"/>
    <dgm:cxn modelId="{21ADC8AB-80D5-4211-8701-04A39E597FB6}" type="presParOf" srcId="{539363ED-16D2-407A-93B8-3F586D7D39B7}" destId="{B4AF2C6D-3546-41EE-A289-5AEF913B1D22}" srcOrd="0" destOrd="0" presId="urn:microsoft.com/office/officeart/2005/8/layout/hierarchy1"/>
    <dgm:cxn modelId="{A5121491-B5A8-45E5-967F-33893BEE3EC9}" type="presParOf" srcId="{539363ED-16D2-407A-93B8-3F586D7D39B7}" destId="{4FA880A0-482C-491B-9FA3-9DA4B15CDB52}" srcOrd="1" destOrd="0" presId="urn:microsoft.com/office/officeart/2005/8/layout/hierarchy1"/>
    <dgm:cxn modelId="{6669ED55-B804-46A9-BF48-D7EAF17C84D0}" type="presParOf" srcId="{5820FC44-0B21-4ED6-9B10-EEC04F6E0046}" destId="{840DBB7D-E197-4289-8A87-8ADF88BAD6D6}" srcOrd="1" destOrd="0" presId="urn:microsoft.com/office/officeart/2005/8/layout/hierarchy1"/>
    <dgm:cxn modelId="{8BFB082B-C918-4094-82FD-147CCE6F6F17}" type="presParOf" srcId="{3993B303-ECF6-4793-A6AC-DD7FC68BD796}" destId="{43F14B6E-9368-4AE2-A76A-E06D2A81B7C2}" srcOrd="1" destOrd="0" presId="urn:microsoft.com/office/officeart/2005/8/layout/hierarchy1"/>
    <dgm:cxn modelId="{DD7DC0E2-F758-4C32-8B4A-E597EE8C658E}" type="presParOf" srcId="{43F14B6E-9368-4AE2-A76A-E06D2A81B7C2}" destId="{16395A64-81A8-4D9D-81AA-8E7EB718EB43}" srcOrd="0" destOrd="0" presId="urn:microsoft.com/office/officeart/2005/8/layout/hierarchy1"/>
    <dgm:cxn modelId="{DC388FC0-6D76-43F6-A207-5CE005A1E9A4}" type="presParOf" srcId="{16395A64-81A8-4D9D-81AA-8E7EB718EB43}" destId="{FC3D3164-40AA-491C-811B-E8D39E89CB27}" srcOrd="0" destOrd="0" presId="urn:microsoft.com/office/officeart/2005/8/layout/hierarchy1"/>
    <dgm:cxn modelId="{DEB12DDC-E57E-433B-B456-7DDFE0F976EB}" type="presParOf" srcId="{16395A64-81A8-4D9D-81AA-8E7EB718EB43}" destId="{9C7F0658-CD13-4CAE-8F2B-E8E05A6D6374}" srcOrd="1" destOrd="0" presId="urn:microsoft.com/office/officeart/2005/8/layout/hierarchy1"/>
    <dgm:cxn modelId="{F89F7CAB-8F88-4AF4-A498-67E273C2D05C}" type="presParOf" srcId="{43F14B6E-9368-4AE2-A76A-E06D2A81B7C2}" destId="{7BFE6DD0-1890-461B-8C93-81E68998C42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D7A8C3-C7B9-4F65-91DA-DB72A738256C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63D82-D8BE-4CED-9663-BE32F50AEBB0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chemeClr val="tx1"/>
              </a:solidFill>
              <a:latin typeface="Calibri"/>
              <a:cs typeface="Calibri"/>
            </a:rPr>
            <a:t>We took 2005 and 2015 trees data set  from new </a:t>
          </a:r>
          <a:r>
            <a:rPr lang="en-US" sz="1500" kern="1200" err="1">
              <a:solidFill>
                <a:schemeClr val="tx1"/>
              </a:solidFill>
              <a:latin typeface="Calibri"/>
              <a:cs typeface="Calibri"/>
            </a:rPr>
            <a:t>york</a:t>
          </a:r>
          <a:r>
            <a:rPr lang="en-US" sz="1500" kern="1200">
              <a:solidFill>
                <a:schemeClr val="tx1"/>
              </a:solidFill>
              <a:latin typeface="Calibri"/>
              <a:cs typeface="Calibri"/>
            </a:rPr>
            <a:t> </a:t>
          </a:r>
        </a:p>
      </dsp:txBody>
      <dsp:txXfrm>
        <a:off x="59990" y="2654049"/>
        <a:ext cx="3226223" cy="720000"/>
      </dsp:txXfrm>
    </dsp:sp>
    <dsp:sp modelId="{E7DB2EAA-8961-405A-BE77-2DE439149B62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03792-B035-4537-A6B5-E9B729A8DF98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also took </a:t>
          </a:r>
          <a:r>
            <a:rPr lang="en-US" sz="1500" kern="1200" err="1"/>
            <a:t>nyyb</a:t>
          </a:r>
          <a:r>
            <a:rPr lang="en-US" sz="1500" kern="1200"/>
            <a:t> to find location of these trees for graphical representation </a:t>
          </a:r>
        </a:p>
      </dsp:txBody>
      <dsp:txXfrm>
        <a:off x="3850802" y="2654049"/>
        <a:ext cx="3226223" cy="720000"/>
      </dsp:txXfrm>
    </dsp:sp>
    <dsp:sp modelId="{2C7AC95F-55A2-4427-BC63-03FE8DACBEE7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99F16B-3CC7-43CB-9016-67829BA1053A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used pandas mostly for processing  and cleaning the data </a:t>
          </a:r>
        </a:p>
      </dsp:txBody>
      <dsp:txXfrm>
        <a:off x="7641615" y="2654049"/>
        <a:ext cx="3226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9B043-C07F-4A4F-9D60-C306F9FD1E14}">
      <dsp:nvSpPr>
        <dsp:cNvPr id="0" name=""/>
        <dsp:cNvSpPr/>
      </dsp:nvSpPr>
      <dsp:spPr>
        <a:xfrm>
          <a:off x="1283" y="73062"/>
          <a:ext cx="4205213" cy="42052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first filter the data</a:t>
          </a:r>
          <a:r>
            <a:rPr lang="en-US" sz="2500" kern="1200">
              <a:latin typeface="Calibri Light" panose="020F0302020204030204"/>
            </a:rPr>
            <a:t> by</a:t>
          </a:r>
          <a:r>
            <a:rPr lang="en-US" sz="2500" kern="1200"/>
            <a:t> removing the unwanted data and changing the status of tree to dead if </a:t>
          </a:r>
          <a:r>
            <a:rPr lang="en-US" sz="2500" kern="1200" err="1"/>
            <a:t>its</a:t>
          </a:r>
          <a:r>
            <a:rPr lang="en-US" sz="2500" kern="1200"/>
            <a:t> not alive and changing the common species name to title.</a:t>
          </a:r>
        </a:p>
      </dsp:txBody>
      <dsp:txXfrm>
        <a:off x="617122" y="688901"/>
        <a:ext cx="2973535" cy="2973535"/>
      </dsp:txXfrm>
    </dsp:sp>
    <dsp:sp modelId="{8754E730-72E1-4AEC-B34B-15149ECC446C}">
      <dsp:nvSpPr>
        <dsp:cNvPr id="0" name=""/>
        <dsp:cNvSpPr/>
      </dsp:nvSpPr>
      <dsp:spPr>
        <a:xfrm rot="5400000">
          <a:off x="4553426" y="1618478"/>
          <a:ext cx="1471824" cy="111438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13926-0C2E-48E3-8708-681619DF8F74}">
      <dsp:nvSpPr>
        <dsp:cNvPr id="0" name=""/>
        <dsp:cNvSpPr/>
      </dsp:nvSpPr>
      <dsp:spPr>
        <a:xfrm>
          <a:off x="6309103" y="73062"/>
          <a:ext cx="4205213" cy="42052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Then we only took 7 columns which are helpful to us('</a:t>
          </a:r>
          <a:r>
            <a:rPr lang="en-US" sz="2500" kern="1200" err="1"/>
            <a:t>tree_dbh</a:t>
          </a:r>
          <a:r>
            <a:rPr lang="en-US" sz="2500" kern="1200"/>
            <a:t>', 'status', 'health', '</a:t>
          </a:r>
          <a:r>
            <a:rPr lang="en-US" sz="2500" kern="1200" err="1"/>
            <a:t>spc_common</a:t>
          </a:r>
          <a:r>
            <a:rPr lang="en-US" sz="2500" kern="1200"/>
            <a:t>', '</a:t>
          </a:r>
          <a:r>
            <a:rPr lang="en-US" sz="2500" kern="1200" err="1"/>
            <a:t>boroname</a:t>
          </a:r>
          <a:r>
            <a:rPr lang="en-US" sz="2500" kern="1200"/>
            <a:t>', 'Latitude', 'longitude')</a:t>
          </a:r>
        </a:p>
      </dsp:txBody>
      <dsp:txXfrm>
        <a:off x="6924942" y="688901"/>
        <a:ext cx="2973535" cy="29735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AF2C6D-3546-41EE-A289-5AEF913B1D22}">
      <dsp:nvSpPr>
        <dsp:cNvPr id="0" name=""/>
        <dsp:cNvSpPr/>
      </dsp:nvSpPr>
      <dsp:spPr>
        <a:xfrm>
          <a:off x="563" y="1349528"/>
          <a:ext cx="1977271" cy="12555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FA880A0-482C-491B-9FA3-9DA4B15CDB52}">
      <dsp:nvSpPr>
        <dsp:cNvPr id="0" name=""/>
        <dsp:cNvSpPr/>
      </dsp:nvSpPr>
      <dsp:spPr>
        <a:xfrm>
          <a:off x="220260" y="1558240"/>
          <a:ext cx="1977271" cy="1255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status of the trees in nyc are</a:t>
          </a:r>
        </a:p>
      </dsp:txBody>
      <dsp:txXfrm>
        <a:off x="257034" y="1595014"/>
        <a:ext cx="1903723" cy="1182019"/>
      </dsp:txXfrm>
    </dsp:sp>
    <dsp:sp modelId="{FC3D3164-40AA-491C-811B-E8D39E89CB27}">
      <dsp:nvSpPr>
        <dsp:cNvPr id="0" name=""/>
        <dsp:cNvSpPr/>
      </dsp:nvSpPr>
      <dsp:spPr>
        <a:xfrm>
          <a:off x="2417227" y="1349528"/>
          <a:ext cx="1977271" cy="12555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C7F0658-CD13-4CAE-8F2B-E8E05A6D6374}">
      <dsp:nvSpPr>
        <dsp:cNvPr id="0" name=""/>
        <dsp:cNvSpPr/>
      </dsp:nvSpPr>
      <dsp:spPr>
        <a:xfrm>
          <a:off x="2636924" y="1558240"/>
          <a:ext cx="1977271" cy="1255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Alive    0.953765</a:t>
          </a:r>
          <a:br>
            <a:rPr lang="en-US" sz="1800" kern="1200"/>
          </a:br>
          <a:r>
            <a:rPr lang="en-US" sz="1800" kern="1200"/>
            <a:t>Stump    0.025818</a:t>
          </a:r>
          <a:br>
            <a:rPr lang="en-US" sz="1800" kern="1200"/>
          </a:br>
          <a:r>
            <a:rPr lang="en-US" sz="1800" kern="1200"/>
            <a:t>Dead     0.020417</a:t>
          </a:r>
        </a:p>
      </dsp:txBody>
      <dsp:txXfrm>
        <a:off x="2673698" y="1595014"/>
        <a:ext cx="1903723" cy="1182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8.jpeg"/><Relationship Id="rId7" Type="http://schemas.openxmlformats.org/officeDocument/2006/relationships/diagramColors" Target="../diagrams/colors3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9697"/>
            <a:ext cx="9144000" cy="23452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800">
                <a:latin typeface="Times New Roman"/>
                <a:cs typeface="Times New Roman"/>
              </a:rPr>
              <a:t>                          CS –673 Mid Term Project</a:t>
            </a:r>
            <a:br>
              <a:rPr lang="en-US" sz="2800">
                <a:latin typeface="Times New Roman"/>
                <a:cs typeface="Times New Roman"/>
              </a:rPr>
            </a:br>
            <a:endParaRPr lang="en-US" sz="2800">
              <a:latin typeface="Times New Roman"/>
              <a:cs typeface="Times New Roman"/>
            </a:endParaRPr>
          </a:p>
          <a:p>
            <a:pPr algn="l"/>
            <a:r>
              <a:rPr lang="en-US" sz="2800">
                <a:latin typeface="Times New Roman"/>
                <a:cs typeface="Times New Roman"/>
              </a:rPr>
              <a:t>                         Analyzing New York City Data</a:t>
            </a:r>
            <a:br>
              <a:rPr lang="en-US" sz="2800">
                <a:latin typeface="Times New Roman"/>
                <a:cs typeface="Times New Roman"/>
              </a:rPr>
            </a:br>
            <a:br>
              <a:rPr lang="en-US" sz="2800">
                <a:latin typeface="Times New Roman"/>
                <a:cs typeface="Times New Roman"/>
              </a:rPr>
            </a:br>
            <a:r>
              <a:rPr lang="en-US" sz="2800">
                <a:latin typeface="Times New Roman"/>
                <a:cs typeface="Times New Roman"/>
              </a:rPr>
              <a:t>Instructor: Anthony Escalona</a:t>
            </a:r>
          </a:p>
          <a:p>
            <a:endParaRPr lang="en-US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25661"/>
            <a:ext cx="9144000" cy="24321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8"/>
            <a:r>
              <a:rPr lang="en-US" sz="2600">
                <a:cs typeface="Calibri"/>
              </a:rPr>
              <a:t>Team Members</a:t>
            </a:r>
            <a:endParaRPr lang="en-US" sz="2600">
              <a:ea typeface="Calibri"/>
              <a:cs typeface="Calibri"/>
            </a:endParaRPr>
          </a:p>
          <a:p>
            <a:pPr lvl="8"/>
            <a:r>
              <a:rPr lang="en-US" sz="2600">
                <a:cs typeface="Calibri"/>
              </a:rPr>
              <a:t>AJAY PODENDLA</a:t>
            </a:r>
            <a:endParaRPr lang="en-US" sz="2600">
              <a:ea typeface="Calibri"/>
              <a:cs typeface="Calibri"/>
            </a:endParaRPr>
          </a:p>
          <a:p>
            <a:pPr lvl="8"/>
            <a:r>
              <a:rPr lang="en-US" sz="2600">
                <a:cs typeface="Calibri"/>
              </a:rPr>
              <a:t>DEEPIKA DHANAVEL</a:t>
            </a:r>
            <a:endParaRPr lang="en-US" sz="2600">
              <a:ea typeface="Calibri"/>
              <a:cs typeface="Calibri"/>
            </a:endParaRPr>
          </a:p>
          <a:p>
            <a:pPr lvl="8"/>
            <a:r>
              <a:rPr lang="en-US" sz="2600">
                <a:cs typeface="Calibri"/>
              </a:rPr>
              <a:t>PAVANKALYAN SUDAGANI</a:t>
            </a:r>
            <a:endParaRPr lang="en-US" sz="2600">
              <a:ea typeface="Calibri"/>
              <a:cs typeface="Calibri"/>
            </a:endParaRPr>
          </a:p>
          <a:p>
            <a:pPr lvl="8"/>
            <a:r>
              <a:rPr lang="en-US" sz="2600">
                <a:cs typeface="Calibri"/>
              </a:rPr>
              <a:t>GNANA PRASUNA</a:t>
            </a:r>
            <a:endParaRPr lang="en-US" sz="2600">
              <a:ea typeface="Calibri"/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4BE3F36-1153-8AE1-7618-3C35C1CC46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7685" b="8046"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59202B-39E2-D152-0E8A-77444B0C2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591344"/>
            <a:ext cx="3200400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Creating the table</a:t>
            </a: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E84CA-05BB-0C7E-C1CE-414DD7202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-228600" algn="l"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FFFFFF"/>
                </a:solidFill>
              </a:rPr>
              <a:t>      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FFFFFF"/>
                </a:solidFill>
              </a:rPr>
              <a:t>First we need to Aggregate data from the </a:t>
            </a:r>
            <a:r>
              <a:rPr lang="en-US" sz="1900" err="1">
                <a:solidFill>
                  <a:srgbClr val="FFFFFF"/>
                </a:solidFill>
              </a:rPr>
              <a:t>trees_data</a:t>
            </a:r>
            <a:r>
              <a:rPr lang="en-US" sz="1900">
                <a:solidFill>
                  <a:srgbClr val="FFFFFF"/>
                </a:solidFill>
              </a:rPr>
              <a:t> table to count the total number of trees for each borough (</a:t>
            </a:r>
            <a:r>
              <a:rPr lang="en-US" sz="1900" err="1">
                <a:solidFill>
                  <a:srgbClr val="FFFFFF"/>
                </a:solidFill>
              </a:rPr>
              <a:t>boroname</a:t>
            </a:r>
            <a:r>
              <a:rPr lang="en-US" sz="1900">
                <a:solidFill>
                  <a:srgbClr val="FFFFFF"/>
                </a:solidFill>
              </a:rPr>
              <a:t>)</a:t>
            </a:r>
            <a:endParaRPr lang="en-US" sz="1900">
              <a:solidFill>
                <a:srgbClr val="FFFFFF"/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FFFFFF"/>
                </a:solidFill>
              </a:rPr>
              <a:t>We use join operation for joining  the </a:t>
            </a:r>
            <a:r>
              <a:rPr lang="en-US" sz="1900" err="1">
                <a:solidFill>
                  <a:srgbClr val="FFFFFF"/>
                </a:solidFill>
              </a:rPr>
              <a:t>tree_data</a:t>
            </a:r>
            <a:r>
              <a:rPr lang="en-US" sz="1900">
                <a:solidFill>
                  <a:srgbClr val="FFFFFF"/>
                </a:solidFill>
              </a:rPr>
              <a:t> and borough</a:t>
            </a:r>
            <a:endParaRPr lang="en-US" sz="1900">
              <a:solidFill>
                <a:srgbClr val="FFFFFF"/>
              </a:solidFill>
              <a:cs typeface="Calibri"/>
            </a:endParaRPr>
          </a:p>
          <a:p>
            <a:pPr marL="0" algn="l"/>
            <a:r>
              <a:rPr lang="en-US" sz="1900">
                <a:solidFill>
                  <a:srgbClr val="FFFFFF"/>
                </a:solidFill>
              </a:rPr>
              <a:t>    Output:</a:t>
            </a:r>
            <a:endParaRPr lang="en-US" sz="1900">
              <a:solidFill>
                <a:srgbClr val="FFFFFF"/>
              </a:solidFill>
              <a:cs typeface="Calibri" panose="020F0502020204030204"/>
            </a:endParaRPr>
          </a:p>
          <a:p>
            <a:pPr algn="l"/>
            <a:r>
              <a:rPr lang="en-US" sz="1900">
                <a:solidFill>
                  <a:srgbClr val="FFFFFF"/>
                </a:solidFill>
              </a:rPr>
              <a:t>     (</a:t>
            </a:r>
            <a:r>
              <a:rPr lang="en-US" sz="1900" err="1">
                <a:solidFill>
                  <a:srgbClr val="FFFFFF"/>
                </a:solidFill>
              </a:rPr>
              <a:t>datetime.date</a:t>
            </a:r>
            <a:r>
              <a:rPr lang="en-US" sz="1900">
                <a:solidFill>
                  <a:srgbClr val="FFFFFF"/>
                </a:solidFill>
              </a:rPr>
              <a:t>(2015, 9, 29), 268373, 206050, '010100000016D64DEB407F52C0C860CC91634E4440', 33, 3, 'Brooklyn', 728148.53241,1934138258.43)
(</a:t>
            </a:r>
            <a:r>
              <a:rPr lang="en-US" sz="1900" err="1">
                <a:solidFill>
                  <a:srgbClr val="FFFFFF"/>
                </a:solidFill>
              </a:rPr>
              <a:t>datetime.date</a:t>
            </a:r>
            <a:r>
              <a:rPr lang="en-US" sz="1900">
                <a:solidFill>
                  <a:srgbClr val="FFFFFF"/>
                </a:solidFill>
              </a:rPr>
              <a:t>(2015, 9, 29), 268373, 206050, '010100000016D64DEB407F52C0C860CC91634E4440', 33, 3, 'Brooklyn', 728148.53241, 1934138258.43)
</a:t>
            </a:r>
            <a:endParaRPr lang="en-US" sz="1900">
              <a:solidFill>
                <a:srgbClr val="FFFFFF"/>
              </a:solidFill>
              <a:cs typeface="Calibri" panose="020F0502020204030204"/>
            </a:endParaRPr>
          </a:p>
          <a:p>
            <a:pPr marL="0" indent="-228600" algn="l"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FFFFFF"/>
                </a:solidFill>
              </a:rPr>
              <a:t>The SQL query is aggregating data from the trees_2005 table to count the total number of trees for each assembly district (</a:t>
            </a:r>
            <a:r>
              <a:rPr lang="en-US" sz="1900" err="1">
                <a:solidFill>
                  <a:srgbClr val="FFFFFF"/>
                </a:solidFill>
              </a:rPr>
              <a:t>st_assem</a:t>
            </a:r>
            <a:r>
              <a:rPr lang="en-US" sz="1900">
                <a:solidFill>
                  <a:srgbClr val="FFFFFF"/>
                </a:solidFill>
              </a:rPr>
              <a:t>). </a:t>
            </a:r>
            <a:br>
              <a:rPr lang="en-US" sz="1900"/>
            </a:br>
            <a:endParaRPr lang="en-US" sz="190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>
              <a:solidFill>
                <a:srgbClr val="FFFFFF"/>
              </a:solidFill>
            </a:endParaRPr>
          </a:p>
          <a:p>
            <a:pPr marL="0" indent="-228600" algn="l">
              <a:buFont typeface="Arial" panose="020B0604020202020204" pitchFamily="34" charset="0"/>
              <a:buChar char="•"/>
            </a:pPr>
            <a:endParaRPr lang="en-US" sz="19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029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A7B64-2837-812D-3C6E-1C50A5393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>
                <a:cs typeface="Calibri"/>
              </a:rPr>
              <a:t>For data visualization we used bar charts and used species and how much portion it covered </a:t>
            </a:r>
          </a:p>
          <a:p>
            <a:endParaRPr lang="en-US" sz="1700">
              <a:cs typeface="Calibri"/>
            </a:endParaRPr>
          </a:p>
          <a:p>
            <a:endParaRPr lang="en-US" sz="1700">
              <a:cs typeface="Calibri"/>
            </a:endParaRPr>
          </a:p>
        </p:txBody>
      </p:sp>
      <p:pic>
        <p:nvPicPr>
          <p:cNvPr id="4" name="Picture 3" descr="A graph of a tree species&#10;&#10;Description automatically generated">
            <a:extLst>
              <a:ext uri="{FF2B5EF4-FFF2-40B4-BE49-F238E27FC236}">
                <a16:creationId xmlns:a16="http://schemas.microsoft.com/office/drawing/2014/main" id="{27F12993-EA1F-314D-DA0E-8175EF6CA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454605"/>
            <a:ext cx="6922008" cy="404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1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2D00340-1C7C-9E3D-19D9-3401DCB02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24" y="2167100"/>
            <a:ext cx="5260976" cy="31039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54775-AA63-A03E-4CA5-074DEBAD6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824" y="3146400"/>
            <a:ext cx="4391025" cy="24543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solidFill>
                  <a:schemeClr val="bg1">
                    <a:alpha val="80000"/>
                  </a:schemeClr>
                </a:solidFill>
                <a:cs typeface="Calibri"/>
              </a:rPr>
              <a:t>This is the </a:t>
            </a:r>
            <a:r>
              <a:rPr lang="en-US" sz="24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visualization</a:t>
            </a:r>
            <a:r>
              <a:rPr lang="en-US" sz="2400">
                <a:solidFill>
                  <a:schemeClr val="bg1">
                    <a:alpha val="80000"/>
                  </a:schemeClr>
                </a:solidFill>
                <a:cs typeface="Calibri"/>
              </a:rPr>
              <a:t> for species in 2015</a:t>
            </a:r>
          </a:p>
          <a:p>
            <a:endParaRPr lang="en-US" sz="2400">
              <a:solidFill>
                <a:schemeClr val="bg1">
                  <a:alpha val="80000"/>
                </a:schemeClr>
              </a:solidFill>
              <a:cs typeface="Calibri"/>
            </a:endParaRPr>
          </a:p>
          <a:p>
            <a:endParaRPr lang="en-US" sz="2400">
              <a:solidFill>
                <a:schemeClr val="bg1">
                  <a:alpha val="8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562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C6B62-BAAD-96FB-FF33-4C1EE00B4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5" cy="2454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chemeClr val="bg1">
                    <a:alpha val="80000"/>
                  </a:schemeClr>
                </a:solidFill>
                <a:cs typeface="Calibri"/>
              </a:rPr>
              <a:t>We created the subplots for top species living in new York for each borough</a:t>
            </a:r>
          </a:p>
          <a:p>
            <a:endParaRPr lang="en-US" sz="2400">
              <a:solidFill>
                <a:schemeClr val="bg1">
                  <a:alpha val="80000"/>
                </a:schemeClr>
              </a:solidFill>
              <a:cs typeface="Calibri"/>
            </a:endParaRPr>
          </a:p>
          <a:p>
            <a:endParaRPr lang="en-US" sz="2400">
              <a:solidFill>
                <a:schemeClr val="bg1">
                  <a:alpha val="80000"/>
                </a:schemeClr>
              </a:solidFill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8449F-81A1-91A5-A155-24F4BD8B1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982448"/>
            <a:ext cx="5260976" cy="285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71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54A79-782D-7473-3BA1-FF806B908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1170440"/>
            <a:ext cx="3702579" cy="481349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cs typeface="Calibri"/>
              </a:rPr>
              <a:t>Then we analyze the data and came to a conclusion that there are around 169 different tree species  in New York</a:t>
            </a:r>
          </a:p>
          <a:p>
            <a:pPr marL="0" indent="0">
              <a:buNone/>
            </a:pPr>
            <a:endParaRPr lang="en-US" sz="1200">
              <a:solidFill>
                <a:srgbClr val="FFFFFF"/>
              </a:solidFill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cs typeface="Calibri"/>
              </a:rPr>
              <a:t>In these 169 species around 72.5% are the top ten tree species remaining 159 are only 27.5% </a:t>
            </a:r>
          </a:p>
          <a:p>
            <a:pPr marL="0" indent="0">
              <a:buNone/>
            </a:pPr>
            <a:endParaRPr lang="en-US" sz="1200">
              <a:solidFill>
                <a:srgbClr val="FFFFFF"/>
              </a:solidFill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Overall, the most common species of tree is the LONDON PLANETREE.
15.11% of all NYC street trees are LONDON PLANETREE.
12.61% are MAPLE, NORWAY
10.74% are PEAR, CALLERY
8.81% are HONEYLOCUST
7.41% are OAK, PIN
4.67% are LINDEN, LITTLE LEAF
3.48% are ASH, GREEN
3.42% are MAPLE, RED
3.15% are MAPLE, SILVER
3.1% are UNKNOWN</a:t>
            </a:r>
            <a:endParaRPr lang="en-US" sz="1200">
              <a:solidFill>
                <a:srgbClr val="FFFFFF"/>
              </a:solidFill>
              <a:latin typeface="Times New Roman"/>
              <a:cs typeface="Calibri"/>
            </a:endParaRPr>
          </a:p>
          <a:p>
            <a:endParaRPr lang="en-US" sz="700">
              <a:solidFill>
                <a:srgbClr val="FFFFFF"/>
              </a:solidFill>
              <a:latin typeface="Times New Roman"/>
              <a:cs typeface="Calibri"/>
            </a:endParaRPr>
          </a:p>
        </p:txBody>
      </p:sp>
      <p:pic>
        <p:nvPicPr>
          <p:cNvPr id="22" name="Picture 21" descr="Small tree">
            <a:extLst>
              <a:ext uri="{FF2B5EF4-FFF2-40B4-BE49-F238E27FC236}">
                <a16:creationId xmlns:a16="http://schemas.microsoft.com/office/drawing/2014/main" id="{9414CE77-A388-C7C6-5703-F603E2647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80" r="32590" b="4"/>
          <a:stretch/>
        </p:blipFill>
        <p:spPr>
          <a:xfrm>
            <a:off x="6360501" y="787114"/>
            <a:ext cx="4696607" cy="528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57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336C1-1353-623D-7E79-475667799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The pie chart visualization of top tree in </a:t>
            </a:r>
            <a:r>
              <a:rPr lang="en-US" sz="2200" err="1">
                <a:cs typeface="Calibri"/>
              </a:rPr>
              <a:t>nyc</a:t>
            </a: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pic>
        <p:nvPicPr>
          <p:cNvPr id="4" name="Picture 3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B229EC1B-1F9E-D99C-82F7-4570755981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56" r="16617"/>
          <a:stretch/>
        </p:blipFill>
        <p:spPr>
          <a:xfrm>
            <a:off x="5042761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22562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AB8EDC3-1C0D-4505-A2C7-839A5161F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69E294-3813-4588-9E9C-AEA08F9C4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EF5CE9-6970-DFD8-D84F-F3703013C8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283" b="34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4" name="Picture 13" descr="A tree with green leaves&#10;&#10;Description automatically generated">
            <a:extLst>
              <a:ext uri="{FF2B5EF4-FFF2-40B4-BE49-F238E27FC236}">
                <a16:creationId xmlns:a16="http://schemas.microsoft.com/office/drawing/2014/main" id="{9E703BBD-298B-8CA6-D329-A01706B6EE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9" r="21677" b="3"/>
          <a:stretch/>
        </p:blipFill>
        <p:spPr>
          <a:xfrm>
            <a:off x="5933249" y="1869492"/>
            <a:ext cx="5283866" cy="4210442"/>
          </a:xfrm>
          <a:custGeom>
            <a:avLst/>
            <a:gdLst/>
            <a:ahLst/>
            <a:cxnLst/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05D584-74BA-5D35-7C08-414EB1FBC3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452784"/>
              </p:ext>
            </p:extLst>
          </p:nvPr>
        </p:nvGraphicFramePr>
        <p:xfrm>
          <a:off x="838344" y="2013625"/>
          <a:ext cx="4614759" cy="416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24008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map of different colored spots&#10;&#10;Description automatically generated">
            <a:extLst>
              <a:ext uri="{FF2B5EF4-FFF2-40B4-BE49-F238E27FC236}">
                <a16:creationId xmlns:a16="http://schemas.microsoft.com/office/drawing/2014/main" id="{7C296EEC-047C-EB29-B5C1-127A91DFA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282" y="358262"/>
            <a:ext cx="7168789" cy="5700432"/>
          </a:xfrm>
        </p:spPr>
      </p:pic>
    </p:spTree>
    <p:extLst>
      <p:ext uri="{BB962C8B-B14F-4D97-AF65-F5344CB8AC3E}">
        <p14:creationId xmlns:p14="http://schemas.microsoft.com/office/powerpoint/2010/main" val="3228716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eciduous tree">
            <a:extLst>
              <a:ext uri="{FF2B5EF4-FFF2-40B4-BE49-F238E27FC236}">
                <a16:creationId xmlns:a16="http://schemas.microsoft.com/office/drawing/2014/main" id="{06A4E229-DA61-B196-6742-4B854F77A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14D5E-245B-0497-31EE-BC2DAA837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cs typeface="Calibri"/>
              </a:rPr>
              <a:t>At last I would like to conclude by saying that saving trees is not only about safe guarding the environment but also securing the future.</a:t>
            </a:r>
          </a:p>
          <a:p>
            <a:r>
              <a:rPr lang="en-US" sz="1800">
                <a:solidFill>
                  <a:schemeClr val="tx2"/>
                </a:solidFill>
                <a:cs typeface="Calibri"/>
              </a:rPr>
              <a:t>Individually we all can contribute by planting trees and Rasing awareness in people 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055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E0E85-E8C0-B7FF-4321-C984BE3D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>
                <a:cs typeface="Calibri Light"/>
              </a:rPr>
              <a:t>Objective of the project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DDC83B2-C462-1C09-DB66-066E7C09C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cs typeface="Calibri" panose="020F0502020204030204"/>
              </a:rPr>
              <a:t>Our objective of this project is to find the top 10 tree species in Newyork and their health status</a:t>
            </a:r>
            <a:endParaRPr lang="en-US" sz="2000"/>
          </a:p>
          <a:p>
            <a:pPr marL="0" indent="0">
              <a:buNone/>
            </a:pPr>
            <a:r>
              <a:rPr lang="en-US" sz="2000">
                <a:cs typeface="Calibri"/>
              </a:rPr>
              <a:t>We also provide a geographical view of these trees health with the help of their locations(latitude and longitude)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  <p:pic>
        <p:nvPicPr>
          <p:cNvPr id="32" name="Picture 31" descr="Worm's-eye view of a large tree">
            <a:extLst>
              <a:ext uri="{FF2B5EF4-FFF2-40B4-BE49-F238E27FC236}">
                <a16:creationId xmlns:a16="http://schemas.microsoft.com/office/drawing/2014/main" id="{750E4E41-D464-E308-38E3-70B084300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1" r="35538" b="-3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217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39F7A-D22E-1175-74C8-37E4BB984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Data processing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089192-0123-0648-C4D2-EFD8BF3EB8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528858"/>
              </p:ext>
            </p:extLst>
          </p:nvPr>
        </p:nvGraphicFramePr>
        <p:xfrm>
          <a:off x="296673" y="1956198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26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23EC9A9-0D7B-EECC-5F9E-0697D2F48A0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21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7DCD2-4BC0-9DC8-A6EC-7DD095825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cs typeface="Calibri"/>
              </a:rPr>
              <a:t>We normalize the data and took top 10 tree species and there proportion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D60EFC-E3D6-EEE1-EEAA-B107CD06C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075116"/>
              </p:ext>
            </p:extLst>
          </p:nvPr>
        </p:nvGraphicFramePr>
        <p:xfrm>
          <a:off x="703182" y="671004"/>
          <a:ext cx="4777381" cy="5346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981">
                  <a:extLst>
                    <a:ext uri="{9D8B030D-6E8A-4147-A177-3AD203B41FA5}">
                      <a16:colId xmlns:a16="http://schemas.microsoft.com/office/drawing/2014/main" val="1805404307"/>
                    </a:ext>
                  </a:extLst>
                </a:gridCol>
                <a:gridCol w="2507256">
                  <a:extLst>
                    <a:ext uri="{9D8B030D-6E8A-4147-A177-3AD203B41FA5}">
                      <a16:colId xmlns:a16="http://schemas.microsoft.com/office/drawing/2014/main" val="2170256543"/>
                    </a:ext>
                  </a:extLst>
                </a:gridCol>
                <a:gridCol w="1623144">
                  <a:extLst>
                    <a:ext uri="{9D8B030D-6E8A-4147-A177-3AD203B41FA5}">
                      <a16:colId xmlns:a16="http://schemas.microsoft.com/office/drawing/2014/main" val="3381253200"/>
                    </a:ext>
                  </a:extLst>
                </a:gridCol>
              </a:tblGrid>
              <a:tr h="486023">
                <a:tc>
                  <a:txBody>
                    <a:bodyPr/>
                    <a:lstStyle/>
                    <a:p>
                      <a:pPr algn="r" fontAlgn="ctr"/>
                      <a:endParaRPr lang="en-US" sz="2200">
                        <a:effectLst/>
                      </a:endParaRPr>
                    </a:p>
                  </a:txBody>
                  <a:tcPr marL="110460" marR="110460" marT="55230" marB="55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>
                          <a:effectLst/>
                        </a:rPr>
                        <a:t>species</a:t>
                      </a:r>
                    </a:p>
                  </a:txBody>
                  <a:tcPr marL="110460" marR="110460" marT="55230" marB="55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>
                          <a:effectLst/>
                        </a:rPr>
                        <a:t>proportion</a:t>
                      </a:r>
                    </a:p>
                  </a:txBody>
                  <a:tcPr marL="110460" marR="110460" marT="55230" marB="55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269001"/>
                  </a:ext>
                </a:extLst>
              </a:tr>
              <a:tr h="486023"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>
                          <a:effectLst/>
                        </a:rPr>
                        <a:t>0</a:t>
                      </a:r>
                    </a:p>
                  </a:txBody>
                  <a:tcPr marL="110460" marR="110460" marT="55230" marB="55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200">
                          <a:effectLst/>
                        </a:rPr>
                        <a:t>London Planetree</a:t>
                      </a:r>
                    </a:p>
                  </a:txBody>
                  <a:tcPr marL="110460" marR="110460" marT="55230" marB="55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200">
                          <a:effectLst/>
                        </a:rPr>
                        <a:t>0.133423</a:t>
                      </a:r>
                    </a:p>
                  </a:txBody>
                  <a:tcPr marL="110460" marR="110460" marT="55230" marB="55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574222"/>
                  </a:ext>
                </a:extLst>
              </a:tr>
              <a:tr h="486023"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>
                          <a:effectLst/>
                        </a:rPr>
                        <a:t>1</a:t>
                      </a:r>
                    </a:p>
                  </a:txBody>
                  <a:tcPr marL="110460" marR="110460" marT="55230" marB="55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200" err="1">
                          <a:effectLst/>
                        </a:rPr>
                        <a:t>Honeylocust</a:t>
                      </a:r>
                    </a:p>
                  </a:txBody>
                  <a:tcPr marL="110460" marR="110460" marT="55230" marB="55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200">
                          <a:effectLst/>
                        </a:rPr>
                        <a:t>0.098539</a:t>
                      </a:r>
                    </a:p>
                  </a:txBody>
                  <a:tcPr marL="110460" marR="110460" marT="55230" marB="55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658278"/>
                  </a:ext>
                </a:extLst>
              </a:tr>
              <a:tr h="486023"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>
                          <a:effectLst/>
                        </a:rPr>
                        <a:t>2</a:t>
                      </a:r>
                    </a:p>
                  </a:txBody>
                  <a:tcPr marL="110460" marR="110460" marT="55230" marB="55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200">
                          <a:effectLst/>
                        </a:rPr>
                        <a:t>Callery Pear</a:t>
                      </a:r>
                    </a:p>
                  </a:txBody>
                  <a:tcPr marL="110460" marR="110460" marT="55230" marB="55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200">
                          <a:effectLst/>
                        </a:rPr>
                        <a:t>0.090362</a:t>
                      </a:r>
                    </a:p>
                  </a:txBody>
                  <a:tcPr marL="110460" marR="110460" marT="55230" marB="55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16675"/>
                  </a:ext>
                </a:extLst>
              </a:tr>
              <a:tr h="486023"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>
                          <a:effectLst/>
                        </a:rPr>
                        <a:t>3</a:t>
                      </a:r>
                    </a:p>
                  </a:txBody>
                  <a:tcPr marL="110460" marR="110460" marT="55230" marB="55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200">
                          <a:effectLst/>
                        </a:rPr>
                        <a:t>Pin Oak</a:t>
                      </a:r>
                    </a:p>
                  </a:txBody>
                  <a:tcPr marL="110460" marR="110460" marT="55230" marB="55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200">
                          <a:effectLst/>
                        </a:rPr>
                        <a:t>0.081551</a:t>
                      </a:r>
                    </a:p>
                  </a:txBody>
                  <a:tcPr marL="110460" marR="110460" marT="55230" marB="55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941761"/>
                  </a:ext>
                </a:extLst>
              </a:tr>
              <a:tr h="486023"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>
                          <a:effectLst/>
                        </a:rPr>
                        <a:t>4</a:t>
                      </a:r>
                    </a:p>
                  </a:txBody>
                  <a:tcPr marL="110460" marR="110460" marT="55230" marB="55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200">
                          <a:effectLst/>
                        </a:rPr>
                        <a:t>Norway Maple</a:t>
                      </a:r>
                    </a:p>
                  </a:txBody>
                  <a:tcPr marL="110460" marR="110460" marT="55230" marB="55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200">
                          <a:effectLst/>
                        </a:rPr>
                        <a:t>0.052424</a:t>
                      </a:r>
                    </a:p>
                  </a:txBody>
                  <a:tcPr marL="110460" marR="110460" marT="55230" marB="55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39832"/>
                  </a:ext>
                </a:extLst>
              </a:tr>
              <a:tr h="486023"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>
                          <a:effectLst/>
                        </a:rPr>
                        <a:t>5</a:t>
                      </a:r>
                    </a:p>
                  </a:txBody>
                  <a:tcPr marL="110460" marR="110460" marT="55230" marB="55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200">
                          <a:effectLst/>
                        </a:rPr>
                        <a:t>Littleleaf Linden</a:t>
                      </a:r>
                    </a:p>
                  </a:txBody>
                  <a:tcPr marL="110460" marR="110460" marT="55230" marB="55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200">
                          <a:effectLst/>
                        </a:rPr>
                        <a:t>0.045605</a:t>
                      </a:r>
                    </a:p>
                  </a:txBody>
                  <a:tcPr marL="110460" marR="110460" marT="55230" marB="55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884264"/>
                  </a:ext>
                </a:extLst>
              </a:tr>
              <a:tr h="486023"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>
                          <a:effectLst/>
                        </a:rPr>
                        <a:t>6</a:t>
                      </a:r>
                    </a:p>
                  </a:txBody>
                  <a:tcPr marL="110460" marR="110460" marT="55230" marB="55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200">
                          <a:effectLst/>
                        </a:rPr>
                        <a:t>Cherry</a:t>
                      </a:r>
                    </a:p>
                  </a:txBody>
                  <a:tcPr marL="110460" marR="110460" marT="55230" marB="55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200">
                          <a:effectLst/>
                        </a:rPr>
                        <a:t>0.044895</a:t>
                      </a:r>
                    </a:p>
                  </a:txBody>
                  <a:tcPr marL="110460" marR="110460" marT="55230" marB="55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21743"/>
                  </a:ext>
                </a:extLst>
              </a:tr>
              <a:tr h="486023"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>
                          <a:effectLst/>
                        </a:rPr>
                        <a:t>7</a:t>
                      </a:r>
                    </a:p>
                  </a:txBody>
                  <a:tcPr marL="110460" marR="110460" marT="55230" marB="55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200">
                          <a:effectLst/>
                        </a:rPr>
                        <a:t>Japanese Zelkova</a:t>
                      </a:r>
                    </a:p>
                  </a:txBody>
                  <a:tcPr marL="110460" marR="110460" marT="55230" marB="55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200">
                          <a:effectLst/>
                        </a:rPr>
                        <a:t>0.044863</a:t>
                      </a:r>
                    </a:p>
                  </a:txBody>
                  <a:tcPr marL="110460" marR="110460" marT="55230" marB="55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529644"/>
                  </a:ext>
                </a:extLst>
              </a:tr>
              <a:tr h="486023"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>
                          <a:effectLst/>
                        </a:rPr>
                        <a:t>8</a:t>
                      </a:r>
                    </a:p>
                  </a:txBody>
                  <a:tcPr marL="110460" marR="110460" marT="55230" marB="55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200">
                          <a:effectLst/>
                        </a:rPr>
                        <a:t>Ginkgo</a:t>
                      </a:r>
                    </a:p>
                  </a:txBody>
                  <a:tcPr marL="110460" marR="110460" marT="55230" marB="55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200">
                          <a:effectLst/>
                        </a:rPr>
                        <a:t>0.032237</a:t>
                      </a:r>
                    </a:p>
                  </a:txBody>
                  <a:tcPr marL="110460" marR="110460" marT="55230" marB="55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928153"/>
                  </a:ext>
                </a:extLst>
              </a:tr>
              <a:tr h="486023"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>
                          <a:effectLst/>
                        </a:rPr>
                        <a:t>9</a:t>
                      </a:r>
                    </a:p>
                  </a:txBody>
                  <a:tcPr marL="110460" marR="110460" marT="55230" marB="55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200">
                          <a:effectLst/>
                        </a:rPr>
                        <a:t>Sophora</a:t>
                      </a:r>
                    </a:p>
                  </a:txBody>
                  <a:tcPr marL="110460" marR="110460" marT="55230" marB="55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200">
                          <a:effectLst/>
                        </a:rPr>
                        <a:t>0.029652</a:t>
                      </a:r>
                    </a:p>
                  </a:txBody>
                  <a:tcPr marL="110460" marR="110460" marT="55230" marB="55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627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10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E9E7-6515-0CC9-8528-CFEEF4AA2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509" y="2357888"/>
            <a:ext cx="4265370" cy="39026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cs typeface="Calibri"/>
              </a:rPr>
              <a:t>We did the same thing to the  other data set from 2005 and we got these results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If we compare both of these you can see that from 2005 to 2015 the proportion of trees had  been decreasing day by day</a:t>
            </a: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/>
          </a:p>
          <a:p>
            <a:endParaRPr lang="en-US" sz="2000">
              <a:cs typeface="Calibri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49F5F0C-3AE1-E542-B534-E6D3184CB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207185"/>
              </p:ext>
            </p:extLst>
          </p:nvPr>
        </p:nvGraphicFramePr>
        <p:xfrm>
          <a:off x="994218" y="2357888"/>
          <a:ext cx="5288763" cy="37755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22075">
                  <a:extLst>
                    <a:ext uri="{9D8B030D-6E8A-4147-A177-3AD203B41FA5}">
                      <a16:colId xmlns:a16="http://schemas.microsoft.com/office/drawing/2014/main" val="2941358679"/>
                    </a:ext>
                  </a:extLst>
                </a:gridCol>
                <a:gridCol w="2745159">
                  <a:extLst>
                    <a:ext uri="{9D8B030D-6E8A-4147-A177-3AD203B41FA5}">
                      <a16:colId xmlns:a16="http://schemas.microsoft.com/office/drawing/2014/main" val="3042201041"/>
                    </a:ext>
                  </a:extLst>
                </a:gridCol>
                <a:gridCol w="1321529">
                  <a:extLst>
                    <a:ext uri="{9D8B030D-6E8A-4147-A177-3AD203B41FA5}">
                      <a16:colId xmlns:a16="http://schemas.microsoft.com/office/drawing/2014/main" val="2617258242"/>
                    </a:ext>
                  </a:extLst>
                </a:gridCol>
              </a:tblGrid>
              <a:tr h="419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species</a:t>
                      </a:r>
                    </a:p>
                  </a:txBody>
                  <a:tcPr marL="95341" marR="95341" marT="47670" marB="476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proportion</a:t>
                      </a:r>
                    </a:p>
                  </a:txBody>
                  <a:tcPr marL="95341" marR="95341" marT="47670" marB="47670" anchor="ctr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5341" marR="95341" marT="47670" marB="47670"/>
                </a:tc>
                <a:extLst>
                  <a:ext uri="{0D108BD9-81ED-4DB2-BD59-A6C34878D82A}">
                    <a16:rowId xmlns:a16="http://schemas.microsoft.com/office/drawing/2014/main" val="2879129574"/>
                  </a:ext>
                </a:extLst>
              </a:tr>
              <a:tr h="419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0</a:t>
                      </a:r>
                    </a:p>
                  </a:txBody>
                  <a:tcPr marL="95341" marR="95341" marT="47670" marB="47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900">
                          <a:effectLst/>
                        </a:rPr>
                        <a:t>LONDON PLANETREE</a:t>
                      </a:r>
                    </a:p>
                  </a:txBody>
                  <a:tcPr marL="95341" marR="95341" marT="47670" marB="47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900">
                          <a:effectLst/>
                        </a:rPr>
                        <a:t>0.151136</a:t>
                      </a:r>
                    </a:p>
                  </a:txBody>
                  <a:tcPr marL="95341" marR="95341" marT="47670" marB="47670" anchor="ctr"/>
                </a:tc>
                <a:extLst>
                  <a:ext uri="{0D108BD9-81ED-4DB2-BD59-A6C34878D82A}">
                    <a16:rowId xmlns:a16="http://schemas.microsoft.com/office/drawing/2014/main" val="4129063910"/>
                  </a:ext>
                </a:extLst>
              </a:tr>
              <a:tr h="419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1</a:t>
                      </a:r>
                    </a:p>
                  </a:txBody>
                  <a:tcPr marL="95341" marR="95341" marT="47670" marB="47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900">
                          <a:effectLst/>
                        </a:rPr>
                        <a:t>MAPLE, NORWAY</a:t>
                      </a:r>
                    </a:p>
                  </a:txBody>
                  <a:tcPr marL="95341" marR="95341" marT="47670" marB="47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900">
                          <a:effectLst/>
                        </a:rPr>
                        <a:t>0.126139</a:t>
                      </a:r>
                    </a:p>
                  </a:txBody>
                  <a:tcPr marL="95341" marR="95341" marT="47670" marB="47670" anchor="ctr"/>
                </a:tc>
                <a:extLst>
                  <a:ext uri="{0D108BD9-81ED-4DB2-BD59-A6C34878D82A}">
                    <a16:rowId xmlns:a16="http://schemas.microsoft.com/office/drawing/2014/main" val="1660162485"/>
                  </a:ext>
                </a:extLst>
              </a:tr>
              <a:tr h="419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2</a:t>
                      </a:r>
                    </a:p>
                  </a:txBody>
                  <a:tcPr marL="95341" marR="95341" marT="47670" marB="47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900">
                          <a:effectLst/>
                        </a:rPr>
                        <a:t>PEAR, CALLERY</a:t>
                      </a:r>
                    </a:p>
                  </a:txBody>
                  <a:tcPr marL="95341" marR="95341" marT="47670" marB="47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900">
                          <a:effectLst/>
                        </a:rPr>
                        <a:t>0.107353</a:t>
                      </a:r>
                    </a:p>
                  </a:txBody>
                  <a:tcPr marL="95341" marR="95341" marT="47670" marB="47670" anchor="ctr"/>
                </a:tc>
                <a:extLst>
                  <a:ext uri="{0D108BD9-81ED-4DB2-BD59-A6C34878D82A}">
                    <a16:rowId xmlns:a16="http://schemas.microsoft.com/office/drawing/2014/main" val="268527556"/>
                  </a:ext>
                </a:extLst>
              </a:tr>
              <a:tr h="419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3</a:t>
                      </a:r>
                    </a:p>
                  </a:txBody>
                  <a:tcPr marL="95341" marR="95341" marT="47670" marB="47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900">
                          <a:effectLst/>
                        </a:rPr>
                        <a:t>HONEYLOCUST</a:t>
                      </a:r>
                    </a:p>
                  </a:txBody>
                  <a:tcPr marL="95341" marR="95341" marT="47670" marB="47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900">
                          <a:effectLst/>
                        </a:rPr>
                        <a:t>0.088105</a:t>
                      </a:r>
                    </a:p>
                  </a:txBody>
                  <a:tcPr marL="95341" marR="95341" marT="47670" marB="47670" anchor="ctr"/>
                </a:tc>
                <a:extLst>
                  <a:ext uri="{0D108BD9-81ED-4DB2-BD59-A6C34878D82A}">
                    <a16:rowId xmlns:a16="http://schemas.microsoft.com/office/drawing/2014/main" val="1921889291"/>
                  </a:ext>
                </a:extLst>
              </a:tr>
              <a:tr h="419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4</a:t>
                      </a:r>
                    </a:p>
                  </a:txBody>
                  <a:tcPr marL="95341" marR="95341" marT="47670" marB="47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900">
                          <a:effectLst/>
                        </a:rPr>
                        <a:t>OAK, PIN</a:t>
                      </a:r>
                    </a:p>
                  </a:txBody>
                  <a:tcPr marL="95341" marR="95341" marT="47670" marB="47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900">
                          <a:effectLst/>
                        </a:rPr>
                        <a:t>0.074100</a:t>
                      </a:r>
                    </a:p>
                  </a:txBody>
                  <a:tcPr marL="95341" marR="95341" marT="47670" marB="47670" anchor="ctr"/>
                </a:tc>
                <a:extLst>
                  <a:ext uri="{0D108BD9-81ED-4DB2-BD59-A6C34878D82A}">
                    <a16:rowId xmlns:a16="http://schemas.microsoft.com/office/drawing/2014/main" val="942803693"/>
                  </a:ext>
                </a:extLst>
              </a:tr>
              <a:tr h="419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5</a:t>
                      </a:r>
                    </a:p>
                  </a:txBody>
                  <a:tcPr marL="95341" marR="95341" marT="47670" marB="47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900">
                          <a:effectLst/>
                        </a:rPr>
                        <a:t>LINDEN, LITTLE LEAF</a:t>
                      </a:r>
                    </a:p>
                  </a:txBody>
                  <a:tcPr marL="95341" marR="95341" marT="47670" marB="47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900">
                          <a:effectLst/>
                        </a:rPr>
                        <a:t>0.046700</a:t>
                      </a:r>
                    </a:p>
                  </a:txBody>
                  <a:tcPr marL="95341" marR="95341" marT="47670" marB="47670" anchor="ctr"/>
                </a:tc>
                <a:extLst>
                  <a:ext uri="{0D108BD9-81ED-4DB2-BD59-A6C34878D82A}">
                    <a16:rowId xmlns:a16="http://schemas.microsoft.com/office/drawing/2014/main" val="2130042089"/>
                  </a:ext>
                </a:extLst>
              </a:tr>
              <a:tr h="419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6</a:t>
                      </a:r>
                    </a:p>
                  </a:txBody>
                  <a:tcPr marL="95341" marR="95341" marT="47670" marB="47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900">
                          <a:effectLst/>
                        </a:rPr>
                        <a:t>ASH, GREEN</a:t>
                      </a:r>
                    </a:p>
                  </a:txBody>
                  <a:tcPr marL="95341" marR="95341" marT="47670" marB="47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900">
                          <a:effectLst/>
                        </a:rPr>
                        <a:t>0.034816</a:t>
                      </a:r>
                    </a:p>
                  </a:txBody>
                  <a:tcPr marL="95341" marR="95341" marT="47670" marB="47670" anchor="ctr"/>
                </a:tc>
                <a:extLst>
                  <a:ext uri="{0D108BD9-81ED-4DB2-BD59-A6C34878D82A}">
                    <a16:rowId xmlns:a16="http://schemas.microsoft.com/office/drawing/2014/main" val="3199157408"/>
                  </a:ext>
                </a:extLst>
              </a:tr>
              <a:tr h="419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7</a:t>
                      </a:r>
                    </a:p>
                  </a:txBody>
                  <a:tcPr marL="95341" marR="95341" marT="47670" marB="47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900">
                          <a:effectLst/>
                        </a:rPr>
                        <a:t>MAPLE, RED</a:t>
                      </a:r>
                    </a:p>
                  </a:txBody>
                  <a:tcPr marL="95341" marR="95341" marT="47670" marB="47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900">
                          <a:effectLst/>
                        </a:rPr>
                        <a:t>0.03419</a:t>
                      </a:r>
                    </a:p>
                  </a:txBody>
                  <a:tcPr marL="95341" marR="95341" marT="47670" marB="47670" anchor="ctr"/>
                </a:tc>
                <a:extLst>
                  <a:ext uri="{0D108BD9-81ED-4DB2-BD59-A6C34878D82A}">
                    <a16:rowId xmlns:a16="http://schemas.microsoft.com/office/drawing/2014/main" val="1946513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960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8738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9E8B8-A03D-AAB8-DD5F-D8F7C5C13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5598" y="2551176"/>
            <a:ext cx="5444382" cy="35912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700">
              <a:cs typeface="Calibri"/>
            </a:endParaRPr>
          </a:p>
          <a:p>
            <a:pPr marL="0" indent="0">
              <a:buNone/>
            </a:pPr>
            <a:r>
              <a:rPr lang="en-US" sz="1700">
                <a:cs typeface="Calibri"/>
              </a:rPr>
              <a:t>We took the </a:t>
            </a:r>
            <a:r>
              <a:rPr lang="en-US" sz="1700" err="1">
                <a:cs typeface="Calibri"/>
              </a:rPr>
              <a:t>nybb</a:t>
            </a:r>
            <a:r>
              <a:rPr lang="en-US" sz="1700">
                <a:cs typeface="Calibri"/>
              </a:rPr>
              <a:t> dataset and see  the proportion of the tree rate is new </a:t>
            </a:r>
            <a:r>
              <a:rPr lang="en-US" sz="1700" err="1">
                <a:cs typeface="Calibri"/>
              </a:rPr>
              <a:t>york</a:t>
            </a:r>
            <a:r>
              <a:rPr lang="en-US" sz="1700">
                <a:cs typeface="Calibri"/>
              </a:rPr>
              <a:t> in different places  and these are the results.</a:t>
            </a:r>
          </a:p>
          <a:p>
            <a:pPr marL="0" indent="0">
              <a:buNone/>
            </a:pPr>
            <a:endParaRPr lang="en-US" sz="1700">
              <a:cs typeface="Calibri"/>
            </a:endParaRPr>
          </a:p>
          <a:p>
            <a:pPr marL="0" indent="0">
              <a:buNone/>
            </a:pPr>
            <a:r>
              <a:rPr lang="en-US" sz="1700">
                <a:cs typeface="Calibri"/>
              </a:rPr>
              <a:t>We define them by colors by which one could easily understand.</a:t>
            </a:r>
          </a:p>
          <a:p>
            <a:pPr marL="0" indent="0">
              <a:buNone/>
            </a:pPr>
            <a:r>
              <a:rPr lang="en-US" sz="1700">
                <a:ea typeface="+mn-lt"/>
                <a:cs typeface="+mn-lt"/>
              </a:rPr>
              <a:t>These are the results</a:t>
            </a:r>
          </a:p>
          <a:p>
            <a:pPr marL="0" indent="0">
              <a:buNone/>
            </a:pPr>
            <a:r>
              <a:rPr lang="en-US" sz="1700">
                <a:ea typeface="+mn-lt"/>
                <a:cs typeface="+mn-lt"/>
              </a:rPr>
              <a:t>{'Staten Island': 'red', 'Bronx': 'green', 'Queens': 'orange', 'Manhattan': 'blue', 'Brooklyn': 'pink'}</a:t>
            </a:r>
            <a:endParaRPr lang="en-US" sz="1700"/>
          </a:p>
          <a:p>
            <a:pPr marL="0" indent="0">
              <a:buNone/>
            </a:pPr>
            <a:endParaRPr lang="en-US" sz="1700">
              <a:cs typeface="Calibri"/>
            </a:endParaRPr>
          </a:p>
          <a:p>
            <a:pPr marL="0" indent="0">
              <a:buNone/>
            </a:pPr>
            <a:endParaRPr lang="en-US" sz="170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0D887E-8036-C1E5-F40F-35D068A0F37A}"/>
              </a:ext>
            </a:extLst>
          </p:cNvPr>
          <p:cNvSpPr txBox="1"/>
          <p:nvPr/>
        </p:nvSpPr>
        <p:spPr>
          <a:xfrm flipH="1">
            <a:off x="402206" y="1969573"/>
            <a:ext cx="5526737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600"/>
              </a:spcAft>
            </a:pPr>
            <a:endParaRPr lang="en-US">
              <a:solidFill>
                <a:srgbClr val="303F9F"/>
              </a:solidFill>
              <a:latin typeface="Courier New"/>
              <a:cs typeface="Courier New"/>
            </a:endParaRPr>
          </a:p>
          <a:p>
            <a:pPr>
              <a:spcAft>
                <a:spcPts val="600"/>
              </a:spcAft>
            </a:pPr>
            <a:endParaRPr lang="en-US">
              <a:latin typeface="Calibri" panose="020F0502020204030204"/>
              <a:cs typeface="Calibri" panose="020F0502020204030204"/>
            </a:endParaRPr>
          </a:p>
          <a:p>
            <a:pPr>
              <a:spcAft>
                <a:spcPts val="600"/>
              </a:spcAft>
            </a:pPr>
            <a:endParaRPr lang="en-US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92F47E3-84B7-14D2-1136-F20194F84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355273"/>
              </p:ext>
            </p:extLst>
          </p:nvPr>
        </p:nvGraphicFramePr>
        <p:xfrm>
          <a:off x="742122" y="1712678"/>
          <a:ext cx="4365440" cy="3571791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15422">
                  <a:extLst>
                    <a:ext uri="{9D8B030D-6E8A-4147-A177-3AD203B41FA5}">
                      <a16:colId xmlns:a16="http://schemas.microsoft.com/office/drawing/2014/main" val="2958614205"/>
                    </a:ext>
                  </a:extLst>
                </a:gridCol>
                <a:gridCol w="1038034">
                  <a:extLst>
                    <a:ext uri="{9D8B030D-6E8A-4147-A177-3AD203B41FA5}">
                      <a16:colId xmlns:a16="http://schemas.microsoft.com/office/drawing/2014/main" val="1066808034"/>
                    </a:ext>
                  </a:extLst>
                </a:gridCol>
                <a:gridCol w="681632">
                  <a:extLst>
                    <a:ext uri="{9D8B030D-6E8A-4147-A177-3AD203B41FA5}">
                      <a16:colId xmlns:a16="http://schemas.microsoft.com/office/drawing/2014/main" val="2571548272"/>
                    </a:ext>
                  </a:extLst>
                </a:gridCol>
                <a:gridCol w="709932">
                  <a:extLst>
                    <a:ext uri="{9D8B030D-6E8A-4147-A177-3AD203B41FA5}">
                      <a16:colId xmlns:a16="http://schemas.microsoft.com/office/drawing/2014/main" val="3620645248"/>
                    </a:ext>
                  </a:extLst>
                </a:gridCol>
                <a:gridCol w="888039">
                  <a:extLst>
                    <a:ext uri="{9D8B030D-6E8A-4147-A177-3AD203B41FA5}">
                      <a16:colId xmlns:a16="http://schemas.microsoft.com/office/drawing/2014/main" val="2310882369"/>
                    </a:ext>
                  </a:extLst>
                </a:gridCol>
                <a:gridCol w="832381">
                  <a:extLst>
                    <a:ext uri="{9D8B030D-6E8A-4147-A177-3AD203B41FA5}">
                      <a16:colId xmlns:a16="http://schemas.microsoft.com/office/drawing/2014/main" val="2734993222"/>
                    </a:ext>
                  </a:extLst>
                </a:gridCol>
              </a:tblGrid>
              <a:tr h="383986">
                <a:tc>
                  <a:txBody>
                    <a:bodyPr/>
                    <a:lstStyle/>
                    <a:p>
                      <a:pPr algn="r" fontAlgn="ctr"/>
                      <a:endParaRPr lang="en-US" sz="800" b="0" cap="none" spc="0" err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0639" marR="48561" marT="54338" marB="5433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spc="0" noProof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THE_GEOM</a:t>
                      </a:r>
                    </a:p>
                    <a:p>
                      <a:pPr lvl="0" algn="r">
                        <a:buNone/>
                      </a:pPr>
                      <a:endParaRPr lang="en-US" sz="800" b="0" i="0" u="none" strike="noStrike" cap="none" spc="0" noProof="0" err="1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0639" marR="48561" marT="54338" marB="5433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spc="0" noProof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BOROCODE</a:t>
                      </a:r>
                    </a:p>
                    <a:p>
                      <a:pPr lvl="0" algn="r">
                        <a:buNone/>
                      </a:pPr>
                      <a:r>
                        <a:rPr lang="en-US" sz="800" b="0" cap="none" spc="0"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endParaRPr lang="en-US" sz="800" b="0" cap="none" spc="0" err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0639" marR="48561" marT="54338" marB="5433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spc="0" noProof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BORONAME</a:t>
                      </a:r>
                    </a:p>
                    <a:p>
                      <a:pPr lvl="0" algn="r">
                        <a:buNone/>
                      </a:pPr>
                      <a:endParaRPr lang="en-US" sz="8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0639" marR="48561" marT="54338" marB="5433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spc="0" noProof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SHAPE_LENG</a:t>
                      </a:r>
                    </a:p>
                    <a:p>
                      <a:pPr lvl="0" algn="r">
                        <a:buNone/>
                      </a:pPr>
                      <a:endParaRPr lang="en-US" sz="8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0639" marR="48561" marT="54338" marB="5433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b="0" i="0" u="none" strike="noStrike" cap="none" spc="0" noProof="0">
                          <a:solidFill>
                            <a:schemeClr val="bg1"/>
                          </a:solidFill>
                          <a:latin typeface="Calibri"/>
                        </a:rPr>
                        <a:t>SHAPE_AREA</a:t>
                      </a:r>
                      <a:endParaRPr lang="en-US" sz="8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70639" marR="48561" marT="54338" marB="5433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119841"/>
                  </a:ext>
                </a:extLst>
              </a:tr>
              <a:tr h="6375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70639" marR="16298" marT="54338" marB="5433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MULTIPOLYGON (((-74.05050806403247 40.56642203...</a:t>
                      </a:r>
                    </a:p>
                  </a:txBody>
                  <a:tcPr marL="70639" marR="16298" marT="54338" marB="5433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marL="70639" marR="16298" marT="54338" marB="5433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Staten Island</a:t>
                      </a:r>
                    </a:p>
                  </a:txBody>
                  <a:tcPr marL="70639" marR="16298" marT="54338" marB="5433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325917.353950</a:t>
                      </a:r>
                    </a:p>
                  </a:txBody>
                  <a:tcPr marL="70639" marR="16298" marT="54338" marB="5433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1.623621e+09</a:t>
                      </a:r>
                    </a:p>
                  </a:txBody>
                  <a:tcPr marL="70639" marR="16298" marT="54338" marB="5433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891017"/>
                  </a:ext>
                </a:extLst>
              </a:tr>
              <a:tr h="6375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70639" marR="16298" marT="54338" marB="5433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MULTIPOLYGON (((-73.89680883223778 40.79580844...</a:t>
                      </a:r>
                    </a:p>
                  </a:txBody>
                  <a:tcPr marL="70639" marR="16298" marT="54338" marB="5433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70639" marR="16298" marT="54338" marB="5433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Bronx</a:t>
                      </a:r>
                    </a:p>
                  </a:txBody>
                  <a:tcPr marL="70639" marR="16298" marT="54338" marB="5433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463179.772813</a:t>
                      </a:r>
                    </a:p>
                  </a:txBody>
                  <a:tcPr marL="70639" marR="16298" marT="54338" marB="5433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1.187175e+09</a:t>
                      </a:r>
                    </a:p>
                  </a:txBody>
                  <a:tcPr marL="70639" marR="16298" marT="54338" marB="5433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8375"/>
                  </a:ext>
                </a:extLst>
              </a:tr>
              <a:tr h="6375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70639" marR="16298" marT="54338" marB="5433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MULTIPOLYGON (((-73.82644661516991 40.59052744...</a:t>
                      </a:r>
                    </a:p>
                  </a:txBody>
                  <a:tcPr marL="70639" marR="16298" marT="54338" marB="5433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70639" marR="16298" marT="54338" marB="5433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Queens</a:t>
                      </a:r>
                    </a:p>
                  </a:txBody>
                  <a:tcPr marL="70639" marR="16298" marT="54338" marB="5433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888199.730955</a:t>
                      </a:r>
                    </a:p>
                  </a:txBody>
                  <a:tcPr marL="70639" marR="16298" marT="54338" marB="5433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3.041419e+09</a:t>
                      </a:r>
                    </a:p>
                  </a:txBody>
                  <a:tcPr marL="70639" marR="16298" marT="54338" marB="5433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507920"/>
                  </a:ext>
                </a:extLst>
              </a:tr>
              <a:tr h="6375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70639" marR="16298" marT="54338" marB="5433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MULTIPOLYGON (((-74.01092841268026 40.68449147...</a:t>
                      </a:r>
                    </a:p>
                  </a:txBody>
                  <a:tcPr marL="70639" marR="16298" marT="54338" marB="5433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70639" marR="16298" marT="54338" marB="5433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Manhattan</a:t>
                      </a:r>
                    </a:p>
                  </a:txBody>
                  <a:tcPr marL="70639" marR="16298" marT="54338" marB="5433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357713.308660</a:t>
                      </a:r>
                    </a:p>
                  </a:txBody>
                  <a:tcPr marL="70639" marR="16298" marT="54338" marB="5433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6.365205e+08</a:t>
                      </a:r>
                    </a:p>
                  </a:txBody>
                  <a:tcPr marL="70639" marR="16298" marT="54338" marB="5433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149540"/>
                  </a:ext>
                </a:extLst>
              </a:tr>
              <a:tr h="6375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70639" marR="16298" marT="54338" marB="5433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MULTIPOLYGON (((-73.86327471071958 40.58387684...</a:t>
                      </a:r>
                    </a:p>
                  </a:txBody>
                  <a:tcPr marL="70639" marR="16298" marT="54338" marB="5433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70639" marR="16298" marT="54338" marB="5433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Brooklyn</a:t>
                      </a:r>
                    </a:p>
                  </a:txBody>
                  <a:tcPr marL="70639" marR="16298" marT="54338" marB="5433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728148.532410</a:t>
                      </a:r>
                    </a:p>
                  </a:txBody>
                  <a:tcPr marL="70639" marR="16298" marT="54338" marB="5433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1.934138e+09</a:t>
                      </a:r>
                    </a:p>
                  </a:txBody>
                  <a:tcPr marL="70639" marR="16298" marT="54338" marB="5433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43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638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5ECFF-83E5-C3CF-CC0B-EDBFF40AA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112" y="514537"/>
            <a:ext cx="10683688" cy="56624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Problems occurred during the project: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 For cleaning the data it took a lot of time as the dataset are huge and    fixing every column and filtering the data is problematic</a:t>
            </a:r>
          </a:p>
          <a:p>
            <a:r>
              <a:rPr lang="en-US">
                <a:cs typeface="Calibri"/>
              </a:rPr>
              <a:t>During the visualizing subplot we use different techniques like enumerate for displaying the plots</a:t>
            </a:r>
          </a:p>
          <a:p>
            <a:r>
              <a:rPr lang="en-US">
                <a:cs typeface="Calibri"/>
              </a:rPr>
              <a:t>Inserting the data with python to postgres is a bit problematic as some values are missing and some special characters.</a:t>
            </a:r>
          </a:p>
          <a:p>
            <a:r>
              <a:rPr lang="en-US">
                <a:latin typeface="Arial"/>
                <a:cs typeface="Arial"/>
              </a:rPr>
              <a:t>The main problem occurred during the project is type casting during the context of latitude and longitude .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593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48F62-55CE-E9B4-1EB7-6D127384A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146400"/>
            <a:ext cx="4394200" cy="24543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400">
              <a:solidFill>
                <a:schemeClr val="bg1">
                  <a:alpha val="80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>
                    <a:alpha val="80000"/>
                  </a:schemeClr>
                </a:solidFill>
                <a:cs typeface="Calibri"/>
              </a:rPr>
              <a:t>We need to connect to Postgres so that if we want to change anything in Postgres we can do it in python it automatically changes.</a:t>
            </a:r>
          </a:p>
          <a:p>
            <a:pPr marL="0" indent="0">
              <a:buNone/>
            </a:pPr>
            <a:endParaRPr lang="en-US" sz="2400">
              <a:solidFill>
                <a:schemeClr val="bg1">
                  <a:alpha val="80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en-US" sz="2400">
              <a:solidFill>
                <a:schemeClr val="bg1">
                  <a:alpha val="80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en-US" sz="2400">
              <a:solidFill>
                <a:schemeClr val="bg1">
                  <a:alpha val="80000"/>
                </a:schemeClr>
              </a:solidFill>
              <a:cs typeface="Calibri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C628D46D-74F7-EA63-783B-EFE4AF606E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07" r="1" b="1370"/>
          <a:stretch/>
        </p:blipFill>
        <p:spPr>
          <a:xfrm>
            <a:off x="5814060" y="2"/>
            <a:ext cx="6377940" cy="3333749"/>
          </a:xfrm>
          <a:custGeom>
            <a:avLst/>
            <a:gdLst/>
            <a:ahLst/>
            <a:cxnLst/>
            <a:rect l="l" t="t" r="r" b="b"/>
            <a:pathLst>
              <a:path w="6377940" h="3333749">
                <a:moveTo>
                  <a:pt x="0" y="0"/>
                </a:moveTo>
                <a:lnTo>
                  <a:pt x="6377940" y="0"/>
                </a:lnTo>
                <a:lnTo>
                  <a:pt x="6377940" y="3333749"/>
                </a:lnTo>
                <a:lnTo>
                  <a:pt x="174585" y="3333749"/>
                </a:lnTo>
                <a:lnTo>
                  <a:pt x="0" y="2202180"/>
                </a:lnTo>
                <a:close/>
              </a:path>
            </a:pathLst>
          </a:cu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D83CE5C-C2EA-6F38-9B06-893AEC7453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21" r="1" b="5856"/>
          <a:stretch/>
        </p:blipFill>
        <p:spPr>
          <a:xfrm>
            <a:off x="5814060" y="3524252"/>
            <a:ext cx="6377940" cy="3333748"/>
          </a:xfrm>
          <a:custGeom>
            <a:avLst/>
            <a:gdLst/>
            <a:ahLst/>
            <a:cxnLst/>
            <a:rect l="l" t="t" r="r" b="b"/>
            <a:pathLst>
              <a:path w="6377940" h="3333748">
                <a:moveTo>
                  <a:pt x="203977" y="0"/>
                </a:moveTo>
                <a:lnTo>
                  <a:pt x="6377940" y="0"/>
                </a:lnTo>
                <a:lnTo>
                  <a:pt x="6377940" y="3333748"/>
                </a:lnTo>
                <a:lnTo>
                  <a:pt x="0" y="3333748"/>
                </a:lnTo>
                <a:lnTo>
                  <a:pt x="525780" y="1931668"/>
                </a:lnTo>
                <a:lnTo>
                  <a:pt x="205740" y="11428"/>
                </a:lnTo>
                <a:close/>
              </a:path>
            </a:pathLst>
          </a:cu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364A290D-B7BC-40B4-AB97-0C801BCCE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8" y="544"/>
            <a:ext cx="874716" cy="6857455"/>
            <a:chOff x="5632358" y="544"/>
            <a:chExt cx="874716" cy="6857455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C60D1EB-842B-4027-9728-E57314926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914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0" dist="152400" dir="10800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4E103E5-C039-4EA4-843B-AD566B5C9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914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7545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                          CS –673 Mid Term Project                           Analyzing New York City Data  Instructor: Anthony Escalona </vt:lpstr>
      <vt:lpstr>Objective of the project</vt:lpstr>
      <vt:lpstr>Data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the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2023-11-16T19:05:41Z</dcterms:created>
  <dcterms:modified xsi:type="dcterms:W3CDTF">2023-11-18T00:46:46Z</dcterms:modified>
</cp:coreProperties>
</file>