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4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5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  <p:sldMasterId id="2147483883" r:id="rId4"/>
    <p:sldMasterId id="2147483897" r:id="rId5"/>
    <p:sldMasterId id="2147483909" r:id="rId6"/>
  </p:sldMasterIdLst>
  <p:notesMasterIdLst>
    <p:notesMasterId r:id="rId40"/>
  </p:notesMasterIdLst>
  <p:handoutMasterIdLst>
    <p:handoutMasterId r:id="rId41"/>
  </p:handoutMasterIdLst>
  <p:sldIdLst>
    <p:sldId id="421" r:id="rId7"/>
    <p:sldId id="418" r:id="rId8"/>
    <p:sldId id="419" r:id="rId9"/>
    <p:sldId id="413" r:id="rId10"/>
    <p:sldId id="409" r:id="rId11"/>
    <p:sldId id="410" r:id="rId12"/>
    <p:sldId id="411" r:id="rId13"/>
    <p:sldId id="412" r:id="rId14"/>
    <p:sldId id="436" r:id="rId15"/>
    <p:sldId id="437" r:id="rId16"/>
    <p:sldId id="438" r:id="rId17"/>
    <p:sldId id="439" r:id="rId18"/>
    <p:sldId id="432" r:id="rId19"/>
    <p:sldId id="433" r:id="rId20"/>
    <p:sldId id="434" r:id="rId21"/>
    <p:sldId id="435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290" r:id="rId31"/>
    <p:sldId id="399" r:id="rId32"/>
    <p:sldId id="422" r:id="rId33"/>
    <p:sldId id="401" r:id="rId34"/>
    <p:sldId id="423" r:id="rId35"/>
    <p:sldId id="402" r:id="rId36"/>
    <p:sldId id="403" r:id="rId37"/>
    <p:sldId id="404" r:id="rId38"/>
    <p:sldId id="405" r:id="rId39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5" autoAdjust="0"/>
    <p:restoredTop sz="92380" autoAdjust="0"/>
  </p:normalViewPr>
  <p:slideViewPr>
    <p:cSldViewPr showGuides="1">
      <p:cViewPr varScale="1">
        <p:scale>
          <a:sx n="24" d="100"/>
          <a:sy n="24" d="100"/>
        </p:scale>
        <p:origin x="48" y="990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  <a:prstGeom prst="rect">
            <a:avLst/>
          </a:prstGeo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32E9-34D7-4347-824C-1F7F4F293570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176ED-1328-49EB-BFB7-C95BA367FF04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881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D1A6-6418-4655-86E5-C7A013A63C3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F63F9-5CF8-4937-9266-775B900ED4EA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8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6B5ED-67C1-4E38-A6CB-F893AECB6AA6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97A15-F6B9-4C49-8AF1-345847F103AE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9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F0F95-9770-488E-B7EC-01E2A6FCD432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1B2A-7BBB-45C2-B821-529E0C367243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6524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E351-800F-4088-AE81-D4BDB3A4E68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EA6E0-5B07-4FE6-BB9A-B5A48A69E744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74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8FB2E-9FEA-469E-987E-A070B860BB7D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2D8B-F70C-4EF9-A147-9EC9D958AAF4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871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E759-CDB2-40F1-8410-94F57AF2898C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F94E4-BF68-4B17-91FF-B81586EDB2B0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923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DD18A-A69B-465D-AC50-7727CEA35050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56A98-9134-47C3-9170-E9C3426236A6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4603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DD57-CB25-45E3-9854-BC1AD511B217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0C75F-78FA-45FB-B8AA-EC9C1BB98953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412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2DC7A-58B8-40FB-B3C7-8EA1633F2D4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EE9B7-67E1-4389-B156-03FC432B8B4B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75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0D9D0-5C0F-45A9-B68A-5A24CC4A8714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86B78-9BA5-4CCC-9C34-59D45C812101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2790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3"/>
          <p:cNvSpPr/>
          <p:nvPr userDrawn="1"/>
        </p:nvSpPr>
        <p:spPr>
          <a:xfrm rot="151728">
            <a:off x="10521831" y="3402808"/>
            <a:ext cx="807173" cy="2890838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正方形/長方形 7"/>
          <p:cNvSpPr/>
          <p:nvPr userDrawn="1"/>
        </p:nvSpPr>
        <p:spPr>
          <a:xfrm rot="257370">
            <a:off x="5185913" y="5869782"/>
            <a:ext cx="735743" cy="2693193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上矢印 4"/>
          <p:cNvSpPr/>
          <p:nvPr userDrawn="1"/>
        </p:nvSpPr>
        <p:spPr>
          <a:xfrm rot="3102645">
            <a:off x="12137263" y="687268"/>
            <a:ext cx="2478881" cy="6357386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二等辺三角形 5"/>
          <p:cNvSpPr/>
          <p:nvPr userDrawn="1"/>
        </p:nvSpPr>
        <p:spPr>
          <a:xfrm rot="13925698">
            <a:off x="3104844" y="5193729"/>
            <a:ext cx="873918" cy="512162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5" name="正方形/長方形 6"/>
          <p:cNvSpPr/>
          <p:nvPr userDrawn="1"/>
        </p:nvSpPr>
        <p:spPr>
          <a:xfrm rot="19289162">
            <a:off x="4714467" y="5436395"/>
            <a:ext cx="6966933" cy="10929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6" name="円/楕円 17"/>
          <p:cNvSpPr/>
          <p:nvPr userDrawn="1"/>
        </p:nvSpPr>
        <p:spPr>
          <a:xfrm>
            <a:off x="4257306" y="6155532"/>
            <a:ext cx="828603" cy="82629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r>
              <a:rPr kumimoji="1" lang="en-US" altLang="ja-JP" sz="1800" dirty="0">
                <a:solidFill>
                  <a:prstClr val="white"/>
                </a:solidFill>
              </a:rPr>
              <a:t>1</a:t>
            </a:r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7" name="円/楕円 18"/>
          <p:cNvSpPr/>
          <p:nvPr userDrawn="1"/>
        </p:nvSpPr>
        <p:spPr>
          <a:xfrm>
            <a:off x="7369330" y="6322220"/>
            <a:ext cx="828603" cy="82867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r>
              <a:rPr kumimoji="1" lang="en-US" altLang="ja-JP" sz="1800" dirty="0">
                <a:solidFill>
                  <a:prstClr val="white"/>
                </a:solidFill>
              </a:rPr>
              <a:t>2</a:t>
            </a:r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円/楕円 19"/>
          <p:cNvSpPr/>
          <p:nvPr userDrawn="1"/>
        </p:nvSpPr>
        <p:spPr>
          <a:xfrm>
            <a:off x="9555128" y="3686176"/>
            <a:ext cx="828603" cy="8262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r>
              <a:rPr kumimoji="1" lang="en-US" altLang="ja-JP" sz="1800" dirty="0">
                <a:solidFill>
                  <a:prstClr val="white"/>
                </a:solidFill>
              </a:rPr>
              <a:t>3</a:t>
            </a:r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9" name="円/楕円 20"/>
          <p:cNvSpPr/>
          <p:nvPr userDrawn="1"/>
        </p:nvSpPr>
        <p:spPr>
          <a:xfrm>
            <a:off x="13376702" y="3607595"/>
            <a:ext cx="826223" cy="82867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r>
              <a:rPr kumimoji="1" lang="en-US" altLang="ja-JP" sz="1800" dirty="0">
                <a:solidFill>
                  <a:prstClr val="white"/>
                </a:solidFill>
              </a:rPr>
              <a:t>4</a:t>
            </a:r>
            <a:endParaRPr kumimoji="1" lang="ja-JP" altLang="en-US" sz="1800" dirty="0">
              <a:solidFill>
                <a:prstClr val="white"/>
              </a:solidFill>
            </a:endParaRPr>
          </a:p>
        </p:txBody>
      </p:sp>
      <p:cxnSp>
        <p:nvCxnSpPr>
          <p:cNvPr id="20" name="直線コネクタ 34"/>
          <p:cNvCxnSpPr/>
          <p:nvPr userDrawn="1"/>
        </p:nvCxnSpPr>
        <p:spPr>
          <a:xfrm flipH="1">
            <a:off x="7145" y="2790825"/>
            <a:ext cx="80122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11"/>
          <p:cNvSpPr>
            <a:spLocks noGrp="1"/>
          </p:cNvSpPr>
          <p:nvPr>
            <p:ph type="body" sz="quarter" idx="18"/>
          </p:nvPr>
        </p:nvSpPr>
        <p:spPr>
          <a:xfrm>
            <a:off x="465697" y="4552801"/>
            <a:ext cx="4312025" cy="1625816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/>
          </p:nvPr>
        </p:nvSpPr>
        <p:spPr>
          <a:xfrm>
            <a:off x="465697" y="4011542"/>
            <a:ext cx="431202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/>
          </p:nvPr>
        </p:nvSpPr>
        <p:spPr>
          <a:xfrm>
            <a:off x="8333117" y="7110313"/>
            <a:ext cx="4312025" cy="1625816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/>
          </p:nvPr>
        </p:nvSpPr>
        <p:spPr>
          <a:xfrm>
            <a:off x="8333117" y="6569052"/>
            <a:ext cx="431202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/>
          </p:nvPr>
        </p:nvSpPr>
        <p:spPr>
          <a:xfrm>
            <a:off x="8648153" y="1634311"/>
            <a:ext cx="4312025" cy="1625816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/>
          </p:nvPr>
        </p:nvSpPr>
        <p:spPr>
          <a:xfrm>
            <a:off x="8648153" y="1093052"/>
            <a:ext cx="431202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/>
          </p:nvPr>
        </p:nvSpPr>
        <p:spPr>
          <a:xfrm>
            <a:off x="13517146" y="5144701"/>
            <a:ext cx="4312025" cy="1625816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/>
          </p:nvPr>
        </p:nvSpPr>
        <p:spPr>
          <a:xfrm>
            <a:off x="13517146" y="4603442"/>
            <a:ext cx="431202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586569" y="578035"/>
            <a:ext cx="6030671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1" name="フッター プレースホルダー 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スライド番号プレースホルダー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9A594-5882-4644-9ED3-8167E8C7FB6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ローチャート: データ 19"/>
          <p:cNvSpPr/>
          <p:nvPr userDrawn="1"/>
        </p:nvSpPr>
        <p:spPr>
          <a:xfrm>
            <a:off x="3423941" y="2669382"/>
            <a:ext cx="5483544" cy="540543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平行四辺形 6"/>
          <p:cNvSpPr/>
          <p:nvPr userDrawn="1"/>
        </p:nvSpPr>
        <p:spPr>
          <a:xfrm flipH="1">
            <a:off x="404778" y="1092995"/>
            <a:ext cx="8488420" cy="1576388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8" name="平行四辺形 25"/>
          <p:cNvSpPr/>
          <p:nvPr userDrawn="1"/>
        </p:nvSpPr>
        <p:spPr>
          <a:xfrm flipH="1">
            <a:off x="3438227" y="3209926"/>
            <a:ext cx="8488420" cy="1576388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フローチャート: データ 26"/>
          <p:cNvSpPr/>
          <p:nvPr userDrawn="1"/>
        </p:nvSpPr>
        <p:spPr>
          <a:xfrm>
            <a:off x="6443104" y="4786313"/>
            <a:ext cx="5483544" cy="540545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0" name="平行四辺形 27"/>
          <p:cNvSpPr/>
          <p:nvPr userDrawn="1"/>
        </p:nvSpPr>
        <p:spPr>
          <a:xfrm flipH="1">
            <a:off x="6466914" y="5326858"/>
            <a:ext cx="8486039" cy="1576388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フローチャート: データ 28"/>
          <p:cNvSpPr/>
          <p:nvPr userDrawn="1"/>
        </p:nvSpPr>
        <p:spPr>
          <a:xfrm>
            <a:off x="9471791" y="6903245"/>
            <a:ext cx="5481162" cy="542925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平行四辺形 29"/>
          <p:cNvSpPr/>
          <p:nvPr userDrawn="1"/>
        </p:nvSpPr>
        <p:spPr>
          <a:xfrm flipH="1">
            <a:off x="9476553" y="7446170"/>
            <a:ext cx="8488420" cy="157400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平行四辺形 30"/>
          <p:cNvSpPr/>
          <p:nvPr userDrawn="1"/>
        </p:nvSpPr>
        <p:spPr>
          <a:xfrm flipH="1">
            <a:off x="404778" y="1092995"/>
            <a:ext cx="2026269" cy="1576388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平行四辺形 31"/>
          <p:cNvSpPr/>
          <p:nvPr userDrawn="1"/>
        </p:nvSpPr>
        <p:spPr>
          <a:xfrm flipH="1">
            <a:off x="3438227" y="3209926"/>
            <a:ext cx="2026269" cy="1576388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平行四辺形 32"/>
          <p:cNvSpPr/>
          <p:nvPr userDrawn="1"/>
        </p:nvSpPr>
        <p:spPr>
          <a:xfrm flipH="1">
            <a:off x="6466914" y="5326858"/>
            <a:ext cx="2023887" cy="1576388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平行四辺形 33"/>
          <p:cNvSpPr/>
          <p:nvPr userDrawn="1"/>
        </p:nvSpPr>
        <p:spPr>
          <a:xfrm flipH="1">
            <a:off x="9471791" y="7446170"/>
            <a:ext cx="2023887" cy="157400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1371509">
              <a:defRPr/>
            </a:pPr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27" name="直線コネクタ 48"/>
          <p:cNvCxnSpPr/>
          <p:nvPr userDrawn="1"/>
        </p:nvCxnSpPr>
        <p:spPr>
          <a:xfrm>
            <a:off x="0" y="7708107"/>
            <a:ext cx="8288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1"/>
          <p:cNvSpPr>
            <a:spLocks noGrp="1"/>
          </p:cNvSpPr>
          <p:nvPr>
            <p:ph type="body" sz="quarter" idx="24"/>
          </p:nvPr>
        </p:nvSpPr>
        <p:spPr>
          <a:xfrm>
            <a:off x="960200" y="1269411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/>
          </p:nvPr>
        </p:nvSpPr>
        <p:spPr>
          <a:xfrm>
            <a:off x="7035913" y="5501301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/>
          </p:nvPr>
        </p:nvSpPr>
        <p:spPr>
          <a:xfrm>
            <a:off x="10040904" y="7618776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/>
          </p:nvPr>
        </p:nvSpPr>
        <p:spPr>
          <a:xfrm>
            <a:off x="2167433" y="1002440"/>
            <a:ext cx="6120679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/>
          </p:nvPr>
        </p:nvSpPr>
        <p:spPr>
          <a:xfrm>
            <a:off x="2438451" y="1723123"/>
            <a:ext cx="5972971" cy="945104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/>
          </p:nvPr>
        </p:nvSpPr>
        <p:spPr>
          <a:xfrm>
            <a:off x="5219875" y="3119915"/>
            <a:ext cx="6120679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/>
          </p:nvPr>
        </p:nvSpPr>
        <p:spPr>
          <a:xfrm>
            <a:off x="5490893" y="3840598"/>
            <a:ext cx="5972971" cy="945104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/>
          </p:nvPr>
        </p:nvSpPr>
        <p:spPr>
          <a:xfrm>
            <a:off x="8206876" y="5237392"/>
            <a:ext cx="6120679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/>
          </p:nvPr>
        </p:nvSpPr>
        <p:spPr>
          <a:xfrm>
            <a:off x="8477894" y="5958074"/>
            <a:ext cx="5972971" cy="945104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/>
          </p:nvPr>
        </p:nvSpPr>
        <p:spPr>
          <a:xfrm>
            <a:off x="11225142" y="7354867"/>
            <a:ext cx="6120679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/>
          </p:nvPr>
        </p:nvSpPr>
        <p:spPr>
          <a:xfrm>
            <a:off x="11496160" y="8075549"/>
            <a:ext cx="5972971" cy="945104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630071" y="5671752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630070" y="7798796"/>
            <a:ext cx="7658041" cy="1575176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8" name="フッター プレースホルダー 2"/>
          <p:cNvSpPr>
            <a:spLocks noGrp="1"/>
          </p:cNvSpPr>
          <p:nvPr>
            <p:ph type="ftr" sz="quarter" idx="36"/>
          </p:nvPr>
        </p:nvSpPr>
        <p:spPr>
          <a:xfrm>
            <a:off x="9412265" y="9591676"/>
            <a:ext cx="7778868" cy="5476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スライド番号プレースホルダー 3"/>
          <p:cNvSpPr>
            <a:spLocks noGrp="1"/>
          </p:cNvSpPr>
          <p:nvPr>
            <p:ph type="sldNum" sz="quarter" idx="37"/>
          </p:nvPr>
        </p:nvSpPr>
        <p:spPr>
          <a:xfrm>
            <a:off x="17372092" y="9591676"/>
            <a:ext cx="907178" cy="5476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778D9-533E-49BF-99E1-A53A0ECEF8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8370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8340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1304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3493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243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0130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356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1374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6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658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826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8416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6422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528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557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1851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8385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6097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8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67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9799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684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6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  <a:prstGeom prst="rect">
            <a:avLst/>
          </a:prstGeo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65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4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Relationship Id="rId48" Type="http://schemas.openxmlformats.org/officeDocument/2006/relationships/slideLayout" Target="../slideLayouts/slideLayout66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75.xml"/><Relationship Id="rId51" Type="http://schemas.openxmlformats.org/officeDocument/2006/relationships/theme" Target="../theme/theme3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  <p:sldLayoutId id="2147483879" r:id="rId16"/>
    <p:sldLayoutId id="2147483880" r:id="rId17"/>
    <p:sldLayoutId id="2147483881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2" r:id="rId49"/>
    <p:sldLayoutId id="2147483882" r:id="rId5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57191" y="547688"/>
            <a:ext cx="15772031" cy="198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57191" y="2738438"/>
            <a:ext cx="15772031" cy="652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1371509">
              <a:defRPr/>
            </a:pPr>
            <a:fld id="{62EB6664-2DE9-417B-8937-0D102A1803E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371509">
                <a:defRPr/>
              </a:pPr>
              <a:t>28-04-2017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1371509">
              <a:defRPr/>
            </a:pP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1371509">
              <a:defRPr/>
            </a:pPr>
            <a:fld id="{25776E5B-0B9B-45C9-83DA-200E90BCA03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1371509">
                <a:defRPr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1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5pPr>
      <a:lvl6pPr marL="685754"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6pPr>
      <a:lvl7pPr marL="1371509"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7pPr>
      <a:lvl8pPr marL="2057263"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8pPr>
      <a:lvl9pPr marL="2743017" algn="l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42877" indent="-342877" algn="l" rtl="0" fontAlgn="base">
        <a:lnSpc>
          <a:spcPct val="90000"/>
        </a:lnSpc>
        <a:spcBef>
          <a:spcPts val="15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509"/>
            <a:fld id="{10EF12FA-EA50-4D9F-9131-E1E118DD77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371509"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509"/>
            <a:fld id="{0401D5FB-4001-4F8A-966E-5C1F3C3737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37150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509"/>
            <a:fld id="{DF628407-08E0-40E3-B4A6-CCA33DC43C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371509"/>
              <a:t>4/28/2017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509"/>
            <a:fld id="{7532C9F7-908A-41CF-8C40-F0B028CC06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37150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006" y="723900"/>
            <a:ext cx="14097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10B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RAJARAMBAPU  INSTITUTE  OF  TECHNOLOGY,RAJARAMNAGAR.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DEPARTMENT OF COMPUTER SCIENCE &amp; ENGINEERING</a:t>
            </a:r>
            <a:endParaRPr lang="en-US" sz="2800" b="1" dirty="0" smtClean="0">
              <a:solidFill>
                <a:srgbClr val="10B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7695406" y="2428720"/>
          <a:ext cx="2209800" cy="22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4" imgW="1359360" imgH="1409400" progId="">
                  <p:embed/>
                </p:oleObj>
              </mc:Choice>
              <mc:Fallback>
                <p:oleObj r:id="rId4" imgW="1359360" imgH="1409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406" y="2428720"/>
                        <a:ext cx="2209800" cy="2257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1406" y="6362700"/>
            <a:ext cx="13487400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Design and Develop a Kickstart server configuration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software using Glade UI</a:t>
            </a:r>
          </a:p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1406" y="5595997"/>
            <a:ext cx="134874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4"/>
            <a:r>
              <a:rPr lang="en-US" b="1" dirty="0" smtClean="0">
                <a:solidFill>
                  <a:srgbClr val="002060"/>
                </a:solidFill>
              </a:rPr>
              <a:t>Final Year Mega Project Presentation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749" y="573968"/>
            <a:ext cx="55610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1509"/>
            <a:r>
              <a:rPr lang="en-CA" sz="42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3. Boot Loader Options</a:t>
            </a:r>
            <a:endParaRPr lang="en-US" sz="4200" dirty="0">
              <a:solidFill>
                <a:prstClr val="black"/>
              </a:solidFill>
            </a:endParaRPr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85" y="1501958"/>
            <a:ext cx="11808052" cy="784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5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6314" y="511029"/>
            <a:ext cx="6776214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509" lvl="2" algn="just" defTabSz="1371509">
              <a:lnSpc>
                <a:spcPct val="115000"/>
              </a:lnSpc>
              <a:spcAft>
                <a:spcPts val="1200"/>
              </a:spcAft>
              <a:buSzPts val="1200"/>
            </a:pP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 Network Configuration</a:t>
            </a:r>
            <a:endParaRPr lang="en-US" sz="3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16" y="1835302"/>
            <a:ext cx="12516340" cy="78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441" y="769394"/>
            <a:ext cx="78548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509" lvl="2" algn="just" defTabSz="1371509">
              <a:lnSpc>
                <a:spcPct val="150000"/>
              </a:lnSpc>
              <a:spcAft>
                <a:spcPts val="1200"/>
              </a:spcAft>
              <a:buSzPts val="1200"/>
            </a:pPr>
            <a:r>
              <a:rPr lang="en-US" sz="42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Partition Information</a:t>
            </a:r>
            <a:endParaRPr lang="en-US" sz="42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6417" y="3070574"/>
            <a:ext cx="1295489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6" indent="-428596" algn="just" defTabSz="1371509">
              <a:lnSpc>
                <a:spcPct val="150000"/>
              </a:lnSpc>
              <a:buFontTx/>
              <a:buChar char="-"/>
            </a:pPr>
            <a:r>
              <a:rPr lang="en-US" sz="4200" dirty="0">
                <a:solidFill>
                  <a:prstClr val="black"/>
                </a:solidFill>
              </a:rPr>
              <a:t>Master Boot Records allow to clear or not MBR.</a:t>
            </a:r>
          </a:p>
          <a:p>
            <a:pPr marL="428596" indent="-428596" algn="just" defTabSz="1371509">
              <a:lnSpc>
                <a:spcPct val="150000"/>
              </a:lnSpc>
              <a:buFontTx/>
              <a:buChar char="-"/>
            </a:pPr>
            <a:r>
              <a:rPr lang="en-US" sz="4200" dirty="0">
                <a:solidFill>
                  <a:prstClr val="black"/>
                </a:solidFill>
              </a:rPr>
              <a:t>To remove existing partition or preserve it.</a:t>
            </a:r>
          </a:p>
          <a:p>
            <a:pPr marL="428596" indent="-428596" algn="just" defTabSz="1371509">
              <a:lnSpc>
                <a:spcPct val="150000"/>
              </a:lnSpc>
              <a:buFontTx/>
              <a:buChar char="-"/>
            </a:pPr>
            <a:r>
              <a:rPr lang="en-US" sz="4200" dirty="0">
                <a:solidFill>
                  <a:prstClr val="black"/>
                </a:solidFill>
              </a:rPr>
              <a:t> create partition like /, /boot, /home, /</a:t>
            </a:r>
            <a:r>
              <a:rPr lang="en-US" sz="4200" dirty="0" err="1">
                <a:solidFill>
                  <a:prstClr val="black"/>
                </a:solidFill>
              </a:rPr>
              <a:t>var</a:t>
            </a:r>
            <a:r>
              <a:rPr lang="en-US" sz="4200" dirty="0">
                <a:solidFill>
                  <a:prstClr val="black"/>
                </a:solidFill>
              </a:rPr>
              <a:t>, /temp, /</a:t>
            </a:r>
            <a:r>
              <a:rPr lang="en-US" sz="4200" dirty="0" err="1">
                <a:solidFill>
                  <a:prstClr val="black"/>
                </a:solidFill>
              </a:rPr>
              <a:t>usr</a:t>
            </a:r>
            <a:r>
              <a:rPr lang="en-US" sz="4200" dirty="0">
                <a:solidFill>
                  <a:prstClr val="black"/>
                </a:solidFill>
              </a:rPr>
              <a:t> </a:t>
            </a:r>
          </a:p>
          <a:p>
            <a:pPr algn="just" defTabSz="1371509">
              <a:lnSpc>
                <a:spcPct val="150000"/>
              </a:lnSpc>
            </a:pPr>
            <a:r>
              <a:rPr lang="en-US" sz="4200" dirty="0">
                <a:solidFill>
                  <a:prstClr val="black"/>
                </a:solidFill>
              </a:rPr>
              <a:t>With filesystem of type ext2, ext3, ext4, swap, </a:t>
            </a:r>
            <a:r>
              <a:rPr lang="en-US" sz="4200" dirty="0" err="1">
                <a:solidFill>
                  <a:prstClr val="black"/>
                </a:solidFill>
              </a:rPr>
              <a:t>vfat</a:t>
            </a:r>
            <a:r>
              <a:rPr lang="en-US" sz="4200" dirty="0">
                <a:solidFill>
                  <a:prstClr val="black"/>
                </a:solidFill>
              </a:rPr>
              <a:t>, </a:t>
            </a:r>
            <a:r>
              <a:rPr lang="en-US" sz="4200" dirty="0" err="1">
                <a:solidFill>
                  <a:prstClr val="black"/>
                </a:solidFill>
              </a:rPr>
              <a:t>xfs</a:t>
            </a:r>
            <a:r>
              <a:rPr lang="en-US" sz="4200" dirty="0">
                <a:solidFill>
                  <a:prstClr val="black"/>
                </a:solidFill>
              </a:rPr>
              <a:t>.</a:t>
            </a:r>
          </a:p>
          <a:p>
            <a:pPr marL="428596" indent="-428596" algn="just" defTabSz="1371509">
              <a:lnSpc>
                <a:spcPct val="150000"/>
              </a:lnSpc>
              <a:buFontTx/>
              <a:buChar char="-"/>
            </a:pPr>
            <a:endParaRPr lang="en-US" sz="2700" dirty="0">
              <a:solidFill>
                <a:prstClr val="black"/>
              </a:solidFill>
            </a:endParaRPr>
          </a:p>
          <a:p>
            <a:pPr marL="428596" indent="-428596" algn="just" defTabSz="1371509">
              <a:lnSpc>
                <a:spcPct val="150000"/>
              </a:lnSpc>
              <a:buFontTx/>
              <a:buChar char="-"/>
            </a:pPr>
            <a:endParaRPr lang="en-US" sz="2700" dirty="0">
              <a:solidFill>
                <a:prstClr val="black"/>
              </a:solidFill>
              <a:latin typeface="Times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89" y="960210"/>
            <a:ext cx="13714809" cy="2483427"/>
          </a:xfrm>
        </p:spPr>
        <p:txBody>
          <a:bodyPr>
            <a:normAutofit/>
          </a:bodyPr>
          <a:lstStyle/>
          <a:p>
            <a:pPr marL="514316" indent="-514316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Firewall Configuration :</a:t>
            </a:r>
          </a:p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pic>
        <p:nvPicPr>
          <p:cNvPr id="10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48" y="1917555"/>
            <a:ext cx="14506790" cy="80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5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766" y="502680"/>
            <a:ext cx="832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16" indent="-514316" defTabSz="1371509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472C4">
                    <a:lumMod val="75000"/>
                  </a:srgbClr>
                </a:solidFill>
              </a:rPr>
              <a:t>Pre-Script Configuration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8997" y="1893478"/>
            <a:ext cx="136182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596" indent="-428596" defTabSz="1371509">
              <a:buFont typeface="Wingdings" panose="05000000000000000000" pitchFamily="2" charset="2"/>
              <a:buChar char="§"/>
            </a:pPr>
            <a:endParaRPr lang="en-US" sz="27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922" y="1487828"/>
            <a:ext cx="134443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596" indent="-428596" defTabSz="1371509"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prstClr val="black"/>
                </a:solidFill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commands after the kickstart file has been parsed and before the installation begins.</a:t>
            </a: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can be possible through already configured network.</a:t>
            </a: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include a pre installation script pass script to this field.</a:t>
            </a: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27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032" y="4827264"/>
            <a:ext cx="722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16" indent="-514316" defTabSz="1371509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Post-Installation</a:t>
            </a: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5923" y="5927816"/>
            <a:ext cx="1273610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6" indent="-428596" defTabSz="1371509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add commands to execute on the system after the installation is completed.</a:t>
            </a: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possible through already configured network.</a:t>
            </a: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script include commands to access resources on the network.</a:t>
            </a:r>
          </a:p>
          <a:p>
            <a:pPr defTabSz="1371509"/>
            <a:r>
              <a:rPr lang="en-CA" sz="3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2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596" indent="-428596" defTabSz="1371509">
              <a:buFont typeface="Wingdings" panose="05000000000000000000" pitchFamily="2" charset="2"/>
              <a:buChar char="q"/>
            </a:pPr>
            <a:endParaRPr lang="en-US" sz="27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defTabSz="1371509"/>
            <a:endParaRPr lang="en-US" sz="27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" y="190500"/>
            <a:ext cx="16373362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69" y="360548"/>
            <a:ext cx="979353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070" lvl="1" indent="-514316" defTabSz="1371509">
              <a:spcBef>
                <a:spcPts val="2100"/>
              </a:spcBef>
              <a:spcAft>
                <a:spcPts val="2100"/>
              </a:spcAft>
              <a:buFont typeface="Wingdings" panose="05000000000000000000" pitchFamily="2" charset="2"/>
              <a:buChar char="Ø"/>
              <a:tabLst>
                <a:tab pos="548603" algn="l"/>
              </a:tabLst>
            </a:pPr>
            <a:r>
              <a:rPr lang="en-CA" sz="3600" dirty="0">
                <a:solidFill>
                  <a:srgbClr val="4472C4">
                    <a:lumMod val="75000"/>
                  </a:srgbClr>
                </a:solidFill>
              </a:rPr>
              <a:t>Performance Requirements :</a:t>
            </a:r>
          </a:p>
          <a:p>
            <a:pPr marL="685754" lvl="1" defTabSz="1371509">
              <a:spcBef>
                <a:spcPts val="2100"/>
              </a:spcBef>
              <a:spcAft>
                <a:spcPts val="2100"/>
              </a:spcAft>
              <a:tabLst>
                <a:tab pos="548603" algn="l"/>
              </a:tabLst>
            </a:pPr>
            <a:endParaRPr lang="en-US" sz="3600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6198" y="1176473"/>
            <a:ext cx="116479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54" indent="-685754" defTabSz="1371509">
              <a:buFont typeface="+mj-lt"/>
              <a:buAutoNum type="arabicPeriod"/>
            </a:pP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Start-up</a:t>
            </a:r>
          </a:p>
          <a:p>
            <a:pPr marL="685754" indent="-685754" defTabSz="1371509">
              <a:buFont typeface="+mj-lt"/>
              <a:buAutoNum type="arabicPeriod"/>
            </a:pP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Responses</a:t>
            </a:r>
          </a:p>
          <a:p>
            <a:pPr marL="685754" indent="-685754" defTabSz="1371509">
              <a:buFont typeface="+mj-lt"/>
              <a:buAutoNum type="arabicPeriod"/>
            </a:pP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Responses</a:t>
            </a:r>
          </a:p>
          <a:p>
            <a:pPr marL="685754" indent="-685754" defTabSz="1371509">
              <a:buFont typeface="+mj-lt"/>
              <a:buAutoNum type="arabicPeriod"/>
            </a:pP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Functionality</a:t>
            </a:r>
          </a:p>
          <a:p>
            <a:pPr marL="685754" indent="-685754" defTabSz="1371509">
              <a:buFont typeface="+mj-lt"/>
              <a:buAutoNum type="arabicPeriod"/>
            </a:pP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Configuration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0366" y="4787271"/>
            <a:ext cx="1037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16" indent="-514316" defTabSz="1371509">
              <a:buFont typeface="Wingdings" panose="05000000000000000000" pitchFamily="2" charset="2"/>
              <a:buChar char="Ø"/>
            </a:pPr>
            <a:r>
              <a:rPr lang="en-CA" sz="3600" dirty="0">
                <a:solidFill>
                  <a:srgbClr val="4472C4">
                    <a:lumMod val="75000"/>
                  </a:srgbClr>
                </a:solidFill>
              </a:rPr>
              <a:t>Safety</a:t>
            </a:r>
            <a:r>
              <a:rPr lang="en-CA" sz="2700" b="1" dirty="0">
                <a:solidFill>
                  <a:prstClr val="black"/>
                </a:solidFill>
              </a:rPr>
              <a:t> </a:t>
            </a:r>
            <a:r>
              <a:rPr lang="en-CA" sz="3600" dirty="0">
                <a:solidFill>
                  <a:srgbClr val="4472C4">
                    <a:lumMod val="75000"/>
                  </a:srgbClr>
                </a:solidFill>
              </a:rPr>
              <a:t>and</a:t>
            </a:r>
            <a:r>
              <a:rPr lang="en-CA" sz="2700" b="1" dirty="0">
                <a:solidFill>
                  <a:prstClr val="black"/>
                </a:solidFill>
              </a:rPr>
              <a:t> </a:t>
            </a:r>
            <a:r>
              <a:rPr lang="en-CA" sz="3600" dirty="0">
                <a:solidFill>
                  <a:srgbClr val="4472C4">
                    <a:lumMod val="75000"/>
                  </a:srgbClr>
                </a:solidFill>
              </a:rPr>
              <a:t>Security</a:t>
            </a:r>
            <a:r>
              <a:rPr lang="en-CA" sz="2700" b="1" dirty="0">
                <a:solidFill>
                  <a:prstClr val="black"/>
                </a:solidFill>
              </a:rPr>
              <a:t> </a:t>
            </a:r>
            <a:r>
              <a:rPr lang="en-CA" sz="3600" dirty="0">
                <a:solidFill>
                  <a:srgbClr val="4472C4">
                    <a:lumMod val="75000"/>
                  </a:srgbClr>
                </a:solidFill>
              </a:rPr>
              <a:t>Requirements :</a:t>
            </a:r>
            <a:endParaRPr lang="en-US" sz="3600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6197" y="5664746"/>
            <a:ext cx="10218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509"/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700" dirty="0">
                <a:solidFill>
                  <a:prstClr val="black"/>
                </a:solidFill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700" dirty="0">
                <a:solidFill>
                  <a:prstClr val="black"/>
                </a:solidFill>
              </a:rPr>
              <a:t> - </a:t>
            </a: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  <a:r>
              <a:rPr lang="en-CA" sz="2700" dirty="0">
                <a:solidFill>
                  <a:prstClr val="black"/>
                </a:solidFill>
              </a:rPr>
              <a:t> </a:t>
            </a: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hashes-salt</a:t>
            </a:r>
            <a:r>
              <a:rPr lang="en-CA" sz="2700" dirty="0">
                <a:solidFill>
                  <a:prstClr val="black"/>
                </a:solidFill>
              </a:rPr>
              <a:t> </a:t>
            </a:r>
            <a:r>
              <a:rPr lang="en-CA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CA" sz="2700" dirty="0">
                <a:solidFill>
                  <a:prstClr val="black"/>
                </a:solidFill>
              </a:rPr>
              <a:t> </a:t>
            </a:r>
            <a:endParaRPr lang="en-US" sz="2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2126273" y="990960"/>
            <a:ext cx="46620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Product Functionality</a:t>
            </a:r>
            <a:endParaRPr lang="en-IN" altLang="en-US" sz="2700">
              <a:solidFill>
                <a:prstClr val="black"/>
              </a:solidFill>
              <a:ea typeface="Times New Roman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099" name="Picture 5" descr="H:\B Tech CSE Program\Final\Acadamic\B Tech project\Documents\Final\SRS Images\USE 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43" y="2014809"/>
            <a:ext cx="10183723" cy="573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5345443" y="8088852"/>
            <a:ext cx="83086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i="1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Fig: Use Case Showing Major functionality of the Product</a:t>
            </a:r>
            <a:endParaRPr lang="en-IN" altLang="en-US" sz="2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5291E9CB-97FE-4241-8913-97A48E7CF1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>
          <a:xfrm>
            <a:off x="959561" y="1269544"/>
            <a:ext cx="885748" cy="121433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>
          <a:xfrm>
            <a:off x="4009677" y="3383911"/>
            <a:ext cx="883368" cy="121433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>
          <a:xfrm>
            <a:off x="7035983" y="5500657"/>
            <a:ext cx="885748" cy="1216714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>
          <a:xfrm>
            <a:off x="10040860" y="7617405"/>
            <a:ext cx="885748" cy="12167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8"/>
          </p:nvPr>
        </p:nvSpPr>
        <p:spPr>
          <a:xfrm>
            <a:off x="2166750" y="1002867"/>
            <a:ext cx="6121663" cy="8476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/>
              <a:t>Basic </a:t>
            </a:r>
            <a:r>
              <a:rPr lang="en-IN" altLang="en-US" dirty="0" smtClean="0"/>
              <a:t>Configuration</a:t>
            </a:r>
            <a:endParaRPr lang="en-IN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9"/>
          </p:nvPr>
        </p:nvSpPr>
        <p:spPr>
          <a:xfrm>
            <a:off x="2438188" y="1950522"/>
            <a:ext cx="5974038" cy="7190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Language, Keyboard, Time Zone, Root Password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5104957" y="3038658"/>
            <a:ext cx="6119281" cy="8476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/>
              <a:t>Method / loader 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1"/>
          </p:nvPr>
        </p:nvSpPr>
        <p:spPr>
          <a:xfrm>
            <a:off x="5490686" y="3902978"/>
            <a:ext cx="5974038" cy="129766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New / Upgrade / Source :CD-ROM,NFS,FTP,HTTP</a:t>
            </a:r>
            <a:r>
              <a:rPr kumimoji="1" lang="en-US" altLang="ja-JP" sz="1999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Grub, Grub Password</a:t>
            </a:r>
            <a:endParaRPr kumimoji="1" lang="ja-JP" altLang="en-US" sz="1999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8207458" y="5236362"/>
            <a:ext cx="6119281" cy="85003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/>
              <a:t>Partition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3"/>
          </p:nvPr>
        </p:nvSpPr>
        <p:spPr>
          <a:xfrm>
            <a:off x="8478895" y="6086394"/>
            <a:ext cx="5971657" cy="816699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Number of Partition Required.</a:t>
            </a:r>
            <a:endParaRPr kumimoji="1" lang="ja-JP" altLang="en-US" sz="1999" dirty="0"/>
          </a:p>
          <a:p>
            <a:pPr fontAlgn="auto">
              <a:spcAft>
                <a:spcPts val="0"/>
              </a:spcAft>
              <a:defRPr/>
            </a:pPr>
            <a:endParaRPr kumimoji="1" lang="ja-JP" altLang="en-US" sz="1999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4"/>
          </p:nvPr>
        </p:nvSpPr>
        <p:spPr>
          <a:xfrm>
            <a:off x="11224239" y="7355490"/>
            <a:ext cx="6121663" cy="8476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 smtClean="0"/>
              <a:t>Network / </a:t>
            </a:r>
            <a:r>
              <a:rPr lang="en-IN" altLang="en-US" dirty="0"/>
              <a:t>Package</a:t>
            </a:r>
            <a:r>
              <a:rPr lang="en-IN" altLang="en-US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5"/>
          </p:nvPr>
        </p:nvSpPr>
        <p:spPr>
          <a:xfrm>
            <a:off x="11495677" y="7984085"/>
            <a:ext cx="5971657" cy="81669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License.</a:t>
            </a:r>
          </a:p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GUI and other packages.</a:t>
            </a:r>
            <a:endParaRPr kumimoji="1" lang="ja-JP" altLang="en-US" sz="1999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297632" y="5955437"/>
            <a:ext cx="7005029" cy="189531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dirty="0"/>
              <a:t>OS </a:t>
            </a:r>
            <a:r>
              <a:rPr lang="en-IN" altLang="ja-JP" dirty="0" smtClean="0"/>
              <a:t>INSTALATION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691648"/>
      </p:ext>
    </p:extLst>
  </p:cSld>
  <p:clrMapOvr>
    <a:masterClrMapping/>
  </p:clrMapOvr>
  <p:transition spd="slow" advTm="7009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8"/>
          </p:nvPr>
        </p:nvSpPr>
        <p:spPr>
          <a:xfrm>
            <a:off x="466684" y="4583956"/>
            <a:ext cx="5324013" cy="2526286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Language, Keyboard, Time Zone, Root Password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Installation Method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Boot loader option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Disk Partition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Network configuration</a:t>
            </a:r>
          </a:p>
          <a:p>
            <a:pPr fontAlgn="auto">
              <a:spcAft>
                <a:spcPts val="0"/>
              </a:spcAft>
              <a:defRPr/>
            </a:pPr>
            <a:endParaRPr kumimoji="1" lang="ja-JP" altLang="en-US" sz="1999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9"/>
          </p:nvPr>
        </p:nvSpPr>
        <p:spPr>
          <a:xfrm>
            <a:off x="466684" y="4012505"/>
            <a:ext cx="4943046" cy="6452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sz="2800" dirty="0"/>
              <a:t>System Configuration</a:t>
            </a:r>
            <a:endParaRPr kumimoji="1" lang="ja-JP" altLang="en-US" sz="28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0"/>
          </p:nvPr>
        </p:nvSpPr>
        <p:spPr>
          <a:xfrm>
            <a:off x="8333652" y="7110243"/>
            <a:ext cx="4312070" cy="1626253"/>
          </a:xfrm>
        </p:spPr>
        <p:txBody>
          <a:bodyPr rtlCol="0"/>
          <a:lstStyle/>
          <a:p>
            <a:pPr marL="285746" indent="-285746" fontAlgn="auto">
              <a:spcAft>
                <a:spcPts val="0"/>
              </a:spcAft>
              <a:defRPr/>
            </a:pPr>
            <a:r>
              <a:rPr lang="en-IN" altLang="en-US" sz="1999" dirty="0"/>
              <a:t>Pre-Script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     Task during Installation</a:t>
            </a:r>
          </a:p>
          <a:p>
            <a:pPr marL="285746" indent="-285746" fontAlgn="auto">
              <a:spcAft>
                <a:spcPts val="0"/>
              </a:spcAft>
              <a:defRPr/>
            </a:pPr>
            <a:r>
              <a:rPr lang="en-IN" altLang="en-US" sz="1999" dirty="0"/>
              <a:t>Post-Script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     Task After installation</a:t>
            </a:r>
            <a:endParaRPr kumimoji="1" lang="ja-JP" altLang="en-US" sz="1999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8333652" y="6569746"/>
            <a:ext cx="4312070" cy="6452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sz="2800" dirty="0"/>
              <a:t>Automation</a:t>
            </a:r>
            <a:endParaRPr kumimoji="1" lang="ja-JP" altLang="en-US" sz="28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24113" y="1083823"/>
            <a:ext cx="6224047" cy="2252467"/>
          </a:xfrm>
        </p:spPr>
        <p:txBody>
          <a:bodyPr rtlCol="0"/>
          <a:lstStyle/>
          <a:p>
            <a:pPr marL="285746" indent="-285746" fontAlgn="auto">
              <a:spcAft>
                <a:spcPts val="0"/>
              </a:spcAft>
              <a:defRPr/>
            </a:pPr>
            <a:r>
              <a:rPr lang="en-IN" altLang="en-US" sz="1999" dirty="0"/>
              <a:t>Standard Profile</a:t>
            </a:r>
          </a:p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      </a:t>
            </a:r>
            <a:r>
              <a:rPr lang="en-IN" altLang="en-US" sz="1999" dirty="0"/>
              <a:t>Basic</a:t>
            </a:r>
          </a:p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      </a:t>
            </a:r>
            <a:r>
              <a:rPr lang="en-IN" altLang="en-US" sz="1999" dirty="0"/>
              <a:t>Network lab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      Database lab</a:t>
            </a:r>
          </a:p>
          <a:p>
            <a:pPr fontAlgn="auto">
              <a:spcAft>
                <a:spcPts val="0"/>
              </a:spcAft>
              <a:defRPr/>
            </a:pPr>
            <a:r>
              <a:rPr kumimoji="1" lang="en-IN" altLang="ja-JP" sz="1999" dirty="0"/>
              <a:t>      </a:t>
            </a:r>
            <a:r>
              <a:rPr lang="en-IN" altLang="en-US" sz="1999" dirty="0"/>
              <a:t>Programming lab (Python, Java, Perl, C ..etc.)</a:t>
            </a:r>
          </a:p>
          <a:p>
            <a:pPr marL="285746" indent="-285746" fontAlgn="auto">
              <a:spcAft>
                <a:spcPts val="0"/>
              </a:spcAft>
              <a:defRPr/>
            </a:pPr>
            <a:r>
              <a:rPr lang="en-IN" altLang="en-US" sz="1999" dirty="0"/>
              <a:t>Save Profile</a:t>
            </a:r>
            <a:endParaRPr kumimoji="1" lang="ja-JP" altLang="en-US" sz="1999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>
          <a:xfrm>
            <a:off x="7924113" y="579041"/>
            <a:ext cx="4312070" cy="6452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sz="2800" dirty="0"/>
              <a:t>Profiles</a:t>
            </a:r>
            <a:endParaRPr kumimoji="1" lang="ja-JP" altLang="en-US" sz="28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>
          <a:xfrm>
            <a:off x="13669570" y="5422083"/>
            <a:ext cx="4312069" cy="162625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System Performance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altLang="en-US" sz="1999" dirty="0"/>
              <a:t>Dependent Packages</a:t>
            </a:r>
          </a:p>
          <a:p>
            <a:pPr fontAlgn="auto">
              <a:spcAft>
                <a:spcPts val="0"/>
              </a:spcAft>
              <a:defRPr/>
            </a:pPr>
            <a:endParaRPr kumimoji="1" lang="ja-JP" altLang="en-US" sz="1999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>
          <a:xfrm>
            <a:off x="13669570" y="4881586"/>
            <a:ext cx="4312069" cy="6452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ja-JP" sz="2800" dirty="0"/>
              <a:t>Effect of Installation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585737" y="579042"/>
            <a:ext cx="6031183" cy="22119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IN" altLang="en-US" dirty="0"/>
              <a:t>Brief </a:t>
            </a:r>
            <a:r>
              <a:rPr lang="en-IN" altLang="en-US" dirty="0" smtClean="0"/>
              <a:t>Overview</a:t>
            </a:r>
            <a:endParaRPr kumimoji="1"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847764992"/>
      </p:ext>
    </p:extLst>
  </p:cSld>
  <p:clrMapOvr>
    <a:masterClrMapping/>
  </p:clrMapOvr>
  <p:transition spd="slow" advTm="8629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>
          <a:xfrm>
            <a:off x="2673441" y="2747953"/>
            <a:ext cx="5625625" cy="7200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development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Many software organizations and developers leading towards open source technology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oftware Organizations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By considering the importance of this evolution we would like to contribute and introduce ourselves in this area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main roll where a system administration is required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Kickstart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Glade UI is system configuration toolkit.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Glade UI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6"/>
          </p:nvPr>
        </p:nvSpPr>
        <p:spPr>
          <a:xfrm>
            <a:off x="11223224" y="7506459"/>
            <a:ext cx="5625625" cy="900099"/>
          </a:xfrm>
        </p:spPr>
        <p:txBody>
          <a:bodyPr/>
          <a:lstStyle/>
          <a:p>
            <a:r>
              <a:rPr lang="en-US" dirty="0"/>
              <a:t>Kickstart installation method to automatically perform unattended operating system installation and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40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341">
        <p15:prstTrans prst="peelOff"/>
      </p:transition>
    </mc:Choice>
    <mc:Fallback xmlns="">
      <p:transition spd="slow" advTm="93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2126273" y="990961"/>
            <a:ext cx="380490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700">
                <a:solidFill>
                  <a:prstClr val="black"/>
                </a:solidFill>
              </a:rPr>
              <a:t>DFD</a:t>
            </a:r>
          </a:p>
        </p:txBody>
      </p:sp>
      <p:pic>
        <p:nvPicPr>
          <p:cNvPr id="7171" name="Picture 4" descr="H:\B Tech CSE Program\Final\Acadamic\B Tech project\Documents\Final\SRS Images\DFD 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82" y="2521972"/>
            <a:ext cx="9886092" cy="306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953889" y="6181636"/>
            <a:ext cx="78643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371509" fontAlgn="base">
              <a:lnSpc>
                <a:spcPts val="1800"/>
              </a:lnSpc>
              <a:spcBef>
                <a:spcPct val="0"/>
              </a:spcBef>
              <a:spcAft>
                <a:spcPts val="1800"/>
              </a:spcAft>
            </a:pPr>
            <a:r>
              <a:rPr lang="en-CA" altLang="en-US" sz="2700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Fig: DFD Level 0 (Showing Overall Product Working).</a:t>
            </a:r>
            <a:endParaRPr lang="en-IN" altLang="en-US" sz="2700">
              <a:solidFill>
                <a:prstClr val="black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876224" y="398082"/>
            <a:ext cx="2108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DFD Level 1:</a:t>
            </a:r>
            <a:endParaRPr lang="en-IN" altLang="en-US" sz="2700">
              <a:solidFill>
                <a:prstClr val="black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5024628" y="9903207"/>
            <a:ext cx="751808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371509" fontAlgn="base">
              <a:lnSpc>
                <a:spcPts val="1800"/>
              </a:lnSpc>
              <a:spcBef>
                <a:spcPct val="0"/>
              </a:spcBef>
              <a:spcAft>
                <a:spcPts val="1800"/>
              </a:spcAft>
            </a:pPr>
            <a:r>
              <a:rPr lang="en-CA" altLang="en-US" sz="2700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Fig: DFD Level 1 (Showing Each Module Working).</a:t>
            </a:r>
            <a:endParaRPr lang="en-IN" altLang="en-US" sz="2700">
              <a:solidFill>
                <a:prstClr val="black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88" y="31615"/>
            <a:ext cx="11075218" cy="97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89101" y="-210542"/>
            <a:ext cx="508210" cy="110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11791" tIns="457016" bIns="228508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3715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27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9050841" y="7403967"/>
            <a:ext cx="1847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3715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27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157596"/>
            <a:ext cx="2108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DFD Level 2:</a:t>
            </a:r>
            <a:endParaRPr lang="en-IN" altLang="en-US" sz="2700">
              <a:solidFill>
                <a:prstClr val="black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747686" y="9917492"/>
            <a:ext cx="152934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371509" fontAlgn="base">
              <a:lnSpc>
                <a:spcPts val="1800"/>
              </a:lnSpc>
              <a:spcBef>
                <a:spcPct val="0"/>
              </a:spcBef>
              <a:spcAft>
                <a:spcPts val="1800"/>
              </a:spcAft>
            </a:pPr>
            <a:r>
              <a:rPr lang="en-CA" altLang="en-US" sz="2700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Fig: DFD Level 2 (</a:t>
            </a:r>
            <a:r>
              <a:rPr lang="en-CA" altLang="en-US" sz="2700">
                <a:solidFill>
                  <a:prstClr val="black"/>
                </a:solidFill>
              </a:rPr>
              <a:t>showing each functional module in software product as well as their sub-modules</a:t>
            </a:r>
            <a:r>
              <a:rPr lang="en-CA" altLang="en-US" sz="2700">
                <a:solidFill>
                  <a:prstClr val="blac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altLang="en-US" sz="2700">
              <a:solidFill>
                <a:prstClr val="black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44" y="0"/>
            <a:ext cx="14792325" cy="97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GT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840" y="4150606"/>
            <a:ext cx="9186065" cy="32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2442950" y="805240"/>
            <a:ext cx="8495562" cy="33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b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Users and Characteristics</a:t>
            </a: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b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      </a:t>
            </a: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 system user:</a:t>
            </a:r>
          </a:p>
          <a:p>
            <a:pPr lvl="2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Technical</a:t>
            </a:r>
          </a:p>
          <a:p>
            <a:pPr marL="2057263" lvl="3"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4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Using functionality with knowing meaning.</a:t>
            </a:r>
            <a:endParaRPr lang="en-CA" altLang="en-US" sz="270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lvl="2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Non-Technical</a:t>
            </a:r>
          </a:p>
          <a:p>
            <a:pPr marL="2057263" lvl="3"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4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Just related to functionality.</a:t>
            </a: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2057263" lvl="3" defTabSz="1371509" fontAlgn="base">
              <a:spcBef>
                <a:spcPct val="0"/>
              </a:spcBef>
              <a:spcAft>
                <a:spcPct val="0"/>
              </a:spcAft>
            </a:pPr>
            <a:endParaRPr lang="en-CA" altLang="en-US" sz="2700" b="1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b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Operating Environment</a:t>
            </a:r>
            <a:endParaRPr lang="en-IN" altLang="en-US" sz="2700" b="1">
              <a:solidFill>
                <a:prstClr val="black"/>
              </a:solidFill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16839" y="7729313"/>
            <a:ext cx="1131471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Minimum Requirements</a:t>
            </a: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altLang="en-US" sz="2700">
                <a:solidFill>
                  <a:prstClr val="black"/>
                </a:solidFill>
              </a:rPr>
              <a:t>1 GB RAM</a:t>
            </a:r>
            <a:endParaRPr lang="en-IN" altLang="en-US" sz="2700" i="1">
              <a:solidFill>
                <a:prstClr val="black"/>
              </a:solidFill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</a:rPr>
              <a:t>	32 bit Processor</a:t>
            </a:r>
            <a:endParaRPr lang="en-IN" altLang="en-US" sz="2700" i="1">
              <a:solidFill>
                <a:prstClr val="black"/>
              </a:solidFill>
            </a:endParaRPr>
          </a:p>
          <a:p>
            <a:pPr algn="just"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en-CA" altLang="en-US" sz="270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Required Software</a:t>
            </a:r>
          </a:p>
          <a:p>
            <a:pPr algn="just"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</a:rPr>
              <a:t>	</a:t>
            </a:r>
          </a:p>
          <a:p>
            <a:pPr algn="just" defTabSz="1371509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</a:rPr>
              <a:t>	Python 2.5 or later version </a:t>
            </a:r>
            <a:endParaRPr lang="en-IN" altLang="en-US" sz="2700">
              <a:solidFill>
                <a:prstClr val="black"/>
              </a:solidFill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>
                <a:solidFill>
                  <a:prstClr val="black"/>
                </a:solidFill>
              </a:rPr>
              <a:t>	GTK+ 3 Libraries</a:t>
            </a:r>
            <a:endParaRPr lang="en-IN" altLang="en-US" sz="2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547755" y="1007896"/>
            <a:ext cx="13595757" cy="923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Design and Implementation Constraints</a:t>
            </a: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  <a:ea typeface="Times New Roman" panose="02020603050405020304" pitchFamily="18" charset="0"/>
                <a:cs typeface="Times" panose="02020603050405020304" pitchFamily="18" charset="0"/>
              </a:rPr>
              <a:t>Python Crash</a:t>
            </a: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  <a:ea typeface="Times New Roman" panose="02020603050405020304" pitchFamily="18" charset="0"/>
                <a:cs typeface="Times" panose="02020603050405020304" pitchFamily="18" charset="0"/>
              </a:rPr>
              <a:t>GTK+ Libraries Problem</a:t>
            </a: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  <a:ea typeface="Times New Roman" panose="02020603050405020304" pitchFamily="18" charset="0"/>
                <a:cs typeface="Times" panose="02020603050405020304" pitchFamily="18" charset="0"/>
              </a:rPr>
              <a:t>Shell Command Variations</a:t>
            </a: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  <a:ea typeface="Times New Roman" panose="02020603050405020304" pitchFamily="18" charset="0"/>
                <a:cs typeface="Times" panose="02020603050405020304" pitchFamily="18" charset="0"/>
              </a:rPr>
              <a:t>Repository Variation</a:t>
            </a: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  <a:ea typeface="Times New Roman" panose="02020603050405020304" pitchFamily="18" charset="0"/>
                <a:cs typeface="Times" panose="02020603050405020304" pitchFamily="18" charset="0"/>
              </a:rPr>
              <a:t>Performance Analysis module</a:t>
            </a:r>
            <a:endParaRPr lang="en-CA" altLang="en-US" sz="27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endParaRPr lang="en-IN" altLang="en-US" sz="2700" dirty="0">
              <a:solidFill>
                <a:prstClr val="black"/>
              </a:solidFill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en-CA" altLang="en-US" sz="2700" b="1" dirty="0">
                <a:solidFill>
                  <a:prstClr val="black"/>
                </a:solidFill>
              </a:rPr>
              <a:t> </a:t>
            </a:r>
            <a:r>
              <a:rPr lang="en-CA" altLang="en-US" sz="27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Documentation</a:t>
            </a:r>
            <a:endParaRPr lang="en-IN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</a:rPr>
              <a:t>Standalone support or local support.</a:t>
            </a: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</a:rPr>
              <a:t>Online Support.</a:t>
            </a:r>
            <a:endParaRPr lang="en-CA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endParaRPr lang="en-CA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7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Assumptions and Dependencies</a:t>
            </a:r>
            <a:endParaRPr lang="en-IN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dirty="0">
                <a:solidFill>
                  <a:prstClr val="black"/>
                </a:solidFill>
              </a:rPr>
              <a:t>Network Configuration</a:t>
            </a:r>
          </a:p>
          <a:p>
            <a:pPr marL="1371509" lvl="2" indent="0"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sz="2700" i="1" dirty="0">
                <a:solidFill>
                  <a:prstClr val="black"/>
                </a:solidFill>
              </a:rPr>
              <a:t>The host system is accessible from target system.</a:t>
            </a:r>
            <a:endParaRPr lang="en-IN" altLang="en-US" sz="2700" i="1" dirty="0">
              <a:solidFill>
                <a:prstClr val="black"/>
              </a:solidFill>
            </a:endParaRP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</a:rPr>
              <a:t>Target system architecture</a:t>
            </a:r>
          </a:p>
          <a:p>
            <a:pPr marL="1371509" lvl="2" indent="0"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sz="2700" i="1" dirty="0">
                <a:solidFill>
                  <a:prstClr val="black"/>
                </a:solidFill>
              </a:rPr>
              <a:t>Configuration specified in the configuration file.</a:t>
            </a:r>
            <a:endParaRPr lang="en-CA" altLang="en-US" sz="2700" i="1" dirty="0">
              <a:solidFill>
                <a:prstClr val="black"/>
              </a:solidFill>
            </a:endParaRP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</a:rPr>
              <a:t>Network speed</a:t>
            </a:r>
          </a:p>
          <a:p>
            <a:pPr marL="1371509" lvl="2" indent="0"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sz="2700" i="1" dirty="0">
                <a:solidFill>
                  <a:prstClr val="black"/>
                </a:solidFill>
              </a:rPr>
              <a:t>Minimum speed of 100 mbps.</a:t>
            </a:r>
            <a:endParaRPr lang="en-CA" altLang="en-US" sz="2700" i="1" dirty="0">
              <a:solidFill>
                <a:prstClr val="black"/>
              </a:solidFill>
            </a:endParaRPr>
          </a:p>
          <a:p>
            <a:pPr lvl="1" defTabSz="137150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2700" i="1" dirty="0">
                <a:solidFill>
                  <a:prstClr val="black"/>
                </a:solidFill>
              </a:rPr>
              <a:t>Repo configuration</a:t>
            </a:r>
          </a:p>
          <a:p>
            <a:pPr marL="1371509" lvl="2" indent="0" defTabSz="1371509" fontAlgn="base">
              <a:spcBef>
                <a:spcPct val="0"/>
              </a:spcBef>
              <a:spcAft>
                <a:spcPct val="0"/>
              </a:spcAft>
            </a:pPr>
            <a:r>
              <a:rPr lang="en-CA" sz="2700" i="1" dirty="0">
                <a:solidFill>
                  <a:prstClr val="black"/>
                </a:solidFill>
              </a:rPr>
              <a:t>On host system or other system for fast access.</a:t>
            </a:r>
            <a:endParaRPr lang="en-CA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endParaRPr lang="en-CA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defTabSz="1371509" fontAlgn="base">
              <a:spcBef>
                <a:spcPct val="0"/>
              </a:spcBef>
              <a:spcAft>
                <a:spcPct val="0"/>
              </a:spcAft>
            </a:pPr>
            <a:endParaRPr lang="en-CA" altLang="en-US" sz="27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1218406" y="3478805"/>
            <a:ext cx="6248400" cy="2655295"/>
          </a:xfrm>
        </p:spPr>
        <p:txBody>
          <a:bodyPr/>
          <a:lstStyle/>
          <a:p>
            <a:r>
              <a:rPr kumimoji="1" lang="en-US" altLang="ja-JP" sz="4800" dirty="0" smtClean="0"/>
              <a:t>PRODUCTS</a:t>
            </a:r>
            <a:br>
              <a:rPr kumimoji="1" lang="en-US" altLang="ja-JP" sz="4800" dirty="0" smtClean="0"/>
            </a:br>
            <a:r>
              <a:rPr kumimoji="1" lang="en-US" altLang="ja-JP" sz="4800" dirty="0" smtClean="0"/>
              <a:t>AND</a:t>
            </a:r>
            <a:br>
              <a:rPr kumimoji="1" lang="en-US" altLang="ja-JP" sz="4800" dirty="0" smtClean="0"/>
            </a:br>
            <a:r>
              <a:rPr kumimoji="1" lang="en-US" altLang="ja-JP" sz="4800" dirty="0" smtClean="0"/>
              <a:t>ADDITION</a:t>
            </a:r>
            <a:endParaRPr kumimoji="1" lang="ja-JP" altLang="en-US" sz="4800" dirty="0"/>
          </a:p>
        </p:txBody>
      </p:sp>
      <p:pic>
        <p:nvPicPr>
          <p:cNvPr id="43" name="図プレースホルダー 4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1492" y="3162300"/>
            <a:ext cx="616114" cy="616114"/>
          </a:xfrm>
        </p:spPr>
      </p:pic>
      <p:pic>
        <p:nvPicPr>
          <p:cNvPr id="44" name="図プレースホルダー 43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Cobbler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8"/>
          </p:nvPr>
        </p:nvSpPr>
        <p:spPr>
          <a:xfrm>
            <a:off x="10538361" y="1785565"/>
            <a:ext cx="7748052" cy="585064"/>
          </a:xfrm>
        </p:spPr>
        <p:txBody>
          <a:bodyPr/>
          <a:lstStyle/>
          <a:p>
            <a:r>
              <a:rPr kumimoji="1" lang="en-US" altLang="ja-JP" dirty="0" smtClean="0"/>
              <a:t>Automated tool by </a:t>
            </a:r>
            <a:r>
              <a:rPr lang="en-US" dirty="0" smtClean="0"/>
              <a:t>Red Hat for process configurations.</a:t>
            </a:r>
            <a:endParaRPr kumimoji="1" lang="ja-JP" altLang="en-US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Cobbler with JOOMLA</a:t>
            </a:r>
            <a:endParaRPr 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Enhanced version with browser supportability.</a:t>
            </a:r>
            <a:endParaRPr kumimoji="1" lang="ja-JP" altLang="en-US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 smtClean="0"/>
              <a:t>PyKickstart</a:t>
            </a:r>
            <a:endParaRPr 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Python library used for reading and writing </a:t>
            </a:r>
            <a:r>
              <a:rPr lang="en-US" dirty="0" err="1" smtClean="0"/>
              <a:t>kickstart</a:t>
            </a:r>
            <a:r>
              <a:rPr lang="en-US" dirty="0" smtClean="0"/>
              <a:t> files.</a:t>
            </a:r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Security Enhancement 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Additional encryption methods and algorithms.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Additional Timeliness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Time complexity prediction.</a:t>
            </a:r>
            <a:endParaRPr kumimoji="1" lang="ja-JP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22" name="図プレースホルダ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1492" y="6508586"/>
            <a:ext cx="616114" cy="616114"/>
          </a:xfrm>
          <a:prstGeom prst="rect">
            <a:avLst/>
          </a:prstGeom>
        </p:spPr>
      </p:pic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6" name="図プレースホルダ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8006" y="1485900"/>
            <a:ext cx="616114" cy="616114"/>
          </a:xfrm>
          <a:prstGeom prst="rect">
            <a:avLst/>
          </a:prstGeom>
        </p:spPr>
      </p:pic>
      <p:pic>
        <p:nvPicPr>
          <p:cNvPr id="40" name="図プレースホルダー 12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p:transition spd="slow" advTm="8045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>
          <a:xfrm>
            <a:off x="-794" y="0"/>
            <a:ext cx="10500547" cy="10287000"/>
          </a:xfrm>
        </p:spPr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>
          <a:xfrm>
            <a:off x="7540583" y="3208285"/>
            <a:ext cx="1596469" cy="560002"/>
          </a:xfrm>
        </p:spPr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16759907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7771606" y="3208285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682470" y="3163280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Server Script Installation	</a:t>
            </a:r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9862492" y="3658335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8"/>
          </p:nvPr>
        </p:nvSpPr>
        <p:spPr>
          <a:xfrm>
            <a:off x="7900623" y="4648444"/>
            <a:ext cx="1596469" cy="560002"/>
          </a:xfrm>
        </p:spPr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>
          <a:xfrm>
            <a:off x="8131646" y="4648444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0042510" y="4603439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DHCP/BOOTP Installation</a:t>
            </a:r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>
          <a:xfrm>
            <a:off x="10222532" y="5098494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/>
          </p:nvPr>
        </p:nvSpPr>
        <p:spPr>
          <a:xfrm>
            <a:off x="8260663" y="6088606"/>
            <a:ext cx="1596469" cy="560002"/>
          </a:xfrm>
        </p:spPr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>
          <a:xfrm>
            <a:off x="8491686" y="6088606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>
          <a:xfrm>
            <a:off x="10402549" y="6043601"/>
            <a:ext cx="7883863" cy="683654"/>
          </a:xfrm>
        </p:spPr>
        <p:txBody>
          <a:bodyPr/>
          <a:lstStyle/>
          <a:p>
            <a:r>
              <a:rPr kumimoji="1" lang="en-US" altLang="ja-JP" dirty="0" smtClean="0"/>
              <a:t>NFS, NFS Kerberos Installation</a:t>
            </a:r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>
          <a:xfrm>
            <a:off x="10582572" y="6538656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27"/>
          </p:nvPr>
        </p:nvSpPr>
        <p:spPr>
          <a:xfrm>
            <a:off x="8620703" y="7528765"/>
            <a:ext cx="1596469" cy="560002"/>
          </a:xfrm>
        </p:spPr>
      </p:sp>
      <p:sp>
        <p:nvSpPr>
          <p:cNvPr id="18" name="テキスト プレースホルダー 17"/>
          <p:cNvSpPr>
            <a:spLocks noGrp="1"/>
          </p:cNvSpPr>
          <p:nvPr>
            <p:ph type="body" sz="quarter" idx="28"/>
          </p:nvPr>
        </p:nvSpPr>
        <p:spPr>
          <a:xfrm>
            <a:off x="8851726" y="7528765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9"/>
          </p:nvPr>
        </p:nvSpPr>
        <p:spPr>
          <a:xfrm>
            <a:off x="10762590" y="7483760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DNS Installation </a:t>
            </a:r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10942612" y="7978815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1"/>
          </p:nvPr>
        </p:nvSpPr>
        <p:spPr>
          <a:xfrm>
            <a:off x="6247606" y="507985"/>
            <a:ext cx="8865985" cy="1178709"/>
          </a:xfrm>
        </p:spPr>
        <p:txBody>
          <a:bodyPr/>
          <a:lstStyle/>
          <a:p>
            <a:r>
              <a:rPr lang="en-US" dirty="0" smtClean="0"/>
              <a:t>Cobbler</a:t>
            </a:r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6266142" y="1633110"/>
            <a:ext cx="10113641" cy="1125125"/>
          </a:xfrm>
        </p:spPr>
        <p:txBody>
          <a:bodyPr/>
          <a:lstStyle/>
          <a:p>
            <a:r>
              <a:rPr kumimoji="1" lang="en-US" altLang="ja-JP" sz="2600" dirty="0" smtClean="0"/>
              <a:t>Automated tool by </a:t>
            </a:r>
            <a:r>
              <a:rPr lang="en-US" sz="2600" dirty="0" smtClean="0"/>
              <a:t>Red Hat for process configurations.</a:t>
            </a:r>
            <a:endParaRPr kumimoji="1" lang="ja-JP" altLang="en-US" sz="2600"/>
          </a:p>
        </p:txBody>
      </p:sp>
      <p:pic>
        <p:nvPicPr>
          <p:cNvPr id="1027" name="Picture 3" descr="C:\Users\Yadnyawalkya Tale\Desktop\PPT\cobbler-edit-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008" y="3619500"/>
            <a:ext cx="6995002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5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35170" name="Picture 2" descr="C:\Users\Yadnyawalkya Tale\Desktop\PPT\cobb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6413" cy="10557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>
          <a:xfrm>
            <a:off x="-794" y="0"/>
            <a:ext cx="10500547" cy="10287000"/>
          </a:xfrm>
        </p:spPr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>
          <a:xfrm>
            <a:off x="7540583" y="3208285"/>
            <a:ext cx="1596469" cy="560002"/>
          </a:xfrm>
        </p:spPr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16759907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7771606" y="3208285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682470" y="3163280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Server Script Installation	</a:t>
            </a:r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9862492" y="3658335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8"/>
          </p:nvPr>
        </p:nvSpPr>
        <p:spPr>
          <a:xfrm>
            <a:off x="7900623" y="4648444"/>
            <a:ext cx="1596469" cy="560002"/>
          </a:xfrm>
        </p:spPr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>
          <a:xfrm>
            <a:off x="8131646" y="4648444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0042510" y="4603439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DHCP/BOOTP Installation</a:t>
            </a:r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>
          <a:xfrm>
            <a:off x="10222532" y="5098494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/>
          </p:nvPr>
        </p:nvSpPr>
        <p:spPr>
          <a:xfrm>
            <a:off x="8260663" y="6088606"/>
            <a:ext cx="1596469" cy="560002"/>
          </a:xfrm>
        </p:spPr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>
          <a:xfrm>
            <a:off x="8491686" y="6088606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>
          <a:xfrm>
            <a:off x="10402549" y="6043601"/>
            <a:ext cx="7883863" cy="683654"/>
          </a:xfrm>
        </p:spPr>
        <p:txBody>
          <a:bodyPr/>
          <a:lstStyle/>
          <a:p>
            <a:r>
              <a:rPr kumimoji="1" lang="en-US" altLang="ja-JP" dirty="0" smtClean="0"/>
              <a:t>NFS, NFS Kerberos Installation</a:t>
            </a:r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>
          <a:xfrm>
            <a:off x="10582572" y="6538656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27"/>
          </p:nvPr>
        </p:nvSpPr>
        <p:spPr>
          <a:xfrm>
            <a:off x="8620703" y="7528765"/>
            <a:ext cx="1596469" cy="560002"/>
          </a:xfrm>
        </p:spPr>
      </p:sp>
      <p:sp>
        <p:nvSpPr>
          <p:cNvPr id="18" name="テキスト プレースホルダー 17"/>
          <p:cNvSpPr>
            <a:spLocks noGrp="1"/>
          </p:cNvSpPr>
          <p:nvPr>
            <p:ph type="body" sz="quarter" idx="28"/>
          </p:nvPr>
        </p:nvSpPr>
        <p:spPr>
          <a:xfrm>
            <a:off x="8851726" y="7528765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9"/>
          </p:nvPr>
        </p:nvSpPr>
        <p:spPr>
          <a:xfrm>
            <a:off x="10762590" y="7483760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DNS Installation </a:t>
            </a:r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10942612" y="7978815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1"/>
          </p:nvPr>
        </p:nvSpPr>
        <p:spPr>
          <a:xfrm>
            <a:off x="6247606" y="495300"/>
            <a:ext cx="10744200" cy="1178709"/>
          </a:xfrm>
        </p:spPr>
        <p:txBody>
          <a:bodyPr/>
          <a:lstStyle/>
          <a:p>
            <a:r>
              <a:rPr lang="en-US" dirty="0" smtClean="0"/>
              <a:t>Cobbler with JOOMLA</a:t>
            </a:r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6266142" y="1620425"/>
            <a:ext cx="10113641" cy="1125125"/>
          </a:xfrm>
        </p:spPr>
        <p:txBody>
          <a:bodyPr/>
          <a:lstStyle/>
          <a:p>
            <a:r>
              <a:rPr lang="en-US" sz="2600" dirty="0" smtClean="0"/>
              <a:t>Enhanced version with browser supportability.</a:t>
            </a:r>
            <a:endParaRPr kumimoji="1" lang="ja-JP" altLang="en-US" sz="2600"/>
          </a:p>
        </p:txBody>
      </p:sp>
      <p:pic>
        <p:nvPicPr>
          <p:cNvPr id="1027" name="Picture 3" descr="C:\Users\Yadnyawalkya Tale\Desktop\PPT\cobbler-edit-system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468" y="3619500"/>
            <a:ext cx="7375538" cy="4130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5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649821" y="96294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608515" y="96294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6195" name="Picture 3" descr="C:\Users\Yadnyawalkya Tale\Desktop\PPT\cobbler with JOOM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6288" y="38100"/>
            <a:ext cx="18369643" cy="1028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>
          <a:xfrm>
            <a:off x="8108091" y="1183060"/>
            <a:ext cx="9451050" cy="747083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1. To study system working and understand </a:t>
            </a:r>
            <a:r>
              <a:rPr lang="en-US" sz="3600" dirty="0" smtClean="0">
                <a:solidFill>
                  <a:schemeClr val="tx2"/>
                </a:solidFill>
              </a:rPr>
              <a:t>       the </a:t>
            </a:r>
            <a:r>
              <a:rPr lang="en-US" sz="3600" dirty="0">
                <a:solidFill>
                  <a:schemeClr val="tx2"/>
                </a:solidFill>
              </a:rPr>
              <a:t>different system administration strategies.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2</a:t>
            </a:r>
            <a:r>
              <a:rPr lang="en-US" sz="3600" dirty="0">
                <a:solidFill>
                  <a:schemeClr val="tx2"/>
                </a:solidFill>
              </a:rPr>
              <a:t>. To learn open source software development strategies.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3</a:t>
            </a:r>
            <a:r>
              <a:rPr lang="en-US" sz="3600" dirty="0">
                <a:solidFill>
                  <a:schemeClr val="tx2"/>
                </a:solidFill>
              </a:rPr>
              <a:t>. To implement a software which automate system installation.</a:t>
            </a:r>
          </a:p>
          <a:p>
            <a:endParaRPr kumimoji="1"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625032" y="3793350"/>
            <a:ext cx="7470830" cy="2655295"/>
          </a:xfrm>
        </p:spPr>
        <p:txBody>
          <a:bodyPr/>
          <a:lstStyle/>
          <a:p>
            <a:r>
              <a:rPr kumimoji="1" lang="en-US" altLang="ja-JP" sz="5400" dirty="0" smtClean="0"/>
              <a:t>OBJECTIVES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24248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430">
        <p15:prstTrans prst="peelOff"/>
      </p:transition>
    </mc:Choice>
    <mc:Fallback xmlns="">
      <p:transition spd="slow" advTm="34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>
          <a:xfrm>
            <a:off x="-794" y="0"/>
            <a:ext cx="10500547" cy="10287000"/>
          </a:xfrm>
        </p:spPr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>
          <a:xfrm>
            <a:off x="7540583" y="3208285"/>
            <a:ext cx="1596469" cy="560002"/>
          </a:xfrm>
        </p:spPr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16759907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7771606" y="3208285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682470" y="3163280"/>
            <a:ext cx="6885765" cy="683654"/>
          </a:xfrm>
        </p:spPr>
        <p:txBody>
          <a:bodyPr/>
          <a:lstStyle/>
          <a:p>
            <a:r>
              <a:rPr lang="en-US" dirty="0" smtClean="0"/>
              <a:t>Common data representation</a:t>
            </a:r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9862492" y="3658335"/>
            <a:ext cx="6885765" cy="58506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8"/>
          </p:nvPr>
        </p:nvSpPr>
        <p:spPr>
          <a:xfrm>
            <a:off x="7900623" y="4648444"/>
            <a:ext cx="1596469" cy="560002"/>
          </a:xfrm>
        </p:spPr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>
          <a:xfrm>
            <a:off x="8131646" y="4648444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0042510" y="4991100"/>
            <a:ext cx="6885765" cy="683654"/>
          </a:xfrm>
        </p:spPr>
        <p:txBody>
          <a:bodyPr/>
          <a:lstStyle/>
          <a:p>
            <a:r>
              <a:rPr lang="en-US" dirty="0" smtClean="0"/>
              <a:t>Synchronize  </a:t>
            </a:r>
            <a:r>
              <a:rPr lang="en-US" dirty="0" err="1" smtClean="0"/>
              <a:t>kickstart</a:t>
            </a:r>
            <a:r>
              <a:rPr lang="en-US" dirty="0" smtClean="0"/>
              <a:t> support  between Anaconda and 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kickstart</a:t>
            </a:r>
            <a:endParaRPr kumimoji="1"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27"/>
          </p:nvPr>
        </p:nvSpPr>
        <p:spPr>
          <a:xfrm>
            <a:off x="8421354" y="6793298"/>
            <a:ext cx="1596469" cy="560002"/>
          </a:xfrm>
        </p:spPr>
      </p:sp>
      <p:sp>
        <p:nvSpPr>
          <p:cNvPr id="18" name="テキスト プレースホルダー 17"/>
          <p:cNvSpPr>
            <a:spLocks noGrp="1"/>
          </p:cNvSpPr>
          <p:nvPr>
            <p:ph type="body" sz="quarter" idx="28"/>
          </p:nvPr>
        </p:nvSpPr>
        <p:spPr>
          <a:xfrm>
            <a:off x="8652377" y="6793298"/>
            <a:ext cx="1080120" cy="5400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9"/>
          </p:nvPr>
        </p:nvSpPr>
        <p:spPr>
          <a:xfrm>
            <a:off x="10563241" y="6669646"/>
            <a:ext cx="6885765" cy="683654"/>
          </a:xfrm>
        </p:spPr>
        <p:txBody>
          <a:bodyPr/>
          <a:lstStyle/>
          <a:p>
            <a:r>
              <a:rPr kumimoji="1" lang="en-US" altLang="ja-JP" dirty="0" smtClean="0"/>
              <a:t>Supports for YUM platform</a:t>
            </a:r>
            <a:endParaRPr kumimoji="1"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1"/>
          </p:nvPr>
        </p:nvSpPr>
        <p:spPr>
          <a:xfrm>
            <a:off x="6247606" y="495300"/>
            <a:ext cx="10744200" cy="1178709"/>
          </a:xfrm>
        </p:spPr>
        <p:txBody>
          <a:bodyPr/>
          <a:lstStyle/>
          <a:p>
            <a:r>
              <a:rPr lang="en-US" dirty="0" err="1" smtClean="0"/>
              <a:t>PyKickstart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6266142" y="1620425"/>
            <a:ext cx="11335264" cy="1125125"/>
          </a:xfrm>
        </p:spPr>
        <p:txBody>
          <a:bodyPr/>
          <a:lstStyle/>
          <a:p>
            <a:r>
              <a:rPr lang="en-US" sz="2800" dirty="0" smtClean="0"/>
              <a:t>Python library used for reading and writing </a:t>
            </a:r>
            <a:r>
              <a:rPr lang="en-US" sz="2800" dirty="0" err="1" smtClean="0"/>
              <a:t>kickstart</a:t>
            </a:r>
            <a:r>
              <a:rPr lang="en-US" sz="2800" dirty="0" smtClean="0"/>
              <a:t> files</a:t>
            </a:r>
            <a:endParaRPr kumimoji="1" lang="ja-JP" altLang="en-US" sz="2600"/>
          </a:p>
        </p:txBody>
      </p:sp>
      <p:pic>
        <p:nvPicPr>
          <p:cNvPr id="1027" name="Picture 3" descr="C:\Users\Yadnyawalkya Tale\Desktop\PPT\cobbler-edit-system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8070" y="3619500"/>
            <a:ext cx="6554334" cy="4130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5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707146" y="360775"/>
            <a:ext cx="16741860" cy="1125125"/>
          </a:xfrm>
        </p:spPr>
        <p:txBody>
          <a:bodyPr/>
          <a:lstStyle/>
          <a:p>
            <a:r>
              <a:rPr kumimoji="1" lang="en-US" altLang="ja-JP" dirty="0" smtClean="0"/>
              <a:t>Security Enhancement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>
          <a:xfrm>
            <a:off x="8265679" y="3162300"/>
            <a:ext cx="3011127" cy="1368824"/>
          </a:xfrm>
        </p:spPr>
        <p:txBody>
          <a:bodyPr/>
          <a:lstStyle/>
          <a:p>
            <a:r>
              <a:rPr kumimoji="1" lang="en-US" altLang="ja-JP" dirty="0" smtClean="0"/>
              <a:t>MD5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SHA-1 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SHA-256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>
          <a:xfrm>
            <a:off x="11411974" y="2649472"/>
            <a:ext cx="6189432" cy="720080"/>
          </a:xfrm>
        </p:spPr>
        <p:txBody>
          <a:bodyPr/>
          <a:lstStyle/>
          <a:p>
            <a:r>
              <a:rPr lang="en-US" dirty="0" smtClean="0"/>
              <a:t>Message Digest algorithm 5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>
          <a:xfrm>
            <a:off x="11426086" y="3299162"/>
            <a:ext cx="6556320" cy="19205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MD5 algorithm is a widely used hash function producing a 128-bit hash value. This hash is possible to crack by </a:t>
            </a:r>
            <a:r>
              <a:rPr lang="en-US" sz="2400" dirty="0" smtClean="0"/>
              <a:t>Straight brute forcing method.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>
          <a:xfrm>
            <a:off x="12582103" y="6088602"/>
            <a:ext cx="5704310" cy="720080"/>
          </a:xfrm>
        </p:spPr>
        <p:txBody>
          <a:bodyPr/>
          <a:lstStyle/>
          <a:p>
            <a:r>
              <a:rPr lang="en-US" altLang="ja-JP" dirty="0" smtClean="0"/>
              <a:t>Secure Hash Algorithm-1</a:t>
            </a:r>
            <a:endParaRPr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SHA-1 is cryptographic hash function designed by the NSA and published by NIST.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Suffer from extensive vulnerabilities like collision attack</a:t>
            </a:r>
            <a:endParaRPr kumimoji="1" lang="ja-JP" altLang="en-US" sz="240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6"/>
          </p:nvPr>
        </p:nvSpPr>
        <p:spPr>
          <a:xfrm>
            <a:off x="-153194" y="5337820"/>
            <a:ext cx="5866606" cy="720080"/>
          </a:xfrm>
        </p:spPr>
        <p:txBody>
          <a:bodyPr/>
          <a:lstStyle/>
          <a:p>
            <a:r>
              <a:rPr kumimoji="1" lang="en-US" altLang="ja-JP" dirty="0" smtClean="0"/>
              <a:t>Secure Hash Algorithm-2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Powerfull</a:t>
            </a:r>
            <a:r>
              <a:rPr kumimoji="1" lang="en-US" altLang="ja-JP" sz="2400" dirty="0" smtClean="0"/>
              <a:t> </a:t>
            </a:r>
            <a:r>
              <a:rPr lang="en-US" sz="2400" dirty="0" smtClean="0"/>
              <a:t>cryptographic hash function of 256-bit.</a:t>
            </a:r>
          </a:p>
          <a:p>
            <a:pPr algn="l">
              <a:buFont typeface="Arial" pitchFamily="34" charset="0"/>
              <a:buChar char="•"/>
            </a:pPr>
            <a:r>
              <a:rPr kumimoji="1" lang="en-US" altLang="ja-JP" sz="2400" dirty="0" smtClean="0"/>
              <a:t> Difficult to crack.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9899255"/>
      </p:ext>
    </p:extLst>
  </p:cSld>
  <p:clrMapOvr>
    <a:masterClrMapping/>
  </p:clrMapOvr>
  <p:transition spd="slow" advTm="5794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 LAYERS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LAYER 1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LAYER 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LAYER 3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LAYER 4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LAYER 5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LAYER 6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4"/>
          </p:nvPr>
        </p:nvSpPr>
        <p:spPr>
          <a:xfrm>
            <a:off x="13013635" y="3017852"/>
            <a:ext cx="5272777" cy="898900"/>
          </a:xfrm>
        </p:spPr>
        <p:txBody>
          <a:bodyPr/>
          <a:lstStyle/>
          <a:p>
            <a:r>
              <a:rPr kumimoji="1" lang="en-US" altLang="ja-JP" sz="2400" dirty="0" smtClean="0"/>
              <a:t>Deployment GUI on server</a:t>
            </a:r>
            <a:endParaRPr kumimoji="1" lang="ja-JP" altLang="en-US" sz="24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LAYER 6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2400" dirty="0" smtClean="0"/>
              <a:t>Security Enhancement in </a:t>
            </a:r>
          </a:p>
          <a:p>
            <a:r>
              <a:rPr kumimoji="1" lang="en-US" altLang="ja-JP" sz="2400" dirty="0" smtClean="0"/>
              <a:t>authentication credentials</a:t>
            </a:r>
            <a:endParaRPr kumimoji="1" lang="ja-JP" altLang="en-US" sz="24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LAYER 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sz="2400" dirty="0" smtClean="0"/>
              <a:t>Automatic Installation </a:t>
            </a:r>
            <a:endParaRPr kumimoji="1" lang="ja-JP" altLang="en-US" sz="24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LAYER 2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0"/>
          </p:nvPr>
        </p:nvSpPr>
        <p:spPr>
          <a:xfrm>
            <a:off x="456406" y="3885412"/>
            <a:ext cx="5041395" cy="898900"/>
          </a:xfrm>
        </p:spPr>
        <p:txBody>
          <a:bodyPr/>
          <a:lstStyle/>
          <a:p>
            <a:r>
              <a:rPr kumimoji="1" lang="en-US" altLang="ja-JP" sz="2400" dirty="0" smtClean="0"/>
              <a:t>Furnishing functionalities with Glade UI</a:t>
            </a:r>
            <a:endParaRPr kumimoji="1" lang="ja-JP" altLang="en-US" sz="2400" smtClean="0"/>
          </a:p>
          <a:p>
            <a:endParaRPr kumimoji="1" lang="ja-JP" altLang="en-US" sz="240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LAYER 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2400" dirty="0" smtClean="0"/>
              <a:t>Implementation Setup</a:t>
            </a:r>
            <a:endParaRPr kumimoji="1" lang="ja-JP" altLang="en-US" sz="240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LAYER 3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sz="2400" dirty="0" smtClean="0"/>
              <a:t>Basic installation Commands</a:t>
            </a:r>
            <a:endParaRPr kumimoji="1" lang="ja-JP" altLang="en-US" sz="24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LAYER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454355"/>
      </p:ext>
    </p:extLst>
  </p:cSld>
  <p:clrMapOvr>
    <a:masterClrMapping/>
  </p:clrMapOvr>
  <p:transition spd="slow" advTm="11969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056606" y="1485900"/>
            <a:ext cx="13906545" cy="1665186"/>
          </a:xfrm>
        </p:spPr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56032" y="5067300"/>
            <a:ext cx="19351227" cy="121263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B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Presented by,</a:t>
            </a:r>
            <a:b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B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0B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8832" y="5600700"/>
            <a:ext cx="11176796" cy="3886200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Paratmandali Ajay Pandurang 	1303057</a:t>
            </a:r>
          </a:p>
          <a:p>
            <a:pPr lvl="0"/>
            <a:r>
              <a:rPr lang="en-US" sz="4400" dirty="0" err="1" smtClean="0"/>
              <a:t>Rathod</a:t>
            </a:r>
            <a:r>
              <a:rPr lang="en-US" sz="4400" dirty="0" smtClean="0"/>
              <a:t> </a:t>
            </a:r>
            <a:r>
              <a:rPr lang="en-US" sz="4400" dirty="0" smtClean="0"/>
              <a:t>Ajay </a:t>
            </a:r>
            <a:r>
              <a:rPr lang="en-US" sz="4400" dirty="0" err="1" smtClean="0"/>
              <a:t>Santram</a:t>
            </a:r>
            <a:r>
              <a:rPr lang="en-US" sz="4400" dirty="0" smtClean="0"/>
              <a:t>		1303025</a:t>
            </a:r>
          </a:p>
          <a:p>
            <a:pPr lvl="0"/>
            <a:r>
              <a:rPr lang="en-US" sz="4400" dirty="0" err="1" smtClean="0"/>
              <a:t>Ghute</a:t>
            </a:r>
            <a:r>
              <a:rPr lang="en-US" sz="4400" dirty="0" smtClean="0"/>
              <a:t> </a:t>
            </a:r>
            <a:r>
              <a:rPr lang="en-US" sz="4400" dirty="0" err="1" smtClean="0"/>
              <a:t>Ankit</a:t>
            </a:r>
            <a:r>
              <a:rPr lang="en-US" sz="4400" dirty="0" smtClean="0"/>
              <a:t> Anil 			1303053</a:t>
            </a:r>
          </a:p>
          <a:p>
            <a:pPr lvl="0"/>
            <a:r>
              <a:rPr lang="en-US" sz="4400" dirty="0" smtClean="0"/>
              <a:t>Tale </a:t>
            </a:r>
            <a:r>
              <a:rPr lang="en-US" sz="4400" dirty="0" err="1" smtClean="0"/>
              <a:t>Yadnyawalkya</a:t>
            </a:r>
            <a:r>
              <a:rPr lang="en-US" sz="4400" dirty="0" smtClean="0"/>
              <a:t> </a:t>
            </a:r>
            <a:r>
              <a:rPr lang="en-US" sz="4400" dirty="0" err="1" smtClean="0"/>
              <a:t>Vitthal</a:t>
            </a:r>
            <a:r>
              <a:rPr lang="en-US" sz="4400" dirty="0" smtClean="0"/>
              <a:t>		1303052</a:t>
            </a:r>
          </a:p>
          <a:p>
            <a:r>
              <a:rPr lang="en-US" sz="4400" dirty="0" err="1" smtClean="0"/>
              <a:t>Kulat</a:t>
            </a:r>
            <a:r>
              <a:rPr lang="en-US" sz="4400" dirty="0" smtClean="0"/>
              <a:t> </a:t>
            </a:r>
            <a:r>
              <a:rPr lang="en-US" sz="4400" dirty="0" err="1" smtClean="0"/>
              <a:t>Akshay</a:t>
            </a:r>
            <a:r>
              <a:rPr lang="en-US" sz="4400" dirty="0" smtClean="0"/>
              <a:t> </a:t>
            </a:r>
            <a:r>
              <a:rPr lang="en-US" sz="4400" dirty="0" err="1" smtClean="0"/>
              <a:t>Vitthal</a:t>
            </a:r>
            <a:r>
              <a:rPr lang="en-US" sz="4400" dirty="0" smtClean="0"/>
              <a:t> 		1303054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0406" y="3238500"/>
            <a:ext cx="1528623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400" b="1" dirty="0" smtClean="0">
                <a:solidFill>
                  <a:srgbClr val="10B0C0"/>
                </a:solidFill>
                <a:latin typeface="+mj-lt"/>
              </a:rPr>
              <a:t>Under Guidance of,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			    </a:t>
            </a:r>
            <a:r>
              <a:rPr lang="en-US" sz="4400" dirty="0" smtClean="0"/>
              <a:t>Prof. S.R. </a:t>
            </a:r>
            <a:r>
              <a:rPr lang="en-US" sz="4400" dirty="0" err="1" smtClean="0"/>
              <a:t>Poojara</a:t>
            </a:r>
            <a:r>
              <a:rPr lang="en-GB" sz="4400" dirty="0" smtClean="0"/>
              <a:t/>
            </a:r>
            <a:br>
              <a:rPr lang="en-GB" sz="4400" dirty="0" smtClean="0"/>
            </a:br>
            <a:endParaRPr lang="en-US" sz="4400" dirty="0" err="1" smtClean="0"/>
          </a:p>
        </p:txBody>
      </p:sp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720">
        <p15:prstTrans prst="prestige"/>
      </p:transition>
    </mc:Choice>
    <mc:Fallback xmlns="">
      <p:transition spd="slow" advTm="157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adnyawalkya Tale\Desktop\PPT\Picture_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9238" y="447635"/>
            <a:ext cx="12847567" cy="9141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720">
        <p15:prstTrans prst="prestige"/>
      </p:transition>
    </mc:Choice>
    <mc:Fallback xmlns="">
      <p:transition spd="slow" advTm="157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7379950" y="9591675"/>
            <a:ext cx="906463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4294967295"/>
          </p:nvPr>
        </p:nvSpPr>
        <p:spPr>
          <a:xfrm>
            <a:off x="11671300" y="777875"/>
            <a:ext cx="6615113" cy="2790825"/>
          </a:xfrm>
        </p:spPr>
        <p:txBody>
          <a:bodyPr/>
          <a:lstStyle/>
          <a:p>
            <a:r>
              <a:rPr kumimoji="1" lang="en-US" altLang="ja-JP" sz="6600" dirty="0"/>
              <a:t>Logic beyond kickstart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294967295"/>
          </p:nvPr>
        </p:nvSpPr>
        <p:spPr>
          <a:xfrm>
            <a:off x="11131550" y="5137150"/>
            <a:ext cx="7154863" cy="4454525"/>
          </a:xfrm>
        </p:spPr>
        <p:txBody>
          <a:bodyPr/>
          <a:lstStyle/>
          <a:p>
            <a:r>
              <a:rPr kumimoji="1" lang="en-US" altLang="ja-JP" dirty="0"/>
              <a:t>	# Keyboard layouts</a:t>
            </a:r>
          </a:p>
          <a:p>
            <a:r>
              <a:rPr kumimoji="1" lang="en-US" altLang="ja-JP" dirty="0"/>
              <a:t>	keyboard 'us'</a:t>
            </a:r>
          </a:p>
          <a:p>
            <a:r>
              <a:rPr kumimoji="1" lang="en-US" altLang="ja-JP" dirty="0"/>
              <a:t>	# Halt after installation</a:t>
            </a:r>
          </a:p>
          <a:p>
            <a:r>
              <a:rPr kumimoji="1" lang="en-US" altLang="ja-JP" dirty="0"/>
              <a:t>	halt</a:t>
            </a:r>
          </a:p>
          <a:p>
            <a:r>
              <a:rPr kumimoji="1" lang="en-US" altLang="ja-JP" dirty="0"/>
              <a:t>	# System </a:t>
            </a:r>
            <a:r>
              <a:rPr kumimoji="1" lang="en-US" altLang="ja-JP" dirty="0" err="1"/>
              <a:t>timezone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en-US" altLang="ja-JP" dirty="0" err="1"/>
              <a:t>timezone</a:t>
            </a:r>
            <a:r>
              <a:rPr kumimoji="1" lang="en-US" altLang="ja-JP" dirty="0"/>
              <a:t> Africa/Abidjan</a:t>
            </a:r>
          </a:p>
          <a:p>
            <a:r>
              <a:rPr kumimoji="1" lang="en-US" altLang="ja-JP" dirty="0"/>
              <a:t>	# System language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err="1"/>
              <a:t>lang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en_US</a:t>
            </a:r>
            <a:endParaRPr kumimoji="1" lang="en-US" altLang="ja-JP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9" b="9379"/>
          <a:stretch>
            <a:fillRect/>
          </a:stretch>
        </p:blipFill>
        <p:spPr>
          <a:xfrm>
            <a:off x="0" y="0"/>
            <a:ext cx="11123613" cy="10287000"/>
          </a:xfrm>
        </p:spPr>
      </p:pic>
    </p:spTree>
    <p:extLst>
      <p:ext uri="{BB962C8B-B14F-4D97-AF65-F5344CB8AC3E}">
        <p14:creationId xmlns:p14="http://schemas.microsoft.com/office/powerpoint/2010/main" val="2661306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7379950" y="9591675"/>
            <a:ext cx="906463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06" y="1485900"/>
            <a:ext cx="8924861" cy="8309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481" y="2661529"/>
            <a:ext cx="60235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509"/>
            <a:r>
              <a:rPr lang="en-US" sz="2700" dirty="0">
                <a:solidFill>
                  <a:prstClr val="black"/>
                </a:solidFill>
              </a:rPr>
              <a:t>1] Create Kickstart File with extension .cfg</a:t>
            </a: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r>
              <a:rPr lang="en-US" sz="2700" dirty="0">
                <a:solidFill>
                  <a:prstClr val="black"/>
                </a:solidFill>
              </a:rPr>
              <a:t>2] Host file on Ftp, Http, NFS Server.</a:t>
            </a: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endParaRPr lang="en-US" sz="2700" dirty="0">
              <a:solidFill>
                <a:prstClr val="black"/>
              </a:solidFill>
            </a:endParaRPr>
          </a:p>
          <a:p>
            <a:pPr defTabSz="1371509"/>
            <a:r>
              <a:rPr lang="en-US" sz="2700" dirty="0">
                <a:solidFill>
                  <a:prstClr val="black"/>
                </a:solidFill>
              </a:rPr>
              <a:t>3] Access this file from during installation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52" y="3205584"/>
            <a:ext cx="4315052" cy="3029110"/>
          </a:xfrm>
          <a:prstGeom prst="rect">
            <a:avLst/>
          </a:prstGeom>
        </p:spPr>
      </p:pic>
      <p:sp>
        <p:nvSpPr>
          <p:cNvPr id="13" name="タイトル 22"/>
          <p:cNvSpPr txBox="1">
            <a:spLocks/>
          </p:cNvSpPr>
          <p:nvPr/>
        </p:nvSpPr>
        <p:spPr>
          <a:xfrm>
            <a:off x="711165" y="385753"/>
            <a:ext cx="16741860" cy="1125125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How It Work :</a:t>
            </a:r>
          </a:p>
        </p:txBody>
      </p:sp>
    </p:spTree>
    <p:extLst>
      <p:ext uri="{BB962C8B-B14F-4D97-AF65-F5344CB8AC3E}">
        <p14:creationId xmlns:p14="http://schemas.microsoft.com/office/powerpoint/2010/main" val="83773734"/>
      </p:ext>
    </p:extLst>
  </p:cSld>
  <p:clrMapOvr>
    <a:masterClrMapping/>
  </p:clrMapOvr>
  <p:transition spd="slow" advTm="281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7379950" y="9591675"/>
            <a:ext cx="906463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タイトル 10"/>
          <p:cNvSpPr>
            <a:spLocks noGrp="1"/>
          </p:cNvSpPr>
          <p:nvPr>
            <p:ph type="title" idx="4294967295"/>
          </p:nvPr>
        </p:nvSpPr>
        <p:spPr>
          <a:xfrm>
            <a:off x="0" y="193675"/>
            <a:ext cx="16741775" cy="21145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   Different </a:t>
            </a:r>
            <a:r>
              <a:rPr kumimoji="1" lang="en-US" altLang="ja-JP" dirty="0"/>
              <a:t>Ways To Pass Installation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en-US" altLang="ja-JP" dirty="0" smtClean="0"/>
              <a:t>  Source</a:t>
            </a:r>
            <a:r>
              <a:rPr kumimoji="1" lang="en-US" altLang="ja-JP" dirty="0"/>
              <a:t>:</a:t>
            </a:r>
          </a:p>
        </p:txBody>
      </p:sp>
      <p:sp>
        <p:nvSpPr>
          <p:cNvPr id="25" name="テキスト プレースホルダー 17"/>
          <p:cNvSpPr txBox="1">
            <a:spLocks/>
          </p:cNvSpPr>
          <p:nvPr/>
        </p:nvSpPr>
        <p:spPr>
          <a:xfrm>
            <a:off x="2437461" y="4558435"/>
            <a:ext cx="10081120" cy="1519734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kumimoji="1" lang="en-US" altLang="ja-JP" sz="4400" dirty="0" smtClean="0"/>
              <a:t>CD-RROM</a:t>
            </a:r>
            <a:r>
              <a:rPr kumimoji="1" lang="en-US" altLang="ja-JP" sz="4400" dirty="0"/>
              <a:t>, </a:t>
            </a:r>
            <a:r>
              <a:rPr kumimoji="1" lang="en-US" altLang="ja-JP" sz="4400" dirty="0" smtClean="0"/>
              <a:t>USB</a:t>
            </a:r>
            <a:endParaRPr kumimoji="1" lang="en-US" altLang="ja-JP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06" y="1485900"/>
            <a:ext cx="8924861" cy="83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9706"/>
      </p:ext>
    </p:extLst>
  </p:cSld>
  <p:clrMapOvr>
    <a:masterClrMapping/>
  </p:clrMapOvr>
  <p:transition spd="slow" advTm="1110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7379950" y="9591675"/>
            <a:ext cx="906463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テキスト プレースホルダー 17"/>
          <p:cNvSpPr txBox="1">
            <a:spLocks/>
          </p:cNvSpPr>
          <p:nvPr/>
        </p:nvSpPr>
        <p:spPr>
          <a:xfrm>
            <a:off x="1402345" y="462980"/>
            <a:ext cx="13366485" cy="171019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400" dirty="0"/>
              <a:t>2.  NFS, FTP, HTTP, Hard Drive :</a:t>
            </a:r>
          </a:p>
          <a:p>
            <a:r>
              <a:rPr kumimoji="1" lang="en-US" altLang="ja-JP" sz="4400" dirty="0"/>
              <a:t>		PXE (Pre </a:t>
            </a:r>
            <a:r>
              <a:rPr kumimoji="1" lang="en-US" altLang="ja-JP" sz="4400" dirty="0" smtClean="0"/>
              <a:t>Executable </a:t>
            </a:r>
            <a:r>
              <a:rPr lang="en-US" sz="4400" dirty="0" smtClean="0"/>
              <a:t>Environment</a:t>
            </a:r>
            <a:r>
              <a:rPr lang="en-US" sz="4400" dirty="0"/>
              <a:t> </a:t>
            </a:r>
            <a:r>
              <a:rPr kumimoji="1" lang="en-US" altLang="ja-JP" sz="4400" dirty="0" smtClean="0"/>
              <a:t>)</a:t>
            </a:r>
            <a:endParaRPr kumimoji="1" lang="en-US" altLang="ja-JP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06" y="2454489"/>
            <a:ext cx="13290158" cy="78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37458"/>
      </p:ext>
    </p:extLst>
  </p:cSld>
  <p:clrMapOvr>
    <a:masterClrMapping/>
  </p:clrMapOvr>
  <p:transition spd="slow" advTm="1110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2889" y="548125"/>
            <a:ext cx="7035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1509"/>
            <a:r>
              <a:rPr lang="en-CA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Functional Requirements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0836" y="1293354"/>
            <a:ext cx="6807713" cy="78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509" lvl="2" defTabSz="1371509">
              <a:lnSpc>
                <a:spcPct val="107000"/>
              </a:lnSpc>
              <a:spcAft>
                <a:spcPts val="1200"/>
              </a:spcAft>
              <a:buSzPts val="1200"/>
            </a:pPr>
            <a:r>
              <a:rPr lang="en-US" sz="42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Basic Configuration  </a:t>
            </a:r>
            <a:endParaRPr lang="en-US" sz="42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2004" y="2067627"/>
            <a:ext cx="73981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6" indent="-428596" defTabSz="1371509">
              <a:buFontTx/>
              <a:buChar char="-"/>
            </a:pP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Choose of language to use during the installation</a:t>
            </a:r>
          </a:p>
          <a:p>
            <a:pPr marL="428596" indent="-428596" defTabSz="1371509">
              <a:buFontTx/>
              <a:buChar char="-"/>
            </a:pPr>
            <a:r>
              <a:rPr lang="en-US" sz="2700" dirty="0">
                <a:solidFill>
                  <a:prstClr val="black"/>
                </a:solidFill>
              </a:rPr>
              <a:t>Root Password field(encryption)</a:t>
            </a:r>
          </a:p>
          <a:p>
            <a:pPr marL="428596" indent="-428596" defTabSz="1371509">
              <a:buFontTx/>
              <a:buChar char="-"/>
            </a:pPr>
            <a:endParaRPr lang="en-US" sz="2700" dirty="0">
              <a:solidFill>
                <a:prstClr val="black"/>
              </a:solidFill>
            </a:endParaRPr>
          </a:p>
          <a:p>
            <a:pPr marL="428596" indent="-428596" defTabSz="1371509">
              <a:buFontTx/>
              <a:buChar char="-"/>
            </a:pPr>
            <a:endParaRPr lang="en-US" sz="27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0499" y="3181328"/>
            <a:ext cx="36263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1509"/>
            <a:r>
              <a:rPr lang="en-CA" sz="42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2. Installation </a:t>
            </a:r>
          </a:p>
          <a:p>
            <a:pPr defTabSz="1371509"/>
            <a:r>
              <a:rPr lang="en-CA" sz="42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Method</a:t>
            </a:r>
            <a:endParaRPr lang="en-US" sz="27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34" y="2957147"/>
            <a:ext cx="10892014" cy="686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43828</TotalTime>
  <Words>921</Words>
  <Application>Microsoft Office PowerPoint</Application>
  <PresentationFormat>Custom</PresentationFormat>
  <Paragraphs>264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Roboto Condensed Light</vt:lpstr>
      <vt:lpstr>Roboto Light</vt:lpstr>
      <vt:lpstr>Spica Neue</vt:lpstr>
      <vt:lpstr>Spica Neue Light</vt:lpstr>
      <vt:lpstr>Times</vt:lpstr>
      <vt:lpstr>Times New Roman</vt:lpstr>
      <vt:lpstr>Verdana</vt:lpstr>
      <vt:lpstr>Wingdings</vt:lpstr>
      <vt:lpstr>No Decoration</vt:lpstr>
      <vt:lpstr>Contents</vt:lpstr>
      <vt:lpstr>1_Contents</vt:lpstr>
      <vt:lpstr>Office Theme</vt:lpstr>
      <vt:lpstr>1_Office Theme</vt:lpstr>
      <vt:lpstr>2_Office Theme</vt:lpstr>
      <vt:lpstr>PowerPoint Presentation</vt:lpstr>
      <vt:lpstr>INTRODUCTION</vt:lpstr>
      <vt:lpstr>OBJECTIVES</vt:lpstr>
      <vt:lpstr>PowerPoint Presentation</vt:lpstr>
      <vt:lpstr>PowerPoint Presentation</vt:lpstr>
      <vt:lpstr>PowerPoint Presentation</vt:lpstr>
      <vt:lpstr>   Different Ways To Pass Installation    Source: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PRODUCTS AND ADDITION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Enhancement </vt:lpstr>
      <vt:lpstr>6 LAYERS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Ajay Paratmandali</cp:lastModifiedBy>
  <cp:revision>878</cp:revision>
  <dcterms:created xsi:type="dcterms:W3CDTF">2015-01-09T17:56:04Z</dcterms:created>
  <dcterms:modified xsi:type="dcterms:W3CDTF">2017-04-28T13:05:13Z</dcterms:modified>
</cp:coreProperties>
</file>