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305" r:id="rId3"/>
    <p:sldId id="306" r:id="rId4"/>
    <p:sldId id="308" r:id="rId5"/>
    <p:sldId id="307" r:id="rId6"/>
    <p:sldId id="309" r:id="rId7"/>
    <p:sldId id="310" r:id="rId8"/>
    <p:sldId id="311" r:id="rId9"/>
    <p:sldId id="313" r:id="rId10"/>
    <p:sldId id="314" r:id="rId11"/>
    <p:sldId id="315" r:id="rId12"/>
    <p:sldId id="317" r:id="rId13"/>
    <p:sldId id="312" r:id="rId14"/>
    <p:sldId id="316" r:id="rId15"/>
    <p:sldId id="318" r:id="rId16"/>
    <p:sldId id="322" r:id="rId17"/>
    <p:sldId id="319" r:id="rId18"/>
    <p:sldId id="323" r:id="rId19"/>
    <p:sldId id="320" r:id="rId20"/>
    <p:sldId id="321" r:id="rId21"/>
    <p:sldId id="324" r:id="rId22"/>
    <p:sldId id="325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Clickjack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632" y="2620898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Security 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229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strict – What’s not allowed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Duplicate a parameter name 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Writing to a read only variable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5060118" cy="602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38" y="3809894"/>
            <a:ext cx="5326842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5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strict – What’s not allowed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1999" y="23129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Writing to a get-only property is not allowed: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Deleting an undeletable property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6826"/>
            <a:ext cx="4961050" cy="1013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8" y="4876800"/>
            <a:ext cx="477053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7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strict – What’s not allowed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security reasons, </a:t>
            </a:r>
            <a:r>
              <a:rPr lang="en-US" dirty="0" err="1"/>
              <a:t>eval</a:t>
            </a:r>
            <a:r>
              <a:rPr lang="en-US" dirty="0"/>
              <a:t>() is not allowed to create variables in the scope from which it was called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variable name </a:t>
            </a:r>
            <a:r>
              <a:rPr lang="en-US" dirty="0" err="1" smtClean="0"/>
              <a:t>eval</a:t>
            </a:r>
            <a:r>
              <a:rPr lang="en-US" dirty="0" smtClean="0"/>
              <a:t> is not allowed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3" y="2956493"/>
            <a:ext cx="4922947" cy="777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648200"/>
            <a:ext cx="5372566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Strict </a:t>
            </a:r>
            <a:r>
              <a:rPr lang="en-US" dirty="0" err="1" smtClean="0"/>
              <a:t>Modd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eval</a:t>
            </a:r>
            <a:r>
              <a:rPr lang="en-US" dirty="0"/>
              <a:t> in strict mode does not introduce new </a:t>
            </a:r>
            <a:r>
              <a:rPr lang="en-US" dirty="0" smtClean="0"/>
              <a:t>variables, which helps control its output</a:t>
            </a:r>
          </a:p>
          <a:p>
            <a:r>
              <a:rPr lang="en-US" dirty="0" smtClean="0"/>
              <a:t>In </a:t>
            </a:r>
            <a:r>
              <a:rPr lang="en-US" dirty="0"/>
              <a:t>strict mode, any assignment to </a:t>
            </a:r>
            <a:r>
              <a:rPr lang="en-US" dirty="0" smtClean="0"/>
              <a:t>the following throw an error:</a:t>
            </a:r>
          </a:p>
          <a:p>
            <a:pPr lvl="1"/>
            <a:r>
              <a:rPr lang="en-US" dirty="0" smtClean="0"/>
              <a:t>non-writable property</a:t>
            </a:r>
          </a:p>
          <a:p>
            <a:pPr lvl="1"/>
            <a:r>
              <a:rPr lang="en-US" dirty="0" smtClean="0"/>
              <a:t>getter-only property</a:t>
            </a:r>
          </a:p>
          <a:p>
            <a:pPr lvl="1"/>
            <a:r>
              <a:rPr lang="en-US" dirty="0" smtClean="0"/>
              <a:t>non-existing property</a:t>
            </a:r>
          </a:p>
          <a:p>
            <a:pPr lvl="1"/>
            <a:r>
              <a:rPr lang="en-US" dirty="0" smtClean="0"/>
              <a:t>non-existing variable</a:t>
            </a:r>
          </a:p>
          <a:p>
            <a:pPr lvl="1"/>
            <a:r>
              <a:rPr lang="en-US" dirty="0" smtClean="0"/>
              <a:t>non-existing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9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Strict Mode -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 mode makes it easier to write “secure” JavaScript.</a:t>
            </a:r>
          </a:p>
          <a:p>
            <a:r>
              <a:rPr lang="en-US" dirty="0"/>
              <a:t>As you saw in the examples, things that an attacker can reasonably do, will be blocked in strict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1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Errors Carefully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traces </a:t>
            </a:r>
            <a:r>
              <a:rPr lang="en-US" dirty="0" smtClean="0"/>
              <a:t>can reveal </a:t>
            </a:r>
            <a:r>
              <a:rPr lang="en-US" dirty="0"/>
              <a:t>information that can be interesting to an attacker. </a:t>
            </a:r>
            <a:endParaRPr lang="en-US" dirty="0" smtClean="0"/>
          </a:p>
          <a:p>
            <a:r>
              <a:rPr lang="en-US" dirty="0" smtClean="0"/>
              <a:t>Providing </a:t>
            </a:r>
            <a:r>
              <a:rPr lang="en-US" dirty="0"/>
              <a:t>debugging information as a result of operations that generate errors is considered a bad practice. </a:t>
            </a:r>
            <a:endParaRPr lang="en-US" dirty="0" smtClean="0"/>
          </a:p>
          <a:p>
            <a:r>
              <a:rPr lang="en-US" dirty="0" smtClean="0"/>
              <a:t>Always log the stack trace, </a:t>
            </a:r>
            <a:r>
              <a:rPr lang="en-US" dirty="0"/>
              <a:t>but never show </a:t>
            </a:r>
            <a:r>
              <a:rPr lang="en-US" dirty="0" smtClean="0"/>
              <a:t>it to </a:t>
            </a:r>
            <a:r>
              <a:rPr lang="en-US" dirty="0"/>
              <a:t>the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Run Your Node.js Process With Super-User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process has super user rights, the attacker can harm your system in a much severe way</a:t>
            </a:r>
          </a:p>
          <a:p>
            <a:r>
              <a:rPr lang="en-US" dirty="0" smtClean="0"/>
              <a:t>For Example – a super user will not have any problem to perform injection attacks</a:t>
            </a:r>
          </a:p>
          <a:p>
            <a:r>
              <a:rPr lang="en-US" dirty="0" smtClean="0"/>
              <a:t>If the process does not have super user rights, some of the injection attacks can be </a:t>
            </a:r>
            <a:r>
              <a:rPr lang="en-US" dirty="0"/>
              <a:t>b</a:t>
            </a:r>
            <a:r>
              <a:rPr lang="en-US" dirty="0" smtClean="0"/>
              <a:t>locked in the process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9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The Following 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Strict-Transport-Security</a:t>
            </a:r>
            <a:r>
              <a:rPr lang="en-US" dirty="0"/>
              <a:t> enforces secure (HTTP over SSL/TLS) connections to the server</a:t>
            </a:r>
          </a:p>
          <a:p>
            <a:r>
              <a:rPr lang="en-US" b="1" dirty="0"/>
              <a:t>X-Frame-Options</a:t>
            </a:r>
            <a:r>
              <a:rPr lang="en-US" dirty="0"/>
              <a:t> provides </a:t>
            </a:r>
            <a:r>
              <a:rPr lang="en-US" dirty="0">
                <a:hlinkClick r:id="rId2"/>
              </a:rPr>
              <a:t>clickjacking</a:t>
            </a:r>
            <a:r>
              <a:rPr lang="en-US" dirty="0"/>
              <a:t> protection</a:t>
            </a:r>
          </a:p>
          <a:p>
            <a:r>
              <a:rPr lang="en-US" b="1" dirty="0"/>
              <a:t>X-XSS-Protection</a:t>
            </a:r>
            <a:r>
              <a:rPr lang="en-US" dirty="0"/>
              <a:t> enables the Cross-site scripting (XSS) filter built into most recent web browsers</a:t>
            </a:r>
          </a:p>
          <a:p>
            <a:r>
              <a:rPr lang="en-US" b="1" dirty="0"/>
              <a:t>X-Content-Type-Options</a:t>
            </a:r>
            <a:r>
              <a:rPr lang="en-US" dirty="0"/>
              <a:t> prevents browsers from MIME-sniffing a response away from the declared content-type</a:t>
            </a:r>
          </a:p>
          <a:p>
            <a:r>
              <a:rPr lang="en-US" b="1" dirty="0"/>
              <a:t>Content-Security-Policy</a:t>
            </a:r>
            <a:r>
              <a:rPr lang="en-US" dirty="0"/>
              <a:t> prevents a wide range of attacks, including Cross-site scripting and other cross-site </a:t>
            </a:r>
            <a:r>
              <a:rPr lang="en-US" dirty="0" smtClean="0"/>
              <a:t>injections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X-Powered-By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request, this header will have the value express</a:t>
            </a:r>
          </a:p>
          <a:p>
            <a:r>
              <a:rPr lang="en-US" dirty="0" smtClean="0"/>
              <a:t>Attackers will use this header to perform specific related express attacks</a:t>
            </a:r>
          </a:p>
          <a:p>
            <a:r>
              <a:rPr lang="en-US" dirty="0" smtClean="0"/>
              <a:t>Best practice is to disable this header</a:t>
            </a:r>
          </a:p>
          <a:p>
            <a:r>
              <a:rPr lang="en-US" dirty="0" smtClean="0"/>
              <a:t>Helmet will take care of this out of the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4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Set Up The Headers Automatically – Use Helmet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694383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– a function in JavaScript which is used for evaluate code.</a:t>
            </a:r>
          </a:p>
          <a:p>
            <a:r>
              <a:rPr lang="en-US" dirty="0" smtClean="0"/>
              <a:t>You can put an expression in your </a:t>
            </a:r>
            <a:r>
              <a:rPr lang="en-US" dirty="0" err="1" smtClean="0"/>
              <a:t>eval</a:t>
            </a:r>
            <a:r>
              <a:rPr lang="en-US" dirty="0" smtClean="0"/>
              <a:t> function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 will evaluate your code</a:t>
            </a:r>
          </a:p>
          <a:p>
            <a:r>
              <a:rPr lang="en-US" dirty="0" smtClean="0"/>
              <a:t>You will get the result of the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40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The Following Flags In Each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secure</a:t>
            </a:r>
            <a:r>
              <a:rPr lang="en-US" dirty="0"/>
              <a:t> - </a:t>
            </a: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send the cookie if the request is being sent over HTTPS.</a:t>
            </a:r>
          </a:p>
          <a:p>
            <a:r>
              <a:rPr lang="en-US" b="1" dirty="0" err="1"/>
              <a:t>HttpOnly</a:t>
            </a:r>
            <a:r>
              <a:rPr lang="en-US" dirty="0"/>
              <a:t> - </a:t>
            </a:r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prevent attacks such as cross-site scripting since it does not allow the cookie to be accessed via JavaScript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Put The Following Flags In Each Cookie To verify The Cookie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 - indicates the domain of the cookie; use it to compare against the domain of the server in which the URL is being requested. If they match, then check the path attribute next.</a:t>
            </a:r>
          </a:p>
          <a:p>
            <a:r>
              <a:rPr lang="en-US" dirty="0"/>
              <a:t>path - indicates the path of the cookie; use it to compare against the request path. If this and domain match, then send the cookie in the request.</a:t>
            </a:r>
          </a:p>
          <a:p>
            <a:r>
              <a:rPr lang="en-US" dirty="0"/>
              <a:t>expires - use to set expiration date for persistent cookies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5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Retire Module To </a:t>
            </a:r>
            <a:r>
              <a:rPr lang="en-US" dirty="0"/>
              <a:t>F</a:t>
            </a:r>
            <a:r>
              <a:rPr lang="en-US" dirty="0" smtClean="0"/>
              <a:t>ind Vulnerabilities In Your </a:t>
            </a:r>
            <a:r>
              <a:rPr lang="en-US" dirty="0" err="1" smtClean="0"/>
              <a:t>Npm</a:t>
            </a:r>
            <a:r>
              <a:rPr lang="en-US" dirty="0" smtClean="0"/>
              <a:t> 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367627"/>
            <a:ext cx="6347714" cy="3880773"/>
          </a:xfrm>
        </p:spPr>
        <p:txBody>
          <a:bodyPr/>
          <a:lstStyle/>
          <a:p>
            <a:r>
              <a:rPr lang="en-US" dirty="0"/>
              <a:t>The goal of Retire.js is to help you detect the use of module versions with known vulnerabilities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–g Retire</a:t>
            </a:r>
          </a:p>
          <a:p>
            <a:r>
              <a:rPr lang="en-US" dirty="0"/>
              <a:t>After that, running it with the retire command will look for vulnerabilities in your </a:t>
            </a:r>
            <a:r>
              <a:rPr lang="en-US" dirty="0" err="1"/>
              <a:t>node_modules</a:t>
            </a:r>
            <a:r>
              <a:rPr lang="en-US" dirty="0"/>
              <a:t> </a:t>
            </a:r>
            <a:r>
              <a:rPr lang="en-US" dirty="0" smtClean="0"/>
              <a:t>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9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Code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676400"/>
            <a:ext cx="80196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Attack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class of software attacks</a:t>
            </a:r>
          </a:p>
          <a:p>
            <a:r>
              <a:rPr lang="en-US" dirty="0" smtClean="0"/>
              <a:t>Allows the attacker to supply untrusted input to a program</a:t>
            </a:r>
          </a:p>
          <a:p>
            <a:r>
              <a:rPr lang="en-US" dirty="0" smtClean="0"/>
              <a:t>The input will get processed as part of the execution of the software</a:t>
            </a:r>
          </a:p>
          <a:p>
            <a:r>
              <a:rPr lang="en-US" dirty="0" smtClean="0"/>
              <a:t>The input can cause damage to the software</a:t>
            </a:r>
          </a:p>
          <a:p>
            <a:r>
              <a:rPr lang="en-US" dirty="0" smtClean="0"/>
              <a:t>Example :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r>
              <a:rPr lang="en-US" dirty="0" smtClean="0"/>
              <a:t>Command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2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can open your application to injection attacks.</a:t>
            </a:r>
          </a:p>
          <a:p>
            <a:r>
              <a:rPr lang="en-US" dirty="0" smtClean="0"/>
              <a:t>If the expression that </a:t>
            </a:r>
            <a:r>
              <a:rPr lang="en-US" dirty="0" err="1" smtClean="0"/>
              <a:t>eval</a:t>
            </a:r>
            <a:r>
              <a:rPr lang="en-US" dirty="0" smtClean="0"/>
              <a:t> is handling are coming from the input that you get you application will be exposed </a:t>
            </a:r>
            <a:r>
              <a:rPr lang="en-US" dirty="0" err="1" smtClean="0"/>
              <a:t>ti</a:t>
            </a:r>
            <a:r>
              <a:rPr lang="en-US" dirty="0" smtClean="0"/>
              <a:t> injection attacks</a:t>
            </a:r>
          </a:p>
          <a:p>
            <a:r>
              <a:rPr lang="en-US" dirty="0" smtClean="0"/>
              <a:t>Make sure that if you do use </a:t>
            </a:r>
            <a:r>
              <a:rPr lang="en-US" dirty="0" err="1" smtClean="0"/>
              <a:t>eval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expression is not come from the user input</a:t>
            </a:r>
          </a:p>
          <a:p>
            <a:pPr lvl="1"/>
            <a:r>
              <a:rPr lang="en-US" dirty="0" smtClean="0"/>
              <a:t>You will use escaping techniques on the expression or </a:t>
            </a:r>
            <a:r>
              <a:rPr lang="en-US" dirty="0" err="1" smtClean="0"/>
              <a:t>balcklist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17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That Use 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functions use </a:t>
            </a:r>
            <a:r>
              <a:rPr lang="en-US" dirty="0" err="1" smtClean="0"/>
              <a:t>eval</a:t>
            </a:r>
            <a:r>
              <a:rPr lang="en-US" dirty="0" smtClean="0"/>
              <a:t> in their implementation :</a:t>
            </a:r>
          </a:p>
          <a:p>
            <a:pPr lvl="1"/>
            <a:r>
              <a:rPr lang="en-US" dirty="0" err="1" smtClean="0"/>
              <a:t>setInterval</a:t>
            </a:r>
            <a:endParaRPr lang="en-US" dirty="0" smtClean="0"/>
          </a:p>
          <a:p>
            <a:pPr lvl="1"/>
            <a:r>
              <a:rPr lang="en-US" dirty="0" err="1" smtClean="0"/>
              <a:t>setTimeout</a:t>
            </a:r>
            <a:endParaRPr lang="en-US" dirty="0" smtClean="0"/>
          </a:p>
          <a:p>
            <a:pPr lvl="1"/>
            <a:r>
              <a:rPr lang="en-US" dirty="0" smtClean="0"/>
              <a:t>New Function(string)</a:t>
            </a:r>
          </a:p>
          <a:p>
            <a:r>
              <a:rPr lang="en-US" dirty="0" smtClean="0"/>
              <a:t>Make sure that you control the input that they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feature in ECMAScript 5 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you to place a program, or a function, in a "strict" operating context. </a:t>
            </a:r>
            <a:endParaRPr lang="en-US" dirty="0" smtClean="0"/>
          </a:p>
          <a:p>
            <a:r>
              <a:rPr lang="en-US" dirty="0" smtClean="0"/>
              <a:t>Strict </a:t>
            </a:r>
            <a:r>
              <a:rPr lang="en-US" dirty="0"/>
              <a:t>context prevents certain actions from being taken and throws more exceptions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catches some common coding bloopers, throwing exceptions.</a:t>
            </a:r>
          </a:p>
          <a:p>
            <a:pPr fontAlgn="base"/>
            <a:r>
              <a:rPr lang="en-US" dirty="0"/>
              <a:t>It prevents, or throws errors, when relatively "unsafe" actions are taken (such as gaining access to the global object).</a:t>
            </a:r>
          </a:p>
          <a:p>
            <a:pPr fontAlgn="base"/>
            <a:r>
              <a:rPr lang="en-US" dirty="0"/>
              <a:t>It disables features that are confusing or poorly thought out.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4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Working with undeclared variables: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Another example – use strict in a function scope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strict – What’s not allowed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97436"/>
            <a:ext cx="6149873" cy="502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7" y="4191000"/>
            <a:ext cx="4877223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strict – What’s not allowed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Working with undeclared objects: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Delete a variable or a function: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5189670" cy="548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267200"/>
            <a:ext cx="4961050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56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37239</TotalTime>
  <Words>665</Words>
  <Application>Microsoft Office PowerPoint</Application>
  <PresentationFormat>On-screen Show (4:3)</PresentationFormat>
  <Paragraphs>110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Node.js Security Tips</vt:lpstr>
      <vt:lpstr>Eval Function</vt:lpstr>
      <vt:lpstr>Eval Code Sample</vt:lpstr>
      <vt:lpstr>Injection Attack - Definition</vt:lpstr>
      <vt:lpstr>Don’t use eval</vt:lpstr>
      <vt:lpstr>Functions That Use Eval</vt:lpstr>
      <vt:lpstr>Use Strict</vt:lpstr>
      <vt:lpstr>Use strict – What’s not allowed</vt:lpstr>
      <vt:lpstr>Use strict – What’s not allowed</vt:lpstr>
      <vt:lpstr>Use strict – What’s not allowed</vt:lpstr>
      <vt:lpstr>Use strict – What’s not allowed</vt:lpstr>
      <vt:lpstr>Use strict – What’s not allowed</vt:lpstr>
      <vt:lpstr>Why Use Strict Modd</vt:lpstr>
      <vt:lpstr>Why Use Strict Mode - Continue</vt:lpstr>
      <vt:lpstr>Handle Errors Carefully</vt:lpstr>
      <vt:lpstr>Don’t Run Your Node.js Process With Super-User Rights</vt:lpstr>
      <vt:lpstr>Set Up The Following HTTP Headers</vt:lpstr>
      <vt:lpstr>Disable X-Powered-By Header</vt:lpstr>
      <vt:lpstr>To Set Up The Headers Automatically – Use Helmet Module</vt:lpstr>
      <vt:lpstr>Put The Following Flags In Each Cookie</vt:lpstr>
      <vt:lpstr>Put The Following Flags In Each Cookie To verify The Cookie Scope</vt:lpstr>
      <vt:lpstr>Use Retire Module To Find Vulnerabilities In Your Npm Modules 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494</cp:revision>
  <dcterms:created xsi:type="dcterms:W3CDTF">2006-08-16T00:00:00Z</dcterms:created>
  <dcterms:modified xsi:type="dcterms:W3CDTF">2018-05-05T08:32:57Z</dcterms:modified>
</cp:coreProperties>
</file>