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778"/>
  </p:normalViewPr>
  <p:slideViewPr>
    <p:cSldViewPr snapToGrid="0">
      <p:cViewPr>
        <p:scale>
          <a:sx n="46" d="100"/>
          <a:sy n="46" d="100"/>
        </p:scale>
        <p:origin x="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CBCA-F1FF-E8B9-4646-AFB175EA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96D2A-C03D-9684-D5EB-58A437DA7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B3FC-E2A4-CEC6-81C9-232B1CE7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3DDD-3D1D-809E-DD67-C2B0E36F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252D-F2DB-DC7F-B4C0-15A53CC9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4154-201B-63F7-0B11-0A6355FF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CE08-E916-43CF-7B0A-494FAAF6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82D3-7C71-F073-19D6-8F11D225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C2A9-9002-271D-7D1F-54BB5A3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B4F58-023E-9775-E5DB-18231E5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D000C-09C8-C784-DCB1-AD86B2705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949F-DB1C-34FC-33EF-470CFD11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6C4A-FC99-5373-221A-405FC42F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5550-CD78-C72A-0931-E8865238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C23B-5A26-B0D4-0918-B8D10669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1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9BC6-2254-028F-3068-228395D9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25EC-C84A-7842-BFD6-46F40708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00AB-1278-97C2-F9F9-7890804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2186-F5E7-8F96-3D5D-9CA9B165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7DD4-307E-AB7B-F949-0F5AC2AC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0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829E-CFCE-161A-63E5-7DD6D53E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E030-8554-3610-C628-5BF052CB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82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82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7AB8-4CE7-692A-E630-4F0B9E59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10A9-54B0-C065-2EFE-1C2937B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7B32-4A92-844D-51A3-58036B2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3D92-6A06-66DB-9ED3-9A5CC898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BCD7-4614-EED9-9DEB-6CB262029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39790-13B4-51A2-6604-D4C42464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F137-BFD8-4A3E-F408-D6D61830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AD59E-B74E-46AF-B766-AAC83199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153B-6E10-7676-817D-44E47946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5D7-AC77-E53D-7798-D649DC03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C7E2-577F-82C8-757D-A37BDBF9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4AAB-CCFA-EB6B-8A54-488B84289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1397B-F75C-4875-9EF5-869745B72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068CC-7315-AD79-47B8-54FEA25D8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E7354-7D78-A937-CAAA-032FF71B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C4854-445A-1291-BAB1-A65EED89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73059-9841-A3FA-4022-F6629776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8DC-521D-7621-2CD6-0CCBF6FB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A1C50-1138-3A91-9EA9-D237AD6B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A4A3-0B22-CE5E-4B7A-F92D8B72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9AB44-5D79-A2B5-2415-A60640BD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75666-003B-2CCA-7C6E-2835FF8F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2A463-C23A-0936-D87F-BD487D1C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81848-A52E-2CDF-49E8-E3F9922C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9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1AA2-72F7-A5F3-8E8B-588D4E66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858F-C53A-C984-4078-59A3071D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B6A1D-F5E1-BCAF-EBD7-16069BAEE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4AE76-292F-9510-3B7A-EFF1D22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0ED5-F7CC-B189-8A44-5FF9AF9D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18C27-3315-55D5-D461-D57B98F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ED4-0E24-2EF2-D086-2A186390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2F174-54B5-C268-C133-1C040052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2FD71-A1C1-F8F6-04EF-3B73585E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5AED-7ED9-9DE0-EA8C-CA4488A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A32A5-8B67-FBD2-8BF5-2DDA9D3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8231B-4718-B07F-7E0D-85AAC105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1E68C-5C0A-6949-4DB0-42B71CBD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BB73A-3A82-5C6B-25AD-41E3318D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183C-514C-D19D-37F8-645D53B63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CF9EF-247A-F04B-8B5D-5267C7D5738B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8BA7-30C5-57F4-7832-25E6F426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2FF4-CD2C-2F19-01F7-BD84EA856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C7D18-63E0-7D4B-86B6-F6B7331F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CF6A6D-2259-B7E3-4622-26EBF22D2D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7" t="-1463" r="33" b="3130"/>
          <a:stretch/>
        </p:blipFill>
        <p:spPr>
          <a:xfrm>
            <a:off x="911415" y="602590"/>
            <a:ext cx="3434906" cy="335315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4D5FEB-6C7D-88B9-2BD6-3B6682BE3C15}"/>
              </a:ext>
            </a:extLst>
          </p:cNvPr>
          <p:cNvSpPr/>
          <p:nvPr/>
        </p:nvSpPr>
        <p:spPr>
          <a:xfrm>
            <a:off x="5195454" y="838179"/>
            <a:ext cx="22984692" cy="28312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Verdana"/>
                <a:ea typeface="Verdana"/>
                <a:cs typeface="Calibri"/>
              </a:rPr>
              <a:t>SUSTAINABLE CONCRETE:FIBER REINFORCEMENT</a:t>
            </a:r>
            <a:endParaRPr lang="en-US" sz="54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 NAME  : AJAY PRATAP SINGH</a:t>
            </a:r>
          </a:p>
          <a:p>
            <a:pPr algn="ctr"/>
            <a:r>
              <a:rPr lang="en-IN" sz="3600" dirty="0">
                <a:solidFill>
                  <a:schemeClr val="tx1"/>
                </a:solidFill>
                <a:latin typeface="Verdana"/>
                <a:ea typeface="Verdana"/>
                <a:cs typeface="Calibri"/>
              </a:rPr>
              <a:t>DEPARTMENT OF MECHANICAL ENGINEERING, IIT GUWAHATI</a:t>
            </a:r>
            <a:endParaRPr lang="en-IN" sz="3600" dirty="0">
              <a:solidFill>
                <a:schemeClr val="tx1"/>
              </a:solidFill>
            </a:endParaRPr>
          </a:p>
          <a:p>
            <a:pPr algn="ctr"/>
            <a:r>
              <a:rPr lang="en-IN" sz="3600" dirty="0" err="1">
                <a:solidFill>
                  <a:schemeClr val="tx1"/>
                </a:solidFill>
                <a:latin typeface="Verdana"/>
                <a:ea typeface="Verdana"/>
                <a:cs typeface="Calibri"/>
              </a:rPr>
              <a:t>ajay.ps@iitg.ac.in</a:t>
            </a:r>
            <a:endParaRPr lang="en-IN" sz="3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ACE83-D874-0E76-916D-CDE536A2A77B}"/>
              </a:ext>
            </a:extLst>
          </p:cNvPr>
          <p:cNvSpPr/>
          <p:nvPr/>
        </p:nvSpPr>
        <p:spPr>
          <a:xfrm>
            <a:off x="22524086" y="3930401"/>
            <a:ext cx="6839712" cy="900000"/>
          </a:xfrm>
          <a:prstGeom prst="rect">
            <a:avLst/>
          </a:prstGeom>
          <a:solidFill>
            <a:schemeClr val="tx2">
              <a:lumMod val="50000"/>
              <a:lumOff val="50000"/>
              <a:alpha val="54192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ROLL NO:230103132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0A66A0-C3E5-5863-81C3-51DE0AEBCCD9}"/>
              </a:ext>
            </a:extLst>
          </p:cNvPr>
          <p:cNvSpPr/>
          <p:nvPr/>
        </p:nvSpPr>
        <p:spPr>
          <a:xfrm>
            <a:off x="589044" y="6018042"/>
            <a:ext cx="17089355" cy="7125902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  <a:latin typeface="Helvetica" pitchFamily="2" charset="0"/>
              </a:rPr>
              <a:t>Context and Need </a:t>
            </a:r>
            <a:r>
              <a:rPr lang="en-IN" sz="2800" dirty="0">
                <a:solidFill>
                  <a:srgbClr val="FF0000"/>
                </a:solidFill>
                <a:latin typeface="Helvetica" pitchFamily="2" charset="0"/>
              </a:rPr>
              <a:t>: Conventional concrete production is a major source of carbon emissions due to high cement usage, contributing significantly to environmental pollution and climate change.</a:t>
            </a:r>
          </a:p>
          <a:p>
            <a:r>
              <a:rPr lang="en-IN" sz="2800" dirty="0">
                <a:solidFill>
                  <a:srgbClr val="FF0000"/>
                </a:solidFill>
                <a:latin typeface="Helvetica" pitchFamily="2" charset="0"/>
              </a:rPr>
              <a:t>Traditional concrete often lacks durability and crack resistance, especially under extreme weather or heavy loads, leading to frequent repairs and increased lifecycle costs.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Rationale for Sustainability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</a:t>
            </a:r>
            <a:r>
              <a:rPr lang="en-IN" sz="2800" dirty="0">
                <a:solidFill>
                  <a:srgbClr val="FF0000"/>
                </a:solidFill>
                <a:latin typeface="Helvetica" pitchFamily="2" charset="0"/>
              </a:rPr>
              <a:t>C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oncrete's significant environmental footprint-cement production alone accounts for about 8% of global CO, emissions.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Unique Role of Fibers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</a:t>
            </a:r>
            <a:r>
              <a:rPr lang="en-IN" sz="2800" dirty="0">
                <a:solidFill>
                  <a:srgbClr val="FF0000"/>
                </a:solidFill>
                <a:latin typeface="Helvetica" pitchFamily="2" charset="0"/>
              </a:rPr>
              <a:t>F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iber-reinforced concrete not only improves strength but can also reduce the need for large quantities of traditional cement, further lowering carbon emissions.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Global Impact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My study aligns with globally, particularly in sustainable infrastructure.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73AB-7FD6-B2D6-2A09-49F8C2EA9AEC}"/>
              </a:ext>
            </a:extLst>
          </p:cNvPr>
          <p:cNvSpPr/>
          <p:nvPr/>
        </p:nvSpPr>
        <p:spPr>
          <a:xfrm>
            <a:off x="2348311" y="4830401"/>
            <a:ext cx="7154001" cy="1486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 sz="4800" dirty="0">
                <a:solidFill>
                  <a:schemeClr val="tx2"/>
                </a:solidFill>
                <a:effectLst/>
                <a:latin typeface="Helvetica" pitchFamily="2" charset="0"/>
              </a:rPr>
              <a:t> </a:t>
            </a:r>
            <a:r>
              <a:rPr lang="en-IN" sz="4800" b="1" dirty="0">
                <a:solidFill>
                  <a:schemeClr val="tx2"/>
                </a:solidFill>
                <a:effectLst/>
                <a:latin typeface="Helvetica" pitchFamily="2" charset="0"/>
              </a:rPr>
              <a:t>Introduction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3E7F2E-7D72-D7CA-38EA-BA07BCB10CB8}"/>
              </a:ext>
            </a:extLst>
          </p:cNvPr>
          <p:cNvSpPr/>
          <p:nvPr/>
        </p:nvSpPr>
        <p:spPr>
          <a:xfrm>
            <a:off x="589044" y="14985177"/>
            <a:ext cx="15541410" cy="1230590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rgbClr val="002060"/>
                </a:solidFill>
              </a:rPr>
              <a:t>Limitations of Conventional Concrete</a:t>
            </a:r>
            <a:r>
              <a:rPr lang="en-IN" sz="2800" dirty="0">
                <a:solidFill>
                  <a:srgbClr val="002060"/>
                </a:solidFill>
              </a:rPr>
              <a:t>: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Low Tensile Strength</a:t>
            </a:r>
            <a:r>
              <a:rPr lang="en-IN" sz="2800" dirty="0">
                <a:solidFill>
                  <a:srgbClr val="FF0000"/>
                </a:solidFill>
              </a:rPr>
              <a:t>: Standard concrete has poor resistance to tensile forces, leading to cracking under stress and reducing its lifespan.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Vulnerability to Environmental Damage</a:t>
            </a:r>
            <a:r>
              <a:rPr lang="en-IN" sz="2800" dirty="0">
                <a:solidFill>
                  <a:srgbClr val="FF0000"/>
                </a:solidFill>
              </a:rPr>
              <a:t>: Exposure to water, chemicals, and temperature changes can degrade concrete quickly, especially in structures like bridges or coastal buildings.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High Carbon Emissions</a:t>
            </a:r>
            <a:r>
              <a:rPr lang="en-IN" sz="2800" dirty="0">
                <a:solidFill>
                  <a:srgbClr val="FF0000"/>
                </a:solidFill>
              </a:rPr>
              <a:t>: Traditional concrete production is energy-intensive and heavily reliant on cement, which contributes significantly to global CO₂ emissions.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Reduced Mechanical Performance</a:t>
            </a:r>
            <a:r>
              <a:rPr lang="en-IN" sz="2800" dirty="0">
                <a:solidFill>
                  <a:srgbClr val="FF0000"/>
                </a:solidFill>
              </a:rPr>
              <a:t>: Many sustainable concrete alternatives (using less cement or recycled materials) compromise on strength, making them unsuitable for heavy-load applications without additional reinforcement.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Objective of Fiber Reinforcement</a:t>
            </a:r>
            <a:r>
              <a:rPr lang="en-IN" sz="2800" dirty="0">
                <a:solidFill>
                  <a:srgbClr val="002060"/>
                </a:solidFill>
              </a:rPr>
              <a:t>: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Strength and Flexibility Enhancement</a:t>
            </a:r>
            <a:r>
              <a:rPr lang="en-IN" sz="2800" dirty="0">
                <a:solidFill>
                  <a:srgbClr val="FF0000"/>
                </a:solidFill>
              </a:rPr>
              <a:t>: To create a concrete that maintains high compressive strength while increasing tensile strength and flexibility through </a:t>
            </a:r>
            <a:r>
              <a:rPr lang="en-IN" sz="2800" dirty="0" err="1">
                <a:solidFill>
                  <a:srgbClr val="FF0000"/>
                </a:solidFill>
              </a:rPr>
              <a:t>fiber</a:t>
            </a:r>
            <a:r>
              <a:rPr lang="en-IN" sz="2800" dirty="0">
                <a:solidFill>
                  <a:srgbClr val="FF0000"/>
                </a:solidFill>
              </a:rPr>
              <a:t> reinforcement.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Long-Term Durability</a:t>
            </a:r>
            <a:r>
              <a:rPr lang="en-IN" sz="2800" dirty="0">
                <a:solidFill>
                  <a:srgbClr val="FF0000"/>
                </a:solidFill>
              </a:rPr>
              <a:t>: To improve resistance to cracking, moisture penetration, and chemical attack, thereby extending the concrete’s lifespan even in harsh conditions.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Carbon Footprint Reduction</a:t>
            </a:r>
            <a:r>
              <a:rPr lang="en-IN" sz="2800" dirty="0">
                <a:solidFill>
                  <a:srgbClr val="FF0000"/>
                </a:solidFill>
              </a:rPr>
              <a:t>: To lower overall carbon emissions by using a mix that requires less cement, with </a:t>
            </a:r>
            <a:r>
              <a:rPr lang="en-IN" sz="2800" dirty="0" err="1">
                <a:solidFill>
                  <a:srgbClr val="FF0000"/>
                </a:solidFill>
              </a:rPr>
              <a:t>fibers</a:t>
            </a:r>
            <a:r>
              <a:rPr lang="en-IN" sz="2800" dirty="0">
                <a:solidFill>
                  <a:srgbClr val="FF0000"/>
                </a:solidFill>
              </a:rPr>
              <a:t> partially replacing traditional materials and reducing the environmental impact.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Minimizing Maintenance Needs</a:t>
            </a:r>
            <a:r>
              <a:rPr lang="en-IN" sz="2800" dirty="0">
                <a:solidFill>
                  <a:srgbClr val="FF0000"/>
                </a:solidFill>
              </a:rPr>
              <a:t>: By increasing durability and resistance to damage, </a:t>
            </a:r>
            <a:r>
              <a:rPr lang="en-IN" sz="2800" dirty="0" err="1">
                <a:solidFill>
                  <a:srgbClr val="FF0000"/>
                </a:solidFill>
              </a:rPr>
              <a:t>fiber</a:t>
            </a:r>
            <a:r>
              <a:rPr lang="en-IN" sz="2800" dirty="0">
                <a:solidFill>
                  <a:srgbClr val="FF0000"/>
                </a:solidFill>
              </a:rPr>
              <a:t>-reinforced concrete aims to lower maintenance costs and reduce repair-related carbon emissions.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  <a:effectLst/>
              <a:latin typeface="Helvetica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26C3D1-2768-CE22-F2BF-3DECC15A0A75}"/>
              </a:ext>
            </a:extLst>
          </p:cNvPr>
          <p:cNvSpPr/>
          <p:nvPr/>
        </p:nvSpPr>
        <p:spPr>
          <a:xfrm>
            <a:off x="2837711" y="13874973"/>
            <a:ext cx="8091628" cy="1486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 sz="4400" b="1" dirty="0">
                <a:solidFill>
                  <a:schemeClr val="tx2"/>
                </a:solidFill>
                <a:effectLst/>
                <a:latin typeface="Helvetica" pitchFamily="2" charset="0"/>
              </a:rPr>
              <a:t>Technical gap and objective. 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BA3334-DB86-4176-C67F-62DC50C586E2}"/>
              </a:ext>
            </a:extLst>
          </p:cNvPr>
          <p:cNvSpPr/>
          <p:nvPr/>
        </p:nvSpPr>
        <p:spPr>
          <a:xfrm>
            <a:off x="589044" y="29435193"/>
            <a:ext cx="17089356" cy="1274027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Helvetica" pitchFamily="2" charset="0"/>
              </a:rPr>
              <a:t>                                       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FF0000"/>
              </a:solidFill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latin typeface="Helvetica" pitchFamily="2" charset="0"/>
            </a:endParaRPr>
          </a:p>
          <a:p>
            <a:endParaRPr lang="en-IN" sz="2400" b="1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endParaRPr lang="en-IN" sz="24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Multifunctional Fiber Reinforcement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</a:t>
            </a:r>
            <a:r>
              <a:rPr lang="en-IN" sz="2800" dirty="0">
                <a:solidFill>
                  <a:srgbClr val="FF0000"/>
                </a:solidFill>
                <a:latin typeface="Helvetica" pitchFamily="2" charset="0"/>
              </a:rPr>
              <a:t>F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ibers (e.g., bio-based, synthetic) provide both structural integrity and potential insulation, adding energy efficiency benefits.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Environmental Impact Reduction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Fiber-reinforced concrete could reduce repair needs, lowering maintenance emissions and costs over a building's lifecycle.</a:t>
            </a:r>
          </a:p>
          <a:p>
            <a:r>
              <a:rPr lang="en-IN" sz="2800" b="1" dirty="0">
                <a:solidFill>
                  <a:schemeClr val="tx1"/>
                </a:solidFill>
                <a:latin typeface="Helvetica" pitchFamily="2" charset="0"/>
              </a:rPr>
              <a:t>Fibers improve the strength of concrete through these key mechanisms:</a:t>
            </a:r>
            <a:endParaRPr lang="en-IN" sz="2800" b="1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Crack Bridging</a:t>
            </a:r>
          </a:p>
          <a:p>
            <a:r>
              <a:rPr lang="en-IN" sz="2800" dirty="0">
                <a:solidFill>
                  <a:srgbClr val="FF0000"/>
                </a:solidFill>
              </a:rPr>
              <a:t>Load Redistribution</a:t>
            </a:r>
          </a:p>
          <a:p>
            <a:r>
              <a:rPr lang="en-IN" sz="2800" dirty="0">
                <a:solidFill>
                  <a:srgbClr val="FF0000"/>
                </a:solidFill>
              </a:rPr>
              <a:t>Enhanced Tensile Strength</a:t>
            </a:r>
          </a:p>
          <a:p>
            <a:r>
              <a:rPr lang="en-IN" sz="2800" dirty="0">
                <a:solidFill>
                  <a:srgbClr val="FF0000"/>
                </a:solidFill>
              </a:rPr>
              <a:t>Energy Absorption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Fiber reinforcement helps reduce carbon emissions in concrete through the following ways:</a:t>
            </a:r>
          </a:p>
          <a:p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Extended Durability: </a:t>
            </a:r>
          </a:p>
          <a:p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Reduced Cement Content:</a:t>
            </a:r>
          </a:p>
          <a:p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Lowered Embodied Carbon: </a:t>
            </a:r>
          </a:p>
          <a:p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Decreased Maintenance and Repair Emissions: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39469BE-403D-2D55-DBEF-3B5DC45B07D3}"/>
              </a:ext>
            </a:extLst>
          </p:cNvPr>
          <p:cNvSpPr/>
          <p:nvPr/>
        </p:nvSpPr>
        <p:spPr>
          <a:xfrm>
            <a:off x="19049140" y="7521437"/>
            <a:ext cx="10592568" cy="576226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Innovative Mix Optimization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Used advanced methods (e.g., response surface methodology or machine learning models) for optimizing mix design, targeting a balance between strength, durability, and sustainability.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﻿Experimental Validation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Stress that rigorous, multi-phase testing (e.g., accelerated aging tests) has been conducted to simulate real-world conditions, providing reliable results.</a:t>
            </a:r>
          </a:p>
          <a:p>
            <a:r>
              <a:rPr lang="en-IN" sz="2800" dirty="0">
                <a:solidFill>
                  <a:schemeClr val="tx1"/>
                </a:solidFill>
                <a:effectLst/>
                <a:latin typeface="Helvetica" pitchFamily="2" charset="0"/>
              </a:rPr>
              <a:t>﻿</a:t>
            </a:r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Sustainability Metrics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Quantify sustainability (e.g., lifecycle assessment, reduction in embodied carbon) to show how much more eco-friendly your concrete.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F8352-6F1E-8316-B579-29F826693321}"/>
              </a:ext>
            </a:extLst>
          </p:cNvPr>
          <p:cNvSpPr/>
          <p:nvPr/>
        </p:nvSpPr>
        <p:spPr>
          <a:xfrm>
            <a:off x="19912492" y="5504590"/>
            <a:ext cx="7154001" cy="21880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tx2"/>
                </a:solidFill>
                <a:latin typeface="Helvetica" pitchFamily="2" charset="0"/>
              </a:rPr>
              <a:t>Design approach/Methodology</a:t>
            </a:r>
            <a:endParaRPr lang="en-IN" sz="4800" b="1" dirty="0"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lvl="4"/>
            <a:endParaRPr lang="en-IN" sz="4800" b="1" dirty="0">
              <a:solidFill>
                <a:schemeClr val="tx2"/>
              </a:solidFill>
              <a:effectLst/>
              <a:latin typeface="Helvetica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76617A6-70E5-B9EC-9507-449F77960B08}"/>
              </a:ext>
            </a:extLst>
          </p:cNvPr>
          <p:cNvSpPr/>
          <p:nvPr/>
        </p:nvSpPr>
        <p:spPr>
          <a:xfrm>
            <a:off x="17678400" y="15427813"/>
            <a:ext cx="11963309" cy="528170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Key Strength Gains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Show a quantified increase in strength (e.g., "Fiber-reinforced concrete is 30% stronger than non-reinforced sustainable concrete").</a:t>
            </a:r>
          </a:p>
          <a:p>
            <a:r>
              <a:rPr lang="en-IN" sz="2800" dirty="0">
                <a:solidFill>
                  <a:schemeClr val="tx1"/>
                </a:solidFill>
                <a:effectLst/>
                <a:latin typeface="Helvetica" pitchFamily="2" charset="0"/>
              </a:rPr>
              <a:t>﻿﻿</a:t>
            </a:r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Durability Enhancement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</a:t>
            </a:r>
            <a:r>
              <a:rPr lang="en-IN" sz="2800" dirty="0">
                <a:solidFill>
                  <a:srgbClr val="FF0000"/>
                </a:solidFill>
                <a:latin typeface="Helvetica" pitchFamily="2" charset="0"/>
              </a:rPr>
              <a:t>Fiber 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reinforcement reduced cracking by X% under extreme conditions.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Strength Improvements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Show increases in compressive and tensile strength with </a:t>
            </a:r>
            <a:r>
              <a:rPr lang="en-IN" sz="2800" dirty="0" err="1">
                <a:solidFill>
                  <a:srgbClr val="FF0000"/>
                </a:solidFill>
                <a:effectLst/>
                <a:latin typeface="Helvetica" pitchFamily="2" charset="0"/>
              </a:rPr>
              <a:t>fiber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 reinforcement compared to standard sustainable concrete.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219F60-8AF7-6F28-785C-C7B639C56A5E}"/>
              </a:ext>
            </a:extLst>
          </p:cNvPr>
          <p:cNvSpPr/>
          <p:nvPr/>
        </p:nvSpPr>
        <p:spPr>
          <a:xfrm>
            <a:off x="19912491" y="14274475"/>
            <a:ext cx="7154001" cy="1486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 sz="4800" dirty="0">
                <a:solidFill>
                  <a:schemeClr val="tx2"/>
                </a:solidFill>
                <a:effectLst/>
                <a:latin typeface="Helvetica" pitchFamily="2" charset="0"/>
              </a:rPr>
              <a:t>    </a:t>
            </a:r>
            <a:r>
              <a:rPr lang="en-IN" sz="4800" b="1" dirty="0">
                <a:solidFill>
                  <a:schemeClr val="tx2"/>
                </a:solidFill>
                <a:effectLst/>
                <a:latin typeface="Helvetica" pitchFamily="2" charset="0"/>
              </a:rPr>
              <a:t>R</a:t>
            </a:r>
            <a:r>
              <a:rPr lang="en-IN" sz="4800" b="1" dirty="0">
                <a:solidFill>
                  <a:schemeClr val="tx2"/>
                </a:solidFill>
                <a:latin typeface="Helvetica" pitchFamily="2" charset="0"/>
              </a:rPr>
              <a:t>esult</a:t>
            </a:r>
            <a:endParaRPr lang="en-IN" sz="4800" b="1" dirty="0">
              <a:solidFill>
                <a:schemeClr val="tx2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29F9DE-94B0-B5A0-FA2C-A0A05930BBB7}"/>
              </a:ext>
            </a:extLst>
          </p:cNvPr>
          <p:cNvSpPr/>
          <p:nvPr/>
        </p:nvSpPr>
        <p:spPr>
          <a:xfrm>
            <a:off x="2348311" y="28238190"/>
            <a:ext cx="8581703" cy="1486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 sz="4800" dirty="0">
                <a:solidFill>
                  <a:schemeClr val="tx2"/>
                </a:solidFill>
                <a:effectLst/>
                <a:latin typeface="Helvetica" pitchFamily="2" charset="0"/>
              </a:rPr>
              <a:t> </a:t>
            </a:r>
            <a:r>
              <a:rPr lang="en-IN" sz="4800" b="1" dirty="0">
                <a:solidFill>
                  <a:schemeClr val="tx2"/>
                </a:solidFill>
                <a:latin typeface="Helvetica" pitchFamily="2" charset="0"/>
              </a:rPr>
              <a:t>Proposed solution</a:t>
            </a:r>
            <a:endParaRPr lang="en-IN" sz="4800" b="1" dirty="0">
              <a:solidFill>
                <a:schemeClr val="tx2"/>
              </a:solidFill>
              <a:effectLst/>
              <a:latin typeface="Helvetica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50DCD5D-708A-57CD-7505-A086D5004B7D}"/>
              </a:ext>
            </a:extLst>
          </p:cNvPr>
          <p:cNvSpPr/>
          <p:nvPr/>
        </p:nvSpPr>
        <p:spPr>
          <a:xfrm>
            <a:off x="17804571" y="22853633"/>
            <a:ext cx="11963310" cy="679996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﻿﻿Real-World Benefits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</a:t>
            </a:r>
            <a:r>
              <a:rPr lang="en-IN" sz="2800" dirty="0">
                <a:solidFill>
                  <a:srgbClr val="FF0000"/>
                </a:solidFill>
                <a:latin typeface="Helvetica" pitchFamily="2" charset="0"/>
              </a:rPr>
              <a:t>It 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decrease the frequency of repairs and increase the lifespan of sustainable concrete structures, making it a practical choice for public infrastructure.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Scalability Potential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Its adaptability across various climates and environments, from humid coastal areas to dry interiors.</a:t>
            </a:r>
          </a:p>
          <a:p>
            <a:r>
              <a:rPr lang="en-IN" sz="2800" dirty="0">
                <a:solidFill>
                  <a:schemeClr val="tx1"/>
                </a:solidFill>
                <a:effectLst/>
                <a:latin typeface="Helvetica" pitchFamily="2" charset="0"/>
              </a:rPr>
              <a:t>﻿﻿</a:t>
            </a:r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Future Vision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This innovation could pave the way for future smart concretes-using </a:t>
            </a:r>
            <a:r>
              <a:rPr lang="en-IN" sz="2800" dirty="0" err="1">
                <a:solidFill>
                  <a:srgbClr val="FF0000"/>
                </a:solidFill>
                <a:effectLst/>
                <a:latin typeface="Helvetica" pitchFamily="2" charset="0"/>
              </a:rPr>
              <a:t>fibers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 as conduits for self-monitoring or self-healing capabilities.</a:t>
            </a:r>
            <a:r>
              <a:rPr lang="en-IN" sz="2800" dirty="0">
                <a:effectLst/>
                <a:latin typeface="Helvetica" pitchFamily="2" charset="0"/>
              </a:rPr>
              <a:t> </a:t>
            </a:r>
          </a:p>
          <a:p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Fiber reinforcement in sustainable concrete significantly improves its mechanical properties and durability.</a:t>
            </a:r>
          </a:p>
          <a:p>
            <a:r>
              <a:rPr lang="en-IN" sz="2800" dirty="0">
                <a:solidFill>
                  <a:schemeClr val="tx1"/>
                </a:solidFill>
                <a:effectLst/>
                <a:latin typeface="Helvetica" pitchFamily="2" charset="0"/>
              </a:rPr>
              <a:t>﻿﻿</a:t>
            </a:r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Environmental Impact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By using eco-friendly materials, the solution offers a greener, more resilient alternative to traditional concrete.</a:t>
            </a:r>
          </a:p>
          <a:p>
            <a:r>
              <a:rPr lang="en-IN" sz="2800" b="1" dirty="0">
                <a:solidFill>
                  <a:schemeClr val="tx1"/>
                </a:solidFill>
                <a:effectLst/>
                <a:latin typeface="Helvetica" pitchFamily="2" charset="0"/>
              </a:rPr>
              <a:t>﻿﻿Future Work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: Suggest further studies on optimizing </a:t>
            </a:r>
            <a:r>
              <a:rPr lang="en-IN" sz="2800" dirty="0" err="1">
                <a:solidFill>
                  <a:srgbClr val="FF0000"/>
                </a:solidFill>
                <a:effectLst/>
                <a:latin typeface="Helvetica" pitchFamily="2" charset="0"/>
              </a:rPr>
              <a:t>fiber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 types or sustainable additives for specific structural.</a:t>
            </a:r>
          </a:p>
          <a:p>
            <a:endParaRPr lang="en-IN" sz="2800" dirty="0">
              <a:solidFill>
                <a:srgbClr val="FF0000"/>
              </a:solidFill>
              <a:effectLst/>
              <a:latin typeface="Helvetica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C855A7-4A67-F24A-9A50-FD004FA551C6}"/>
              </a:ext>
            </a:extLst>
          </p:cNvPr>
          <p:cNvSpPr/>
          <p:nvPr/>
        </p:nvSpPr>
        <p:spPr>
          <a:xfrm>
            <a:off x="19774962" y="21440551"/>
            <a:ext cx="7154001" cy="1486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 sz="4800" b="1" dirty="0">
                <a:solidFill>
                  <a:schemeClr val="tx2"/>
                </a:solidFill>
                <a:latin typeface="Helvetica" pitchFamily="2" charset="0"/>
              </a:rPr>
              <a:t>Conclusion</a:t>
            </a:r>
            <a:endParaRPr lang="en-IN" sz="4800" b="1" dirty="0">
              <a:solidFill>
                <a:schemeClr val="tx2"/>
              </a:solidFill>
              <a:effectLst/>
              <a:latin typeface="Helvetica" pitchFamily="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AEC8445-27C8-F965-F898-69942392184C}"/>
              </a:ext>
            </a:extLst>
          </p:cNvPr>
          <p:cNvSpPr/>
          <p:nvPr/>
        </p:nvSpPr>
        <p:spPr>
          <a:xfrm>
            <a:off x="19093601" y="31667116"/>
            <a:ext cx="10592568" cy="4828032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0000"/>
                </a:solidFill>
                <a:effectLst/>
                <a:latin typeface="AdvPS8E9A"/>
              </a:rPr>
              <a:t>National Academy of Sciences: Transportation Research Board 2021 Article reuse guidelines: </a:t>
            </a:r>
          </a:p>
          <a:p>
            <a:r>
              <a:rPr lang="en-IN" sz="2800" dirty="0">
                <a:solidFill>
                  <a:srgbClr val="FF0000"/>
                </a:solidFill>
                <a:effectLst/>
                <a:latin typeface="AdvPS8E82"/>
              </a:rPr>
              <a:t>Corresponding Author: 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err="1">
                <a:solidFill>
                  <a:srgbClr val="FF0000"/>
                </a:solidFill>
                <a:effectLst/>
                <a:latin typeface="AdvPS8E9A"/>
              </a:rPr>
              <a:t>Wengui</a:t>
            </a:r>
            <a:r>
              <a:rPr lang="en-IN" sz="2800" dirty="0">
                <a:solidFill>
                  <a:srgbClr val="FF0000"/>
                </a:solidFill>
                <a:effectLst/>
                <a:latin typeface="AdvPS8E9A"/>
              </a:rPr>
              <a:t> Li, </a:t>
            </a:r>
            <a:r>
              <a:rPr lang="en-IN" sz="2800" dirty="0" err="1">
                <a:solidFill>
                  <a:srgbClr val="FF0000"/>
                </a:solidFill>
                <a:effectLst/>
                <a:latin typeface="AdvPS8E9A"/>
              </a:rPr>
              <a:t>Wengui.li@uts.edu.au</a:t>
            </a:r>
            <a:r>
              <a:rPr lang="en-IN" sz="2800" dirty="0">
                <a:solidFill>
                  <a:srgbClr val="FF0000"/>
                </a:solidFill>
                <a:effectLst/>
                <a:latin typeface="AdvPS8E9A"/>
              </a:rPr>
              <a:t> </a:t>
            </a:r>
          </a:p>
          <a:p>
            <a:r>
              <a:rPr lang="en-IN" sz="2800" dirty="0">
                <a:solidFill>
                  <a:srgbClr val="FF0000"/>
                </a:solidFill>
                <a:latin typeface="AdvPS8E9A"/>
              </a:rPr>
              <a:t>RESEARCH ARTICLE : Transportation research.</a:t>
            </a:r>
          </a:p>
          <a:p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journal homepage: </a:t>
            </a:r>
            <a:r>
              <a:rPr lang="en-IN" sz="2800" dirty="0" err="1">
                <a:solidFill>
                  <a:srgbClr val="FF0000"/>
                </a:solidFill>
                <a:effectLst/>
                <a:latin typeface="Helvetica" pitchFamily="2" charset="0"/>
              </a:rPr>
              <a:t>www.journals.elsevier.com</a:t>
            </a:r>
            <a:r>
              <a:rPr lang="en-IN" sz="2800" dirty="0">
                <a:solidFill>
                  <a:srgbClr val="FF0000"/>
                </a:solidFill>
                <a:effectLst/>
                <a:latin typeface="Helvetica" pitchFamily="2" charset="0"/>
              </a:rPr>
              <a:t>/powder-technology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9F672-4E98-9009-1829-75531F6BFE3F}"/>
              </a:ext>
            </a:extLst>
          </p:cNvPr>
          <p:cNvSpPr/>
          <p:nvPr/>
        </p:nvSpPr>
        <p:spPr>
          <a:xfrm>
            <a:off x="19975515" y="30454852"/>
            <a:ext cx="7154001" cy="14861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 sz="4800" dirty="0">
                <a:solidFill>
                  <a:schemeClr val="tx2"/>
                </a:solidFill>
                <a:effectLst/>
                <a:latin typeface="Helvetica" pitchFamily="2" charset="0"/>
              </a:rPr>
              <a:t> </a:t>
            </a:r>
            <a:r>
              <a:rPr lang="en-IN" sz="4800" b="1" dirty="0">
                <a:solidFill>
                  <a:schemeClr val="tx2"/>
                </a:solidFill>
                <a:effectLst/>
                <a:latin typeface="Helvetica" pitchFamily="2" charset="0"/>
              </a:rPr>
              <a:t>References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3C165F9-2F72-5A1F-A4BC-63C83858AEBC}"/>
              </a:ext>
            </a:extLst>
          </p:cNvPr>
          <p:cNvSpPr/>
          <p:nvPr/>
        </p:nvSpPr>
        <p:spPr>
          <a:xfrm>
            <a:off x="19538873" y="38251328"/>
            <a:ext cx="10102835" cy="421340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Helvetica" pitchFamily="2" charset="0"/>
              </a:rPr>
              <a:t>• </a:t>
            </a:r>
            <a:r>
              <a:rPr lang="en-IN" sz="2800" dirty="0">
                <a:solidFill>
                  <a:srgbClr val="FF0000"/>
                </a:solidFill>
              </a:rPr>
              <a:t>I would like to express my sincere gratitude to the Department of Mechanical Engineering at IITG for providing the resources and guidance essential for this project. Special thanks to Professor(</a:t>
            </a:r>
            <a:r>
              <a:rPr lang="en-IN" sz="2800" dirty="0" err="1">
                <a:solidFill>
                  <a:srgbClr val="FF0000"/>
                </a:solidFill>
              </a:rPr>
              <a:t>S.Kanagaraj</a:t>
            </a:r>
            <a:r>
              <a:rPr lang="en-IN" sz="2800" dirty="0">
                <a:solidFill>
                  <a:srgbClr val="FF0000"/>
                </a:solidFill>
              </a:rPr>
              <a:t> Sir)  for their invaluable mentorship and insights into sustainable material science, which have greatly enhanced my understanding and approach to this study.</a:t>
            </a:r>
            <a:endParaRPr lang="en-IN" sz="2800" dirty="0">
              <a:solidFill>
                <a:srgbClr val="FF0000"/>
              </a:solidFill>
              <a:effectLst/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9F1D8-17F9-CB96-D026-57ACAB7E0715}"/>
              </a:ext>
            </a:extLst>
          </p:cNvPr>
          <p:cNvSpPr/>
          <p:nvPr/>
        </p:nvSpPr>
        <p:spPr>
          <a:xfrm>
            <a:off x="20123013" y="37503865"/>
            <a:ext cx="8560934" cy="11883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/>
            <a:r>
              <a:rPr lang="en-IN" sz="4800" dirty="0">
                <a:solidFill>
                  <a:schemeClr val="tx2"/>
                </a:solidFill>
                <a:effectLst/>
                <a:latin typeface="Helvetica" pitchFamily="2" charset="0"/>
              </a:rPr>
              <a:t> </a:t>
            </a:r>
            <a:r>
              <a:rPr lang="en-IN" sz="4800" b="1" dirty="0">
                <a:solidFill>
                  <a:schemeClr val="tx2"/>
                </a:solidFill>
                <a:latin typeface="Helvetica" pitchFamily="2" charset="0"/>
              </a:rPr>
              <a:t>Acknowledgement</a:t>
            </a:r>
            <a:endParaRPr lang="en-IN" sz="4800" b="1" dirty="0">
              <a:solidFill>
                <a:schemeClr val="tx2"/>
              </a:solidFill>
              <a:effectLst/>
              <a:latin typeface="Helvetica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9EC6535-E576-38D5-1892-8FF40668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440" y="30060920"/>
            <a:ext cx="10688899" cy="47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163</TotalTime>
  <Words>876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AdvPS8E82</vt:lpstr>
      <vt:lpstr>AdvPS8E9A</vt:lpstr>
      <vt:lpstr>Aptos</vt:lpstr>
      <vt:lpstr>Aptos Display</vt:lpstr>
      <vt:lpstr>Arial</vt:lpstr>
      <vt:lpstr>Calibri</vt:lpstr>
      <vt:lpstr>Helvetica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PRATAP SINGH</dc:creator>
  <cp:lastModifiedBy>AJAY PRATAP SINGH</cp:lastModifiedBy>
  <cp:revision>6</cp:revision>
  <dcterms:created xsi:type="dcterms:W3CDTF">2024-11-08T09:21:53Z</dcterms:created>
  <dcterms:modified xsi:type="dcterms:W3CDTF">2024-11-08T12:05:28Z</dcterms:modified>
</cp:coreProperties>
</file>