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25"/>
  </p:notesMasterIdLst>
  <p:sldIdLst>
    <p:sldId id="256" r:id="rId6"/>
    <p:sldId id="261" r:id="rId7"/>
    <p:sldId id="263" r:id="rId8"/>
    <p:sldId id="277" r:id="rId9"/>
    <p:sldId id="291" r:id="rId10"/>
    <p:sldId id="292" r:id="rId11"/>
    <p:sldId id="293" r:id="rId12"/>
    <p:sldId id="274" r:id="rId13"/>
    <p:sldId id="279" r:id="rId14"/>
    <p:sldId id="280" r:id="rId15"/>
    <p:sldId id="286" r:id="rId16"/>
    <p:sldId id="289" r:id="rId17"/>
    <p:sldId id="282" r:id="rId18"/>
    <p:sldId id="287" r:id="rId19"/>
    <p:sldId id="294" r:id="rId20"/>
    <p:sldId id="285" r:id="rId21"/>
    <p:sldId id="278" r:id="rId22"/>
    <p:sldId id="297" r:id="rId23"/>
    <p:sldId id="295" r:id="rId24"/>
  </p:sldIdLst>
  <p:sldSz cx="9906000" cy="6858000" type="A4"/>
  <p:notesSz cx="6735763" cy="9866313"/>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uk YASA" initials="DY" lastIdx="1" clrIdx="0">
    <p:extLst>
      <p:ext uri="{19B8F6BF-5375-455C-9EA6-DF929625EA0E}">
        <p15:presenceInfo xmlns:p15="http://schemas.microsoft.com/office/powerpoint/2012/main" userId="S::doruk.yasa@hec.edu::2cd9afc6-ba51-4c61-b90d-eec2f88353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5AA"/>
    <a:srgbClr val="84B1DC"/>
    <a:srgbClr val="002060"/>
    <a:srgbClr val="4066AA"/>
    <a:srgbClr val="BCBCBC"/>
    <a:srgbClr val="D9D9D9"/>
    <a:srgbClr val="000066"/>
    <a:srgbClr val="8CB4E3"/>
    <a:srgbClr val="A6A6A6"/>
    <a:srgbClr val="E300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369" dt="2021-03-15T01:16:46.620"/>
    <p1510:client id="{0231832F-2BC3-F795-49EA-4ECE6777ECD2}" v="143" dt="2021-03-15T12:50:34.473"/>
    <p1510:client id="{158EBCA0-6403-36A9-8909-9D207373065E}" v="80" dt="2021-03-14T20:55:03.935"/>
    <p1510:client id="{15DCDDB7-5BC2-C667-82B9-00ECE79D46AF}" v="245" dt="2021-03-14T15:45:40.379"/>
    <p1510:client id="{28EFB39F-A043-B000-BBC1-A5460CF7E462}" v="29" dt="2021-03-13T18:20:34.830"/>
    <p1510:client id="{2EBF686E-A4E8-BBE1-7D0E-5FB785541DA9}" vWet="19" dt="2021-03-14T21:34:31.920"/>
    <p1510:client id="{3B1A62AE-08A8-9661-9F29-D79F3740E1C9}" v="290" dt="2021-03-14T20:00:20.712"/>
    <p1510:client id="{46A2119C-2B2E-2AB8-0E4C-1081572248BE}" v="3" dt="2021-03-14T20:14:36.069"/>
    <p1510:client id="{47A135FA-DBCA-D4FE-CDE3-69D001C995E3}" v="1157" dt="2021-03-14T22:25:55.525"/>
    <p1510:client id="{6F92DE16-C1B4-1C0F-92D4-4DE68A0AA875}" v="19" dt="2021-03-14T22:35:34.133"/>
    <p1510:client id="{791B2B0D-213A-923B-567F-059087BAC6AE}" v="448" dt="2021-03-14T22:06:42.123"/>
    <p1510:client id="{7D9F3551-7099-9804-AB83-63B4721933A6}" v="502" dt="2021-03-14T16:41:45.104"/>
    <p1510:client id="{86FBB39F-702D-B000-F89D-328A4434D980}" v="318" dt="2021-03-13T22:17:51.919"/>
    <p1510:client id="{8E765183-5D21-40C4-7ACB-11B83F55C30C}" v="2" dt="2021-03-14T16:48:38.626"/>
    <p1510:client id="{98DDB33A-5A7F-7D47-FC75-A1F38B87E644}" v="52" vWet="69" dt="2021-03-14T16:46:59.175"/>
    <p1510:client id="{A2204CEF-E4C2-DB38-EB33-22C4C645E6AA}" v="239" dt="2021-03-14T16:58:38.081"/>
    <p1510:client id="{ADCAE865-732D-1D74-E246-737ED1200B15}" v="11" dt="2021-03-14T18:41:49.956"/>
    <p1510:client id="{B10A823D-F709-8BDC-5275-5857C874461F}" v="52" dt="2021-03-15T09:45:30.390"/>
    <p1510:client id="{B54ACCFF-408C-1AAD-4F65-AB8A1772A943}" v="363" dt="2021-03-14T12:16:49.870"/>
    <p1510:client id="{B633E633-32EF-1A72-AB1A-BFF54FA57338}" v="85" dt="2021-03-14T17:07:14.962"/>
    <p1510:client id="{C20CBC03-4F0C-DF39-492F-3B06C2B8FA85}" v="48" dt="2021-03-14T20:59:36.577"/>
    <p1510:client id="{CE5D77DB-3E93-2744-A625-CAB8E509DB54}" v="34" dt="2021-03-13T17:23:56.814"/>
    <p1510:client id="{DC453827-98BA-96ED-8FE0-1F798BF7690C}" v="236" dt="2021-03-14T21:44:03.500"/>
    <p1510:client id="{F0E6E891-284A-0E14-BDAC-D460F7919BF2}" v="234" dt="2021-03-14T22:17:05.475"/>
    <p1510:client id="{F28C530C-1C58-95B8-D7A0-4559514B19C4}" v="1171" dt="2021-03-14T00:32:18.8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12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6F5AC5B-0D6A-4658-A0B3-3D4F3E2A3A31}" type="datetimeFigureOut">
              <a:rPr lang="fr-FR" smtClean="0"/>
              <a:t>18/03/2021</a:t>
            </a:fld>
            <a:endParaRPr lang="fr-FR"/>
          </a:p>
        </p:txBody>
      </p:sp>
      <p:sp>
        <p:nvSpPr>
          <p:cNvPr id="4" name="Espace réservé de l'image des diapositives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F1A0F5E7-C19C-494B-AD4D-A8CE4F03B003}" type="slidenum">
              <a:rPr lang="fr-FR" smtClean="0"/>
              <a:t>‹N°›</a:t>
            </a:fld>
            <a:endParaRPr lang="fr-FR"/>
          </a:p>
        </p:txBody>
      </p:sp>
    </p:spTree>
    <p:extLst>
      <p:ext uri="{BB962C8B-B14F-4D97-AF65-F5344CB8AC3E}">
        <p14:creationId xmlns:p14="http://schemas.microsoft.com/office/powerpoint/2010/main" val="239438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 Target="../slides/slide2.xml"/><Relationship Id="rId5" Type="http://schemas.openxmlformats.org/officeDocument/2006/relationships/tags" Target="../tags/tag8.xml"/><Relationship Id="rId10" Type="http://schemas.openxmlformats.org/officeDocument/2006/relationships/slideMaster" Target="../slideMasters/slideMaster2.xml"/><Relationship Id="rId4" Type="http://schemas.openxmlformats.org/officeDocument/2006/relationships/tags" Target="../tags/tag7.xml"/><Relationship Id="rId9"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slide" Target="../slides/slide2.xml"/><Relationship Id="rId5" Type="http://schemas.openxmlformats.org/officeDocument/2006/relationships/tags" Target="../tags/tag17.xml"/><Relationship Id="rId10" Type="http://schemas.openxmlformats.org/officeDocument/2006/relationships/slideMaster" Target="../slideMasters/slideMaster2.xml"/><Relationship Id="rId4" Type="http://schemas.openxmlformats.org/officeDocument/2006/relationships/tags" Target="../tags/tag16.xml"/><Relationship Id="rId9" Type="http://schemas.openxmlformats.org/officeDocument/2006/relationships/tags" Target="../tags/tag2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 Target="../slides/slide2.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A129-80F3-4475-9085-4C79DC0395EE}"/>
              </a:ext>
            </a:extLst>
          </p:cNvPr>
          <p:cNvSpPr>
            <a:spLocks noGrp="1"/>
          </p:cNvSpPr>
          <p:nvPr>
            <p:ph type="ctrTitle"/>
          </p:nvPr>
        </p:nvSpPr>
        <p:spPr>
          <a:xfrm>
            <a:off x="1829858" y="4058531"/>
            <a:ext cx="7083582" cy="290195"/>
          </a:xfrm>
        </p:spPr>
        <p:txBody>
          <a:bodyPr anchor="b"/>
          <a:lstStyle>
            <a:lvl1pPr algn="l">
              <a:defRPr sz="1600" b="1" i="0">
                <a:solidFill>
                  <a:schemeClr val="accent5">
                    <a:lumMod val="25000"/>
                  </a:schemeClr>
                </a:solidFill>
              </a:defRPr>
            </a:lvl1pPr>
          </a:lstStyle>
          <a:p>
            <a:r>
              <a:rPr lang="fr-FR"/>
              <a:t>Modifiez le style du titre</a:t>
            </a:r>
          </a:p>
        </p:txBody>
      </p:sp>
      <p:sp>
        <p:nvSpPr>
          <p:cNvPr id="3" name="Sous-titre 2">
            <a:extLst>
              <a:ext uri="{FF2B5EF4-FFF2-40B4-BE49-F238E27FC236}">
                <a16:creationId xmlns:a16="http://schemas.microsoft.com/office/drawing/2014/main" id="{9799D95F-25CE-4594-8FEB-0316FB8DC675}"/>
              </a:ext>
            </a:extLst>
          </p:cNvPr>
          <p:cNvSpPr>
            <a:spLocks noGrp="1"/>
          </p:cNvSpPr>
          <p:nvPr>
            <p:ph type="subTitle" idx="1"/>
          </p:nvPr>
        </p:nvSpPr>
        <p:spPr>
          <a:xfrm>
            <a:off x="2266950" y="4543425"/>
            <a:ext cx="6648450" cy="290196"/>
          </a:xfrm>
        </p:spPr>
        <p:txBody>
          <a:bodyPr lIns="0" tIns="0" rIns="0" bIns="0">
            <a:noAutofit/>
          </a:bodyPr>
          <a:lstStyle>
            <a:lvl1pPr marL="0" indent="0" algn="l">
              <a:buNone/>
              <a:defRPr sz="1600" b="1">
                <a:solidFill>
                  <a:schemeClr val="accent1"/>
                </a:solidFill>
              </a:defRPr>
            </a:lvl1pPr>
            <a:lvl2pPr marL="457181" indent="0" algn="ctr">
              <a:buNone/>
              <a:defRPr sz="2000"/>
            </a:lvl2pPr>
            <a:lvl3pPr marL="914361" indent="0" algn="ctr">
              <a:buNone/>
              <a:defRPr sz="1800"/>
            </a:lvl3pPr>
            <a:lvl4pPr marL="1371543" indent="0" algn="ctr">
              <a:buNone/>
              <a:defRPr sz="1600"/>
            </a:lvl4pPr>
            <a:lvl5pPr marL="1828724" indent="0" algn="ctr">
              <a:buNone/>
              <a:defRPr sz="1600"/>
            </a:lvl5pPr>
            <a:lvl6pPr marL="2285904" indent="0" algn="ctr">
              <a:buNone/>
              <a:defRPr sz="1600"/>
            </a:lvl6pPr>
            <a:lvl7pPr marL="2743085" indent="0" algn="ctr">
              <a:buNone/>
              <a:defRPr sz="1600"/>
            </a:lvl7pPr>
            <a:lvl8pPr marL="3200266" indent="0" algn="ctr">
              <a:buNone/>
              <a:defRPr sz="1600"/>
            </a:lvl8pPr>
            <a:lvl9pPr marL="3657447" indent="0" algn="ctr">
              <a:buNone/>
              <a:defRPr sz="1600"/>
            </a:lvl9pPr>
          </a:lstStyle>
          <a:p>
            <a:r>
              <a:rPr lang="fr-FR"/>
              <a:t>Modifiez le style des sous-titres du masque</a:t>
            </a:r>
          </a:p>
        </p:txBody>
      </p:sp>
      <p:sp>
        <p:nvSpPr>
          <p:cNvPr id="15" name="Rectangle 50">
            <a:extLst>
              <a:ext uri="{FF2B5EF4-FFF2-40B4-BE49-F238E27FC236}">
                <a16:creationId xmlns:a16="http://schemas.microsoft.com/office/drawing/2014/main" id="{1767704B-084F-4E0C-84A9-613C10110E4E}"/>
              </a:ext>
            </a:extLst>
          </p:cNvPr>
          <p:cNvSpPr>
            <a:spLocks noChangeArrowheads="1"/>
          </p:cNvSpPr>
          <p:nvPr userDrawn="1">
            <p:custDataLst>
              <p:tags r:id="rId1"/>
            </p:custDataLst>
          </p:nvPr>
        </p:nvSpPr>
        <p:spPr bwMode="auto">
          <a:xfrm rot="16200000">
            <a:off x="-2760477" y="3248980"/>
            <a:ext cx="6858004" cy="360040"/>
          </a:xfrm>
          <a:prstGeom prst="rect">
            <a:avLst/>
          </a:prstGeom>
          <a:solidFill>
            <a:schemeClr val="accent5">
              <a:lumMod val="25000"/>
            </a:schemeClr>
          </a:solidFill>
          <a:ln w="12700">
            <a:noFill/>
            <a:miter lim="800000"/>
            <a:headEnd/>
            <a:tailEnd/>
          </a:ln>
          <a:effectLst/>
        </p:spPr>
        <p:txBody>
          <a:bodyPr wrap="none" anchor="ctr"/>
          <a:lstStyle/>
          <a:p>
            <a:pPr>
              <a:defRPr/>
            </a:pPr>
            <a:endParaRPr lang="fr-FR"/>
          </a:p>
        </p:txBody>
      </p:sp>
      <p:sp>
        <p:nvSpPr>
          <p:cNvPr id="18" name="Espace réservé du texte 17">
            <a:extLst>
              <a:ext uri="{FF2B5EF4-FFF2-40B4-BE49-F238E27FC236}">
                <a16:creationId xmlns:a16="http://schemas.microsoft.com/office/drawing/2014/main" id="{62DB32CF-A35D-4807-A66B-B067A03D4EC9}"/>
              </a:ext>
            </a:extLst>
          </p:cNvPr>
          <p:cNvSpPr>
            <a:spLocks noGrp="1"/>
          </p:cNvSpPr>
          <p:nvPr>
            <p:ph type="body" sz="quarter" idx="10" hasCustomPrompt="1"/>
          </p:nvPr>
        </p:nvSpPr>
        <p:spPr>
          <a:xfrm>
            <a:off x="2266950" y="4833938"/>
            <a:ext cx="6648450" cy="199789"/>
          </a:xfrm>
        </p:spPr>
        <p:txBody>
          <a:bodyPr lIns="0" tIns="0" rIns="0" bIns="0">
            <a:noAutofit/>
          </a:bodyPr>
          <a:lstStyle>
            <a:lvl1pPr marL="0" indent="0">
              <a:buNone/>
              <a:defRPr b="1">
                <a:solidFill>
                  <a:schemeClr val="accent1"/>
                </a:solidFill>
              </a:defRPr>
            </a:lvl1pPr>
          </a:lstStyle>
          <a:p>
            <a:pPr lvl="0"/>
            <a:r>
              <a:rPr lang="fr-FR"/>
              <a:t>Date</a:t>
            </a:r>
          </a:p>
        </p:txBody>
      </p:sp>
      <p:sp>
        <p:nvSpPr>
          <p:cNvPr id="21" name="ZoneTexte 20">
            <a:extLst>
              <a:ext uri="{FF2B5EF4-FFF2-40B4-BE49-F238E27FC236}">
                <a16:creationId xmlns:a16="http://schemas.microsoft.com/office/drawing/2014/main" id="{E5BBA806-DB2C-4033-93AF-856CED19F3D7}"/>
              </a:ext>
            </a:extLst>
          </p:cNvPr>
          <p:cNvSpPr txBox="1"/>
          <p:nvPr userDrawn="1"/>
        </p:nvSpPr>
        <p:spPr>
          <a:xfrm>
            <a:off x="3764868" y="6525344"/>
            <a:ext cx="2376264" cy="184666"/>
          </a:xfrm>
          <a:prstGeom prst="rect">
            <a:avLst/>
          </a:prstGeom>
          <a:noFill/>
        </p:spPr>
        <p:txBody>
          <a:bodyPr wrap="square" lIns="0" tIns="0" rIns="0" bIns="0" rtlCol="0">
            <a:spAutoFit/>
          </a:bodyPr>
          <a:lstStyle/>
          <a:p>
            <a:pPr algn="ctr"/>
            <a:r>
              <a:rPr lang="en-ZA" sz="1200" b="1" i="1" noProof="0">
                <a:solidFill>
                  <a:srgbClr val="E30045"/>
                </a:solidFill>
                <a:latin typeface="Helvetica Neue"/>
                <a:cs typeface="Calibri" panose="020F0502020204030204" pitchFamily="34" charset="0"/>
              </a:rPr>
              <a:t>Strictly private and confidential</a:t>
            </a:r>
          </a:p>
        </p:txBody>
      </p:sp>
      <p:sp>
        <p:nvSpPr>
          <p:cNvPr id="4" name="Espace réservé du numéro de diapositive 3">
            <a:extLst>
              <a:ext uri="{FF2B5EF4-FFF2-40B4-BE49-F238E27FC236}">
                <a16:creationId xmlns:a16="http://schemas.microsoft.com/office/drawing/2014/main" id="{DE2E7541-033F-4F73-8105-09A687E49F12}"/>
              </a:ext>
            </a:extLst>
          </p:cNvPr>
          <p:cNvSpPr>
            <a:spLocks noGrp="1"/>
          </p:cNvSpPr>
          <p:nvPr>
            <p:ph type="sldNum" sz="quarter" idx="11"/>
          </p:nvPr>
        </p:nvSpPr>
        <p:spPr>
          <a:xfrm>
            <a:off x="23114" y="6473229"/>
            <a:ext cx="0" cy="0"/>
          </a:xfrm>
        </p:spPr>
        <p:txBody>
          <a:bodyPr/>
          <a:lstStyle>
            <a:lvl1pPr>
              <a:defRPr sz="100">
                <a:ln>
                  <a:noFill/>
                </a:ln>
                <a:noFill/>
              </a:defRPr>
            </a:lvl1pPr>
          </a:lstStyle>
          <a:p>
            <a:endParaRPr lang="fr-FR"/>
          </a:p>
        </p:txBody>
      </p:sp>
    </p:spTree>
    <p:extLst>
      <p:ext uri="{BB962C8B-B14F-4D97-AF65-F5344CB8AC3E}">
        <p14:creationId xmlns:p14="http://schemas.microsoft.com/office/powerpoint/2010/main" val="313277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lonnes (2/3, 1/3)">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5328643"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1616" y="1397335"/>
            <a:ext cx="5326834"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56581266-9976-47A9-B863-78F49B11AE62}"/>
              </a:ext>
            </a:extLst>
          </p:cNvPr>
          <p:cNvSpPr>
            <a:spLocks noGrp="1"/>
          </p:cNvSpPr>
          <p:nvPr>
            <p:ph sz="quarter" idx="16" hasCustomPrompt="1"/>
          </p:nvPr>
        </p:nvSpPr>
        <p:spPr>
          <a:xfrm>
            <a:off x="860225" y="1484313"/>
            <a:ext cx="5330033" cy="4249737"/>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4" name="Espace réservé du contenu 3">
            <a:extLst>
              <a:ext uri="{FF2B5EF4-FFF2-40B4-BE49-F238E27FC236}">
                <a16:creationId xmlns:a16="http://schemas.microsoft.com/office/drawing/2014/main" id="{88D56BAB-F522-48FF-9C59-011F3285C610}"/>
              </a:ext>
            </a:extLst>
          </p:cNvPr>
          <p:cNvSpPr>
            <a:spLocks noGrp="1"/>
          </p:cNvSpPr>
          <p:nvPr>
            <p:ph sz="quarter" idx="17" hasCustomPrompt="1"/>
          </p:nvPr>
        </p:nvSpPr>
        <p:spPr>
          <a:xfrm>
            <a:off x="6380758" y="1484313"/>
            <a:ext cx="2665017" cy="4249737"/>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2" name="Espace réservé du texte 9">
            <a:extLst>
              <a:ext uri="{FF2B5EF4-FFF2-40B4-BE49-F238E27FC236}">
                <a16:creationId xmlns:a16="http://schemas.microsoft.com/office/drawing/2014/main" id="{9EC19688-0396-4EDA-A515-FBA43D154A85}"/>
              </a:ext>
            </a:extLst>
          </p:cNvPr>
          <p:cNvSpPr>
            <a:spLocks noGrp="1"/>
          </p:cNvSpPr>
          <p:nvPr>
            <p:ph type="body" sz="quarter" idx="18" hasCustomPrompt="1"/>
          </p:nvPr>
        </p:nvSpPr>
        <p:spPr>
          <a:xfrm>
            <a:off x="6380758" y="1103678"/>
            <a:ext cx="266640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5" name="Connecteur droit 42">
            <a:extLst>
              <a:ext uri="{FF2B5EF4-FFF2-40B4-BE49-F238E27FC236}">
                <a16:creationId xmlns:a16="http://schemas.microsoft.com/office/drawing/2014/main" id="{11BB7543-FF70-4574-B069-7A6D715103E1}"/>
              </a:ext>
            </a:extLst>
          </p:cNvPr>
          <p:cNvCxnSpPr>
            <a:cxnSpLocks/>
          </p:cNvCxnSpPr>
          <p:nvPr userDrawn="1"/>
        </p:nvCxnSpPr>
        <p:spPr>
          <a:xfrm>
            <a:off x="6379856" y="1397335"/>
            <a:ext cx="2665500"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3" name="Titre 2">
            <a:extLst>
              <a:ext uri="{FF2B5EF4-FFF2-40B4-BE49-F238E27FC236}">
                <a16:creationId xmlns:a16="http://schemas.microsoft.com/office/drawing/2014/main" id="{9C550E3C-1EC5-4BA7-BB08-9AA4CDC3ADDB}"/>
              </a:ext>
            </a:extLst>
          </p:cNvPr>
          <p:cNvSpPr>
            <a:spLocks noGrp="1"/>
          </p:cNvSpPr>
          <p:nvPr>
            <p:ph type="title"/>
          </p:nvPr>
        </p:nvSpPr>
        <p:spPr/>
        <p:txBody>
          <a:bodyPr/>
          <a:lstStyle/>
          <a:p>
            <a:r>
              <a:rPr lang="fr-FR"/>
              <a:t>Modifiez le style du titre</a:t>
            </a:r>
          </a:p>
        </p:txBody>
      </p:sp>
      <p:sp>
        <p:nvSpPr>
          <p:cNvPr id="14" name="Espace réservé du texte 12">
            <a:extLst>
              <a:ext uri="{FF2B5EF4-FFF2-40B4-BE49-F238E27FC236}">
                <a16:creationId xmlns:a16="http://schemas.microsoft.com/office/drawing/2014/main" id="{E02BCBB4-1F78-417C-9F23-440F46FC675A}"/>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69681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sp>
        <p:nvSpPr>
          <p:cNvPr id="3" name="Titre 2">
            <a:extLst>
              <a:ext uri="{FF2B5EF4-FFF2-40B4-BE49-F238E27FC236}">
                <a16:creationId xmlns:a16="http://schemas.microsoft.com/office/drawing/2014/main" id="{71C98C15-D492-4E75-A794-9E3FDFECC885}"/>
              </a:ext>
            </a:extLst>
          </p:cNvPr>
          <p:cNvSpPr>
            <a:spLocks noGrp="1"/>
          </p:cNvSpPr>
          <p:nvPr>
            <p:ph type="title"/>
          </p:nvPr>
        </p:nvSpPr>
        <p:spPr/>
        <p:txBody>
          <a:bodyPr/>
          <a:lstStyle/>
          <a:p>
            <a:r>
              <a:rPr lang="fr-FR"/>
              <a:t>Modifiez le style du titre</a:t>
            </a:r>
          </a:p>
        </p:txBody>
      </p:sp>
      <p:sp>
        <p:nvSpPr>
          <p:cNvPr id="5" name="Espace réservé du texte 12">
            <a:extLst>
              <a:ext uri="{FF2B5EF4-FFF2-40B4-BE49-F238E27FC236}">
                <a16:creationId xmlns:a16="http://schemas.microsoft.com/office/drawing/2014/main" id="{0DD2F3A8-E3DF-430A-B71E-564AD4FE9664}"/>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3740062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sp>
        <p:nvSpPr>
          <p:cNvPr id="5" name="ZoneTexte 4">
            <a:extLst>
              <a:ext uri="{FF2B5EF4-FFF2-40B4-BE49-F238E27FC236}">
                <a16:creationId xmlns:a16="http://schemas.microsoft.com/office/drawing/2014/main" id="{BDDBEB6F-60D5-451A-8966-35B497646091}"/>
              </a:ext>
            </a:extLst>
          </p:cNvPr>
          <p:cNvSpPr txBox="1">
            <a:spLocks/>
          </p:cNvSpPr>
          <p:nvPr userDrawn="1">
            <p:custDataLst>
              <p:tags r:id="rId1"/>
            </p:custDataLst>
          </p:nvPr>
        </p:nvSpPr>
        <p:spPr>
          <a:xfrm>
            <a:off x="2158574" y="360728"/>
            <a:ext cx="7618961" cy="285224"/>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b="1">
                <a:solidFill>
                  <a:schemeClr val="accent1"/>
                </a:solidFill>
              </a:rPr>
              <a:t>DISCLAIMER</a:t>
            </a:r>
          </a:p>
        </p:txBody>
      </p:sp>
      <p:sp>
        <p:nvSpPr>
          <p:cNvPr id="6" name="Espace réservé du texte 12">
            <a:extLst>
              <a:ext uri="{FF2B5EF4-FFF2-40B4-BE49-F238E27FC236}">
                <a16:creationId xmlns:a16="http://schemas.microsoft.com/office/drawing/2014/main" id="{FA1176A6-2C0E-4324-8670-D9AF2B8DB6B6}"/>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342737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sp>
        <p:nvSpPr>
          <p:cNvPr id="2" name="ZoneTexte 1">
            <a:extLst>
              <a:ext uri="{FF2B5EF4-FFF2-40B4-BE49-F238E27FC236}">
                <a16:creationId xmlns:a16="http://schemas.microsoft.com/office/drawing/2014/main" id="{364FB1B7-1AB4-4E29-8AC6-37A7E4476E3E}"/>
              </a:ext>
            </a:extLst>
          </p:cNvPr>
          <p:cNvSpPr txBox="1">
            <a:spLocks/>
          </p:cNvSpPr>
          <p:nvPr userDrawn="1"/>
        </p:nvSpPr>
        <p:spPr>
          <a:xfrm>
            <a:off x="2158574" y="360728"/>
            <a:ext cx="7618961" cy="285224"/>
          </a:xfrm>
          <a:prstGeom prst="rect">
            <a:avLst/>
          </a:prstGeom>
          <a:noFill/>
        </p:spPr>
        <p:txBody>
          <a:bodyPr wrap="square" lIns="0" tIns="0" rIns="0" bIns="0" rtlCol="0">
            <a:noAutofit/>
          </a:bodyPr>
          <a:lstStyle/>
          <a:p>
            <a:r>
              <a:rPr lang="fr-FR" sz="1600" b="1">
                <a:solidFill>
                  <a:schemeClr val="accent1"/>
                </a:solidFill>
              </a:rPr>
              <a:t>Table des matières</a:t>
            </a:r>
          </a:p>
        </p:txBody>
      </p:sp>
    </p:spTree>
    <p:extLst>
      <p:ext uri="{BB962C8B-B14F-4D97-AF65-F5344CB8AC3E}">
        <p14:creationId xmlns:p14="http://schemas.microsoft.com/office/powerpoint/2010/main" val="1694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 Storag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ED7F5A-3266-4C55-BE45-91C79A2A696F}"/>
              </a:ext>
            </a:extLst>
          </p:cNvPr>
          <p:cNvSpPr/>
          <p:nvPr userDrawn="1"/>
        </p:nvSpPr>
        <p:spPr>
          <a:xfrm>
            <a:off x="0" y="0"/>
            <a:ext cx="9906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TextBox 25">
            <a:hlinkClick r:id="rId11" action="ppaction://hlinksldjump"/>
            <a:extLst>
              <a:ext uri="{FF2B5EF4-FFF2-40B4-BE49-F238E27FC236}">
                <a16:creationId xmlns:a16="http://schemas.microsoft.com/office/drawing/2014/main" id="{4F35B0A1-97DE-40BA-8D5B-1BF54C58BB72}"/>
              </a:ext>
            </a:extLst>
          </p:cNvPr>
          <p:cNvSpPr txBox="1"/>
          <p:nvPr userDrawn="1">
            <p:custDataLst>
              <p:tags r:id="rId1"/>
            </p:custDataLst>
          </p:nvPr>
        </p:nvSpPr>
        <p:spPr>
          <a:xfrm>
            <a:off x="1677801" y="2448943"/>
            <a:ext cx="7189041" cy="184666"/>
          </a:xfrm>
          <a:prstGeom prst="rect">
            <a:avLst/>
          </a:prstGeom>
          <a:noFill/>
        </p:spPr>
        <p:txBody>
          <a:bodyPr vert="horz" wrap="square" lIns="0" tIns="0" rIns="0" bIns="0" rtlCol="0">
            <a:spAutoFit/>
          </a:bodyPr>
          <a:lstStyle/>
          <a:p>
            <a:r>
              <a:rPr lang="fr-FR" sz="1200" i="1">
                <a:latin typeface="+mn-lt"/>
              </a:rPr>
              <a:t>a</a:t>
            </a:r>
          </a:p>
        </p:txBody>
      </p:sp>
      <p:sp>
        <p:nvSpPr>
          <p:cNvPr id="17" name="TextBox 18">
            <a:hlinkClick r:id="" action="ppaction://noaction"/>
            <a:extLst>
              <a:ext uri="{FF2B5EF4-FFF2-40B4-BE49-F238E27FC236}">
                <a16:creationId xmlns:a16="http://schemas.microsoft.com/office/drawing/2014/main" id="{2A6BD6B3-4870-456A-B6FE-98ECCCEE608D}"/>
              </a:ext>
            </a:extLst>
          </p:cNvPr>
          <p:cNvSpPr txBox="1"/>
          <p:nvPr userDrawn="1">
            <p:custDataLst>
              <p:tags r:id="rId2"/>
            </p:custDataLst>
          </p:nvPr>
        </p:nvSpPr>
        <p:spPr>
          <a:xfrm>
            <a:off x="9218489" y="1810247"/>
            <a:ext cx="299041" cy="369888"/>
          </a:xfrm>
          <a:prstGeom prst="rect">
            <a:avLst/>
          </a:prstGeom>
          <a:noFill/>
          <a:extLst>
            <a:ext uri="{909E8E84-426E-40DD-AFC4-6F175D3DCCD1}">
              <a14:hiddenFill xmlns:a14="http://schemas.microsoft.com/office/drawing/2010/main">
                <a:solidFill>
                  <a:srgbClr val="4F81BD"/>
                </a:solidFill>
              </a14:hiddenFill>
            </a:ext>
          </a:extLst>
        </p:spPr>
        <p:txBody>
          <a:bodyPr vert="horz" wrap="none" lIns="0" rIns="0" rtlCol="0" anchor="t" anchorCtr="1">
            <a:noAutofit/>
          </a:bodyPr>
          <a:ls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fr-FR" sz="1800">
                <a:latin typeface="+mn-lt"/>
              </a:rPr>
              <a:t>4</a:t>
            </a:r>
          </a:p>
        </p:txBody>
      </p:sp>
      <p:sp>
        <p:nvSpPr>
          <p:cNvPr id="18" name="ZoneTexte 24">
            <a:extLst>
              <a:ext uri="{FF2B5EF4-FFF2-40B4-BE49-F238E27FC236}">
                <a16:creationId xmlns:a16="http://schemas.microsoft.com/office/drawing/2014/main" id="{EF0BAADD-5C6D-498B-AAA1-08646F058980}"/>
              </a:ext>
            </a:extLst>
          </p:cNvPr>
          <p:cNvSpPr txBox="1"/>
          <p:nvPr userDrawn="1">
            <p:custDataLst>
              <p:tags r:id="rId3"/>
            </p:custDataLst>
          </p:nvPr>
        </p:nvSpPr>
        <p:spPr>
          <a:xfrm>
            <a:off x="861616" y="1484313"/>
            <a:ext cx="8182769" cy="4825007"/>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9" name="ZoneTexte 11">
            <a:hlinkClick r:id="rId11" action="ppaction://hlinksldjump"/>
            <a:extLst>
              <a:ext uri="{FF2B5EF4-FFF2-40B4-BE49-F238E27FC236}">
                <a16:creationId xmlns:a16="http://schemas.microsoft.com/office/drawing/2014/main" id="{C7516517-5C1B-4E40-952D-0FC15CFFAC9F}"/>
              </a:ext>
            </a:extLst>
          </p:cNvPr>
          <p:cNvSpPr txBox="1"/>
          <p:nvPr userDrawn="1">
            <p:custDataLst>
              <p:tags r:id="rId4"/>
            </p:custDataLst>
          </p:nvPr>
        </p:nvSpPr>
        <p:spPr>
          <a:xfrm>
            <a:off x="861615" y="1484313"/>
            <a:ext cx="490985" cy="245127"/>
          </a:xfrm>
          <a:prstGeom prst="rect">
            <a:avLst/>
          </a:prstGeom>
          <a:noFill/>
        </p:spPr>
        <p:txBody>
          <a:bodyPr vert="horz" wrap="none" lIns="0" tIns="0" rIns="180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700">
                <a:solidFill>
                  <a:schemeClr val="accent1"/>
                </a:solidFill>
              </a:rPr>
              <a:t>10 - </a:t>
            </a:r>
          </a:p>
        </p:txBody>
      </p:sp>
      <p:sp>
        <p:nvSpPr>
          <p:cNvPr id="22" name="ZoneTexte 33">
            <a:extLst>
              <a:ext uri="{FF2B5EF4-FFF2-40B4-BE49-F238E27FC236}">
                <a16:creationId xmlns:a16="http://schemas.microsoft.com/office/drawing/2014/main" id="{05622DCB-43BD-4530-AA92-366D40002190}"/>
              </a:ext>
            </a:extLst>
          </p:cNvPr>
          <p:cNvSpPr txBox="1"/>
          <p:nvPr userDrawn="1">
            <p:custDataLst>
              <p:tags r:id="rId5"/>
            </p:custDataLst>
          </p:nvPr>
        </p:nvSpPr>
        <p:spPr>
          <a:xfrm>
            <a:off x="1352600" y="1484313"/>
            <a:ext cx="6840760" cy="245127"/>
          </a:xfrm>
          <a:prstGeom prst="rect">
            <a:avLst/>
          </a:prstGeom>
          <a:noFill/>
        </p:spPr>
        <p:txBody>
          <a:bodyPr wrap="square" lIns="0" tIns="0" rIns="468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3" name="ZoneTexte 34">
            <a:extLst>
              <a:ext uri="{FF2B5EF4-FFF2-40B4-BE49-F238E27FC236}">
                <a16:creationId xmlns:a16="http://schemas.microsoft.com/office/drawing/2014/main" id="{FAC95064-2213-460C-8398-A7BC8226DC0E}"/>
              </a:ext>
            </a:extLst>
          </p:cNvPr>
          <p:cNvSpPr txBox="1"/>
          <p:nvPr userDrawn="1">
            <p:custDataLst>
              <p:tags r:id="rId6"/>
            </p:custDataLst>
          </p:nvPr>
        </p:nvSpPr>
        <p:spPr>
          <a:xfrm>
            <a:off x="8553400" y="1484313"/>
            <a:ext cx="490985" cy="245127"/>
          </a:xfrm>
          <a:prstGeom prst="rect">
            <a:avLst/>
          </a:prstGeom>
          <a:noFill/>
        </p:spPr>
        <p:txBody>
          <a:bodyPr wrap="square" lIns="4680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4" name="ZoneTexte 37">
            <a:extLst>
              <a:ext uri="{FF2B5EF4-FFF2-40B4-BE49-F238E27FC236}">
                <a16:creationId xmlns:a16="http://schemas.microsoft.com/office/drawing/2014/main" id="{89722F6C-5CC3-42DC-9889-8E071CFF6109}"/>
              </a:ext>
            </a:extLst>
          </p:cNvPr>
          <p:cNvSpPr txBox="1"/>
          <p:nvPr userDrawn="1">
            <p:custDataLst>
              <p:tags r:id="rId7"/>
            </p:custDataLst>
          </p:nvPr>
        </p:nvSpPr>
        <p:spPr>
          <a:xfrm>
            <a:off x="8553399" y="1786705"/>
            <a:ext cx="490985" cy="243300"/>
          </a:xfrm>
          <a:prstGeom prst="rect">
            <a:avLst/>
          </a:prstGeom>
          <a:noFill/>
        </p:spPr>
        <p:txBody>
          <a:bodyPr wrap="square" lIns="4680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6" name="ZoneTexte 25">
            <a:hlinkClick r:id="" action="ppaction://noaction"/>
            <a:extLst>
              <a:ext uri="{FF2B5EF4-FFF2-40B4-BE49-F238E27FC236}">
                <a16:creationId xmlns:a16="http://schemas.microsoft.com/office/drawing/2014/main" id="{D426BD24-D7D9-4E05-8199-C8CD7A029E2D}"/>
              </a:ext>
            </a:extLst>
          </p:cNvPr>
          <p:cNvSpPr txBox="1"/>
          <p:nvPr userDrawn="1">
            <p:custDataLst>
              <p:tags r:id="rId8"/>
            </p:custDataLst>
          </p:nvPr>
        </p:nvSpPr>
        <p:spPr>
          <a:xfrm>
            <a:off x="1352601" y="1785205"/>
            <a:ext cx="432048" cy="244800"/>
          </a:xfrm>
          <a:prstGeom prst="rect">
            <a:avLst/>
          </a:prstGeom>
          <a:noFill/>
        </p:spPr>
        <p:txBody>
          <a:bodyPr vert="horz"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700">
                <a:solidFill>
                  <a:schemeClr val="accent1"/>
                </a:solidFill>
              </a:rPr>
              <a:t>1.1 - </a:t>
            </a:r>
          </a:p>
        </p:txBody>
      </p:sp>
      <p:sp>
        <p:nvSpPr>
          <p:cNvPr id="27" name="ZoneTexte 36">
            <a:extLst>
              <a:ext uri="{FF2B5EF4-FFF2-40B4-BE49-F238E27FC236}">
                <a16:creationId xmlns:a16="http://schemas.microsoft.com/office/drawing/2014/main" id="{56D7452F-A0DA-481F-B66B-CC62FC426127}"/>
              </a:ext>
            </a:extLst>
          </p:cNvPr>
          <p:cNvSpPr txBox="1"/>
          <p:nvPr userDrawn="1">
            <p:custDataLst>
              <p:tags r:id="rId9"/>
            </p:custDataLst>
          </p:nvPr>
        </p:nvSpPr>
        <p:spPr>
          <a:xfrm>
            <a:off x="1784649" y="1786705"/>
            <a:ext cx="6768751" cy="243300"/>
          </a:xfrm>
          <a:prstGeom prst="rect">
            <a:avLst/>
          </a:prstGeom>
          <a:noFill/>
        </p:spPr>
        <p:txBody>
          <a:bodyPr wrap="square" lIns="0" tIns="0" rIns="468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5" name="Rectangle 24">
            <a:extLst>
              <a:ext uri="{FF2B5EF4-FFF2-40B4-BE49-F238E27FC236}">
                <a16:creationId xmlns:a16="http://schemas.microsoft.com/office/drawing/2014/main" id="{C1D66603-4D1D-40D7-815F-9F83CC74FD1C}"/>
              </a:ext>
            </a:extLst>
          </p:cNvPr>
          <p:cNvSpPr/>
          <p:nvPr userDrawn="1"/>
        </p:nvSpPr>
        <p:spPr>
          <a:xfrm>
            <a:off x="0" y="0"/>
            <a:ext cx="99060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097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Storag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52E8DB-DB7B-4598-9354-41C7E040EE8B}"/>
              </a:ext>
            </a:extLst>
          </p:cNvPr>
          <p:cNvSpPr/>
          <p:nvPr userDrawn="1"/>
        </p:nvSpPr>
        <p:spPr>
          <a:xfrm>
            <a:off x="0" y="0"/>
            <a:ext cx="9906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TextBox 25">
            <a:hlinkClick r:id="rId11" action="ppaction://hlinksldjump"/>
            <a:extLst>
              <a:ext uri="{FF2B5EF4-FFF2-40B4-BE49-F238E27FC236}">
                <a16:creationId xmlns:a16="http://schemas.microsoft.com/office/drawing/2014/main" id="{4B4E1944-AB02-499E-BFE2-D5DB77405066}"/>
              </a:ext>
            </a:extLst>
          </p:cNvPr>
          <p:cNvSpPr txBox="1"/>
          <p:nvPr userDrawn="1">
            <p:custDataLst>
              <p:tags r:id="rId1"/>
            </p:custDataLst>
          </p:nvPr>
        </p:nvSpPr>
        <p:spPr>
          <a:xfrm>
            <a:off x="1677801" y="2448943"/>
            <a:ext cx="7189041" cy="184666"/>
          </a:xfrm>
          <a:prstGeom prst="rect">
            <a:avLst/>
          </a:prstGeom>
          <a:noFill/>
        </p:spPr>
        <p:txBody>
          <a:bodyPr vert="horz" wrap="square" lIns="0" tIns="0" rIns="0" bIns="0" rtlCol="0">
            <a:spAutoFit/>
          </a:bodyPr>
          <a:lstStyle/>
          <a:p>
            <a:r>
              <a:rPr lang="fr-FR" sz="1200" i="1">
                <a:latin typeface="+mn-lt"/>
              </a:rPr>
              <a:t>a</a:t>
            </a:r>
          </a:p>
        </p:txBody>
      </p:sp>
      <p:sp>
        <p:nvSpPr>
          <p:cNvPr id="17" name="TextBox 27">
            <a:hlinkClick r:id="" action="ppaction://noaction"/>
            <a:extLst>
              <a:ext uri="{FF2B5EF4-FFF2-40B4-BE49-F238E27FC236}">
                <a16:creationId xmlns:a16="http://schemas.microsoft.com/office/drawing/2014/main" id="{605696F8-EC95-40DF-8C85-90525E96E6E5}"/>
              </a:ext>
            </a:extLst>
          </p:cNvPr>
          <p:cNvSpPr txBox="1"/>
          <p:nvPr userDrawn="1">
            <p:custDataLst>
              <p:tags r:id="rId2"/>
            </p:custDataLst>
          </p:nvPr>
        </p:nvSpPr>
        <p:spPr>
          <a:xfrm>
            <a:off x="9218489" y="2416121"/>
            <a:ext cx="299041" cy="369888"/>
          </a:xfrm>
          <a:prstGeom prst="rect">
            <a:avLst/>
          </a:prstGeom>
          <a:noFill/>
          <a:extLst>
            <a:ext uri="{909E8E84-426E-40DD-AFC4-6F175D3DCCD1}">
              <a14:hiddenFill xmlns:a14="http://schemas.microsoft.com/office/drawing/2010/main">
                <a:solidFill>
                  <a:srgbClr val="4F81BD"/>
                </a:solidFill>
              </a14:hiddenFill>
            </a:ext>
          </a:extLst>
        </p:spPr>
        <p:txBody>
          <a:bodyPr vert="horz" wrap="none" lIns="0" tIns="0" rIns="0" bIns="0" rtlCol="0" anchor="b" anchorCtr="0">
            <a:noAutofit/>
          </a:bodyPr>
          <a:lstStyle/>
          <a:p>
            <a:pPr algn="ctr"/>
            <a:r>
              <a:rPr lang="fr-FR" sz="1200">
                <a:latin typeface="+mn-lt"/>
              </a:rPr>
              <a:t>6</a:t>
            </a:r>
          </a:p>
        </p:txBody>
      </p:sp>
      <p:sp>
        <p:nvSpPr>
          <p:cNvPr id="18" name="ZoneTexte 24">
            <a:extLst>
              <a:ext uri="{FF2B5EF4-FFF2-40B4-BE49-F238E27FC236}">
                <a16:creationId xmlns:a16="http://schemas.microsoft.com/office/drawing/2014/main" id="{982DC46A-C192-47CF-B0CE-384EFAB3F1B1}"/>
              </a:ext>
            </a:extLst>
          </p:cNvPr>
          <p:cNvSpPr txBox="1"/>
          <p:nvPr userDrawn="1">
            <p:custDataLst>
              <p:tags r:id="rId3"/>
            </p:custDataLst>
          </p:nvPr>
        </p:nvSpPr>
        <p:spPr>
          <a:xfrm>
            <a:off x="861616" y="1484313"/>
            <a:ext cx="8182769" cy="4825007"/>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2" name="ZoneTexte 11">
            <a:hlinkClick r:id="rId11" action="ppaction://hlinksldjump"/>
            <a:extLst>
              <a:ext uri="{FF2B5EF4-FFF2-40B4-BE49-F238E27FC236}">
                <a16:creationId xmlns:a16="http://schemas.microsoft.com/office/drawing/2014/main" id="{CF13AFCF-42BF-4B48-B7F7-A071887BDAEA}"/>
              </a:ext>
            </a:extLst>
          </p:cNvPr>
          <p:cNvSpPr txBox="1"/>
          <p:nvPr userDrawn="1">
            <p:custDataLst>
              <p:tags r:id="rId4"/>
            </p:custDataLst>
          </p:nvPr>
        </p:nvSpPr>
        <p:spPr>
          <a:xfrm>
            <a:off x="861615" y="1484313"/>
            <a:ext cx="490985" cy="245127"/>
          </a:xfrm>
          <a:prstGeom prst="rect">
            <a:avLst/>
          </a:prstGeom>
          <a:noFill/>
        </p:spPr>
        <p:txBody>
          <a:bodyPr vert="horz" wrap="none" lIns="0" tIns="0" rIns="180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700">
                <a:solidFill>
                  <a:schemeClr val="accent1"/>
                </a:solidFill>
              </a:rPr>
              <a:t>10 - </a:t>
            </a:r>
          </a:p>
        </p:txBody>
      </p:sp>
      <p:sp>
        <p:nvSpPr>
          <p:cNvPr id="23" name="ZoneTexte 22">
            <a:extLst>
              <a:ext uri="{FF2B5EF4-FFF2-40B4-BE49-F238E27FC236}">
                <a16:creationId xmlns:a16="http://schemas.microsoft.com/office/drawing/2014/main" id="{11163615-3683-4ECE-BF4C-EDAD40DE58D3}"/>
              </a:ext>
            </a:extLst>
          </p:cNvPr>
          <p:cNvSpPr txBox="1"/>
          <p:nvPr userDrawn="1">
            <p:custDataLst>
              <p:tags r:id="rId5"/>
            </p:custDataLst>
          </p:nvPr>
        </p:nvSpPr>
        <p:spPr>
          <a:xfrm>
            <a:off x="1352600" y="1484313"/>
            <a:ext cx="6840760" cy="245127"/>
          </a:xfrm>
          <a:prstGeom prst="rect">
            <a:avLst/>
          </a:prstGeom>
          <a:noFill/>
        </p:spPr>
        <p:txBody>
          <a:bodyPr wrap="square" lIns="0" tIns="0" rIns="468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4" name="ZoneTexte 23">
            <a:extLst>
              <a:ext uri="{FF2B5EF4-FFF2-40B4-BE49-F238E27FC236}">
                <a16:creationId xmlns:a16="http://schemas.microsoft.com/office/drawing/2014/main" id="{E78853FB-6C67-4B36-B1F0-62FA51A7F49D}"/>
              </a:ext>
            </a:extLst>
          </p:cNvPr>
          <p:cNvSpPr txBox="1"/>
          <p:nvPr userDrawn="1">
            <p:custDataLst>
              <p:tags r:id="rId6"/>
            </p:custDataLst>
          </p:nvPr>
        </p:nvSpPr>
        <p:spPr>
          <a:xfrm>
            <a:off x="8553400" y="1484313"/>
            <a:ext cx="490985" cy="245127"/>
          </a:xfrm>
          <a:prstGeom prst="rect">
            <a:avLst/>
          </a:prstGeom>
          <a:noFill/>
        </p:spPr>
        <p:txBody>
          <a:bodyPr wrap="square" lIns="4680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5" name="ZoneTexte 24">
            <a:extLst>
              <a:ext uri="{FF2B5EF4-FFF2-40B4-BE49-F238E27FC236}">
                <a16:creationId xmlns:a16="http://schemas.microsoft.com/office/drawing/2014/main" id="{ED28C379-DCBC-4345-9837-AAB83F5FF2F8}"/>
              </a:ext>
            </a:extLst>
          </p:cNvPr>
          <p:cNvSpPr txBox="1"/>
          <p:nvPr userDrawn="1">
            <p:custDataLst>
              <p:tags r:id="rId7"/>
            </p:custDataLst>
          </p:nvPr>
        </p:nvSpPr>
        <p:spPr>
          <a:xfrm>
            <a:off x="8553399" y="1786705"/>
            <a:ext cx="490985" cy="243300"/>
          </a:xfrm>
          <a:prstGeom prst="rect">
            <a:avLst/>
          </a:prstGeom>
          <a:noFill/>
        </p:spPr>
        <p:txBody>
          <a:bodyPr wrap="square" lIns="4680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7" name="ZoneTexte 26">
            <a:hlinkClick r:id="" action="ppaction://noaction"/>
            <a:extLst>
              <a:ext uri="{FF2B5EF4-FFF2-40B4-BE49-F238E27FC236}">
                <a16:creationId xmlns:a16="http://schemas.microsoft.com/office/drawing/2014/main" id="{24FD22A6-008A-4343-8F1E-1CDF5353A86B}"/>
              </a:ext>
            </a:extLst>
          </p:cNvPr>
          <p:cNvSpPr txBox="1"/>
          <p:nvPr userDrawn="1">
            <p:custDataLst>
              <p:tags r:id="rId8"/>
            </p:custDataLst>
          </p:nvPr>
        </p:nvSpPr>
        <p:spPr>
          <a:xfrm>
            <a:off x="1352601" y="1785205"/>
            <a:ext cx="432048" cy="244800"/>
          </a:xfrm>
          <a:prstGeom prst="rect">
            <a:avLst/>
          </a:prstGeom>
          <a:noFill/>
        </p:spPr>
        <p:txBody>
          <a:bodyPr vert="horz"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700">
                <a:solidFill>
                  <a:schemeClr val="accent1"/>
                </a:solidFill>
              </a:rPr>
              <a:t>1.1 - </a:t>
            </a:r>
          </a:p>
        </p:txBody>
      </p:sp>
      <p:sp>
        <p:nvSpPr>
          <p:cNvPr id="28" name="ZoneTexte 36">
            <a:extLst>
              <a:ext uri="{FF2B5EF4-FFF2-40B4-BE49-F238E27FC236}">
                <a16:creationId xmlns:a16="http://schemas.microsoft.com/office/drawing/2014/main" id="{D74768AF-82AA-40BC-908A-F909E1169670}"/>
              </a:ext>
            </a:extLst>
          </p:cNvPr>
          <p:cNvSpPr txBox="1"/>
          <p:nvPr userDrawn="1">
            <p:custDataLst>
              <p:tags r:id="rId9"/>
            </p:custDataLst>
          </p:nvPr>
        </p:nvSpPr>
        <p:spPr>
          <a:xfrm>
            <a:off x="1784649" y="1786705"/>
            <a:ext cx="6768751" cy="243300"/>
          </a:xfrm>
          <a:prstGeom prst="rect">
            <a:avLst/>
          </a:prstGeom>
          <a:noFill/>
        </p:spPr>
        <p:txBody>
          <a:bodyPr wrap="square" lIns="0" tIns="0" rIns="468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6" name="Rectangle 25">
            <a:extLst>
              <a:ext uri="{FF2B5EF4-FFF2-40B4-BE49-F238E27FC236}">
                <a16:creationId xmlns:a16="http://schemas.microsoft.com/office/drawing/2014/main" id="{FEF0B38B-93B4-49BB-9F90-A672D82FABF3}"/>
              </a:ext>
            </a:extLst>
          </p:cNvPr>
          <p:cNvSpPr/>
          <p:nvPr userDrawn="1"/>
        </p:nvSpPr>
        <p:spPr>
          <a:xfrm>
            <a:off x="0" y="0"/>
            <a:ext cx="99060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0365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Divider Storag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9690F2-3DE0-44AF-9863-2F7DA9991AB5}"/>
              </a:ext>
            </a:extLst>
          </p:cNvPr>
          <p:cNvSpPr/>
          <p:nvPr userDrawn="1"/>
        </p:nvSpPr>
        <p:spPr>
          <a:xfrm>
            <a:off x="0" y="0"/>
            <a:ext cx="9906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TextBox 31">
            <a:hlinkClick r:id="" action="ppaction://noaction"/>
            <a:extLst>
              <a:ext uri="{FF2B5EF4-FFF2-40B4-BE49-F238E27FC236}">
                <a16:creationId xmlns:a16="http://schemas.microsoft.com/office/drawing/2014/main" id="{BECF75CE-124C-4235-8D23-DEB08D84AB0E}"/>
              </a:ext>
            </a:extLst>
          </p:cNvPr>
          <p:cNvSpPr txBox="1"/>
          <p:nvPr userDrawn="1">
            <p:custDataLst>
              <p:tags r:id="rId1"/>
            </p:custDataLst>
          </p:nvPr>
        </p:nvSpPr>
        <p:spPr>
          <a:xfrm>
            <a:off x="9053389" y="1975299"/>
            <a:ext cx="299041" cy="369888"/>
          </a:xfrm>
          <a:prstGeom prst="rect">
            <a:avLst/>
          </a:prstGeom>
          <a:noFill/>
          <a:extLst>
            <a:ext uri="{909E8E84-426E-40DD-AFC4-6F175D3DCCD1}">
              <a14:hiddenFill xmlns:a14="http://schemas.microsoft.com/office/drawing/2010/main">
                <a:solidFill>
                  <a:srgbClr val="4F81BD"/>
                </a:solidFill>
              </a14:hiddenFill>
            </a:ext>
          </a:extLst>
        </p:spPr>
        <p:txBody>
          <a:bodyPr vert="horz" wrap="none" lIns="0" tIns="0" rIns="0" bIns="0" rtlCol="0" anchor="b" anchorCtr="0">
            <a:noAutofit/>
          </a:bodyPr>
          <a:lstStyle/>
          <a:p>
            <a:pPr algn="ctr"/>
            <a:r>
              <a:rPr lang="en-GB" sz="1400">
                <a:latin typeface="+mn-lt"/>
              </a:rPr>
              <a:t>4</a:t>
            </a:r>
          </a:p>
        </p:txBody>
      </p:sp>
      <p:sp>
        <p:nvSpPr>
          <p:cNvPr id="17" name="TextBox 32">
            <a:hlinkClick r:id="rId11" action="ppaction://hlinksldjump"/>
            <a:extLst>
              <a:ext uri="{FF2B5EF4-FFF2-40B4-BE49-F238E27FC236}">
                <a16:creationId xmlns:a16="http://schemas.microsoft.com/office/drawing/2014/main" id="{5C4A170F-B5CA-410B-BAF3-43D9465FC420}"/>
              </a:ext>
            </a:extLst>
          </p:cNvPr>
          <p:cNvSpPr txBox="1"/>
          <p:nvPr userDrawn="1">
            <p:custDataLst>
              <p:tags r:id="rId2"/>
            </p:custDataLst>
          </p:nvPr>
        </p:nvSpPr>
        <p:spPr>
          <a:xfrm>
            <a:off x="1473395" y="2412943"/>
            <a:ext cx="7393447" cy="184666"/>
          </a:xfrm>
          <a:prstGeom prst="rect">
            <a:avLst/>
          </a:prstGeom>
          <a:noFill/>
        </p:spPr>
        <p:txBody>
          <a:bodyPr vert="horz" wrap="square" lIns="0" tIns="0" rIns="0" bIns="0" rtlCol="0">
            <a:spAutoFit/>
          </a:bodyPr>
          <a:lstStyle/>
          <a:p>
            <a:r>
              <a:rPr lang="en-GB" sz="1200" i="1">
                <a:latin typeface="+mn-lt"/>
              </a:rPr>
              <a:t>a</a:t>
            </a:r>
          </a:p>
        </p:txBody>
      </p:sp>
      <p:sp>
        <p:nvSpPr>
          <p:cNvPr id="18" name="ZoneTexte 24">
            <a:extLst>
              <a:ext uri="{FF2B5EF4-FFF2-40B4-BE49-F238E27FC236}">
                <a16:creationId xmlns:a16="http://schemas.microsoft.com/office/drawing/2014/main" id="{3D5053CA-308F-47B2-908A-CC30067A784C}"/>
              </a:ext>
            </a:extLst>
          </p:cNvPr>
          <p:cNvSpPr txBox="1"/>
          <p:nvPr userDrawn="1">
            <p:custDataLst>
              <p:tags r:id="rId3"/>
            </p:custDataLst>
          </p:nvPr>
        </p:nvSpPr>
        <p:spPr>
          <a:xfrm>
            <a:off x="861616" y="1484313"/>
            <a:ext cx="8182769" cy="4825007"/>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9" name="ZoneTexte 11">
            <a:hlinkClick r:id="rId11" action="ppaction://hlinksldjump"/>
            <a:extLst>
              <a:ext uri="{FF2B5EF4-FFF2-40B4-BE49-F238E27FC236}">
                <a16:creationId xmlns:a16="http://schemas.microsoft.com/office/drawing/2014/main" id="{7A925FBB-E68D-4E8C-87B5-A8A8E4D3C897}"/>
              </a:ext>
            </a:extLst>
          </p:cNvPr>
          <p:cNvSpPr txBox="1"/>
          <p:nvPr userDrawn="1">
            <p:custDataLst>
              <p:tags r:id="rId4"/>
            </p:custDataLst>
          </p:nvPr>
        </p:nvSpPr>
        <p:spPr>
          <a:xfrm>
            <a:off x="861615" y="1484313"/>
            <a:ext cx="490985" cy="245127"/>
          </a:xfrm>
          <a:prstGeom prst="rect">
            <a:avLst/>
          </a:prstGeom>
          <a:noFill/>
        </p:spPr>
        <p:txBody>
          <a:bodyPr vert="horz" wrap="none" lIns="0" tIns="0" rIns="180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700">
                <a:solidFill>
                  <a:schemeClr val="accent1"/>
                </a:solidFill>
              </a:rPr>
              <a:t>10 - </a:t>
            </a:r>
          </a:p>
        </p:txBody>
      </p:sp>
      <p:sp>
        <p:nvSpPr>
          <p:cNvPr id="22" name="ZoneTexte 33">
            <a:extLst>
              <a:ext uri="{FF2B5EF4-FFF2-40B4-BE49-F238E27FC236}">
                <a16:creationId xmlns:a16="http://schemas.microsoft.com/office/drawing/2014/main" id="{AD3093A6-DA18-4A81-9D35-84551F858F3B}"/>
              </a:ext>
            </a:extLst>
          </p:cNvPr>
          <p:cNvSpPr txBox="1"/>
          <p:nvPr userDrawn="1">
            <p:custDataLst>
              <p:tags r:id="rId5"/>
            </p:custDataLst>
          </p:nvPr>
        </p:nvSpPr>
        <p:spPr>
          <a:xfrm>
            <a:off x="1352600" y="1484313"/>
            <a:ext cx="6840760" cy="245127"/>
          </a:xfrm>
          <a:prstGeom prst="rect">
            <a:avLst/>
          </a:prstGeom>
          <a:noFill/>
        </p:spPr>
        <p:txBody>
          <a:bodyPr wrap="square" lIns="0" tIns="0" rIns="468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3" name="ZoneTexte 34">
            <a:extLst>
              <a:ext uri="{FF2B5EF4-FFF2-40B4-BE49-F238E27FC236}">
                <a16:creationId xmlns:a16="http://schemas.microsoft.com/office/drawing/2014/main" id="{8D29575E-32A5-43B9-8153-E8B29024743E}"/>
              </a:ext>
            </a:extLst>
          </p:cNvPr>
          <p:cNvSpPr txBox="1"/>
          <p:nvPr userDrawn="1">
            <p:custDataLst>
              <p:tags r:id="rId6"/>
            </p:custDataLst>
          </p:nvPr>
        </p:nvSpPr>
        <p:spPr>
          <a:xfrm>
            <a:off x="8553400" y="1484313"/>
            <a:ext cx="490985" cy="245127"/>
          </a:xfrm>
          <a:prstGeom prst="rect">
            <a:avLst/>
          </a:prstGeom>
          <a:noFill/>
        </p:spPr>
        <p:txBody>
          <a:bodyPr wrap="square" lIns="4680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4" name="ZoneTexte 37">
            <a:extLst>
              <a:ext uri="{FF2B5EF4-FFF2-40B4-BE49-F238E27FC236}">
                <a16:creationId xmlns:a16="http://schemas.microsoft.com/office/drawing/2014/main" id="{6B98D73F-8A6A-4DC6-946C-2281B4A8ACAD}"/>
              </a:ext>
            </a:extLst>
          </p:cNvPr>
          <p:cNvSpPr txBox="1"/>
          <p:nvPr userDrawn="1">
            <p:custDataLst>
              <p:tags r:id="rId7"/>
            </p:custDataLst>
          </p:nvPr>
        </p:nvSpPr>
        <p:spPr>
          <a:xfrm>
            <a:off x="8553399" y="1786705"/>
            <a:ext cx="490985" cy="243300"/>
          </a:xfrm>
          <a:prstGeom prst="rect">
            <a:avLst/>
          </a:prstGeom>
          <a:noFill/>
        </p:spPr>
        <p:txBody>
          <a:bodyPr wrap="square" lIns="4680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6" name="ZoneTexte 25">
            <a:hlinkClick r:id="" action="ppaction://noaction"/>
            <a:extLst>
              <a:ext uri="{FF2B5EF4-FFF2-40B4-BE49-F238E27FC236}">
                <a16:creationId xmlns:a16="http://schemas.microsoft.com/office/drawing/2014/main" id="{4B2A5914-7EDF-4A57-94A6-358921D78B76}"/>
              </a:ext>
            </a:extLst>
          </p:cNvPr>
          <p:cNvSpPr txBox="1"/>
          <p:nvPr userDrawn="1">
            <p:custDataLst>
              <p:tags r:id="rId8"/>
            </p:custDataLst>
          </p:nvPr>
        </p:nvSpPr>
        <p:spPr>
          <a:xfrm>
            <a:off x="1352601" y="1785205"/>
            <a:ext cx="432048" cy="244800"/>
          </a:xfrm>
          <a:prstGeom prst="rect">
            <a:avLst/>
          </a:prstGeom>
          <a:noFill/>
        </p:spPr>
        <p:txBody>
          <a:bodyPr vert="horz"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700">
                <a:solidFill>
                  <a:schemeClr val="accent1"/>
                </a:solidFill>
              </a:rPr>
              <a:t>1.1 - </a:t>
            </a:r>
          </a:p>
        </p:txBody>
      </p:sp>
      <p:sp>
        <p:nvSpPr>
          <p:cNvPr id="27" name="ZoneTexte 36">
            <a:extLst>
              <a:ext uri="{FF2B5EF4-FFF2-40B4-BE49-F238E27FC236}">
                <a16:creationId xmlns:a16="http://schemas.microsoft.com/office/drawing/2014/main" id="{610259D9-B3FA-47A5-87F5-7E7261F255CF}"/>
              </a:ext>
            </a:extLst>
          </p:cNvPr>
          <p:cNvSpPr txBox="1"/>
          <p:nvPr userDrawn="1">
            <p:custDataLst>
              <p:tags r:id="rId9"/>
            </p:custDataLst>
          </p:nvPr>
        </p:nvSpPr>
        <p:spPr>
          <a:xfrm>
            <a:off x="1784649" y="1786705"/>
            <a:ext cx="6768751" cy="243300"/>
          </a:xfrm>
          <a:prstGeom prst="rect">
            <a:avLst/>
          </a:prstGeom>
          <a:noFill/>
        </p:spPr>
        <p:txBody>
          <a:bodyPr wrap="square" lIns="0" tIns="0" rIns="4680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700">
                <a:solidFill>
                  <a:schemeClr val="accent1"/>
                </a:solidFill>
              </a:rPr>
              <a:t>1  -</a:t>
            </a:r>
          </a:p>
        </p:txBody>
      </p:sp>
      <p:sp>
        <p:nvSpPr>
          <p:cNvPr id="25" name="Rectangle 24">
            <a:extLst>
              <a:ext uri="{FF2B5EF4-FFF2-40B4-BE49-F238E27FC236}">
                <a16:creationId xmlns:a16="http://schemas.microsoft.com/office/drawing/2014/main" id="{04841062-AA52-47AF-A300-1E66515F3003}"/>
              </a:ext>
            </a:extLst>
          </p:cNvPr>
          <p:cNvSpPr/>
          <p:nvPr userDrawn="1"/>
        </p:nvSpPr>
        <p:spPr>
          <a:xfrm>
            <a:off x="0" y="0"/>
            <a:ext cx="99060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01371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minder shapes Storag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6FDD9E-C840-47B3-B996-6F47BCDBEB2B}"/>
              </a:ext>
            </a:extLst>
          </p:cNvPr>
          <p:cNvSpPr/>
          <p:nvPr userDrawn="1"/>
        </p:nvSpPr>
        <p:spPr>
          <a:xfrm>
            <a:off x="0" y="0"/>
            <a:ext cx="9906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 name="ZoneTexte 7">
            <a:extLst>
              <a:ext uri="{FF2B5EF4-FFF2-40B4-BE49-F238E27FC236}">
                <a16:creationId xmlns:a16="http://schemas.microsoft.com/office/drawing/2014/main" id="{1EC48B02-326A-4F9B-A98A-B85461FE5BF4}"/>
              </a:ext>
            </a:extLst>
          </p:cNvPr>
          <p:cNvSpPr txBox="1">
            <a:spLocks/>
          </p:cNvSpPr>
          <p:nvPr userDrawn="1">
            <p:custDataLst>
              <p:tags r:id="rId1"/>
            </p:custDataLst>
          </p:nvPr>
        </p:nvSpPr>
        <p:spPr>
          <a:xfrm>
            <a:off x="2158574" y="360728"/>
            <a:ext cx="7618961" cy="285224"/>
          </a:xfrm>
          <a:prstGeom prst="rect">
            <a:avLst/>
          </a:prstGeom>
          <a:noFill/>
        </p:spPr>
        <p:txBody>
          <a:bodyPr wrap="square" lIns="0" tIns="0" rIns="0" bIns="0" rtlCol="0">
            <a:noAutofit/>
          </a:bodyPr>
          <a:lstStyle/>
          <a:p>
            <a:endParaRPr lang="fr-FR" sz="1600" b="1">
              <a:solidFill>
                <a:schemeClr val="accent1"/>
              </a:solidFill>
            </a:endParaRPr>
          </a:p>
        </p:txBody>
      </p:sp>
      <p:sp>
        <p:nvSpPr>
          <p:cNvPr id="9" name="Rectangle 8">
            <a:extLst>
              <a:ext uri="{FF2B5EF4-FFF2-40B4-BE49-F238E27FC236}">
                <a16:creationId xmlns:a16="http://schemas.microsoft.com/office/drawing/2014/main" id="{0F22A157-78C9-4BE3-AAD3-4C22866F52DA}"/>
              </a:ext>
            </a:extLst>
          </p:cNvPr>
          <p:cNvSpPr/>
          <p:nvPr userDrawn="1"/>
        </p:nvSpPr>
        <p:spPr>
          <a:xfrm>
            <a:off x="0" y="0"/>
            <a:ext cx="99060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650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8185550"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sp>
        <p:nvSpPr>
          <p:cNvPr id="13" name="Espace réservé du texte 12">
            <a:extLst>
              <a:ext uri="{FF2B5EF4-FFF2-40B4-BE49-F238E27FC236}">
                <a16:creationId xmlns:a16="http://schemas.microsoft.com/office/drawing/2014/main" id="{1F49FB32-760E-4BBF-BC65-E0F22A04AAEA}"/>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cxnSp>
        <p:nvCxnSpPr>
          <p:cNvPr id="7" name="Connecteur droit 42">
            <a:extLst>
              <a:ext uri="{FF2B5EF4-FFF2-40B4-BE49-F238E27FC236}">
                <a16:creationId xmlns:a16="http://schemas.microsoft.com/office/drawing/2014/main" id="{07388CF3-81D0-4E5E-AD64-D192132E22AE}"/>
              </a:ext>
            </a:extLst>
          </p:cNvPr>
          <p:cNvCxnSpPr/>
          <p:nvPr userDrawn="1"/>
        </p:nvCxnSpPr>
        <p:spPr>
          <a:xfrm>
            <a:off x="861616" y="1397335"/>
            <a:ext cx="8182769" cy="0"/>
          </a:xfrm>
          <a:prstGeom prst="line">
            <a:avLst/>
          </a:prstGeom>
          <a:ln w="254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5D7ECE61-B166-4B58-BC10-4BBEC5263FE1}"/>
              </a:ext>
            </a:extLst>
          </p:cNvPr>
          <p:cNvSpPr>
            <a:spLocks noGrp="1"/>
          </p:cNvSpPr>
          <p:nvPr>
            <p:ph type="title"/>
          </p:nvPr>
        </p:nvSpPr>
        <p:spPr/>
        <p:txBody>
          <a:bodyPr/>
          <a:lstStyle/>
          <a:p>
            <a:r>
              <a:rPr lang="fr-FR"/>
              <a:t>Modifiez le style du titre</a:t>
            </a:r>
          </a:p>
        </p:txBody>
      </p:sp>
      <p:sp>
        <p:nvSpPr>
          <p:cNvPr id="18" name="Espace réservé du contenu 17">
            <a:extLst>
              <a:ext uri="{FF2B5EF4-FFF2-40B4-BE49-F238E27FC236}">
                <a16:creationId xmlns:a16="http://schemas.microsoft.com/office/drawing/2014/main" id="{2F87B04B-965E-4468-A819-D46934024D27}"/>
              </a:ext>
            </a:extLst>
          </p:cNvPr>
          <p:cNvSpPr>
            <a:spLocks noGrp="1"/>
          </p:cNvSpPr>
          <p:nvPr>
            <p:ph sz="quarter" idx="16" hasCustomPrompt="1"/>
          </p:nvPr>
        </p:nvSpPr>
        <p:spPr>
          <a:xfrm>
            <a:off x="860225" y="1484313"/>
            <a:ext cx="8185550" cy="4249737"/>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Tree>
    <p:extLst>
      <p:ext uri="{BB962C8B-B14F-4D97-AF65-F5344CB8AC3E}">
        <p14:creationId xmlns:p14="http://schemas.microsoft.com/office/powerpoint/2010/main" val="126729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1616" y="1397335"/>
            <a:ext cx="3994778" cy="0"/>
          </a:xfrm>
          <a:prstGeom prst="line">
            <a:avLst/>
          </a:prstGeom>
          <a:ln w="254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42">
            <a:extLst>
              <a:ext uri="{FF2B5EF4-FFF2-40B4-BE49-F238E27FC236}">
                <a16:creationId xmlns:a16="http://schemas.microsoft.com/office/drawing/2014/main" id="{6902F18E-1202-4096-A9D5-102BC24CD167}"/>
              </a:ext>
            </a:extLst>
          </p:cNvPr>
          <p:cNvCxnSpPr>
            <a:cxnSpLocks/>
          </p:cNvCxnSpPr>
          <p:nvPr userDrawn="1"/>
        </p:nvCxnSpPr>
        <p:spPr>
          <a:xfrm>
            <a:off x="5048250" y="1397335"/>
            <a:ext cx="3994778" cy="0"/>
          </a:xfrm>
          <a:prstGeom prst="line">
            <a:avLst/>
          </a:prstGeom>
          <a:ln w="254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cxnSp>
      <p:sp>
        <p:nvSpPr>
          <p:cNvPr id="3" name="Titre 2">
            <a:extLst>
              <a:ext uri="{FF2B5EF4-FFF2-40B4-BE49-F238E27FC236}">
                <a16:creationId xmlns:a16="http://schemas.microsoft.com/office/drawing/2014/main" id="{54962E68-D36C-42B4-B159-198385AC793F}"/>
              </a:ext>
            </a:extLst>
          </p:cNvPr>
          <p:cNvSpPr>
            <a:spLocks noGrp="1"/>
          </p:cNvSpPr>
          <p:nvPr>
            <p:ph type="title"/>
          </p:nvPr>
        </p:nvSpPr>
        <p:spPr/>
        <p:txBody>
          <a:bodyPr/>
          <a:lstStyle/>
          <a:p>
            <a:r>
              <a:rPr lang="fr-FR"/>
              <a:t>Modifiez le style du titre</a:t>
            </a:r>
          </a:p>
        </p:txBody>
      </p:sp>
      <p:sp>
        <p:nvSpPr>
          <p:cNvPr id="16" name="Espace réservé du texte 12">
            <a:extLst>
              <a:ext uri="{FF2B5EF4-FFF2-40B4-BE49-F238E27FC236}">
                <a16:creationId xmlns:a16="http://schemas.microsoft.com/office/drawing/2014/main" id="{EAF25DF7-1373-46EC-B4E9-3C9C7AA0924E}"/>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83489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lignes">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8185550"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0225" y="1397335"/>
            <a:ext cx="8185550"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17442D9F-A3A5-413D-9944-ABC2A557F17B}"/>
              </a:ext>
            </a:extLst>
          </p:cNvPr>
          <p:cNvSpPr>
            <a:spLocks noGrp="1"/>
          </p:cNvSpPr>
          <p:nvPr>
            <p:ph sz="quarter" idx="16" hasCustomPrompt="1"/>
          </p:nvPr>
        </p:nvSpPr>
        <p:spPr>
          <a:xfrm>
            <a:off x="860225" y="1484315"/>
            <a:ext cx="8185550"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4" name="Espace réservé du contenu 3">
            <a:extLst>
              <a:ext uri="{FF2B5EF4-FFF2-40B4-BE49-F238E27FC236}">
                <a16:creationId xmlns:a16="http://schemas.microsoft.com/office/drawing/2014/main" id="{AC0CF614-0EC7-4001-A5F4-9DC71E44484F}"/>
              </a:ext>
            </a:extLst>
          </p:cNvPr>
          <p:cNvSpPr>
            <a:spLocks noGrp="1"/>
          </p:cNvSpPr>
          <p:nvPr>
            <p:ph sz="quarter" idx="17" hasCustomPrompt="1"/>
          </p:nvPr>
        </p:nvSpPr>
        <p:spPr>
          <a:xfrm>
            <a:off x="860225" y="3862050"/>
            <a:ext cx="8185550"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2" name="Espace réservé du texte 9">
            <a:extLst>
              <a:ext uri="{FF2B5EF4-FFF2-40B4-BE49-F238E27FC236}">
                <a16:creationId xmlns:a16="http://schemas.microsoft.com/office/drawing/2014/main" id="{1B32EC66-EF43-4721-BE88-88D7FCAABDF8}"/>
              </a:ext>
            </a:extLst>
          </p:cNvPr>
          <p:cNvSpPr>
            <a:spLocks noGrp="1"/>
          </p:cNvSpPr>
          <p:nvPr>
            <p:ph type="body" sz="quarter" idx="18" hasCustomPrompt="1"/>
          </p:nvPr>
        </p:nvSpPr>
        <p:spPr>
          <a:xfrm>
            <a:off x="860225" y="3484916"/>
            <a:ext cx="8185550"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5" name="Connecteur droit 42">
            <a:extLst>
              <a:ext uri="{FF2B5EF4-FFF2-40B4-BE49-F238E27FC236}">
                <a16:creationId xmlns:a16="http://schemas.microsoft.com/office/drawing/2014/main" id="{A61AB0EB-86FD-4DE1-91E8-DC98C0764A47}"/>
              </a:ext>
            </a:extLst>
          </p:cNvPr>
          <p:cNvCxnSpPr/>
          <p:nvPr userDrawn="1"/>
        </p:nvCxnSpPr>
        <p:spPr>
          <a:xfrm>
            <a:off x="871293" y="3778573"/>
            <a:ext cx="8182769"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3" name="Titre 2">
            <a:extLst>
              <a:ext uri="{FF2B5EF4-FFF2-40B4-BE49-F238E27FC236}">
                <a16:creationId xmlns:a16="http://schemas.microsoft.com/office/drawing/2014/main" id="{C54D2728-05A6-4342-AFE9-1816DF335392}"/>
              </a:ext>
            </a:extLst>
          </p:cNvPr>
          <p:cNvSpPr>
            <a:spLocks noGrp="1"/>
          </p:cNvSpPr>
          <p:nvPr>
            <p:ph type="title"/>
          </p:nvPr>
        </p:nvSpPr>
        <p:spPr/>
        <p:txBody>
          <a:bodyPr/>
          <a:lstStyle/>
          <a:p>
            <a:r>
              <a:rPr lang="fr-FR"/>
              <a:t>Modifiez le style du titre</a:t>
            </a:r>
          </a:p>
        </p:txBody>
      </p:sp>
      <p:sp>
        <p:nvSpPr>
          <p:cNvPr id="16" name="Espace réservé du texte 12">
            <a:extLst>
              <a:ext uri="{FF2B5EF4-FFF2-40B4-BE49-F238E27FC236}">
                <a16:creationId xmlns:a16="http://schemas.microsoft.com/office/drawing/2014/main" id="{4A1E799C-9932-4611-B34B-7FE735C2CF32}"/>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297185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tre rectangles">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0225"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17442D9F-A3A5-413D-9944-ABC2A557F17B}"/>
              </a:ext>
            </a:extLst>
          </p:cNvPr>
          <p:cNvSpPr>
            <a:spLocks noGrp="1"/>
          </p:cNvSpPr>
          <p:nvPr>
            <p:ph sz="quarter" idx="16" hasCustomPrompt="1"/>
          </p:nvPr>
        </p:nvSpPr>
        <p:spPr>
          <a:xfrm>
            <a:off x="860225" y="1484315"/>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4" name="Espace réservé du contenu 3">
            <a:extLst>
              <a:ext uri="{FF2B5EF4-FFF2-40B4-BE49-F238E27FC236}">
                <a16:creationId xmlns:a16="http://schemas.microsoft.com/office/drawing/2014/main" id="{AC0CF614-0EC7-4001-A5F4-9DC71E44484F}"/>
              </a:ext>
            </a:extLst>
          </p:cNvPr>
          <p:cNvSpPr>
            <a:spLocks noGrp="1"/>
          </p:cNvSpPr>
          <p:nvPr>
            <p:ph sz="quarter" idx="17" hasCustomPrompt="1"/>
          </p:nvPr>
        </p:nvSpPr>
        <p:spPr>
          <a:xfrm>
            <a:off x="860225" y="3862050"/>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2" name="Espace réservé du texte 9">
            <a:extLst>
              <a:ext uri="{FF2B5EF4-FFF2-40B4-BE49-F238E27FC236}">
                <a16:creationId xmlns:a16="http://schemas.microsoft.com/office/drawing/2014/main" id="{1B32EC66-EF43-4721-BE88-88D7FCAABDF8}"/>
              </a:ext>
            </a:extLst>
          </p:cNvPr>
          <p:cNvSpPr>
            <a:spLocks noGrp="1"/>
          </p:cNvSpPr>
          <p:nvPr>
            <p:ph type="body" sz="quarter" idx="18" hasCustomPrompt="1"/>
          </p:nvPr>
        </p:nvSpPr>
        <p:spPr>
          <a:xfrm>
            <a:off x="860225" y="3484916"/>
            <a:ext cx="399752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5" name="Connecteur droit 42">
            <a:extLst>
              <a:ext uri="{FF2B5EF4-FFF2-40B4-BE49-F238E27FC236}">
                <a16:creationId xmlns:a16="http://schemas.microsoft.com/office/drawing/2014/main" id="{A61AB0EB-86FD-4DE1-91E8-DC98C0764A47}"/>
              </a:ext>
            </a:extLst>
          </p:cNvPr>
          <p:cNvCxnSpPr>
            <a:cxnSpLocks/>
          </p:cNvCxnSpPr>
          <p:nvPr userDrawn="1"/>
        </p:nvCxnSpPr>
        <p:spPr>
          <a:xfrm>
            <a:off x="871293" y="3778573"/>
            <a:ext cx="3996167"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7" name="Espace réservé du texte 9">
            <a:extLst>
              <a:ext uri="{FF2B5EF4-FFF2-40B4-BE49-F238E27FC236}">
                <a16:creationId xmlns:a16="http://schemas.microsoft.com/office/drawing/2014/main" id="{C21635DD-5C4A-409E-9A04-80CCC11A6B30}"/>
              </a:ext>
            </a:extLst>
          </p:cNvPr>
          <p:cNvSpPr>
            <a:spLocks noGrp="1"/>
          </p:cNvSpPr>
          <p:nvPr>
            <p:ph type="body" sz="quarter" idx="19" hasCustomPrompt="1"/>
          </p:nvPr>
        </p:nvSpPr>
        <p:spPr>
          <a:xfrm>
            <a:off x="5051028"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8" name="Connecteur droit 42">
            <a:extLst>
              <a:ext uri="{FF2B5EF4-FFF2-40B4-BE49-F238E27FC236}">
                <a16:creationId xmlns:a16="http://schemas.microsoft.com/office/drawing/2014/main" id="{11F9A48C-0162-46BC-9C13-862F3D29CDD5}"/>
              </a:ext>
            </a:extLst>
          </p:cNvPr>
          <p:cNvCxnSpPr>
            <a:cxnSpLocks/>
          </p:cNvCxnSpPr>
          <p:nvPr userDrawn="1"/>
        </p:nvCxnSpPr>
        <p:spPr>
          <a:xfrm>
            <a:off x="5049638"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9" name="Espace réservé du contenu 1">
            <a:extLst>
              <a:ext uri="{FF2B5EF4-FFF2-40B4-BE49-F238E27FC236}">
                <a16:creationId xmlns:a16="http://schemas.microsoft.com/office/drawing/2014/main" id="{7C2BFC4B-D645-43C0-9394-6AAD1DB5AD51}"/>
              </a:ext>
            </a:extLst>
          </p:cNvPr>
          <p:cNvSpPr>
            <a:spLocks noGrp="1"/>
          </p:cNvSpPr>
          <p:nvPr>
            <p:ph sz="quarter" idx="20" hasCustomPrompt="1"/>
          </p:nvPr>
        </p:nvSpPr>
        <p:spPr>
          <a:xfrm>
            <a:off x="5049638" y="1484315"/>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20" name="Espace réservé du contenu 3">
            <a:extLst>
              <a:ext uri="{FF2B5EF4-FFF2-40B4-BE49-F238E27FC236}">
                <a16:creationId xmlns:a16="http://schemas.microsoft.com/office/drawing/2014/main" id="{2720371D-351D-48CB-BACD-11E14A215BAC}"/>
              </a:ext>
            </a:extLst>
          </p:cNvPr>
          <p:cNvSpPr>
            <a:spLocks noGrp="1"/>
          </p:cNvSpPr>
          <p:nvPr>
            <p:ph sz="quarter" idx="21" hasCustomPrompt="1"/>
          </p:nvPr>
        </p:nvSpPr>
        <p:spPr>
          <a:xfrm>
            <a:off x="5049638" y="3862050"/>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21" name="Espace réservé du texte 9">
            <a:extLst>
              <a:ext uri="{FF2B5EF4-FFF2-40B4-BE49-F238E27FC236}">
                <a16:creationId xmlns:a16="http://schemas.microsoft.com/office/drawing/2014/main" id="{13801905-6072-430C-ADD2-EA8995D17765}"/>
              </a:ext>
            </a:extLst>
          </p:cNvPr>
          <p:cNvSpPr>
            <a:spLocks noGrp="1"/>
          </p:cNvSpPr>
          <p:nvPr>
            <p:ph type="body" sz="quarter" idx="22" hasCustomPrompt="1"/>
          </p:nvPr>
        </p:nvSpPr>
        <p:spPr>
          <a:xfrm>
            <a:off x="5049638" y="3484916"/>
            <a:ext cx="399752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22" name="Connecteur droit 42">
            <a:extLst>
              <a:ext uri="{FF2B5EF4-FFF2-40B4-BE49-F238E27FC236}">
                <a16:creationId xmlns:a16="http://schemas.microsoft.com/office/drawing/2014/main" id="{B992499A-F293-4F0B-8E72-2C92ADAFEC3A}"/>
              </a:ext>
            </a:extLst>
          </p:cNvPr>
          <p:cNvCxnSpPr>
            <a:cxnSpLocks/>
          </p:cNvCxnSpPr>
          <p:nvPr userDrawn="1"/>
        </p:nvCxnSpPr>
        <p:spPr>
          <a:xfrm>
            <a:off x="5060706" y="3778573"/>
            <a:ext cx="3996167"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3" name="Titre 2">
            <a:extLst>
              <a:ext uri="{FF2B5EF4-FFF2-40B4-BE49-F238E27FC236}">
                <a16:creationId xmlns:a16="http://schemas.microsoft.com/office/drawing/2014/main" id="{34997712-CDAC-4997-91A8-BD17169C9BF9}"/>
              </a:ext>
            </a:extLst>
          </p:cNvPr>
          <p:cNvSpPr>
            <a:spLocks noGrp="1"/>
          </p:cNvSpPr>
          <p:nvPr>
            <p:ph type="title"/>
          </p:nvPr>
        </p:nvSpPr>
        <p:spPr/>
        <p:txBody>
          <a:bodyPr/>
          <a:lstStyle/>
          <a:p>
            <a:r>
              <a:rPr lang="fr-FR"/>
              <a:t>Modifiez le style du titre</a:t>
            </a:r>
          </a:p>
        </p:txBody>
      </p:sp>
      <p:sp>
        <p:nvSpPr>
          <p:cNvPr id="24" name="Espace réservé du texte 12">
            <a:extLst>
              <a:ext uri="{FF2B5EF4-FFF2-40B4-BE49-F238E27FC236}">
                <a16:creationId xmlns:a16="http://schemas.microsoft.com/office/drawing/2014/main" id="{96CAE508-1C61-457E-AA3D-A79C6A49C987}"/>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418157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e ligne deux rectangles">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8185550"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0225" y="1397335"/>
            <a:ext cx="8196648"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17442D9F-A3A5-413D-9944-ABC2A557F17B}"/>
              </a:ext>
            </a:extLst>
          </p:cNvPr>
          <p:cNvSpPr>
            <a:spLocks noGrp="1"/>
          </p:cNvSpPr>
          <p:nvPr>
            <p:ph sz="quarter" idx="16" hasCustomPrompt="1"/>
          </p:nvPr>
        </p:nvSpPr>
        <p:spPr>
          <a:xfrm>
            <a:off x="860225" y="1484315"/>
            <a:ext cx="8185550"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4" name="Espace réservé du contenu 3">
            <a:extLst>
              <a:ext uri="{FF2B5EF4-FFF2-40B4-BE49-F238E27FC236}">
                <a16:creationId xmlns:a16="http://schemas.microsoft.com/office/drawing/2014/main" id="{AC0CF614-0EC7-4001-A5F4-9DC71E44484F}"/>
              </a:ext>
            </a:extLst>
          </p:cNvPr>
          <p:cNvSpPr>
            <a:spLocks noGrp="1"/>
          </p:cNvSpPr>
          <p:nvPr>
            <p:ph sz="quarter" idx="17" hasCustomPrompt="1"/>
          </p:nvPr>
        </p:nvSpPr>
        <p:spPr>
          <a:xfrm>
            <a:off x="860225" y="3862050"/>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2" name="Espace réservé du texte 9">
            <a:extLst>
              <a:ext uri="{FF2B5EF4-FFF2-40B4-BE49-F238E27FC236}">
                <a16:creationId xmlns:a16="http://schemas.microsoft.com/office/drawing/2014/main" id="{1B32EC66-EF43-4721-BE88-88D7FCAABDF8}"/>
              </a:ext>
            </a:extLst>
          </p:cNvPr>
          <p:cNvSpPr>
            <a:spLocks noGrp="1"/>
          </p:cNvSpPr>
          <p:nvPr>
            <p:ph type="body" sz="quarter" idx="18" hasCustomPrompt="1"/>
          </p:nvPr>
        </p:nvSpPr>
        <p:spPr>
          <a:xfrm>
            <a:off x="860225" y="3484916"/>
            <a:ext cx="399752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5" name="Connecteur droit 42">
            <a:extLst>
              <a:ext uri="{FF2B5EF4-FFF2-40B4-BE49-F238E27FC236}">
                <a16:creationId xmlns:a16="http://schemas.microsoft.com/office/drawing/2014/main" id="{A61AB0EB-86FD-4DE1-91E8-DC98C0764A47}"/>
              </a:ext>
            </a:extLst>
          </p:cNvPr>
          <p:cNvCxnSpPr>
            <a:cxnSpLocks/>
          </p:cNvCxnSpPr>
          <p:nvPr userDrawn="1"/>
        </p:nvCxnSpPr>
        <p:spPr>
          <a:xfrm>
            <a:off x="871293" y="3778573"/>
            <a:ext cx="3996167"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0" name="Espace réservé du contenu 3">
            <a:extLst>
              <a:ext uri="{FF2B5EF4-FFF2-40B4-BE49-F238E27FC236}">
                <a16:creationId xmlns:a16="http://schemas.microsoft.com/office/drawing/2014/main" id="{2720371D-351D-48CB-BACD-11E14A215BAC}"/>
              </a:ext>
            </a:extLst>
          </p:cNvPr>
          <p:cNvSpPr>
            <a:spLocks noGrp="1"/>
          </p:cNvSpPr>
          <p:nvPr>
            <p:ph sz="quarter" idx="21" hasCustomPrompt="1"/>
          </p:nvPr>
        </p:nvSpPr>
        <p:spPr>
          <a:xfrm>
            <a:off x="5049638" y="3862050"/>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21" name="Espace réservé du texte 9">
            <a:extLst>
              <a:ext uri="{FF2B5EF4-FFF2-40B4-BE49-F238E27FC236}">
                <a16:creationId xmlns:a16="http://schemas.microsoft.com/office/drawing/2014/main" id="{13801905-6072-430C-ADD2-EA8995D17765}"/>
              </a:ext>
            </a:extLst>
          </p:cNvPr>
          <p:cNvSpPr>
            <a:spLocks noGrp="1"/>
          </p:cNvSpPr>
          <p:nvPr>
            <p:ph type="body" sz="quarter" idx="22" hasCustomPrompt="1"/>
          </p:nvPr>
        </p:nvSpPr>
        <p:spPr>
          <a:xfrm>
            <a:off x="5049638" y="3484916"/>
            <a:ext cx="399752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22" name="Connecteur droit 42">
            <a:extLst>
              <a:ext uri="{FF2B5EF4-FFF2-40B4-BE49-F238E27FC236}">
                <a16:creationId xmlns:a16="http://schemas.microsoft.com/office/drawing/2014/main" id="{B992499A-F293-4F0B-8E72-2C92ADAFEC3A}"/>
              </a:ext>
            </a:extLst>
          </p:cNvPr>
          <p:cNvCxnSpPr>
            <a:cxnSpLocks/>
          </p:cNvCxnSpPr>
          <p:nvPr userDrawn="1"/>
        </p:nvCxnSpPr>
        <p:spPr>
          <a:xfrm>
            <a:off x="5060706" y="3778573"/>
            <a:ext cx="3996167"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3" name="Titre 2">
            <a:extLst>
              <a:ext uri="{FF2B5EF4-FFF2-40B4-BE49-F238E27FC236}">
                <a16:creationId xmlns:a16="http://schemas.microsoft.com/office/drawing/2014/main" id="{A450BCA9-5A50-4A35-9AFF-4F28D59C619F}"/>
              </a:ext>
            </a:extLst>
          </p:cNvPr>
          <p:cNvSpPr>
            <a:spLocks noGrp="1"/>
          </p:cNvSpPr>
          <p:nvPr>
            <p:ph type="title"/>
          </p:nvPr>
        </p:nvSpPr>
        <p:spPr/>
        <p:txBody>
          <a:bodyPr/>
          <a:lstStyle/>
          <a:p>
            <a:r>
              <a:rPr lang="fr-FR"/>
              <a:t>Modifiez le style du titre</a:t>
            </a:r>
          </a:p>
        </p:txBody>
      </p:sp>
      <p:sp>
        <p:nvSpPr>
          <p:cNvPr id="16" name="Espace réservé du texte 12">
            <a:extLst>
              <a:ext uri="{FF2B5EF4-FFF2-40B4-BE49-F238E27FC236}">
                <a16:creationId xmlns:a16="http://schemas.microsoft.com/office/drawing/2014/main" id="{84C57BC3-249E-4D08-A2E3-7549B51226AD}"/>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219574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rectangles une ligne">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0225"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17442D9F-A3A5-413D-9944-ABC2A557F17B}"/>
              </a:ext>
            </a:extLst>
          </p:cNvPr>
          <p:cNvSpPr>
            <a:spLocks noGrp="1"/>
          </p:cNvSpPr>
          <p:nvPr>
            <p:ph sz="quarter" idx="16" hasCustomPrompt="1"/>
          </p:nvPr>
        </p:nvSpPr>
        <p:spPr>
          <a:xfrm>
            <a:off x="860225" y="1484315"/>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4" name="Espace réservé du contenu 3">
            <a:extLst>
              <a:ext uri="{FF2B5EF4-FFF2-40B4-BE49-F238E27FC236}">
                <a16:creationId xmlns:a16="http://schemas.microsoft.com/office/drawing/2014/main" id="{AC0CF614-0EC7-4001-A5F4-9DC71E44484F}"/>
              </a:ext>
            </a:extLst>
          </p:cNvPr>
          <p:cNvSpPr>
            <a:spLocks noGrp="1"/>
          </p:cNvSpPr>
          <p:nvPr>
            <p:ph sz="quarter" idx="17" hasCustomPrompt="1"/>
          </p:nvPr>
        </p:nvSpPr>
        <p:spPr>
          <a:xfrm>
            <a:off x="860225" y="3862050"/>
            <a:ext cx="8185550"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2" name="Espace réservé du texte 9">
            <a:extLst>
              <a:ext uri="{FF2B5EF4-FFF2-40B4-BE49-F238E27FC236}">
                <a16:creationId xmlns:a16="http://schemas.microsoft.com/office/drawing/2014/main" id="{1B32EC66-EF43-4721-BE88-88D7FCAABDF8}"/>
              </a:ext>
            </a:extLst>
          </p:cNvPr>
          <p:cNvSpPr>
            <a:spLocks noGrp="1"/>
          </p:cNvSpPr>
          <p:nvPr>
            <p:ph type="body" sz="quarter" idx="18" hasCustomPrompt="1"/>
          </p:nvPr>
        </p:nvSpPr>
        <p:spPr>
          <a:xfrm>
            <a:off x="860225" y="3484916"/>
            <a:ext cx="8185550"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5" name="Connecteur droit 42">
            <a:extLst>
              <a:ext uri="{FF2B5EF4-FFF2-40B4-BE49-F238E27FC236}">
                <a16:creationId xmlns:a16="http://schemas.microsoft.com/office/drawing/2014/main" id="{A61AB0EB-86FD-4DE1-91E8-DC98C0764A47}"/>
              </a:ext>
            </a:extLst>
          </p:cNvPr>
          <p:cNvCxnSpPr>
            <a:cxnSpLocks/>
          </p:cNvCxnSpPr>
          <p:nvPr userDrawn="1"/>
        </p:nvCxnSpPr>
        <p:spPr>
          <a:xfrm>
            <a:off x="871293" y="3778573"/>
            <a:ext cx="8182769"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7" name="Espace réservé du texte 9">
            <a:extLst>
              <a:ext uri="{FF2B5EF4-FFF2-40B4-BE49-F238E27FC236}">
                <a16:creationId xmlns:a16="http://schemas.microsoft.com/office/drawing/2014/main" id="{C21635DD-5C4A-409E-9A04-80CCC11A6B30}"/>
              </a:ext>
            </a:extLst>
          </p:cNvPr>
          <p:cNvSpPr>
            <a:spLocks noGrp="1"/>
          </p:cNvSpPr>
          <p:nvPr>
            <p:ph type="body" sz="quarter" idx="19" hasCustomPrompt="1"/>
          </p:nvPr>
        </p:nvSpPr>
        <p:spPr>
          <a:xfrm>
            <a:off x="5051028"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8" name="Connecteur droit 42">
            <a:extLst>
              <a:ext uri="{FF2B5EF4-FFF2-40B4-BE49-F238E27FC236}">
                <a16:creationId xmlns:a16="http://schemas.microsoft.com/office/drawing/2014/main" id="{11F9A48C-0162-46BC-9C13-862F3D29CDD5}"/>
              </a:ext>
            </a:extLst>
          </p:cNvPr>
          <p:cNvCxnSpPr>
            <a:cxnSpLocks/>
          </p:cNvCxnSpPr>
          <p:nvPr userDrawn="1"/>
        </p:nvCxnSpPr>
        <p:spPr>
          <a:xfrm>
            <a:off x="5049638"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9" name="Espace réservé du contenu 1">
            <a:extLst>
              <a:ext uri="{FF2B5EF4-FFF2-40B4-BE49-F238E27FC236}">
                <a16:creationId xmlns:a16="http://schemas.microsoft.com/office/drawing/2014/main" id="{7C2BFC4B-D645-43C0-9394-6AAD1DB5AD51}"/>
              </a:ext>
            </a:extLst>
          </p:cNvPr>
          <p:cNvSpPr>
            <a:spLocks noGrp="1"/>
          </p:cNvSpPr>
          <p:nvPr>
            <p:ph sz="quarter" idx="20" hasCustomPrompt="1"/>
          </p:nvPr>
        </p:nvSpPr>
        <p:spPr>
          <a:xfrm>
            <a:off x="5049638" y="1484315"/>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3" name="Titre 2">
            <a:extLst>
              <a:ext uri="{FF2B5EF4-FFF2-40B4-BE49-F238E27FC236}">
                <a16:creationId xmlns:a16="http://schemas.microsoft.com/office/drawing/2014/main" id="{AA24FFD3-097E-4D47-9912-6F5BF9F051B4}"/>
              </a:ext>
            </a:extLst>
          </p:cNvPr>
          <p:cNvSpPr>
            <a:spLocks noGrp="1"/>
          </p:cNvSpPr>
          <p:nvPr>
            <p:ph type="title"/>
          </p:nvPr>
        </p:nvSpPr>
        <p:spPr/>
        <p:txBody>
          <a:bodyPr/>
          <a:lstStyle/>
          <a:p>
            <a:r>
              <a:rPr lang="fr-FR"/>
              <a:t>Modifiez le style du titre</a:t>
            </a:r>
          </a:p>
        </p:txBody>
      </p:sp>
      <p:sp>
        <p:nvSpPr>
          <p:cNvPr id="14" name="Espace réservé du texte 12">
            <a:extLst>
              <a:ext uri="{FF2B5EF4-FFF2-40B4-BE49-F238E27FC236}">
                <a16:creationId xmlns:a16="http://schemas.microsoft.com/office/drawing/2014/main" id="{BB21AE16-BEFC-4430-B066-86D7A12B38F5}"/>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53173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rectangles une colonne">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0225"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17442D9F-A3A5-413D-9944-ABC2A557F17B}"/>
              </a:ext>
            </a:extLst>
          </p:cNvPr>
          <p:cNvSpPr>
            <a:spLocks noGrp="1"/>
          </p:cNvSpPr>
          <p:nvPr>
            <p:ph sz="quarter" idx="16" hasCustomPrompt="1"/>
          </p:nvPr>
        </p:nvSpPr>
        <p:spPr>
          <a:xfrm>
            <a:off x="860225" y="1484315"/>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4" name="Espace réservé du contenu 3">
            <a:extLst>
              <a:ext uri="{FF2B5EF4-FFF2-40B4-BE49-F238E27FC236}">
                <a16:creationId xmlns:a16="http://schemas.microsoft.com/office/drawing/2014/main" id="{AC0CF614-0EC7-4001-A5F4-9DC71E44484F}"/>
              </a:ext>
            </a:extLst>
          </p:cNvPr>
          <p:cNvSpPr>
            <a:spLocks noGrp="1"/>
          </p:cNvSpPr>
          <p:nvPr>
            <p:ph sz="quarter" idx="17" hasCustomPrompt="1"/>
          </p:nvPr>
        </p:nvSpPr>
        <p:spPr>
          <a:xfrm>
            <a:off x="860225" y="3862050"/>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2" name="Espace réservé du texte 9">
            <a:extLst>
              <a:ext uri="{FF2B5EF4-FFF2-40B4-BE49-F238E27FC236}">
                <a16:creationId xmlns:a16="http://schemas.microsoft.com/office/drawing/2014/main" id="{1B32EC66-EF43-4721-BE88-88D7FCAABDF8}"/>
              </a:ext>
            </a:extLst>
          </p:cNvPr>
          <p:cNvSpPr>
            <a:spLocks noGrp="1"/>
          </p:cNvSpPr>
          <p:nvPr>
            <p:ph type="body" sz="quarter" idx="18" hasCustomPrompt="1"/>
          </p:nvPr>
        </p:nvSpPr>
        <p:spPr>
          <a:xfrm>
            <a:off x="860225" y="3484916"/>
            <a:ext cx="399752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5" name="Connecteur droit 42">
            <a:extLst>
              <a:ext uri="{FF2B5EF4-FFF2-40B4-BE49-F238E27FC236}">
                <a16:creationId xmlns:a16="http://schemas.microsoft.com/office/drawing/2014/main" id="{A61AB0EB-86FD-4DE1-91E8-DC98C0764A47}"/>
              </a:ext>
            </a:extLst>
          </p:cNvPr>
          <p:cNvCxnSpPr>
            <a:cxnSpLocks/>
          </p:cNvCxnSpPr>
          <p:nvPr userDrawn="1"/>
        </p:nvCxnSpPr>
        <p:spPr>
          <a:xfrm>
            <a:off x="871293" y="3778573"/>
            <a:ext cx="3996167"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7" name="Espace réservé du texte 9">
            <a:extLst>
              <a:ext uri="{FF2B5EF4-FFF2-40B4-BE49-F238E27FC236}">
                <a16:creationId xmlns:a16="http://schemas.microsoft.com/office/drawing/2014/main" id="{C21635DD-5C4A-409E-9A04-80CCC11A6B30}"/>
              </a:ext>
            </a:extLst>
          </p:cNvPr>
          <p:cNvSpPr>
            <a:spLocks noGrp="1"/>
          </p:cNvSpPr>
          <p:nvPr>
            <p:ph type="body" sz="quarter" idx="19" hasCustomPrompt="1"/>
          </p:nvPr>
        </p:nvSpPr>
        <p:spPr>
          <a:xfrm>
            <a:off x="5051028"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8" name="Connecteur droit 42">
            <a:extLst>
              <a:ext uri="{FF2B5EF4-FFF2-40B4-BE49-F238E27FC236}">
                <a16:creationId xmlns:a16="http://schemas.microsoft.com/office/drawing/2014/main" id="{11F9A48C-0162-46BC-9C13-862F3D29CDD5}"/>
              </a:ext>
            </a:extLst>
          </p:cNvPr>
          <p:cNvCxnSpPr>
            <a:cxnSpLocks/>
          </p:cNvCxnSpPr>
          <p:nvPr userDrawn="1"/>
        </p:nvCxnSpPr>
        <p:spPr>
          <a:xfrm>
            <a:off x="5049638"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9" name="Espace réservé du contenu 1">
            <a:extLst>
              <a:ext uri="{FF2B5EF4-FFF2-40B4-BE49-F238E27FC236}">
                <a16:creationId xmlns:a16="http://schemas.microsoft.com/office/drawing/2014/main" id="{7C2BFC4B-D645-43C0-9394-6AAD1DB5AD51}"/>
              </a:ext>
            </a:extLst>
          </p:cNvPr>
          <p:cNvSpPr>
            <a:spLocks noGrp="1"/>
          </p:cNvSpPr>
          <p:nvPr>
            <p:ph sz="quarter" idx="20" hasCustomPrompt="1"/>
          </p:nvPr>
        </p:nvSpPr>
        <p:spPr>
          <a:xfrm>
            <a:off x="5049638" y="1484313"/>
            <a:ext cx="3997525" cy="4249737"/>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3" name="Titre 2">
            <a:extLst>
              <a:ext uri="{FF2B5EF4-FFF2-40B4-BE49-F238E27FC236}">
                <a16:creationId xmlns:a16="http://schemas.microsoft.com/office/drawing/2014/main" id="{16B0C572-0055-417F-B63B-BDEFE41326AE}"/>
              </a:ext>
            </a:extLst>
          </p:cNvPr>
          <p:cNvSpPr>
            <a:spLocks noGrp="1"/>
          </p:cNvSpPr>
          <p:nvPr>
            <p:ph type="title"/>
          </p:nvPr>
        </p:nvSpPr>
        <p:spPr/>
        <p:txBody>
          <a:bodyPr/>
          <a:lstStyle/>
          <a:p>
            <a:r>
              <a:rPr lang="fr-FR"/>
              <a:t>Modifiez le style du titre</a:t>
            </a:r>
          </a:p>
        </p:txBody>
      </p:sp>
      <p:sp>
        <p:nvSpPr>
          <p:cNvPr id="14" name="Espace réservé du texte 12">
            <a:extLst>
              <a:ext uri="{FF2B5EF4-FFF2-40B4-BE49-F238E27FC236}">
                <a16:creationId xmlns:a16="http://schemas.microsoft.com/office/drawing/2014/main" id="{7ADB942A-8886-45EB-A733-D65AA9845791}"/>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403225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ne colonne deux rectangles">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E4A188E3-94E9-4A7D-9713-94E2CC767C37}"/>
              </a:ext>
            </a:extLst>
          </p:cNvPr>
          <p:cNvSpPr>
            <a:spLocks noGrp="1"/>
          </p:cNvSpPr>
          <p:nvPr>
            <p:ph type="body" sz="quarter" idx="13" hasCustomPrompt="1"/>
          </p:nvPr>
        </p:nvSpPr>
        <p:spPr>
          <a:xfrm>
            <a:off x="860225"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sp>
        <p:nvSpPr>
          <p:cNvPr id="11" name="Espace réservé du numéro de diapositive 10">
            <a:extLst>
              <a:ext uri="{FF2B5EF4-FFF2-40B4-BE49-F238E27FC236}">
                <a16:creationId xmlns:a16="http://schemas.microsoft.com/office/drawing/2014/main" id="{44C125E0-7EFE-40B5-A49F-B83DC70FA624}"/>
              </a:ext>
            </a:extLst>
          </p:cNvPr>
          <p:cNvSpPr>
            <a:spLocks noGrp="1"/>
          </p:cNvSpPr>
          <p:nvPr>
            <p:ph type="sldNum" sz="quarter" idx="14"/>
          </p:nvPr>
        </p:nvSpPr>
        <p:spPr/>
        <p:txBody>
          <a:bodyPr/>
          <a:lstStyle/>
          <a:p>
            <a:r>
              <a:rPr lang="fr-FR"/>
              <a:t>Page </a:t>
            </a:r>
            <a:fld id="{2806C930-563E-4B37-BA97-6DD111B3062F}" type="slidenum">
              <a:rPr lang="fr-FR" smtClean="0"/>
              <a:pPr/>
              <a:t>‹N°›</a:t>
            </a:fld>
            <a:endParaRPr lang="fr-FR"/>
          </a:p>
        </p:txBody>
      </p:sp>
      <p:cxnSp>
        <p:nvCxnSpPr>
          <p:cNvPr id="7" name="Connecteur droit 42">
            <a:extLst>
              <a:ext uri="{FF2B5EF4-FFF2-40B4-BE49-F238E27FC236}">
                <a16:creationId xmlns:a16="http://schemas.microsoft.com/office/drawing/2014/main" id="{07388CF3-81D0-4E5E-AD64-D192132E22AE}"/>
              </a:ext>
            </a:extLst>
          </p:cNvPr>
          <p:cNvCxnSpPr>
            <a:cxnSpLocks/>
          </p:cNvCxnSpPr>
          <p:nvPr userDrawn="1"/>
        </p:nvCxnSpPr>
        <p:spPr>
          <a:xfrm>
            <a:off x="860225"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a:extLst>
              <a:ext uri="{FF2B5EF4-FFF2-40B4-BE49-F238E27FC236}">
                <a16:creationId xmlns:a16="http://schemas.microsoft.com/office/drawing/2014/main" id="{17442D9F-A3A5-413D-9944-ABC2A557F17B}"/>
              </a:ext>
            </a:extLst>
          </p:cNvPr>
          <p:cNvSpPr>
            <a:spLocks noGrp="1"/>
          </p:cNvSpPr>
          <p:nvPr>
            <p:ph sz="quarter" idx="16" hasCustomPrompt="1"/>
          </p:nvPr>
        </p:nvSpPr>
        <p:spPr>
          <a:xfrm>
            <a:off x="860225" y="1484313"/>
            <a:ext cx="3997525" cy="4249737"/>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7" name="Espace réservé du texte 9">
            <a:extLst>
              <a:ext uri="{FF2B5EF4-FFF2-40B4-BE49-F238E27FC236}">
                <a16:creationId xmlns:a16="http://schemas.microsoft.com/office/drawing/2014/main" id="{C21635DD-5C4A-409E-9A04-80CCC11A6B30}"/>
              </a:ext>
            </a:extLst>
          </p:cNvPr>
          <p:cNvSpPr>
            <a:spLocks noGrp="1"/>
          </p:cNvSpPr>
          <p:nvPr>
            <p:ph type="body" sz="quarter" idx="19" hasCustomPrompt="1"/>
          </p:nvPr>
        </p:nvSpPr>
        <p:spPr>
          <a:xfrm>
            <a:off x="5051028" y="1103678"/>
            <a:ext cx="3997524"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18" name="Connecteur droit 42">
            <a:extLst>
              <a:ext uri="{FF2B5EF4-FFF2-40B4-BE49-F238E27FC236}">
                <a16:creationId xmlns:a16="http://schemas.microsoft.com/office/drawing/2014/main" id="{11F9A48C-0162-46BC-9C13-862F3D29CDD5}"/>
              </a:ext>
            </a:extLst>
          </p:cNvPr>
          <p:cNvCxnSpPr>
            <a:cxnSpLocks/>
          </p:cNvCxnSpPr>
          <p:nvPr userDrawn="1"/>
        </p:nvCxnSpPr>
        <p:spPr>
          <a:xfrm>
            <a:off x="5049638" y="1397335"/>
            <a:ext cx="3997525"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19" name="Espace réservé du contenu 1">
            <a:extLst>
              <a:ext uri="{FF2B5EF4-FFF2-40B4-BE49-F238E27FC236}">
                <a16:creationId xmlns:a16="http://schemas.microsoft.com/office/drawing/2014/main" id="{7C2BFC4B-D645-43C0-9394-6AAD1DB5AD51}"/>
              </a:ext>
            </a:extLst>
          </p:cNvPr>
          <p:cNvSpPr>
            <a:spLocks noGrp="1"/>
          </p:cNvSpPr>
          <p:nvPr>
            <p:ph sz="quarter" idx="20" hasCustomPrompt="1"/>
          </p:nvPr>
        </p:nvSpPr>
        <p:spPr>
          <a:xfrm>
            <a:off x="5049638" y="1484315"/>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20" name="Espace réservé du contenu 3">
            <a:extLst>
              <a:ext uri="{FF2B5EF4-FFF2-40B4-BE49-F238E27FC236}">
                <a16:creationId xmlns:a16="http://schemas.microsoft.com/office/drawing/2014/main" id="{2720371D-351D-48CB-BACD-11E14A215BAC}"/>
              </a:ext>
            </a:extLst>
          </p:cNvPr>
          <p:cNvSpPr>
            <a:spLocks noGrp="1"/>
          </p:cNvSpPr>
          <p:nvPr>
            <p:ph sz="quarter" idx="21" hasCustomPrompt="1"/>
          </p:nvPr>
        </p:nvSpPr>
        <p:spPr>
          <a:xfrm>
            <a:off x="5049638" y="3862050"/>
            <a:ext cx="3997525" cy="1872000"/>
          </a:xfrm>
          <a:prstGeom prst="rect">
            <a:avLst/>
          </a:prstGeom>
        </p:spPr>
        <p:txBody>
          <a:bodyPr vert="horz" lIns="91440" tIns="45720" rIns="91440" bIns="45720" rtlCol="0">
            <a:normAutofit/>
          </a:bodyPr>
          <a:lstStyle>
            <a:lvl1pPr>
              <a:defRPr lang="fr-FR" smtClean="0"/>
            </a:lvl1pPr>
            <a:lvl2pPr>
              <a:defRPr lang="fr-FR" smtClean="0"/>
            </a:lvl2pPr>
            <a:lvl3pPr>
              <a:defRPr lang="fr-FR" smtClean="0"/>
            </a:lvl3pPr>
            <a:lvl4pPr>
              <a:defRPr lang="fr-FR" smtClean="0"/>
            </a:lvl4pPr>
            <a:lvl5pPr>
              <a:defRPr lang="fr-FR"/>
            </a:lvl5pPr>
            <a:lvl6pPr>
              <a:defRPr/>
            </a:lvl6pPr>
            <a:lvl7pPr>
              <a:defRPr/>
            </a:lvl7pPr>
            <a:lvl8pPr>
              <a:defRPr/>
            </a:lvl8pPr>
            <a:lvl9pPr>
              <a:defRPr/>
            </a:lvl9p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21" name="Espace réservé du texte 9">
            <a:extLst>
              <a:ext uri="{FF2B5EF4-FFF2-40B4-BE49-F238E27FC236}">
                <a16:creationId xmlns:a16="http://schemas.microsoft.com/office/drawing/2014/main" id="{13801905-6072-430C-ADD2-EA8995D17765}"/>
              </a:ext>
            </a:extLst>
          </p:cNvPr>
          <p:cNvSpPr>
            <a:spLocks noGrp="1"/>
          </p:cNvSpPr>
          <p:nvPr>
            <p:ph type="body" sz="quarter" idx="22" hasCustomPrompt="1"/>
          </p:nvPr>
        </p:nvSpPr>
        <p:spPr>
          <a:xfrm>
            <a:off x="5049638" y="3484916"/>
            <a:ext cx="3997525" cy="285224"/>
          </a:xfrm>
        </p:spPr>
        <p:txBody>
          <a:bodyPr lIns="0" rIns="0" anchor="ctr">
            <a:noAutofit/>
          </a:bodyPr>
          <a:lstStyle>
            <a:lvl1pPr marL="0" indent="0">
              <a:buNone/>
              <a:defRPr sz="1400" i="1">
                <a:solidFill>
                  <a:schemeClr val="accent1"/>
                </a:solidFill>
              </a:defRPr>
            </a:lvl1pPr>
          </a:lstStyle>
          <a:p>
            <a:pPr lvl="0"/>
            <a:r>
              <a:rPr lang="fr-FR"/>
              <a:t>En-tête</a:t>
            </a:r>
          </a:p>
        </p:txBody>
      </p:sp>
      <p:cxnSp>
        <p:nvCxnSpPr>
          <p:cNvPr id="22" name="Connecteur droit 42">
            <a:extLst>
              <a:ext uri="{FF2B5EF4-FFF2-40B4-BE49-F238E27FC236}">
                <a16:creationId xmlns:a16="http://schemas.microsoft.com/office/drawing/2014/main" id="{B992499A-F293-4F0B-8E72-2C92ADAFEC3A}"/>
              </a:ext>
            </a:extLst>
          </p:cNvPr>
          <p:cNvCxnSpPr>
            <a:cxnSpLocks/>
          </p:cNvCxnSpPr>
          <p:nvPr userDrawn="1"/>
        </p:nvCxnSpPr>
        <p:spPr>
          <a:xfrm>
            <a:off x="5060706" y="3778573"/>
            <a:ext cx="3996167" cy="0"/>
          </a:xfrm>
          <a:prstGeom prst="line">
            <a:avLst/>
          </a:prstGeom>
          <a:ln w="25400">
            <a:solidFill>
              <a:srgbClr val="4066AA"/>
            </a:solidFill>
          </a:ln>
        </p:spPr>
        <p:style>
          <a:lnRef idx="1">
            <a:schemeClr val="accent1"/>
          </a:lnRef>
          <a:fillRef idx="0">
            <a:schemeClr val="accent1"/>
          </a:fillRef>
          <a:effectRef idx="0">
            <a:schemeClr val="accent1"/>
          </a:effectRef>
          <a:fontRef idx="minor">
            <a:schemeClr val="tx1"/>
          </a:fontRef>
        </p:style>
      </p:cxnSp>
      <p:sp>
        <p:nvSpPr>
          <p:cNvPr id="3" name="Titre 2">
            <a:extLst>
              <a:ext uri="{FF2B5EF4-FFF2-40B4-BE49-F238E27FC236}">
                <a16:creationId xmlns:a16="http://schemas.microsoft.com/office/drawing/2014/main" id="{273CBAC3-E62B-42D5-A048-2420EE4570DF}"/>
              </a:ext>
            </a:extLst>
          </p:cNvPr>
          <p:cNvSpPr>
            <a:spLocks noGrp="1"/>
          </p:cNvSpPr>
          <p:nvPr>
            <p:ph type="title"/>
          </p:nvPr>
        </p:nvSpPr>
        <p:spPr/>
        <p:txBody>
          <a:bodyPr/>
          <a:lstStyle/>
          <a:p>
            <a:r>
              <a:rPr lang="fr-FR"/>
              <a:t>Modifiez le style du titre</a:t>
            </a:r>
          </a:p>
        </p:txBody>
      </p:sp>
      <p:sp>
        <p:nvSpPr>
          <p:cNvPr id="14" name="Espace réservé du texte 12">
            <a:extLst>
              <a:ext uri="{FF2B5EF4-FFF2-40B4-BE49-F238E27FC236}">
                <a16:creationId xmlns:a16="http://schemas.microsoft.com/office/drawing/2014/main" id="{92CB4F10-DFD6-4A51-A1C3-6161169EEBB6}"/>
              </a:ext>
            </a:extLst>
          </p:cNvPr>
          <p:cNvSpPr>
            <a:spLocks noGrp="1"/>
          </p:cNvSpPr>
          <p:nvPr>
            <p:ph type="body" sz="quarter" idx="15" hasCustomPrompt="1"/>
          </p:nvPr>
        </p:nvSpPr>
        <p:spPr>
          <a:xfrm>
            <a:off x="862013" y="6473228"/>
            <a:ext cx="3298825" cy="215443"/>
          </a:xfrm>
        </p:spPr>
        <p:txBody>
          <a:bodyPr lIns="0" tIns="64800" rIns="0" bIns="0" anchor="t" anchorCtr="0">
            <a:noAutofit/>
          </a:bodyPr>
          <a:lstStyle>
            <a:lvl1pPr marL="0" indent="0">
              <a:lnSpc>
                <a:spcPct val="80000"/>
              </a:lnSpc>
              <a:buNone/>
              <a:defRPr sz="800"/>
            </a:lvl1pPr>
          </a:lstStyle>
          <a:p>
            <a:pPr lvl="0"/>
            <a:r>
              <a:rPr lang="fr-FR"/>
              <a:t>Source :</a:t>
            </a:r>
          </a:p>
        </p:txBody>
      </p:sp>
    </p:spTree>
    <p:extLst>
      <p:ext uri="{BB962C8B-B14F-4D97-AF65-F5344CB8AC3E}">
        <p14:creationId xmlns:p14="http://schemas.microsoft.com/office/powerpoint/2010/main" val="375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9FFD58D-162C-47A9-97A8-DC3C2BDF7172}"/>
              </a:ext>
            </a:extLst>
          </p:cNvPr>
          <p:cNvSpPr>
            <a:spLocks noGrp="1"/>
          </p:cNvSpPr>
          <p:nvPr>
            <p:ph type="title"/>
          </p:nvPr>
        </p:nvSpPr>
        <p:spPr>
          <a:xfrm>
            <a:off x="2169354" y="692696"/>
            <a:ext cx="6875030" cy="285224"/>
          </a:xfrm>
          <a:prstGeom prst="rect">
            <a:avLst/>
          </a:prstGeom>
        </p:spPr>
        <p:txBody>
          <a:bodyPr vert="horz" lIns="0" tIns="0" rIns="0" bIns="0" rtlCol="0" anchor="ctr">
            <a:noAutofit/>
          </a:bodyPr>
          <a:lstStyle/>
          <a:p>
            <a:r>
              <a:rPr lang="fr-FR"/>
              <a:t>Modifiez le style du titre</a:t>
            </a:r>
          </a:p>
        </p:txBody>
      </p:sp>
      <p:sp>
        <p:nvSpPr>
          <p:cNvPr id="3" name="Espace réservé du texte 2">
            <a:extLst>
              <a:ext uri="{FF2B5EF4-FFF2-40B4-BE49-F238E27FC236}">
                <a16:creationId xmlns:a16="http://schemas.microsoft.com/office/drawing/2014/main" id="{6A7D1836-C7BC-4B8A-BF7C-D7550EBB6396}"/>
              </a:ext>
            </a:extLst>
          </p:cNvPr>
          <p:cNvSpPr>
            <a:spLocks noGrp="1"/>
          </p:cNvSpPr>
          <p:nvPr>
            <p:ph type="body" idx="1"/>
          </p:nvPr>
        </p:nvSpPr>
        <p:spPr>
          <a:xfrm>
            <a:off x="860225" y="1484313"/>
            <a:ext cx="8185550" cy="4249737"/>
          </a:xfrm>
          <a:prstGeom prst="rect">
            <a:avLst/>
          </a:prstGeom>
        </p:spPr>
        <p:txBody>
          <a:bodyPr vert="horz" lIns="91440" tIns="45720" rIns="91440" bIns="45720" rtlCol="0">
            <a:normAutofit/>
          </a:bodyPr>
          <a:lstStyle/>
          <a:p>
            <a:pPr lvl="0"/>
            <a:r>
              <a:rPr lang="fr-FR"/>
              <a:t>Appuyer sur Alt + Maj + Flèche droite ou gauche pour changer de niveau de texte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6" name="Espace réservé du numéro de diapositive 5">
            <a:extLst>
              <a:ext uri="{FF2B5EF4-FFF2-40B4-BE49-F238E27FC236}">
                <a16:creationId xmlns:a16="http://schemas.microsoft.com/office/drawing/2014/main" id="{53427AB8-4254-49CB-9A0B-DA53B55B526D}"/>
              </a:ext>
            </a:extLst>
          </p:cNvPr>
          <p:cNvSpPr>
            <a:spLocks noGrp="1"/>
          </p:cNvSpPr>
          <p:nvPr>
            <p:ph type="sldNum" sz="quarter" idx="4"/>
          </p:nvPr>
        </p:nvSpPr>
        <p:spPr>
          <a:xfrm>
            <a:off x="23114" y="6473228"/>
            <a:ext cx="499293" cy="215444"/>
          </a:xfrm>
          <a:prstGeom prst="rect">
            <a:avLst/>
          </a:prstGeom>
        </p:spPr>
        <p:txBody>
          <a:bodyPr vert="horz" lIns="36000" tIns="45720" rIns="36000" bIns="45720" rtlCol="0" anchor="ctr"/>
          <a:lstStyle>
            <a:lvl1pPr algn="ctr">
              <a:defRPr sz="800">
                <a:solidFill>
                  <a:schemeClr val="tx2"/>
                </a:solidFill>
              </a:defRPr>
            </a:lvl1pPr>
          </a:lstStyle>
          <a:p>
            <a:r>
              <a:rPr lang="fr-FR"/>
              <a:t>Page </a:t>
            </a:r>
            <a:fld id="{2806C930-563E-4B37-BA97-6DD111B3062F}" type="slidenum">
              <a:rPr lang="fr-FR" smtClean="0"/>
              <a:pPr/>
              <a:t>‹N°›</a:t>
            </a:fld>
            <a:endParaRPr lang="fr-FR"/>
          </a:p>
        </p:txBody>
      </p:sp>
      <p:sp>
        <p:nvSpPr>
          <p:cNvPr id="9" name="ZoneTexte 6">
            <a:extLst>
              <a:ext uri="{FF2B5EF4-FFF2-40B4-BE49-F238E27FC236}">
                <a16:creationId xmlns:a16="http://schemas.microsoft.com/office/drawing/2014/main" id="{5F454AE2-5057-414F-82D8-34FF91A48E27}"/>
              </a:ext>
            </a:extLst>
          </p:cNvPr>
          <p:cNvSpPr txBox="1"/>
          <p:nvPr userDrawn="1"/>
        </p:nvSpPr>
        <p:spPr>
          <a:xfrm>
            <a:off x="4052997" y="6473228"/>
            <a:ext cx="1800007" cy="215444"/>
          </a:xfrm>
          <a:prstGeom prst="rect">
            <a:avLst/>
          </a:prstGeom>
          <a:noFill/>
        </p:spPr>
        <p:txBody>
          <a:bodyPr wrap="square" rtlCol="0" anchor="ctr">
            <a:noAutofit/>
          </a:bodyPr>
          <a:lstStyle/>
          <a:p>
            <a:pPr algn="ctr"/>
            <a:r>
              <a:rPr lang="en-ZA" sz="800" b="0" noProof="0">
                <a:solidFill>
                  <a:schemeClr val="accent5">
                    <a:lumMod val="25000"/>
                  </a:schemeClr>
                </a:solidFill>
                <a:latin typeface="Helvetica Neue"/>
                <a:cs typeface="Calibri" pitchFamily="34" charset="0"/>
              </a:rPr>
              <a:t>Strictly private and confidential</a:t>
            </a:r>
          </a:p>
        </p:txBody>
      </p:sp>
      <p:cxnSp>
        <p:nvCxnSpPr>
          <p:cNvPr id="10" name="Connecteur droit 18">
            <a:extLst>
              <a:ext uri="{FF2B5EF4-FFF2-40B4-BE49-F238E27FC236}">
                <a16:creationId xmlns:a16="http://schemas.microsoft.com/office/drawing/2014/main" id="{D430FE82-AE99-44DE-9F06-7F34FFDB7A24}"/>
              </a:ext>
            </a:extLst>
          </p:cNvPr>
          <p:cNvCxnSpPr>
            <a:cxnSpLocks/>
          </p:cNvCxnSpPr>
          <p:nvPr userDrawn="1"/>
        </p:nvCxnSpPr>
        <p:spPr>
          <a:xfrm>
            <a:off x="2169354" y="654385"/>
            <a:ext cx="7611104" cy="0"/>
          </a:xfrm>
          <a:prstGeom prst="line">
            <a:avLst/>
          </a:prstGeom>
          <a:ln w="25400">
            <a:solidFill>
              <a:schemeClr val="accent5">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86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9" r:id="rId6"/>
    <p:sldLayoutId id="2147483660" r:id="rId7"/>
    <p:sldLayoutId id="2147483658" r:id="rId8"/>
    <p:sldLayoutId id="2147483657" r:id="rId9"/>
    <p:sldLayoutId id="2147483655" r:id="rId10"/>
    <p:sldLayoutId id="2147483668" r:id="rId11"/>
    <p:sldLayoutId id="2147483670" r:id="rId12"/>
    <p:sldLayoutId id="2147483662" r:id="rId13"/>
  </p:sldLayoutIdLst>
  <p:hf hdr="0" ftr="0" dt="0"/>
  <p:txStyles>
    <p:titleStyle>
      <a:lvl1pPr algn="l" defTabSz="914361" rtl="0" eaLnBrk="1" latinLnBrk="0" hangingPunct="1">
        <a:lnSpc>
          <a:spcPct val="90000"/>
        </a:lnSpc>
        <a:spcBef>
          <a:spcPct val="0"/>
        </a:spcBef>
        <a:buNone/>
        <a:defRPr sz="1400" b="0" i="1" kern="1200">
          <a:solidFill>
            <a:schemeClr val="accent1"/>
          </a:solidFill>
          <a:latin typeface="+mj-lt"/>
          <a:ea typeface="+mj-ea"/>
          <a:cs typeface="+mj-cs"/>
        </a:defRPr>
      </a:lvl1pPr>
    </p:titleStyle>
    <p:bodyStyle>
      <a:lvl1pPr marL="0" indent="0" algn="l" defTabSz="914361" rtl="0" eaLnBrk="1" latinLnBrk="0" hangingPunct="1">
        <a:lnSpc>
          <a:spcPct val="100000"/>
        </a:lnSpc>
        <a:spcBef>
          <a:spcPts val="300"/>
        </a:spcBef>
        <a:spcAft>
          <a:spcPts val="300"/>
        </a:spcAft>
        <a:buFontTx/>
        <a:buNone/>
        <a:defRPr sz="1000" kern="1200">
          <a:solidFill>
            <a:schemeClr val="tx2"/>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3" algn="l" defTabSz="914361" rtl="0" eaLnBrk="1" latinLnBrk="0" hangingPunct="1">
        <a:defRPr sz="1800" kern="1200">
          <a:solidFill>
            <a:schemeClr val="tx1"/>
          </a:solidFill>
          <a:latin typeface="+mn-lt"/>
          <a:ea typeface="+mn-ea"/>
          <a:cs typeface="+mn-cs"/>
        </a:defRPr>
      </a:lvl4pPr>
      <a:lvl5pPr marL="1828724" algn="l" defTabSz="914361" rtl="0" eaLnBrk="1" latinLnBrk="0" hangingPunct="1">
        <a:defRPr sz="1800" kern="1200">
          <a:solidFill>
            <a:schemeClr val="tx1"/>
          </a:solidFill>
          <a:latin typeface="+mn-lt"/>
          <a:ea typeface="+mn-ea"/>
          <a:cs typeface="+mn-cs"/>
        </a:defRPr>
      </a:lvl5pPr>
      <a:lvl6pPr marL="2285904" algn="l" defTabSz="914361" rtl="0" eaLnBrk="1" latinLnBrk="0" hangingPunct="1">
        <a:defRPr sz="1800" kern="1200">
          <a:solidFill>
            <a:schemeClr val="tx1"/>
          </a:solidFill>
          <a:latin typeface="+mn-lt"/>
          <a:ea typeface="+mn-ea"/>
          <a:cs typeface="+mn-cs"/>
        </a:defRPr>
      </a:lvl6pPr>
      <a:lvl7pPr marL="2743085" algn="l" defTabSz="914361" rtl="0" eaLnBrk="1" latinLnBrk="0" hangingPunct="1">
        <a:defRPr sz="1800" kern="1200">
          <a:solidFill>
            <a:schemeClr val="tx1"/>
          </a:solidFill>
          <a:latin typeface="+mn-lt"/>
          <a:ea typeface="+mn-ea"/>
          <a:cs typeface="+mn-cs"/>
        </a:defRPr>
      </a:lvl7pPr>
      <a:lvl8pPr marL="3200266" algn="l" defTabSz="914361" rtl="0" eaLnBrk="1" latinLnBrk="0" hangingPunct="1">
        <a:defRPr sz="1800" kern="1200">
          <a:solidFill>
            <a:schemeClr val="tx1"/>
          </a:solidFill>
          <a:latin typeface="+mn-lt"/>
          <a:ea typeface="+mn-ea"/>
          <a:cs typeface="+mn-cs"/>
        </a:defRPr>
      </a:lvl8pPr>
      <a:lvl9pPr marL="3657447" algn="l" defTabSz="91436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guide id="3" orient="horz" pos="3612" userDrawn="1">
          <p15:clr>
            <a:srgbClr val="F26B43"/>
          </p15:clr>
        </p15:guide>
        <p15:guide id="4" orient="horz" pos="935" userDrawn="1">
          <p15:clr>
            <a:srgbClr val="F26B43"/>
          </p15:clr>
        </p15:guide>
        <p15:guide id="5" pos="540" userDrawn="1">
          <p15:clr>
            <a:srgbClr val="F26B43"/>
          </p15:clr>
        </p15:guide>
        <p15:guide id="6" pos="56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a:grpSpLocks noChangeAspect="1"/>
          </p:cNvGrpSpPr>
          <p:nvPr userDrawn="1"/>
        </p:nvGrpSpPr>
        <p:grpSpPr>
          <a:xfrm>
            <a:off x="0" y="1927793"/>
            <a:ext cx="2730984" cy="3002414"/>
            <a:chOff x="-2" y="786630"/>
            <a:chExt cx="4437212" cy="5284741"/>
          </a:xfrm>
        </p:grpSpPr>
        <p:sp>
          <p:nvSpPr>
            <p:cNvPr id="7" name="Forme libre 7"/>
            <p:cNvSpPr/>
            <p:nvPr userDrawn="1"/>
          </p:nvSpPr>
          <p:spPr>
            <a:xfrm flipV="1">
              <a:off x="1042897" y="786630"/>
              <a:ext cx="3394313" cy="5284741"/>
            </a:xfrm>
            <a:custGeom>
              <a:avLst/>
              <a:gdLst>
                <a:gd name="connsiteX0" fmla="*/ 86885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869194 w 3333540"/>
                <a:gd name="connsiteY9" fmla="*/ 2720193 h 3559164"/>
                <a:gd name="connsiteX10" fmla="*/ 909661 w 3333540"/>
                <a:gd name="connsiteY10" fmla="*/ 2681749 h 3559164"/>
                <a:gd name="connsiteX11" fmla="*/ 869194 w 3333540"/>
                <a:gd name="connsiteY11" fmla="*/ 2720133 h 3559164"/>
                <a:gd name="connsiteX12" fmla="*/ 1047540 w 3333540"/>
                <a:gd name="connsiteY12" fmla="*/ 3559164 h 3559164"/>
                <a:gd name="connsiteX13" fmla="*/ 3333540 w 3333540"/>
                <a:gd name="connsiteY13" fmla="*/ 1779582 h 3559164"/>
                <a:gd name="connsiteX14" fmla="*/ 1047540 w 3333540"/>
                <a:gd name="connsiteY14" fmla="*/ 0 h 3559164"/>
                <a:gd name="connsiteX15" fmla="*/ 1047540 w 3333540"/>
                <a:gd name="connsiteY15" fmla="*/ 999484 h 3559164"/>
                <a:gd name="connsiteX16" fmla="*/ 0 w 3333540"/>
                <a:gd name="connsiteY16" fmla="*/ 5862 h 3559164"/>
                <a:gd name="connsiteX17" fmla="*/ 0 w 3333540"/>
                <a:gd name="connsiteY17" fmla="*/ 3544590 h 3559164"/>
                <a:gd name="connsiteX18" fmla="*/ 869194 w 3333540"/>
                <a:gd name="connsiteY18" fmla="*/ 2720133 h 3559164"/>
                <a:gd name="connsiteX19" fmla="*/ 869194 w 3333540"/>
                <a:gd name="connsiteY19" fmla="*/ 2546457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869194 w 3333540"/>
                <a:gd name="connsiteY21" fmla="*/ 2546457 h 3559164"/>
                <a:gd name="connsiteX22" fmla="*/ 1052074 w 3333540"/>
                <a:gd name="connsiteY22" fmla="*/ 2546457 h 3559164"/>
                <a:gd name="connsiteX23" fmla="*/ 909661 w 3333540"/>
                <a:gd name="connsiteY23" fmla="*/ 2681749 h 3559164"/>
                <a:gd name="connsiteX24" fmla="*/ 1047540 w 3333540"/>
                <a:gd name="connsiteY24" fmla="*/ 2550967 h 3559164"/>
                <a:gd name="connsiteX25" fmla="*/ 1047540 w 3333540"/>
                <a:gd name="connsiteY25"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1052074 w 3333540"/>
                <a:gd name="connsiteY21" fmla="*/ 2546457 h 3559164"/>
                <a:gd name="connsiteX22" fmla="*/ 909661 w 3333540"/>
                <a:gd name="connsiteY22" fmla="*/ 2681749 h 3559164"/>
                <a:gd name="connsiteX23" fmla="*/ 1047540 w 3333540"/>
                <a:gd name="connsiteY23" fmla="*/ 2550967 h 3559164"/>
                <a:gd name="connsiteX24" fmla="*/ 1047540 w 3333540"/>
                <a:gd name="connsiteY24"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23" fmla="*/ 1047540 w 3333540"/>
                <a:gd name="connsiteY23"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33 h 3559164"/>
                <a:gd name="connsiteX11" fmla="*/ 909661 w 3333540"/>
                <a:gd name="connsiteY11" fmla="*/ 2681749 h 3559164"/>
                <a:gd name="connsiteX12" fmla="*/ 869194 w 3333540"/>
                <a:gd name="connsiteY12" fmla="*/ 2720133 h 3559164"/>
                <a:gd name="connsiteX13" fmla="*/ 1047540 w 3333540"/>
                <a:gd name="connsiteY13" fmla="*/ 3559164 h 3559164"/>
                <a:gd name="connsiteX14" fmla="*/ 3333540 w 3333540"/>
                <a:gd name="connsiteY14" fmla="*/ 1779582 h 3559164"/>
                <a:gd name="connsiteX15" fmla="*/ 1047540 w 3333540"/>
                <a:gd name="connsiteY15" fmla="*/ 0 h 3559164"/>
                <a:gd name="connsiteX16" fmla="*/ 1047540 w 3333540"/>
                <a:gd name="connsiteY16" fmla="*/ 999484 h 3559164"/>
                <a:gd name="connsiteX17" fmla="*/ 0 w 3333540"/>
                <a:gd name="connsiteY17" fmla="*/ 5862 h 3559164"/>
                <a:gd name="connsiteX18" fmla="*/ 0 w 3333540"/>
                <a:gd name="connsiteY18" fmla="*/ 3544590 h 3559164"/>
                <a:gd name="connsiteX19" fmla="*/ 1052074 w 3333540"/>
                <a:gd name="connsiteY19" fmla="*/ 2546457 h 3559164"/>
                <a:gd name="connsiteX20" fmla="*/ 909661 w 3333540"/>
                <a:gd name="connsiteY20" fmla="*/ 2681749 h 3559164"/>
                <a:gd name="connsiteX21" fmla="*/ 1047540 w 3333540"/>
                <a:gd name="connsiteY21" fmla="*/ 2550967 h 3559164"/>
                <a:gd name="connsiteX22" fmla="*/ 1047540 w 3333540"/>
                <a:gd name="connsiteY22"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909661 w 3333540"/>
                <a:gd name="connsiteY17" fmla="*/ 2681749 h 3559164"/>
                <a:gd name="connsiteX18" fmla="*/ 1047540 w 3333540"/>
                <a:gd name="connsiteY18" fmla="*/ 2550967 h 3559164"/>
                <a:gd name="connsiteX19" fmla="*/ 1047540 w 3333540"/>
                <a:gd name="connsiteY19"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1047540 w 3333540"/>
                <a:gd name="connsiteY17" fmla="*/ 2550967 h 3559164"/>
                <a:gd name="connsiteX18" fmla="*/ 1047540 w 3333540"/>
                <a:gd name="connsiteY18"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52074 w 3333540"/>
                <a:gd name="connsiteY13" fmla="*/ 2546457 h 3559164"/>
                <a:gd name="connsiteX14" fmla="*/ 1047540 w 3333540"/>
                <a:gd name="connsiteY14" fmla="*/ 2550967 h 3559164"/>
                <a:gd name="connsiteX15" fmla="*/ 1047540 w 3333540"/>
                <a:gd name="connsiteY15"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47540 w 3333540"/>
                <a:gd name="connsiteY13" fmla="*/ 2550967 h 3559164"/>
                <a:gd name="connsiteX14" fmla="*/ 1047540 w 3333540"/>
                <a:gd name="connsiteY14"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1047540 w 3333540"/>
                <a:gd name="connsiteY12" fmla="*/ 2550967 h 3559164"/>
                <a:gd name="connsiteX13" fmla="*/ 1047540 w 3333540"/>
                <a:gd name="connsiteY13" fmla="*/ 3559164 h 3559164"/>
                <a:gd name="connsiteX0" fmla="*/ 421724 w 2286000"/>
                <a:gd name="connsiteY0" fmla="*/ 2607677 h 3559164"/>
                <a:gd name="connsiteX1" fmla="*/ 421724 w 2286000"/>
                <a:gd name="connsiteY1" fmla="*/ 2150950 h 3559164"/>
                <a:gd name="connsiteX2" fmla="*/ 817836 w 2286000"/>
                <a:gd name="connsiteY2" fmla="*/ 1775226 h 3559164"/>
                <a:gd name="connsiteX3" fmla="*/ 421724 w 2286000"/>
                <a:gd name="connsiteY3" fmla="*/ 1399502 h 3559164"/>
                <a:gd name="connsiteX4" fmla="*/ 421724 w 2286000"/>
                <a:gd name="connsiteY4" fmla="*/ 951493 h 3559164"/>
                <a:gd name="connsiteX5" fmla="*/ 1482428 w 2286000"/>
                <a:gd name="connsiteY5" fmla="*/ 1779585 h 3559164"/>
                <a:gd name="connsiteX6" fmla="*/ 421724 w 2286000"/>
                <a:gd name="connsiteY6" fmla="*/ 2607677 h 3559164"/>
                <a:gd name="connsiteX7" fmla="*/ 0 w 2286000"/>
                <a:gd name="connsiteY7" fmla="*/ 3559164 h 3559164"/>
                <a:gd name="connsiteX8" fmla="*/ 2286000 w 2286000"/>
                <a:gd name="connsiteY8" fmla="*/ 1779582 h 3559164"/>
                <a:gd name="connsiteX9" fmla="*/ 0 w 2286000"/>
                <a:gd name="connsiteY9" fmla="*/ 0 h 3559164"/>
                <a:gd name="connsiteX10" fmla="*/ 0 w 2286000"/>
                <a:gd name="connsiteY10" fmla="*/ 999484 h 3559164"/>
                <a:gd name="connsiteX11" fmla="*/ 0 w 2286000"/>
                <a:gd name="connsiteY11" fmla="*/ 2550967 h 3559164"/>
                <a:gd name="connsiteX12" fmla="*/ 0 w 2286000"/>
                <a:gd name="connsiteY12" fmla="*/ 3559164 h 3559164"/>
                <a:gd name="connsiteX0" fmla="*/ 421724 w 2286000"/>
                <a:gd name="connsiteY0" fmla="*/ 2607677 h 3559164"/>
                <a:gd name="connsiteX1" fmla="*/ 421724 w 2286000"/>
                <a:gd name="connsiteY1" fmla="*/ 2150950 h 3559164"/>
                <a:gd name="connsiteX2" fmla="*/ 421724 w 2286000"/>
                <a:gd name="connsiteY2" fmla="*/ 1399502 h 3559164"/>
                <a:gd name="connsiteX3" fmla="*/ 421724 w 2286000"/>
                <a:gd name="connsiteY3" fmla="*/ 951493 h 3559164"/>
                <a:gd name="connsiteX4" fmla="*/ 1482428 w 2286000"/>
                <a:gd name="connsiteY4" fmla="*/ 1779585 h 3559164"/>
                <a:gd name="connsiteX5" fmla="*/ 421724 w 2286000"/>
                <a:gd name="connsiteY5" fmla="*/ 2607677 h 3559164"/>
                <a:gd name="connsiteX6" fmla="*/ 0 w 2286000"/>
                <a:gd name="connsiteY6" fmla="*/ 3559164 h 3559164"/>
                <a:gd name="connsiteX7" fmla="*/ 2286000 w 2286000"/>
                <a:gd name="connsiteY7" fmla="*/ 1779582 h 3559164"/>
                <a:gd name="connsiteX8" fmla="*/ 0 w 2286000"/>
                <a:gd name="connsiteY8" fmla="*/ 0 h 3559164"/>
                <a:gd name="connsiteX9" fmla="*/ 0 w 2286000"/>
                <a:gd name="connsiteY9" fmla="*/ 999484 h 3559164"/>
                <a:gd name="connsiteX10" fmla="*/ 0 w 2286000"/>
                <a:gd name="connsiteY10" fmla="*/ 2550967 h 3559164"/>
                <a:gd name="connsiteX11" fmla="*/ 0 w 2286000"/>
                <a:gd name="connsiteY11" fmla="*/ 3559164 h 355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0" h="3559164">
                  <a:moveTo>
                    <a:pt x="421724" y="2607677"/>
                  </a:moveTo>
                  <a:lnTo>
                    <a:pt x="421724" y="2150950"/>
                  </a:lnTo>
                  <a:lnTo>
                    <a:pt x="421724" y="1399502"/>
                  </a:lnTo>
                  <a:lnTo>
                    <a:pt x="421724" y="951493"/>
                  </a:lnTo>
                  <a:lnTo>
                    <a:pt x="1482428" y="1779585"/>
                  </a:lnTo>
                  <a:lnTo>
                    <a:pt x="421724" y="2607677"/>
                  </a:lnTo>
                  <a:close/>
                  <a:moveTo>
                    <a:pt x="0" y="3559164"/>
                  </a:moveTo>
                  <a:lnTo>
                    <a:pt x="2286000" y="1779582"/>
                  </a:lnTo>
                  <a:lnTo>
                    <a:pt x="0" y="0"/>
                  </a:lnTo>
                  <a:lnTo>
                    <a:pt x="0" y="999484"/>
                  </a:lnTo>
                  <a:lnTo>
                    <a:pt x="0" y="2550967"/>
                  </a:lnTo>
                  <a:lnTo>
                    <a:pt x="0" y="3559164"/>
                  </a:lnTo>
                  <a:close/>
                </a:path>
              </a:pathLst>
            </a:custGeom>
            <a:gradFill flip="none" rotWithShape="1">
              <a:gsLst>
                <a:gs pos="15000">
                  <a:srgbClr val="336699"/>
                </a:gs>
                <a:gs pos="63000">
                  <a:srgbClr val="0782BE"/>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8" name="Forme libre 7"/>
            <p:cNvSpPr/>
            <p:nvPr userDrawn="1"/>
          </p:nvSpPr>
          <p:spPr>
            <a:xfrm rot="5400000">
              <a:off x="-1009262" y="2288754"/>
              <a:ext cx="4268672" cy="2250151"/>
            </a:xfrm>
            <a:custGeom>
              <a:avLst/>
              <a:gdLst>
                <a:gd name="connsiteX0" fmla="*/ 1759219 w 4268672"/>
                <a:gd name="connsiteY0" fmla="*/ 395471 h 2250151"/>
                <a:gd name="connsiteX1" fmla="*/ 2134335 w 4268672"/>
                <a:gd name="connsiteY1" fmla="*/ 0 h 2250151"/>
                <a:gd name="connsiteX2" fmla="*/ 2134337 w 4268672"/>
                <a:gd name="connsiteY2" fmla="*/ 0 h 2250151"/>
                <a:gd name="connsiteX3" fmla="*/ 2509452 w 4268672"/>
                <a:gd name="connsiteY3" fmla="*/ 395471 h 2250151"/>
                <a:gd name="connsiteX4" fmla="*/ 0 w 4268672"/>
                <a:gd name="connsiteY4" fmla="*/ 2250151 h 2250151"/>
                <a:gd name="connsiteX5" fmla="*/ 733075 w 4268672"/>
                <a:gd name="connsiteY5" fmla="*/ 1477297 h 2250151"/>
                <a:gd name="connsiteX6" fmla="*/ 3535598 w 4268672"/>
                <a:gd name="connsiteY6" fmla="*/ 1477297 h 2250151"/>
                <a:gd name="connsiteX7" fmla="*/ 4268672 w 4268672"/>
                <a:gd name="connsiteY7" fmla="*/ 2250151 h 225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8672" h="2250151">
                  <a:moveTo>
                    <a:pt x="1759219" y="395471"/>
                  </a:moveTo>
                  <a:lnTo>
                    <a:pt x="2134335" y="0"/>
                  </a:lnTo>
                  <a:lnTo>
                    <a:pt x="2134337" y="0"/>
                  </a:lnTo>
                  <a:lnTo>
                    <a:pt x="2509452" y="395471"/>
                  </a:lnTo>
                  <a:close/>
                  <a:moveTo>
                    <a:pt x="0" y="2250151"/>
                  </a:moveTo>
                  <a:lnTo>
                    <a:pt x="733075" y="1477297"/>
                  </a:lnTo>
                  <a:lnTo>
                    <a:pt x="3535598" y="1477297"/>
                  </a:lnTo>
                  <a:lnTo>
                    <a:pt x="4268672" y="2250151"/>
                  </a:lnTo>
                  <a:close/>
                </a:path>
              </a:pathLst>
            </a:custGeom>
            <a:gradFill>
              <a:gsLst>
                <a:gs pos="0">
                  <a:srgbClr val="CC5011"/>
                </a:gs>
                <a:gs pos="82000">
                  <a:srgbClr val="EB5D16"/>
                </a:gs>
              </a:gsLst>
              <a:lin ang="27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prstClr val="white"/>
                </a:solidFill>
                <a:effectLst/>
                <a:uLnTx/>
                <a:uFillTx/>
                <a:latin typeface="Century Gothic" panose="020B0502020202020204" pitchFamily="34" charset="0"/>
                <a:ea typeface="+mn-ea"/>
                <a:cs typeface="+mn-cs"/>
              </a:endParaRPr>
            </a:p>
          </p:txBody>
        </p:sp>
      </p:grpSp>
      <p:sp>
        <p:nvSpPr>
          <p:cNvPr id="10" name="Titre 3"/>
          <p:cNvSpPr txBox="1">
            <a:spLocks/>
          </p:cNvSpPr>
          <p:nvPr userDrawn="1"/>
        </p:nvSpPr>
        <p:spPr>
          <a:xfrm>
            <a:off x="3103499" y="2410261"/>
            <a:ext cx="6243449" cy="2037481"/>
          </a:xfrm>
          <a:prstGeom prst="rect">
            <a:avLst/>
          </a:prstGeom>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23" rtl="0" eaLnBrk="1" fontAlgn="auto" latinLnBrk="0" hangingPunct="1">
              <a:lnSpc>
                <a:spcPct val="90000"/>
              </a:lnSpc>
              <a:spcBef>
                <a:spcPts val="2400"/>
              </a:spcBef>
              <a:spcAft>
                <a:spcPts val="0"/>
              </a:spcAft>
              <a:buClrTx/>
              <a:buSzTx/>
              <a:buFontTx/>
              <a:buNone/>
              <a:tabLst/>
              <a:defRPr/>
            </a:pPr>
            <a:r>
              <a:rPr kumimoji="0" lang="en-US" sz="3200" b="0" i="0" u="none" strike="noStrike" kern="1200" cap="none" spc="0" normalizeH="0" baseline="0" noProof="0">
                <a:ln>
                  <a:noFill/>
                </a:ln>
                <a:solidFill>
                  <a:srgbClr val="0782BE"/>
                </a:solidFill>
                <a:effectLst/>
                <a:uLnTx/>
                <a:uFillTx/>
                <a:latin typeface="Segoe UI Light" panose="020B0502040204020203" pitchFamily="34" charset="0"/>
                <a:ea typeface="+mj-ea"/>
                <a:cs typeface="Segoe UI Light" panose="020B0502040204020203" pitchFamily="34" charset="0"/>
              </a:rPr>
              <a:t>UpSlide Table Of Content Master </a:t>
            </a:r>
          </a:p>
          <a:p>
            <a:pPr marL="0" marR="0" lvl="0" indent="0" algn="l" defTabSz="914423" rtl="0" eaLnBrk="1" fontAlgn="auto" latinLnBrk="0" hangingPunct="1">
              <a:lnSpc>
                <a:spcPct val="90000"/>
              </a:lnSpc>
              <a:spcBef>
                <a:spcPts val="2400"/>
              </a:spcBef>
              <a:spcAft>
                <a:spcPts val="0"/>
              </a:spcAft>
              <a:buClrTx/>
              <a:buSzTx/>
              <a:buFontTx/>
              <a:buNone/>
              <a:tabLst/>
              <a:defRPr/>
            </a:pPr>
            <a:r>
              <a:rPr kumimoji="0" lang="en-US" sz="3200" b="1" i="0" u="none" strike="noStrike" kern="1200" cap="none" spc="0" normalizeH="0" baseline="0" noProof="0">
                <a:ln>
                  <a:noFill/>
                </a:ln>
                <a:solidFill>
                  <a:srgbClr val="0782BE"/>
                </a:solidFill>
                <a:effectLst/>
                <a:uLnTx/>
                <a:uFillTx/>
                <a:latin typeface="Segoe UI Light" panose="020B0502040204020203" pitchFamily="34" charset="0"/>
                <a:ea typeface="+mj-ea"/>
                <a:cs typeface="Segoe UI Light" panose="020B0502040204020203" pitchFamily="34" charset="0"/>
              </a:rPr>
              <a:t>Do not edit</a:t>
            </a:r>
          </a:p>
          <a:p>
            <a:pPr marL="0" marR="0" lvl="0" indent="0" algn="l" defTabSz="914423" rtl="0" eaLnBrk="1" fontAlgn="auto" latinLnBrk="0" hangingPunct="1">
              <a:lnSpc>
                <a:spcPct val="90000"/>
              </a:lnSpc>
              <a:spcBef>
                <a:spcPts val="2400"/>
              </a:spcBef>
              <a:spcAft>
                <a:spcPts val="0"/>
              </a:spcAft>
              <a:buClrTx/>
              <a:buSzTx/>
              <a:buFontTx/>
              <a:buNone/>
              <a:tabLst/>
              <a:defRPr/>
            </a:pPr>
            <a:r>
              <a:rPr kumimoji="0" lang="en-US" sz="3200" b="1" i="0" u="none" strike="noStrike" kern="1200" cap="none" spc="0" normalizeH="0" baseline="0" noProof="0">
                <a:ln>
                  <a:noFill/>
                </a:ln>
                <a:solidFill>
                  <a:srgbClr val="0782BE"/>
                </a:solidFill>
                <a:effectLst/>
                <a:uLnTx/>
                <a:uFillTx/>
                <a:latin typeface="Segoe UI Light" panose="020B0502040204020203" pitchFamily="34" charset="0"/>
                <a:ea typeface="+mj-ea"/>
                <a:cs typeface="Segoe UI Light" panose="020B0502040204020203" pitchFamily="34" charset="0"/>
              </a:rPr>
              <a:t>Do not delete</a:t>
            </a:r>
          </a:p>
        </p:txBody>
      </p:sp>
    </p:spTree>
    <p:extLst>
      <p:ext uri="{BB962C8B-B14F-4D97-AF65-F5344CB8AC3E}">
        <p14:creationId xmlns:p14="http://schemas.microsoft.com/office/powerpoint/2010/main" val="13561472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rtl="0" fontAlgn="base">
        <a:spcBef>
          <a:spcPct val="0"/>
        </a:spcBef>
        <a:spcAft>
          <a:spcPct val="0"/>
        </a:spcAft>
        <a:defRPr sz="2400" b="1" kern="1200">
          <a:solidFill>
            <a:srgbClr val="376092"/>
          </a:solidFill>
          <a:latin typeface="Garamond" pitchFamily="18" charset="0"/>
          <a:ea typeface="+mj-ea"/>
          <a:cs typeface="+mj-cs"/>
        </a:defRPr>
      </a:lvl1pPr>
      <a:lvl2pPr algn="l" rtl="0" fontAlgn="base">
        <a:spcBef>
          <a:spcPct val="0"/>
        </a:spcBef>
        <a:spcAft>
          <a:spcPct val="0"/>
        </a:spcAft>
        <a:defRPr sz="2400" b="1">
          <a:solidFill>
            <a:srgbClr val="376092"/>
          </a:solidFill>
          <a:latin typeface="Garamond" pitchFamily="18" charset="0"/>
        </a:defRPr>
      </a:lvl2pPr>
      <a:lvl3pPr algn="l" rtl="0" fontAlgn="base">
        <a:spcBef>
          <a:spcPct val="0"/>
        </a:spcBef>
        <a:spcAft>
          <a:spcPct val="0"/>
        </a:spcAft>
        <a:defRPr sz="2400" b="1">
          <a:solidFill>
            <a:srgbClr val="376092"/>
          </a:solidFill>
          <a:latin typeface="Garamond" pitchFamily="18" charset="0"/>
        </a:defRPr>
      </a:lvl3pPr>
      <a:lvl4pPr algn="l" rtl="0" fontAlgn="base">
        <a:spcBef>
          <a:spcPct val="0"/>
        </a:spcBef>
        <a:spcAft>
          <a:spcPct val="0"/>
        </a:spcAft>
        <a:defRPr sz="2400" b="1">
          <a:solidFill>
            <a:srgbClr val="376092"/>
          </a:solidFill>
          <a:latin typeface="Garamond" pitchFamily="18" charset="0"/>
        </a:defRPr>
      </a:lvl4pPr>
      <a:lvl5pPr algn="l" rtl="0" fontAlgn="base">
        <a:spcBef>
          <a:spcPct val="0"/>
        </a:spcBef>
        <a:spcAft>
          <a:spcPct val="0"/>
        </a:spcAft>
        <a:defRPr sz="2400" b="1">
          <a:solidFill>
            <a:srgbClr val="376092"/>
          </a:solidFill>
          <a:latin typeface="Garamond" pitchFamily="18" charset="0"/>
        </a:defRPr>
      </a:lvl5pPr>
      <a:lvl6pPr marL="457200" algn="l" rtl="0" fontAlgn="base">
        <a:spcBef>
          <a:spcPct val="0"/>
        </a:spcBef>
        <a:spcAft>
          <a:spcPct val="0"/>
        </a:spcAft>
        <a:defRPr sz="2400" b="1">
          <a:solidFill>
            <a:srgbClr val="376092"/>
          </a:solidFill>
          <a:latin typeface="Garamond" pitchFamily="18" charset="0"/>
        </a:defRPr>
      </a:lvl6pPr>
      <a:lvl7pPr marL="914400" algn="l" rtl="0" fontAlgn="base">
        <a:spcBef>
          <a:spcPct val="0"/>
        </a:spcBef>
        <a:spcAft>
          <a:spcPct val="0"/>
        </a:spcAft>
        <a:defRPr sz="2400" b="1">
          <a:solidFill>
            <a:srgbClr val="376092"/>
          </a:solidFill>
          <a:latin typeface="Garamond" pitchFamily="18" charset="0"/>
        </a:defRPr>
      </a:lvl7pPr>
      <a:lvl8pPr marL="1371600" algn="l" rtl="0" fontAlgn="base">
        <a:spcBef>
          <a:spcPct val="0"/>
        </a:spcBef>
        <a:spcAft>
          <a:spcPct val="0"/>
        </a:spcAft>
        <a:defRPr sz="2400" b="1">
          <a:solidFill>
            <a:srgbClr val="376092"/>
          </a:solidFill>
          <a:latin typeface="Garamond" pitchFamily="18" charset="0"/>
        </a:defRPr>
      </a:lvl8pPr>
      <a:lvl9pPr marL="1828800" algn="l" rtl="0" fontAlgn="base">
        <a:spcBef>
          <a:spcPct val="0"/>
        </a:spcBef>
        <a:spcAft>
          <a:spcPct val="0"/>
        </a:spcAft>
        <a:defRPr sz="2400" b="1">
          <a:solidFill>
            <a:srgbClr val="376092"/>
          </a:solidFill>
          <a:latin typeface="Garamond" pitchFamily="18" charset="0"/>
        </a:defRPr>
      </a:lvl9pPr>
    </p:titleStyle>
    <p:bodyStyle>
      <a:lvl1pPr algn="l" rtl="0" fontAlgn="base">
        <a:spcBef>
          <a:spcPct val="20000"/>
        </a:spcBef>
        <a:spcAft>
          <a:spcPct val="0"/>
        </a:spcAft>
        <a:buClr>
          <a:srgbClr val="376092"/>
        </a:buClr>
        <a:buSzPct val="80000"/>
        <a:defRPr lang="en-US" sz="1400" b="1" kern="1200" dirty="0">
          <a:solidFill>
            <a:srgbClr val="376092"/>
          </a:solidFill>
          <a:latin typeface="Garamond" pitchFamily="18" charset="0"/>
          <a:ea typeface="+mj-ea"/>
          <a:cs typeface="+mj-cs"/>
        </a:defRPr>
      </a:lvl1pPr>
      <a:lvl2pPr algn="l" rtl="0" fontAlgn="base">
        <a:spcBef>
          <a:spcPct val="20000"/>
        </a:spcBef>
        <a:spcAft>
          <a:spcPct val="0"/>
        </a:spcAft>
        <a:buClr>
          <a:srgbClr val="376092"/>
        </a:buClr>
        <a:buFont typeface="Arial" charset="0"/>
        <a:defRPr lang="en-US" sz="1400" kern="1200" dirty="0">
          <a:solidFill>
            <a:schemeClr val="tx1"/>
          </a:solidFill>
          <a:latin typeface="Garamond" pitchFamily="18" charset="0"/>
          <a:ea typeface="+mn-ea"/>
          <a:cs typeface="+mn-cs"/>
        </a:defRPr>
      </a:lvl2pPr>
      <a:lvl3pPr marL="265113" indent="-265113" algn="l" rtl="0" fontAlgn="base">
        <a:spcBef>
          <a:spcPct val="20000"/>
        </a:spcBef>
        <a:spcAft>
          <a:spcPct val="0"/>
        </a:spcAft>
        <a:buClr>
          <a:srgbClr val="376092"/>
        </a:buClr>
        <a:buBlip>
          <a:blip r:embed="rId6"/>
        </a:buBlip>
        <a:defRPr lang="en-US" sz="1400" kern="1200">
          <a:solidFill>
            <a:schemeClr val="tx1"/>
          </a:solidFill>
          <a:latin typeface="Garamond" pitchFamily="18" charset="0"/>
          <a:ea typeface="+mn-ea"/>
          <a:cs typeface="+mn-cs"/>
        </a:defRPr>
      </a:lvl3pPr>
      <a:lvl4pPr marL="446088" indent="-180975" algn="l" rtl="0" fontAlgn="base">
        <a:spcBef>
          <a:spcPct val="20000"/>
        </a:spcBef>
        <a:spcAft>
          <a:spcPct val="0"/>
        </a:spcAft>
        <a:buFont typeface="Arial" charset="0"/>
        <a:buChar char="–"/>
        <a:defRPr lang="en-US" sz="1400" kern="1200" dirty="0">
          <a:solidFill>
            <a:schemeClr val="tx1"/>
          </a:solidFill>
          <a:latin typeface="Garamond" pitchFamily="18" charset="0"/>
          <a:ea typeface="+mj-ea"/>
          <a:cs typeface="+mj-cs"/>
        </a:defRPr>
      </a:lvl4pPr>
      <a:lvl5pPr marL="627063" indent="-180975" algn="l" rtl="0" fontAlgn="base">
        <a:spcBef>
          <a:spcPct val="20000"/>
        </a:spcBef>
        <a:spcAft>
          <a:spcPct val="0"/>
        </a:spcAft>
        <a:buClr>
          <a:schemeClr val="tx2"/>
        </a:buClr>
        <a:buFont typeface="Arial" charset="0"/>
        <a:buChar char="•"/>
        <a:defRPr lang="en-US" sz="1400" kern="1200" dirty="0">
          <a:solidFill>
            <a:schemeClr val="tx1"/>
          </a:solidFill>
          <a:latin typeface="Garamond" pitchFamily="18" charset="0"/>
          <a:ea typeface="+mj-ea"/>
          <a:cs typeface="+mj-cs"/>
        </a:defRPr>
      </a:lvl5pPr>
      <a:lvl6pPr marL="627063" marR="0" indent="180975" algn="l" defTabSz="914400" rtl="0" eaLnBrk="1" fontAlgn="auto" latinLnBrk="0" hangingPunct="1">
        <a:lnSpc>
          <a:spcPct val="100000"/>
        </a:lnSpc>
        <a:spcBef>
          <a:spcPct val="20000"/>
        </a:spcBef>
        <a:spcAft>
          <a:spcPts val="0"/>
        </a:spcAft>
        <a:buClr>
          <a:schemeClr val="tx2"/>
        </a:buClr>
        <a:buSzTx/>
        <a:buFont typeface="Garamond" pitchFamily="18" charset="0"/>
        <a:buChar char="−"/>
        <a:tabLst/>
        <a:defRPr lang="en-US" sz="1400" kern="1200" dirty="0" smtClean="0">
          <a:solidFill>
            <a:schemeClr val="tx1"/>
          </a:solidFill>
          <a:latin typeface="+mn-lt"/>
          <a:ea typeface="+mn-ea"/>
          <a:cs typeface="+mn-cs"/>
        </a:defRPr>
      </a:lvl6pPr>
      <a:lvl7pPr marL="989013" marR="0" indent="-180975" algn="l" defTabSz="914400" rtl="0" eaLnBrk="1" fontAlgn="auto" latinLnBrk="0" hangingPunct="1">
        <a:lnSpc>
          <a:spcPct val="100000"/>
        </a:lnSpc>
        <a:spcBef>
          <a:spcPct val="20000"/>
        </a:spcBef>
        <a:spcAft>
          <a:spcPts val="0"/>
        </a:spcAft>
        <a:buClr>
          <a:schemeClr val="tx2"/>
        </a:buClr>
        <a:buSzTx/>
        <a:buFont typeface="Garamond" pitchFamily="18" charset="0"/>
        <a:buChar char="−"/>
        <a:tabLst/>
        <a:defRPr lang="en-US" sz="1400" kern="1200" baseline="0" dirty="0" smtClean="0">
          <a:solidFill>
            <a:schemeClr val="tx1"/>
          </a:solidFill>
          <a:latin typeface="Garamond" pitchFamily="18" charset="0"/>
          <a:ea typeface="+mn-ea"/>
          <a:cs typeface="+mn-cs"/>
        </a:defRPr>
      </a:lvl7pPr>
      <a:lvl8pPr marL="1169988" indent="-180975" algn="l" defTabSz="914400" rtl="0" eaLnBrk="1" latinLnBrk="0" hangingPunct="1">
        <a:spcBef>
          <a:spcPct val="20000"/>
        </a:spcBef>
        <a:buFont typeface="Garamond" pitchFamily="18" charset="0"/>
        <a:buChar char="−"/>
        <a:defRPr lang="en-US" sz="1400" kern="1200" baseline="0" dirty="0" smtClean="0">
          <a:solidFill>
            <a:schemeClr val="tx1"/>
          </a:solidFill>
          <a:latin typeface="Garamond" pitchFamily="18" charset="0"/>
          <a:ea typeface="+mn-ea"/>
          <a:cs typeface="+mn-cs"/>
        </a:defRPr>
      </a:lvl8pPr>
      <a:lvl9pPr marL="1339850" indent="-169863" algn="l" defTabSz="914400" rtl="0" eaLnBrk="1" latinLnBrk="0" hangingPunct="1">
        <a:spcBef>
          <a:spcPct val="20000"/>
        </a:spcBef>
        <a:buFont typeface="Garamond" pitchFamily="18" charset="0"/>
        <a:buChar char="−"/>
        <a:defRPr lang="en-US" sz="1400" kern="1200" baseline="0" dirty="0" smtClean="0">
          <a:solidFill>
            <a:schemeClr val="tx1"/>
          </a:solidFill>
          <a:latin typeface="Garamond"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19.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96F04-0B3B-48D2-97F7-8F1B0BAA9624}"/>
              </a:ext>
            </a:extLst>
          </p:cNvPr>
          <p:cNvSpPr>
            <a:spLocks noGrp="1"/>
          </p:cNvSpPr>
          <p:nvPr>
            <p:ph type="ctrTitle"/>
          </p:nvPr>
        </p:nvSpPr>
        <p:spPr>
          <a:xfrm>
            <a:off x="2267482" y="3068960"/>
            <a:ext cx="7083582" cy="290195"/>
          </a:xfrm>
        </p:spPr>
        <p:txBody>
          <a:bodyPr/>
          <a:lstStyle/>
          <a:p>
            <a:r>
              <a:rPr lang="en-US" sz="2000">
                <a:latin typeface="Helvetica Neue"/>
                <a:cs typeface="Calibri"/>
              </a:rPr>
              <a:t>Business Strategy – Bokan</a:t>
            </a:r>
            <a:endParaRPr lang="en-US" sz="2000">
              <a:latin typeface="Helvetica Neue"/>
              <a:cs typeface="Calibri" panose="020F0502020204030204" pitchFamily="34" charset="0"/>
            </a:endParaRPr>
          </a:p>
        </p:txBody>
      </p:sp>
      <p:sp>
        <p:nvSpPr>
          <p:cNvPr id="3" name="Sous-titre 2">
            <a:extLst>
              <a:ext uri="{FF2B5EF4-FFF2-40B4-BE49-F238E27FC236}">
                <a16:creationId xmlns:a16="http://schemas.microsoft.com/office/drawing/2014/main" id="{4B71E972-2A98-415A-8CEA-DF7DB8DB4C11}"/>
              </a:ext>
            </a:extLst>
          </p:cNvPr>
          <p:cNvSpPr>
            <a:spLocks noGrp="1"/>
          </p:cNvSpPr>
          <p:nvPr>
            <p:ph type="subTitle" idx="1"/>
          </p:nvPr>
        </p:nvSpPr>
        <p:spPr>
          <a:xfrm>
            <a:off x="2266950" y="3553854"/>
            <a:ext cx="6648450" cy="290196"/>
          </a:xfrm>
        </p:spPr>
        <p:txBody>
          <a:bodyPr/>
          <a:lstStyle/>
          <a:p>
            <a:r>
              <a:rPr lang="en-US">
                <a:solidFill>
                  <a:schemeClr val="accent5">
                    <a:lumMod val="25000"/>
                  </a:schemeClr>
                </a:solidFill>
                <a:latin typeface="Helvetica Neue"/>
                <a:cs typeface="Calibri" panose="020F0502020204030204" pitchFamily="34" charset="0"/>
              </a:rPr>
              <a:t>Final Presentation</a:t>
            </a:r>
          </a:p>
        </p:txBody>
      </p:sp>
      <p:sp>
        <p:nvSpPr>
          <p:cNvPr id="4" name="Espace réservé du texte 3">
            <a:extLst>
              <a:ext uri="{FF2B5EF4-FFF2-40B4-BE49-F238E27FC236}">
                <a16:creationId xmlns:a16="http://schemas.microsoft.com/office/drawing/2014/main" id="{338770B2-72F1-48AC-8142-614ED51A2AAB}"/>
              </a:ext>
            </a:extLst>
          </p:cNvPr>
          <p:cNvSpPr>
            <a:spLocks noGrp="1"/>
          </p:cNvSpPr>
          <p:nvPr>
            <p:ph type="body" sz="quarter" idx="10"/>
          </p:nvPr>
        </p:nvSpPr>
        <p:spPr>
          <a:xfrm>
            <a:off x="2266950" y="3844367"/>
            <a:ext cx="6648450" cy="199789"/>
          </a:xfrm>
        </p:spPr>
        <p:txBody>
          <a:bodyPr/>
          <a:lstStyle/>
          <a:p>
            <a:r>
              <a:rPr lang="en-US">
                <a:solidFill>
                  <a:schemeClr val="accent5">
                    <a:lumMod val="25000"/>
                  </a:schemeClr>
                </a:solidFill>
                <a:latin typeface="Helvetica Neue"/>
                <a:cs typeface="Calibri" panose="020F0502020204030204" pitchFamily="34" charset="0"/>
              </a:rPr>
              <a:t>March 2021</a:t>
            </a:r>
          </a:p>
        </p:txBody>
      </p:sp>
    </p:spTree>
    <p:extLst>
      <p:ext uri="{BB962C8B-B14F-4D97-AF65-F5344CB8AC3E}">
        <p14:creationId xmlns:p14="http://schemas.microsoft.com/office/powerpoint/2010/main" val="92729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Some dish compositions are disliked by consumers</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10</a:t>
            </a:fld>
            <a:endParaRPr lang="en-US">
              <a:solidFill>
                <a:schemeClr val="accent5">
                  <a:lumMod val="25000"/>
                </a:schemeClr>
              </a:solidFill>
              <a:latin typeface="Helvetica Neue"/>
            </a:endParaRPr>
          </a:p>
        </p:txBody>
      </p:sp>
      <p:sp>
        <p:nvSpPr>
          <p:cNvPr id="8" name="Rounded Rectangle 10">
            <a:extLst>
              <a:ext uri="{FF2B5EF4-FFF2-40B4-BE49-F238E27FC236}">
                <a16:creationId xmlns:a16="http://schemas.microsoft.com/office/drawing/2014/main" id="{DD3CD66D-C9EE-4F7F-A282-2054805A520E}"/>
              </a:ext>
            </a:extLst>
          </p:cNvPr>
          <p:cNvSpPr/>
          <p:nvPr/>
        </p:nvSpPr>
        <p:spPr bwMode="auto">
          <a:xfrm>
            <a:off x="661780" y="5500708"/>
            <a:ext cx="8903281" cy="981467"/>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1688"/>
            <a:endParaRPr lang="en-US" sz="1100">
              <a:solidFill>
                <a:schemeClr val="accent5">
                  <a:lumMod val="25000"/>
                </a:schemeClr>
              </a:solidFill>
              <a:latin typeface="Helvetica Neue"/>
            </a:endParaRPr>
          </a:p>
          <a:p>
            <a:pPr defTabSz="801688"/>
            <a:endParaRPr lang="en-US" sz="1100">
              <a:solidFill>
                <a:schemeClr val="accent5">
                  <a:lumMod val="25000"/>
                </a:schemeClr>
              </a:solidFill>
              <a:latin typeface="Helvetica Neue"/>
            </a:endParaRPr>
          </a:p>
          <a:p>
            <a:pPr defTabSz="801688"/>
            <a:endParaRPr lang="en-US" sz="1100">
              <a:solidFill>
                <a:schemeClr val="accent5">
                  <a:lumMod val="25000"/>
                </a:schemeClr>
              </a:solidFill>
              <a:latin typeface="Helvetica Neue"/>
            </a:endParaRPr>
          </a:p>
          <a:p>
            <a:pPr defTabSz="801688"/>
            <a:endParaRPr lang="en-US" sz="1100">
              <a:solidFill>
                <a:schemeClr val="accent5">
                  <a:lumMod val="25000"/>
                </a:schemeClr>
              </a:solidFill>
              <a:latin typeface="Helvetica Neue"/>
            </a:endParaRPr>
          </a:p>
          <a:p>
            <a:pPr defTabSz="801688"/>
            <a:r>
              <a:rPr lang="en-US" sz="1000">
                <a:solidFill>
                  <a:schemeClr val="accent5">
                    <a:lumMod val="25000"/>
                  </a:schemeClr>
                </a:solidFill>
                <a:latin typeface="Helvetica Neue"/>
              </a:rPr>
              <a:t>- "I was not impressed with the food. The </a:t>
            </a:r>
            <a:r>
              <a:rPr lang="en-US" sz="1000" err="1">
                <a:solidFill>
                  <a:schemeClr val="accent5">
                    <a:lumMod val="25000"/>
                  </a:schemeClr>
                </a:solidFill>
                <a:latin typeface="Helvetica Neue"/>
              </a:rPr>
              <a:t>Nicoise</a:t>
            </a:r>
            <a:r>
              <a:rPr lang="en-US" sz="1000">
                <a:solidFill>
                  <a:schemeClr val="accent5">
                    <a:lumMod val="25000"/>
                  </a:schemeClr>
                </a:solidFill>
                <a:latin typeface="Helvetica Neue"/>
              </a:rPr>
              <a:t> salad did not have any dressing and it was bland. The veal carpaccio lacked in </a:t>
            </a:r>
            <a:r>
              <a:rPr lang="en-US" sz="1000" b="1" err="1">
                <a:solidFill>
                  <a:schemeClr val="accent5">
                    <a:lumMod val="25000"/>
                  </a:schemeClr>
                </a:solidFill>
                <a:latin typeface="Helvetica Neue"/>
              </a:rPr>
              <a:t>flavour</a:t>
            </a:r>
            <a:r>
              <a:rPr lang="en-US" sz="1000">
                <a:solidFill>
                  <a:schemeClr val="accent5">
                    <a:lumMod val="25000"/>
                  </a:schemeClr>
                </a:solidFill>
                <a:latin typeface="Helvetica Neue"/>
              </a:rPr>
              <a:t>. Even the fries were </a:t>
            </a:r>
            <a:r>
              <a:rPr lang="en-US" sz="1000" b="1">
                <a:solidFill>
                  <a:schemeClr val="accent5">
                    <a:lumMod val="25000"/>
                  </a:schemeClr>
                </a:solidFill>
                <a:latin typeface="Helvetica Neue"/>
              </a:rPr>
              <a:t>overcooked</a:t>
            </a:r>
            <a:r>
              <a:rPr lang="en-US" sz="1000">
                <a:solidFill>
                  <a:schemeClr val="accent5">
                    <a:lumMod val="25000"/>
                  </a:schemeClr>
                </a:solidFill>
                <a:latin typeface="Helvetica Neue"/>
              </a:rPr>
              <a:t> bordering being burned. In my opinion </a:t>
            </a:r>
            <a:r>
              <a:rPr lang="en-US" sz="1000" b="1">
                <a:solidFill>
                  <a:schemeClr val="accent5">
                    <a:lumMod val="25000"/>
                  </a:schemeClr>
                </a:solidFill>
                <a:latin typeface="Helvetica Neue"/>
              </a:rPr>
              <a:t>with these prices</a:t>
            </a:r>
            <a:r>
              <a:rPr lang="en-US" sz="1000">
                <a:solidFill>
                  <a:schemeClr val="accent5">
                    <a:lumMod val="25000"/>
                  </a:schemeClr>
                </a:solidFill>
                <a:latin typeface="Helvetica Neue"/>
              </a:rPr>
              <a:t> you have to offer food to a higher standard or at least understand </a:t>
            </a:r>
            <a:r>
              <a:rPr lang="en-US" sz="1000" b="1">
                <a:solidFill>
                  <a:schemeClr val="accent5">
                    <a:lumMod val="25000"/>
                  </a:schemeClr>
                </a:solidFill>
                <a:latin typeface="Helvetica Neue"/>
              </a:rPr>
              <a:t>balance of </a:t>
            </a:r>
            <a:r>
              <a:rPr lang="en-US" sz="1000" b="1" err="1">
                <a:solidFill>
                  <a:schemeClr val="accent5">
                    <a:lumMod val="25000"/>
                  </a:schemeClr>
                </a:solidFill>
                <a:latin typeface="Helvetica Neue"/>
              </a:rPr>
              <a:t>flavour</a:t>
            </a:r>
            <a:r>
              <a:rPr lang="en-US" sz="1000" b="1">
                <a:solidFill>
                  <a:schemeClr val="accent5">
                    <a:lumMod val="25000"/>
                  </a:schemeClr>
                </a:solidFill>
                <a:latin typeface="Helvetica Neue"/>
              </a:rPr>
              <a:t> </a:t>
            </a:r>
            <a:r>
              <a:rPr lang="en-US" sz="1000">
                <a:solidFill>
                  <a:schemeClr val="accent5">
                    <a:lumMod val="25000"/>
                  </a:schemeClr>
                </a:solidFill>
                <a:latin typeface="Helvetica Neue"/>
              </a:rPr>
              <a:t>when preparing food."</a:t>
            </a:r>
            <a:endParaRPr lang="fr-FR" sz="1000">
              <a:solidFill>
                <a:schemeClr val="accent5">
                  <a:lumMod val="25000"/>
                </a:schemeClr>
              </a:solidFill>
              <a:latin typeface="Helvetica Neue"/>
            </a:endParaRPr>
          </a:p>
          <a:p>
            <a:pPr algn="just" defTabSz="801688"/>
            <a:r>
              <a:rPr lang="en-US" sz="1000">
                <a:solidFill>
                  <a:schemeClr val="accent5">
                    <a:lumMod val="25000"/>
                  </a:schemeClr>
                </a:solidFill>
                <a:latin typeface="Helvetica Neue"/>
              </a:rPr>
              <a:t>- "All the dishes looked great and sophisticated but the </a:t>
            </a:r>
            <a:r>
              <a:rPr lang="en-US" sz="1000" b="1" err="1">
                <a:solidFill>
                  <a:schemeClr val="accent5">
                    <a:lumMod val="25000"/>
                  </a:schemeClr>
                </a:solidFill>
                <a:latin typeface="Helvetica Neue"/>
              </a:rPr>
              <a:t>flavours</a:t>
            </a:r>
            <a:r>
              <a:rPr lang="en-US" sz="1000" b="1">
                <a:solidFill>
                  <a:schemeClr val="accent5">
                    <a:lumMod val="25000"/>
                  </a:schemeClr>
                </a:solidFill>
                <a:latin typeface="Helvetica Neue"/>
              </a:rPr>
              <a:t> </a:t>
            </a:r>
            <a:r>
              <a:rPr lang="en-US" sz="1000">
                <a:solidFill>
                  <a:schemeClr val="accent5">
                    <a:lumMod val="25000"/>
                  </a:schemeClr>
                </a:solidFill>
                <a:latin typeface="Helvetica Neue"/>
              </a:rPr>
              <a:t>did not follow. It was either plain (prawns and squid dishes </a:t>
            </a:r>
            <a:r>
              <a:rPr lang="en-US" sz="1000" b="1">
                <a:solidFill>
                  <a:schemeClr val="accent5">
                    <a:lumMod val="25000"/>
                  </a:schemeClr>
                </a:solidFill>
                <a:latin typeface="Helvetica Neue"/>
              </a:rPr>
              <a:t>lacked </a:t>
            </a:r>
            <a:r>
              <a:rPr lang="en-US" sz="1000" b="1" err="1">
                <a:solidFill>
                  <a:schemeClr val="accent5">
                    <a:lumMod val="25000"/>
                  </a:schemeClr>
                </a:solidFill>
                <a:latin typeface="Helvetica Neue"/>
              </a:rPr>
              <a:t>flavou</a:t>
            </a:r>
            <a:r>
              <a:rPr lang="en-US" sz="1000" err="1">
                <a:solidFill>
                  <a:schemeClr val="accent5">
                    <a:lumMod val="25000"/>
                  </a:schemeClr>
                </a:solidFill>
                <a:latin typeface="Helvetica Neue"/>
              </a:rPr>
              <a:t>r</a:t>
            </a:r>
            <a:r>
              <a:rPr lang="en-US" sz="1000">
                <a:solidFill>
                  <a:schemeClr val="accent5">
                    <a:lumMod val="25000"/>
                  </a:schemeClr>
                </a:solidFill>
                <a:latin typeface="Helvetica Neue"/>
              </a:rPr>
              <a:t>) or the</a:t>
            </a:r>
            <a:r>
              <a:rPr lang="en-US" sz="1000" b="1">
                <a:solidFill>
                  <a:schemeClr val="accent5">
                    <a:lumMod val="25000"/>
                  </a:schemeClr>
                </a:solidFill>
                <a:latin typeface="Helvetica Neue"/>
              </a:rPr>
              <a:t> </a:t>
            </a:r>
            <a:r>
              <a:rPr lang="en-US" sz="1000" b="1" err="1">
                <a:solidFill>
                  <a:schemeClr val="accent5">
                    <a:lumMod val="25000"/>
                  </a:schemeClr>
                </a:solidFill>
                <a:latin typeface="Helvetica Neue"/>
              </a:rPr>
              <a:t>flavour</a:t>
            </a:r>
            <a:r>
              <a:rPr lang="en-US" sz="1000" b="1">
                <a:solidFill>
                  <a:schemeClr val="accent5">
                    <a:lumMod val="25000"/>
                  </a:schemeClr>
                </a:solidFill>
                <a:latin typeface="Helvetica Neue"/>
              </a:rPr>
              <a:t> combinations were off</a:t>
            </a:r>
            <a:r>
              <a:rPr lang="en-US" sz="1000">
                <a:solidFill>
                  <a:schemeClr val="accent5">
                    <a:lumMod val="25000"/>
                  </a:schemeClr>
                </a:solidFill>
                <a:latin typeface="Helvetica Neue"/>
              </a:rPr>
              <a:t> (lamb and tarragon crumb just didn’t work for me, on top of it being overcooked). The </a:t>
            </a:r>
            <a:r>
              <a:rPr lang="en-US" sz="1000" b="1">
                <a:solidFill>
                  <a:schemeClr val="accent5">
                    <a:lumMod val="25000"/>
                  </a:schemeClr>
                </a:solidFill>
                <a:latin typeface="Helvetica Neue"/>
              </a:rPr>
              <a:t>gels and sauces </a:t>
            </a:r>
            <a:r>
              <a:rPr lang="en-US" sz="1000">
                <a:solidFill>
                  <a:schemeClr val="accent5">
                    <a:lumMod val="25000"/>
                  </a:schemeClr>
                </a:solidFill>
                <a:latin typeface="Helvetica Neue"/>
              </a:rPr>
              <a:t>didn’t add any </a:t>
            </a:r>
            <a:r>
              <a:rPr lang="en-US" sz="1000" err="1">
                <a:solidFill>
                  <a:schemeClr val="accent5">
                    <a:lumMod val="25000"/>
                  </a:schemeClr>
                </a:solidFill>
                <a:latin typeface="Helvetica Neue"/>
              </a:rPr>
              <a:t>flavours</a:t>
            </a:r>
            <a:r>
              <a:rPr lang="en-US" sz="1000">
                <a:solidFill>
                  <a:schemeClr val="accent5">
                    <a:lumMod val="25000"/>
                  </a:schemeClr>
                </a:solidFill>
                <a:latin typeface="Helvetica Neue"/>
              </a:rPr>
              <a:t> either."</a:t>
            </a:r>
          </a:p>
          <a:p>
            <a:pPr marL="448945" algn="just" defTabSz="801688">
              <a:lnSpc>
                <a:spcPct val="110000"/>
              </a:lnSpc>
            </a:pPr>
            <a:br>
              <a:rPr lang="en-US"/>
            </a:br>
            <a:endParaRPr lang="en-US"/>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pitchFamily="34" charset="0"/>
              </a:rPr>
              <a:t>Food-related issues</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474987" y="5830256"/>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sp>
        <p:nvSpPr>
          <p:cNvPr id="4" name="Espace réservé du texte 1">
            <a:extLst>
              <a:ext uri="{FF2B5EF4-FFF2-40B4-BE49-F238E27FC236}">
                <a16:creationId xmlns:a16="http://schemas.microsoft.com/office/drawing/2014/main" id="{012AF332-DB0B-4977-9DBD-106C73D9CB90}"/>
              </a:ext>
            </a:extLst>
          </p:cNvPr>
          <p:cNvSpPr txBox="1">
            <a:spLocks/>
          </p:cNvSpPr>
          <p:nvPr/>
        </p:nvSpPr>
        <p:spPr>
          <a:xfrm>
            <a:off x="5448813" y="1560170"/>
            <a:ext cx="4193469" cy="1940344"/>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b="1" i="0">
                <a:solidFill>
                  <a:schemeClr val="accent5">
                    <a:lumMod val="25000"/>
                  </a:schemeClr>
                </a:solidFill>
                <a:latin typeface="Helvetica Neue"/>
              </a:rPr>
              <a:t>Issues that caused some low-ratings</a:t>
            </a:r>
            <a:br>
              <a:rPr lang="en-US" b="1" i="0">
                <a:latin typeface="Helvetica Neue"/>
              </a:rPr>
            </a:br>
            <a:endParaRPr lang="en-US" b="1" i="0">
              <a:solidFill>
                <a:schemeClr val="accent5">
                  <a:lumMod val="25000"/>
                </a:schemeClr>
              </a:solidFill>
              <a:latin typeface="Helvetica Neue"/>
            </a:endParaRPr>
          </a:p>
          <a:p>
            <a:pPr marL="171450" indent="-171450">
              <a:buFont typeface="Wingdings"/>
              <a:buChar char="Ø"/>
            </a:pPr>
            <a:r>
              <a:rPr lang="en-US" i="0">
                <a:solidFill>
                  <a:schemeClr val="accent5">
                    <a:lumMod val="25000"/>
                  </a:schemeClr>
                </a:solidFill>
                <a:latin typeface="Helvetica Neue"/>
              </a:rPr>
              <a:t>Served cold/raw/overcooked</a:t>
            </a:r>
          </a:p>
          <a:p>
            <a:pPr marL="171450" indent="-171450">
              <a:buFont typeface="Wingdings"/>
              <a:buChar char="Ø"/>
            </a:pPr>
            <a:r>
              <a:rPr lang="en-US" i="0">
                <a:solidFill>
                  <a:schemeClr val="accent5">
                    <a:lumMod val="25000"/>
                  </a:schemeClr>
                </a:solidFill>
                <a:latin typeface="Helvetica Neue"/>
              </a:rPr>
              <a:t>Overpowering flavors, forgotten components</a:t>
            </a:r>
          </a:p>
          <a:p>
            <a:pPr marL="171450" indent="-171450">
              <a:buFont typeface="Wingdings"/>
              <a:buChar char="Ø"/>
            </a:pPr>
            <a:r>
              <a:rPr lang="en-US" i="0">
                <a:solidFill>
                  <a:schemeClr val="accent5">
                    <a:lumMod val="25000"/>
                  </a:schemeClr>
                </a:solidFill>
                <a:latin typeface="Helvetica Neue"/>
              </a:rPr>
              <a:t>Limited options</a:t>
            </a:r>
          </a:p>
          <a:p>
            <a:endParaRPr lang="en-US" i="0">
              <a:solidFill>
                <a:schemeClr val="accent5">
                  <a:lumMod val="25000"/>
                </a:schemeClr>
              </a:solidFill>
              <a:latin typeface="Helvetica Neue"/>
            </a:endParaRPr>
          </a:p>
          <a:p>
            <a:r>
              <a:rPr lang="en-US" b="1" i="0">
                <a:solidFill>
                  <a:schemeClr val="accent5">
                    <a:lumMod val="25000"/>
                  </a:schemeClr>
                </a:solidFill>
                <a:latin typeface="Helvetica Neue"/>
              </a:rPr>
              <a:t>Recommendations</a:t>
            </a:r>
          </a:p>
        </p:txBody>
      </p:sp>
      <p:pic>
        <p:nvPicPr>
          <p:cNvPr id="5" name="图形 11" descr="指向右边的反手食指">
            <a:extLst>
              <a:ext uri="{FF2B5EF4-FFF2-40B4-BE49-F238E27FC236}">
                <a16:creationId xmlns:a16="http://schemas.microsoft.com/office/drawing/2014/main" id="{0C7AEDAA-6062-4234-A7F1-90920ED814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2064" y="3588915"/>
            <a:ext cx="373895" cy="373895"/>
          </a:xfrm>
          <a:prstGeom prst="rect">
            <a:avLst/>
          </a:prstGeom>
        </p:spPr>
      </p:pic>
      <p:pic>
        <p:nvPicPr>
          <p:cNvPr id="6" name="图形 11" descr="指向右边的反手食指">
            <a:extLst>
              <a:ext uri="{FF2B5EF4-FFF2-40B4-BE49-F238E27FC236}">
                <a16:creationId xmlns:a16="http://schemas.microsoft.com/office/drawing/2014/main" id="{388DFDFC-AE7F-47AC-9C88-DA8210487E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6097" y="4156849"/>
            <a:ext cx="373895" cy="373895"/>
          </a:xfrm>
          <a:prstGeom prst="rect">
            <a:avLst/>
          </a:prstGeom>
        </p:spPr>
      </p:pic>
      <p:pic>
        <p:nvPicPr>
          <p:cNvPr id="10" name="图形 11" descr="指向右边的反手食指">
            <a:extLst>
              <a:ext uri="{FF2B5EF4-FFF2-40B4-BE49-F238E27FC236}">
                <a16:creationId xmlns:a16="http://schemas.microsoft.com/office/drawing/2014/main" id="{334225F9-F0D7-4DDE-908B-4D9DE5F44C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1260" y="4720785"/>
            <a:ext cx="373895" cy="373895"/>
          </a:xfrm>
          <a:prstGeom prst="rect">
            <a:avLst/>
          </a:prstGeom>
        </p:spPr>
      </p:pic>
      <p:sp>
        <p:nvSpPr>
          <p:cNvPr id="12" name="文本框 41">
            <a:extLst>
              <a:ext uri="{FF2B5EF4-FFF2-40B4-BE49-F238E27FC236}">
                <a16:creationId xmlns:a16="http://schemas.microsoft.com/office/drawing/2014/main" id="{E618A74D-7FAA-46E7-AAB1-5CD30A998349}"/>
              </a:ext>
            </a:extLst>
          </p:cNvPr>
          <p:cNvSpPr txBox="1"/>
          <p:nvPr/>
        </p:nvSpPr>
        <p:spPr>
          <a:xfrm>
            <a:off x="6002938" y="3661488"/>
            <a:ext cx="3287355" cy="371634"/>
          </a:xfrm>
          <a:prstGeom prst="rect">
            <a:avLst/>
          </a:prstGeom>
          <a:noFill/>
        </p:spPr>
        <p:txBody>
          <a:bodyPr vert="horz" wrap="square" lIns="91440" tIns="45720" rIns="91440" bIns="45720" rtlCol="0" anchor="t">
            <a:noAutofit/>
          </a:bodyPr>
          <a:lstStyle/>
          <a:p>
            <a:pPr>
              <a:spcAft>
                <a:spcPts val="300"/>
              </a:spcAft>
            </a:pPr>
            <a:r>
              <a:rPr lang="en-US" sz="1200" b="1">
                <a:solidFill>
                  <a:schemeClr val="tx2"/>
                </a:solidFill>
                <a:latin typeface="Helvetica"/>
                <a:cs typeface="Helvetica"/>
              </a:rPr>
              <a:t>Standardize preparation and serving times</a:t>
            </a:r>
            <a:endParaRPr lang="fr-FR">
              <a:solidFill>
                <a:schemeClr val="tx2"/>
              </a:solidFill>
            </a:endParaRPr>
          </a:p>
        </p:txBody>
      </p:sp>
      <p:sp>
        <p:nvSpPr>
          <p:cNvPr id="17" name="文本框 41">
            <a:extLst>
              <a:ext uri="{FF2B5EF4-FFF2-40B4-BE49-F238E27FC236}">
                <a16:creationId xmlns:a16="http://schemas.microsoft.com/office/drawing/2014/main" id="{B4ABC18D-2DC4-4210-8215-8976806AC231}"/>
              </a:ext>
            </a:extLst>
          </p:cNvPr>
          <p:cNvSpPr txBox="1"/>
          <p:nvPr/>
        </p:nvSpPr>
        <p:spPr>
          <a:xfrm>
            <a:off x="6007763" y="4107484"/>
            <a:ext cx="3280630" cy="463199"/>
          </a:xfrm>
          <a:prstGeom prst="rect">
            <a:avLst/>
          </a:prstGeom>
          <a:noFill/>
        </p:spPr>
        <p:txBody>
          <a:bodyPr vert="horz" wrap="square" lIns="91440" tIns="45720" rIns="91440" bIns="45720" rtlCol="0" anchor="t">
            <a:noAutofit/>
          </a:bodyPr>
          <a:lstStyle/>
          <a:p>
            <a:r>
              <a:rPr lang="en-US" sz="1200" b="1">
                <a:solidFill>
                  <a:schemeClr val="tx2"/>
                </a:solidFill>
                <a:latin typeface="Helvetica"/>
                <a:cs typeface="Helvetica"/>
              </a:rPr>
              <a:t>Add a quick double check step for ingredients</a:t>
            </a:r>
            <a:endParaRPr lang="en-US" sz="1200">
              <a:solidFill>
                <a:schemeClr val="tx2"/>
              </a:solidFill>
              <a:ea typeface="+mn-lt"/>
              <a:cs typeface="+mn-lt"/>
            </a:endParaRPr>
          </a:p>
        </p:txBody>
      </p:sp>
      <p:sp>
        <p:nvSpPr>
          <p:cNvPr id="18" name="文本框 41">
            <a:extLst>
              <a:ext uri="{FF2B5EF4-FFF2-40B4-BE49-F238E27FC236}">
                <a16:creationId xmlns:a16="http://schemas.microsoft.com/office/drawing/2014/main" id="{77400601-CCCA-423C-9F5B-5B46E7930229}"/>
              </a:ext>
            </a:extLst>
          </p:cNvPr>
          <p:cNvSpPr txBox="1"/>
          <p:nvPr/>
        </p:nvSpPr>
        <p:spPr>
          <a:xfrm>
            <a:off x="6000402" y="4779114"/>
            <a:ext cx="3281561" cy="463667"/>
          </a:xfrm>
          <a:prstGeom prst="rect">
            <a:avLst/>
          </a:prstGeom>
          <a:noFill/>
        </p:spPr>
        <p:txBody>
          <a:bodyPr vert="horz" wrap="square" lIns="91440" tIns="45720" rIns="91440" bIns="45720" rtlCol="0" anchor="t">
            <a:noAutofit/>
          </a:bodyPr>
          <a:lstStyle/>
          <a:p>
            <a:pPr>
              <a:spcAft>
                <a:spcPts val="300"/>
              </a:spcAft>
            </a:pPr>
            <a:r>
              <a:rPr lang="en-US" sz="1200" b="1">
                <a:solidFill>
                  <a:schemeClr val="tx2"/>
                </a:solidFill>
                <a:latin typeface="Helvetica"/>
                <a:cs typeface="Helvetica"/>
              </a:rPr>
              <a:t>Enrich the menu with the most liked dishes</a:t>
            </a:r>
            <a:endParaRPr lang="fr-FR">
              <a:solidFill>
                <a:schemeClr val="tx2"/>
              </a:solidFill>
            </a:endParaRPr>
          </a:p>
        </p:txBody>
      </p:sp>
      <p:pic>
        <p:nvPicPr>
          <p:cNvPr id="14" name="Image 15" descr="Une image contenant texte&#10;&#10;Description générée automatiquement">
            <a:extLst>
              <a:ext uri="{FF2B5EF4-FFF2-40B4-BE49-F238E27FC236}">
                <a16:creationId xmlns:a16="http://schemas.microsoft.com/office/drawing/2014/main" id="{9B9AE6F4-772A-4E88-9834-8A19ED4CDEA9}"/>
              </a:ext>
            </a:extLst>
          </p:cNvPr>
          <p:cNvPicPr>
            <a:picLocks noChangeAspect="1"/>
          </p:cNvPicPr>
          <p:nvPr/>
        </p:nvPicPr>
        <p:blipFill>
          <a:blip r:embed="rId4"/>
          <a:stretch>
            <a:fillRect/>
          </a:stretch>
        </p:blipFill>
        <p:spPr>
          <a:xfrm>
            <a:off x="768917" y="1694427"/>
            <a:ext cx="4070733" cy="3543168"/>
          </a:xfrm>
          <a:prstGeom prst="rect">
            <a:avLst/>
          </a:prstGeom>
        </p:spPr>
      </p:pic>
    </p:spTree>
    <p:extLst>
      <p:ext uri="{BB962C8B-B14F-4D97-AF65-F5344CB8AC3E}">
        <p14:creationId xmlns:p14="http://schemas.microsoft.com/office/powerpoint/2010/main" val="12830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a:xfrm>
            <a:off x="860225" y="876797"/>
            <a:ext cx="8268100" cy="450228"/>
          </a:xfrm>
        </p:spPr>
        <p:txBody>
          <a:bodyPr/>
          <a:lstStyle/>
          <a:p>
            <a:r>
              <a:rPr lang="en-US">
                <a:solidFill>
                  <a:schemeClr val="accent5">
                    <a:lumMod val="25000"/>
                  </a:schemeClr>
                </a:solidFill>
                <a:latin typeface="Helvetica Neue"/>
              </a:rPr>
              <a:t>Few options in the "Mains" can't address to all customer tastes, </a:t>
            </a:r>
            <a:br>
              <a:rPr lang="en-US">
                <a:solidFill>
                  <a:schemeClr val="accent5">
                    <a:lumMod val="25000"/>
                  </a:schemeClr>
                </a:solidFill>
                <a:latin typeface="Helvetica Neue"/>
              </a:rPr>
            </a:br>
            <a:r>
              <a:rPr lang="en-US">
                <a:solidFill>
                  <a:schemeClr val="accent5">
                    <a:lumMod val="25000"/>
                  </a:schemeClr>
                </a:solidFill>
                <a:latin typeface="Helvetica Neue"/>
              </a:rPr>
              <a:t>we recommend making certain customer favorite menu items a mainstay throughout the year</a:t>
            </a:r>
            <a:endParaRPr lang="en-US">
              <a:solidFill>
                <a:schemeClr val="accent5">
                  <a:lumMod val="25000"/>
                </a:schemeClr>
              </a:solidFill>
            </a:endParaRP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11</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5000"/>
              </a:lnSpc>
              <a:spcAft>
                <a:spcPts val="1000"/>
              </a:spcAft>
            </a:pPr>
            <a:r>
              <a:rPr lang="en-ZA" sz="1600" b="1">
                <a:solidFill>
                  <a:schemeClr val="accent5">
                    <a:lumMod val="25000"/>
                  </a:schemeClr>
                </a:solidFill>
                <a:latin typeface="Helvetica Neue"/>
                <a:ea typeface="Calibri"/>
                <a:cs typeface="Calibri"/>
              </a:rPr>
              <a:t>Menu Recommendations &amp; Cost-Benefit Analysis</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1083293"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sp>
        <p:nvSpPr>
          <p:cNvPr id="4" name="Espace réservé du texte 1">
            <a:extLst>
              <a:ext uri="{FF2B5EF4-FFF2-40B4-BE49-F238E27FC236}">
                <a16:creationId xmlns:a16="http://schemas.microsoft.com/office/drawing/2014/main" id="{67E71F0F-3EEE-4521-ABEE-537C4341402F}"/>
              </a:ext>
            </a:extLst>
          </p:cNvPr>
          <p:cNvSpPr txBox="1">
            <a:spLocks/>
          </p:cNvSpPr>
          <p:nvPr/>
        </p:nvSpPr>
        <p:spPr>
          <a:xfrm>
            <a:off x="3492441" y="1901130"/>
            <a:ext cx="6202985" cy="1461912"/>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pPr marL="171450" indent="-171450" algn="just">
              <a:buFont typeface="Wingdings"/>
              <a:buChar char="Ø"/>
            </a:pPr>
            <a:r>
              <a:rPr lang="en-US" i="0">
                <a:solidFill>
                  <a:schemeClr val="accent5">
                    <a:lumMod val="25000"/>
                  </a:schemeClr>
                </a:solidFill>
                <a:latin typeface="Helvetica Neue"/>
              </a:rPr>
              <a:t>A </a:t>
            </a:r>
            <a:r>
              <a:rPr lang="en-US" b="1" i="0">
                <a:solidFill>
                  <a:schemeClr val="accent5">
                    <a:lumMod val="25000"/>
                  </a:schemeClr>
                </a:solidFill>
                <a:latin typeface="Helvetica Neue"/>
              </a:rPr>
              <a:t>white meat</a:t>
            </a:r>
            <a:r>
              <a:rPr lang="en-US" i="0">
                <a:solidFill>
                  <a:schemeClr val="accent5">
                    <a:lumMod val="25000"/>
                  </a:schemeClr>
                </a:solidFill>
                <a:latin typeface="Helvetica Neue"/>
              </a:rPr>
              <a:t> option other than fish</a:t>
            </a:r>
            <a:endParaRPr lang="fr-FR">
              <a:solidFill>
                <a:schemeClr val="accent5">
                  <a:lumMod val="25000"/>
                </a:schemeClr>
              </a:solidFill>
            </a:endParaRPr>
          </a:p>
          <a:p>
            <a:pPr marL="171450" indent="-171450" algn="just">
              <a:buFont typeface="Wingdings"/>
              <a:buChar char="Ø"/>
            </a:pPr>
            <a:r>
              <a:rPr lang="en-US" i="0">
                <a:solidFill>
                  <a:schemeClr val="accent5">
                    <a:lumMod val="25000"/>
                  </a:schemeClr>
                </a:solidFill>
                <a:latin typeface="Helvetica Neue"/>
              </a:rPr>
              <a:t>Bringing an old, validated, and very liked option</a:t>
            </a:r>
            <a:endParaRPr lang="en-US">
              <a:solidFill>
                <a:schemeClr val="accent5">
                  <a:lumMod val="25000"/>
                </a:schemeClr>
              </a:solidFill>
              <a:latin typeface="Garamond"/>
            </a:endParaRPr>
          </a:p>
          <a:p>
            <a:pPr marL="171450" indent="-171450" algn="just">
              <a:buFont typeface="Wingdings"/>
              <a:buChar char="Ø"/>
            </a:pPr>
            <a:r>
              <a:rPr lang="en-US" i="0">
                <a:solidFill>
                  <a:schemeClr val="accent5">
                    <a:lumMod val="25000"/>
                  </a:schemeClr>
                </a:solidFill>
                <a:latin typeface="Helvetica Neue"/>
              </a:rPr>
              <a:t>Unit plate cost: 250gr chicken + 25 gr foie gras ~ 2.25</a:t>
            </a:r>
            <a:r>
              <a:rPr lang="en-US" i="0">
                <a:solidFill>
                  <a:schemeClr val="accent5">
                    <a:lumMod val="25000"/>
                  </a:schemeClr>
                </a:solidFill>
                <a:latin typeface="Helvetica"/>
                <a:ea typeface="+mn-lt"/>
                <a:cs typeface="+mn-lt"/>
              </a:rPr>
              <a:t>£</a:t>
            </a:r>
          </a:p>
          <a:p>
            <a:pPr marL="171450" indent="-171450" algn="just">
              <a:buFont typeface="Wingdings"/>
              <a:buChar char="Ø"/>
            </a:pPr>
            <a:r>
              <a:rPr lang="en-US" i="0">
                <a:solidFill>
                  <a:schemeClr val="accent5">
                    <a:lumMod val="25000"/>
                  </a:schemeClr>
                </a:solidFill>
                <a:latin typeface="Helvetica Neue"/>
              </a:rPr>
              <a:t>Only main dish price ~27£</a:t>
            </a:r>
            <a:endParaRPr lang="en-US">
              <a:solidFill>
                <a:schemeClr val="accent5">
                  <a:lumMod val="25000"/>
                </a:schemeClr>
              </a:solidFill>
              <a:latin typeface="Garamond"/>
            </a:endParaRPr>
          </a:p>
          <a:p>
            <a:pPr marL="171450" indent="-171450" algn="just">
              <a:buFont typeface="Wingdings"/>
              <a:buChar char="Ø"/>
            </a:pPr>
            <a:r>
              <a:rPr lang="en-US" i="0">
                <a:solidFill>
                  <a:schemeClr val="accent5">
                    <a:lumMod val="25000"/>
                  </a:schemeClr>
                </a:solidFill>
                <a:latin typeface="Helvetica Neue"/>
              </a:rPr>
              <a:t>Profit per plate based on only ingredients cost ~24.75£, much higher than average Bokan margin</a:t>
            </a:r>
          </a:p>
        </p:txBody>
      </p:sp>
      <p:sp>
        <p:nvSpPr>
          <p:cNvPr id="5" name="文本框 41">
            <a:extLst>
              <a:ext uri="{FF2B5EF4-FFF2-40B4-BE49-F238E27FC236}">
                <a16:creationId xmlns:a16="http://schemas.microsoft.com/office/drawing/2014/main" id="{86A05454-F83A-463A-A63D-25094E749B8C}"/>
              </a:ext>
            </a:extLst>
          </p:cNvPr>
          <p:cNvSpPr txBox="1"/>
          <p:nvPr/>
        </p:nvSpPr>
        <p:spPr>
          <a:xfrm>
            <a:off x="774335" y="1899874"/>
            <a:ext cx="2521520" cy="434944"/>
          </a:xfrm>
          <a:prstGeom prst="rect">
            <a:avLst/>
          </a:prstGeom>
          <a:noFill/>
        </p:spPr>
        <p:txBody>
          <a:bodyPr vert="horz" wrap="square" lIns="91440" tIns="45720" rIns="91440" bIns="45720" rtlCol="0" anchor="t">
            <a:noAutofit/>
          </a:bodyPr>
          <a:lstStyle/>
          <a:p>
            <a:pPr>
              <a:spcAft>
                <a:spcPts val="300"/>
              </a:spcAft>
            </a:pPr>
            <a:r>
              <a:rPr lang="en-US" altLang="zh-CN" sz="1400" b="1">
                <a:solidFill>
                  <a:schemeClr val="tx2"/>
                </a:solidFill>
                <a:latin typeface="Helvetica"/>
                <a:cs typeface="Helvetica"/>
              </a:rPr>
              <a:t>Chicken with foie gras</a:t>
            </a:r>
          </a:p>
          <a:p>
            <a:pPr>
              <a:spcAft>
                <a:spcPts val="300"/>
              </a:spcAft>
            </a:pPr>
            <a:endParaRPr lang="en-US" altLang="zh-CN" sz="1400" b="1">
              <a:solidFill>
                <a:schemeClr val="tx2"/>
              </a:solidFill>
              <a:latin typeface="Helvetica"/>
              <a:cs typeface="Helvetica"/>
            </a:endParaRPr>
          </a:p>
        </p:txBody>
      </p:sp>
      <p:sp>
        <p:nvSpPr>
          <p:cNvPr id="10" name="文本框 41">
            <a:extLst>
              <a:ext uri="{FF2B5EF4-FFF2-40B4-BE49-F238E27FC236}">
                <a16:creationId xmlns:a16="http://schemas.microsoft.com/office/drawing/2014/main" id="{2DCEABE5-30AF-4105-929D-3A11943ED1B1}"/>
              </a:ext>
            </a:extLst>
          </p:cNvPr>
          <p:cNvSpPr txBox="1"/>
          <p:nvPr/>
        </p:nvSpPr>
        <p:spPr>
          <a:xfrm>
            <a:off x="856249" y="3771757"/>
            <a:ext cx="2521520" cy="434944"/>
          </a:xfrm>
          <a:prstGeom prst="rect">
            <a:avLst/>
          </a:prstGeom>
          <a:noFill/>
        </p:spPr>
        <p:txBody>
          <a:bodyPr vert="horz" wrap="square" lIns="91440" tIns="45720" rIns="91440" bIns="45720" rtlCol="0" anchor="t">
            <a:noAutofit/>
          </a:bodyPr>
          <a:lstStyle/>
          <a:p>
            <a:pPr>
              <a:spcAft>
                <a:spcPts val="300"/>
              </a:spcAft>
            </a:pPr>
            <a:r>
              <a:rPr lang="en-US" altLang="zh-CN" sz="1400" b="1">
                <a:solidFill>
                  <a:schemeClr val="tx2"/>
                </a:solidFill>
                <a:latin typeface="Helvetica"/>
                <a:cs typeface="Helvetica"/>
              </a:rPr>
              <a:t>Vegan Burger</a:t>
            </a:r>
          </a:p>
          <a:p>
            <a:pPr>
              <a:spcAft>
                <a:spcPts val="300"/>
              </a:spcAft>
            </a:pPr>
            <a:endParaRPr lang="en-US" altLang="zh-CN" sz="1400" b="1">
              <a:solidFill>
                <a:schemeClr val="tx2"/>
              </a:solidFill>
              <a:latin typeface="Helvetica"/>
              <a:cs typeface="Helvetica"/>
            </a:endParaRPr>
          </a:p>
        </p:txBody>
      </p:sp>
      <p:sp>
        <p:nvSpPr>
          <p:cNvPr id="12" name="Espace réservé du texte 1">
            <a:extLst>
              <a:ext uri="{FF2B5EF4-FFF2-40B4-BE49-F238E27FC236}">
                <a16:creationId xmlns:a16="http://schemas.microsoft.com/office/drawing/2014/main" id="{3D4BAB21-30FC-408B-B2C9-AC5E13AED2A9}"/>
              </a:ext>
            </a:extLst>
          </p:cNvPr>
          <p:cNvSpPr txBox="1">
            <a:spLocks/>
          </p:cNvSpPr>
          <p:nvPr/>
        </p:nvSpPr>
        <p:spPr>
          <a:xfrm>
            <a:off x="3490338" y="3602738"/>
            <a:ext cx="6202985" cy="1378023"/>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pPr marL="171450" indent="-171450" algn="just">
              <a:buFont typeface="Wingdings"/>
              <a:buChar char="Ø"/>
            </a:pPr>
            <a:r>
              <a:rPr lang="en-US" i="0">
                <a:solidFill>
                  <a:schemeClr val="accent5">
                    <a:lumMod val="25000"/>
                  </a:schemeClr>
                </a:solidFill>
                <a:latin typeface="Helvetica Neue"/>
              </a:rPr>
              <a:t>A </a:t>
            </a:r>
            <a:r>
              <a:rPr lang="en-US" b="1" i="0">
                <a:solidFill>
                  <a:schemeClr val="accent5">
                    <a:lumMod val="25000"/>
                  </a:schemeClr>
                </a:solidFill>
                <a:latin typeface="Helvetica Neue"/>
              </a:rPr>
              <a:t>vegan </a:t>
            </a:r>
            <a:r>
              <a:rPr lang="en-US" i="0">
                <a:solidFill>
                  <a:schemeClr val="accent5">
                    <a:lumMod val="25000"/>
                  </a:schemeClr>
                </a:solidFill>
                <a:latin typeface="Helvetica Neue"/>
              </a:rPr>
              <a:t>twist to the popular burgers</a:t>
            </a:r>
            <a:endParaRPr lang="fr-FR">
              <a:solidFill>
                <a:schemeClr val="accent5">
                  <a:lumMod val="25000"/>
                </a:schemeClr>
              </a:solidFill>
            </a:endParaRPr>
          </a:p>
          <a:p>
            <a:pPr marL="171450" indent="-171450" algn="just">
              <a:buFont typeface="Wingdings"/>
              <a:buChar char="Ø"/>
            </a:pPr>
            <a:r>
              <a:rPr lang="en-US" i="0">
                <a:solidFill>
                  <a:schemeClr val="accent5">
                    <a:lumMod val="25000"/>
                  </a:schemeClr>
                </a:solidFill>
                <a:latin typeface="Helvetica Neue"/>
              </a:rPr>
              <a:t>Unit plate cost: ~1.2£ (for Tofu based meat substitute)</a:t>
            </a:r>
            <a:endParaRPr lang="en-US">
              <a:solidFill>
                <a:schemeClr val="accent5">
                  <a:lumMod val="25000"/>
                </a:schemeClr>
              </a:solidFill>
              <a:latin typeface="Garamond"/>
            </a:endParaRPr>
          </a:p>
          <a:p>
            <a:pPr marL="171450" indent="-171450" algn="just">
              <a:buFont typeface="Wingdings"/>
              <a:buChar char="Ø"/>
            </a:pPr>
            <a:r>
              <a:rPr lang="en-US" i="0">
                <a:solidFill>
                  <a:schemeClr val="accent5">
                    <a:lumMod val="25000"/>
                  </a:schemeClr>
                </a:solidFill>
                <a:latin typeface="Helvetica Neue"/>
              </a:rPr>
              <a:t>Proposed dish price ~14£ (Bokan bar food menu)</a:t>
            </a:r>
            <a:endParaRPr lang="en-US" sz="800" i="0">
              <a:solidFill>
                <a:schemeClr val="accent5">
                  <a:lumMod val="25000"/>
                </a:schemeClr>
              </a:solidFill>
              <a:latin typeface="Helvetica Neue"/>
            </a:endParaRPr>
          </a:p>
          <a:p>
            <a:pPr marL="171450" indent="-171450" algn="just">
              <a:buFont typeface="Wingdings"/>
              <a:buChar char="Ø"/>
            </a:pPr>
            <a:r>
              <a:rPr lang="en-US" i="0">
                <a:solidFill>
                  <a:schemeClr val="accent5">
                    <a:lumMod val="25000"/>
                  </a:schemeClr>
                </a:solidFill>
                <a:latin typeface="Helvetica Neue"/>
              </a:rPr>
              <a:t>Profit per plate based on only ingredients cost ~12.8£</a:t>
            </a:r>
          </a:p>
        </p:txBody>
      </p:sp>
      <p:sp>
        <p:nvSpPr>
          <p:cNvPr id="6" name="Rounded Rectangle 10">
            <a:extLst>
              <a:ext uri="{FF2B5EF4-FFF2-40B4-BE49-F238E27FC236}">
                <a16:creationId xmlns:a16="http://schemas.microsoft.com/office/drawing/2014/main" id="{06018072-B59A-4C5B-9C2E-A83CB192D677}"/>
              </a:ext>
            </a:extLst>
          </p:cNvPr>
          <p:cNvSpPr/>
          <p:nvPr/>
        </p:nvSpPr>
        <p:spPr bwMode="auto">
          <a:xfrm>
            <a:off x="869675" y="5597262"/>
            <a:ext cx="8176100"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8945" algn="just" defTabSz="801688">
              <a:lnSpc>
                <a:spcPct val="110000"/>
              </a:lnSpc>
            </a:pPr>
            <a:r>
              <a:rPr lang="en-US" sz="1050">
                <a:solidFill>
                  <a:schemeClr val="accent5">
                    <a:lumMod val="25000"/>
                  </a:schemeClr>
                </a:solidFill>
                <a:latin typeface="Helvetica Neue"/>
              </a:rPr>
              <a:t>Cost calculations are based on </a:t>
            </a:r>
            <a:r>
              <a:rPr lang="en-US" sz="1050" err="1">
                <a:solidFill>
                  <a:schemeClr val="accent5">
                    <a:lumMod val="25000"/>
                  </a:schemeClr>
                </a:solidFill>
                <a:latin typeface="Helvetica Neue"/>
              </a:rPr>
              <a:t>Rungis</a:t>
            </a:r>
            <a:r>
              <a:rPr lang="en-US" sz="1050">
                <a:solidFill>
                  <a:schemeClr val="accent5">
                    <a:lumMod val="25000"/>
                  </a:schemeClr>
                </a:solidFill>
                <a:latin typeface="Helvetica Neue"/>
              </a:rPr>
              <a:t> market goods </a:t>
            </a:r>
            <a:endParaRPr lang="en-US" sz="1050">
              <a:solidFill>
                <a:schemeClr val="accent5">
                  <a:lumMod val="25000"/>
                </a:schemeClr>
              </a:solidFill>
            </a:endParaRPr>
          </a:p>
        </p:txBody>
      </p:sp>
    </p:spTree>
    <p:extLst>
      <p:ext uri="{BB962C8B-B14F-4D97-AF65-F5344CB8AC3E}">
        <p14:creationId xmlns:p14="http://schemas.microsoft.com/office/powerpoint/2010/main" val="139806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1.2% of UK citizens are vegans, but no vegan only options in 3 course menu</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12</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5000"/>
              </a:lnSpc>
              <a:spcAft>
                <a:spcPts val="1000"/>
              </a:spcAft>
            </a:pPr>
            <a:r>
              <a:rPr lang="en-ZA" sz="1600" b="1">
                <a:solidFill>
                  <a:schemeClr val="accent5">
                    <a:lumMod val="25000"/>
                  </a:schemeClr>
                </a:solidFill>
                <a:latin typeface="Helvetica Neue"/>
                <a:ea typeface="Calibri"/>
                <a:cs typeface="Calibri"/>
              </a:rPr>
              <a:t>Menu Recommendations &amp; Cost-Benefit Analysis</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1083293" y="5745000"/>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sp>
        <p:nvSpPr>
          <p:cNvPr id="34" name="Rounded Rectangle 10">
            <a:extLst>
              <a:ext uri="{FF2B5EF4-FFF2-40B4-BE49-F238E27FC236}">
                <a16:creationId xmlns:a16="http://schemas.microsoft.com/office/drawing/2014/main" id="{27297535-FC0B-4FFA-A7E1-6F6BB66F1452}"/>
              </a:ext>
            </a:extLst>
          </p:cNvPr>
          <p:cNvSpPr/>
          <p:nvPr/>
        </p:nvSpPr>
        <p:spPr bwMode="auto">
          <a:xfrm>
            <a:off x="860048" y="5612839"/>
            <a:ext cx="8183576" cy="527493"/>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8945" algn="just" defTabSz="801688">
              <a:lnSpc>
                <a:spcPct val="110000"/>
              </a:lnSpc>
            </a:pPr>
            <a:endParaRPr lang="en-US" sz="1100">
              <a:latin typeface="Helvetica Neue"/>
            </a:endParaRPr>
          </a:p>
        </p:txBody>
      </p:sp>
      <p:sp>
        <p:nvSpPr>
          <p:cNvPr id="6" name="Espace réservé du texte 1">
            <a:extLst>
              <a:ext uri="{FF2B5EF4-FFF2-40B4-BE49-F238E27FC236}">
                <a16:creationId xmlns:a16="http://schemas.microsoft.com/office/drawing/2014/main" id="{4AE94C4C-BCE4-4E6E-ADB1-32F3A614FFF5}"/>
              </a:ext>
            </a:extLst>
          </p:cNvPr>
          <p:cNvSpPr txBox="1">
            <a:spLocks/>
          </p:cNvSpPr>
          <p:nvPr/>
        </p:nvSpPr>
        <p:spPr>
          <a:xfrm>
            <a:off x="5119630" y="926319"/>
            <a:ext cx="4225875" cy="4991593"/>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pPr marL="171450" indent="-171450" algn="just">
              <a:buFont typeface="Wingdings"/>
              <a:buChar char="Ø"/>
            </a:pPr>
            <a:r>
              <a:rPr lang="en-US" i="0">
                <a:solidFill>
                  <a:schemeClr val="accent5">
                    <a:lumMod val="25000"/>
                  </a:schemeClr>
                </a:solidFill>
                <a:latin typeface="Helvetica"/>
                <a:cs typeface="Helvetica"/>
              </a:rPr>
              <a:t>Introduction of vegan options could increase clientele by 0.6% or 900 more customers a year</a:t>
            </a:r>
            <a:endParaRPr lang="fr-FR">
              <a:solidFill>
                <a:schemeClr val="accent5">
                  <a:lumMod val="25000"/>
                </a:schemeClr>
              </a:solidFill>
              <a:latin typeface="Helvetica"/>
              <a:cs typeface="Helvetica"/>
            </a:endParaRPr>
          </a:p>
          <a:p>
            <a:pPr marL="171450" indent="-171450" algn="just">
              <a:buFont typeface="Wingdings,Sans-Serif"/>
              <a:buChar char="Ø"/>
            </a:pPr>
            <a:r>
              <a:rPr lang="en-US" i="0">
                <a:solidFill>
                  <a:schemeClr val="accent5">
                    <a:lumMod val="25000"/>
                  </a:schemeClr>
                </a:solidFill>
                <a:latin typeface="Helvetica"/>
                <a:cs typeface="Helvetica"/>
              </a:rPr>
              <a:t>Proposed items:</a:t>
            </a:r>
            <a:endParaRPr lang="en-US" i="0">
              <a:solidFill>
                <a:schemeClr val="accent5">
                  <a:lumMod val="25000"/>
                </a:schemeClr>
              </a:solidFill>
              <a:latin typeface="Helvetica"/>
              <a:ea typeface="+mn-lt"/>
              <a:cs typeface="+mn-lt"/>
            </a:endParaRPr>
          </a:p>
          <a:p>
            <a:pPr marL="359410" lvl="2" indent="-197485" algn="just">
              <a:buFont typeface="Garamond,Serif"/>
              <a:buChar char="−"/>
            </a:pPr>
            <a:r>
              <a:rPr lang="en-US" sz="1400">
                <a:solidFill>
                  <a:schemeClr val="accent5">
                    <a:lumMod val="25000"/>
                  </a:schemeClr>
                </a:solidFill>
                <a:latin typeface="Helvetica"/>
                <a:cs typeface="Helvetica"/>
              </a:rPr>
              <a:t>Sauteed Mushrooms: 20g porcini + 3g black truffle + 50g shiitake ~ 6</a:t>
            </a:r>
            <a:r>
              <a:rPr lang="en-US" sz="1400">
                <a:solidFill>
                  <a:schemeClr val="accent5">
                    <a:lumMod val="25000"/>
                  </a:schemeClr>
                </a:solidFill>
                <a:latin typeface="Helvetica"/>
                <a:ea typeface="+mn-lt"/>
                <a:cs typeface="+mn-lt"/>
              </a:rPr>
              <a:t>£</a:t>
            </a:r>
          </a:p>
          <a:p>
            <a:pPr marL="359410" lvl="2" indent="-197485" algn="just">
              <a:buFont typeface="Garamond,Serif"/>
              <a:buChar char="−"/>
            </a:pPr>
            <a:r>
              <a:rPr lang="en-US" sz="1400">
                <a:solidFill>
                  <a:schemeClr val="accent5">
                    <a:lumMod val="25000"/>
                  </a:schemeClr>
                </a:solidFill>
                <a:latin typeface="Helvetica"/>
                <a:cs typeface="Helvetica"/>
              </a:rPr>
              <a:t>Celeriac and Sweet Potato Terrine: ½ celeriac + 7g black truffle + 100g sweet potato ~ 6</a:t>
            </a:r>
            <a:r>
              <a:rPr lang="en-US" sz="1400">
                <a:solidFill>
                  <a:schemeClr val="accent5">
                    <a:lumMod val="25000"/>
                  </a:schemeClr>
                </a:solidFill>
                <a:latin typeface="Helvetica"/>
                <a:ea typeface="+mn-lt"/>
                <a:cs typeface="+mn-lt"/>
              </a:rPr>
              <a:t>£</a:t>
            </a:r>
          </a:p>
          <a:p>
            <a:pPr marL="359410" lvl="2" indent="-197485" algn="just">
              <a:buFont typeface="Garamond,Serif"/>
              <a:buChar char="−"/>
            </a:pPr>
            <a:r>
              <a:rPr lang="en-US" sz="1400">
                <a:solidFill>
                  <a:schemeClr val="accent5">
                    <a:lumMod val="25000"/>
                  </a:schemeClr>
                </a:solidFill>
                <a:latin typeface="Helvetica"/>
                <a:cs typeface="Helvetica"/>
              </a:rPr>
              <a:t>Blackberry Coconut Tart: 200g blackberry + 400ml coconut milk ~ 5</a:t>
            </a:r>
            <a:r>
              <a:rPr lang="en-US" sz="1400">
                <a:solidFill>
                  <a:schemeClr val="accent5">
                    <a:lumMod val="25000"/>
                  </a:schemeClr>
                </a:solidFill>
                <a:latin typeface="Helvetica"/>
                <a:ea typeface="+mn-lt"/>
                <a:cs typeface="+mn-lt"/>
              </a:rPr>
              <a:t>£</a:t>
            </a:r>
            <a:endParaRPr lang="en-US" sz="1400">
              <a:solidFill>
                <a:schemeClr val="accent5">
                  <a:lumMod val="25000"/>
                </a:schemeClr>
              </a:solidFill>
              <a:latin typeface="Helvetica"/>
              <a:cs typeface="Helvetica"/>
            </a:endParaRPr>
          </a:p>
          <a:p>
            <a:pPr marL="171450" indent="-171450" algn="just">
              <a:buFont typeface="Wingdings"/>
              <a:buChar char="Ø"/>
            </a:pPr>
            <a:r>
              <a:rPr lang="en-US" i="0">
                <a:solidFill>
                  <a:schemeClr val="accent5">
                    <a:lumMod val="25000"/>
                  </a:schemeClr>
                </a:solidFill>
                <a:latin typeface="Helvetica"/>
                <a:cs typeface="Helvetica"/>
              </a:rPr>
              <a:t>Price of 3 course meal: 45</a:t>
            </a:r>
            <a:r>
              <a:rPr lang="en-US" i="0">
                <a:solidFill>
                  <a:schemeClr val="accent5">
                    <a:lumMod val="25000"/>
                  </a:schemeClr>
                </a:solidFill>
                <a:latin typeface="Helvetica"/>
                <a:ea typeface="+mn-lt"/>
                <a:cs typeface="+mn-lt"/>
              </a:rPr>
              <a:t>£</a:t>
            </a:r>
            <a:endParaRPr lang="en-US" i="0">
              <a:solidFill>
                <a:schemeClr val="accent5">
                  <a:lumMod val="25000"/>
                </a:schemeClr>
              </a:solidFill>
              <a:latin typeface="Helvetica"/>
              <a:cs typeface="Helvetica"/>
            </a:endParaRPr>
          </a:p>
          <a:p>
            <a:pPr marL="171450" indent="-171450" algn="just">
              <a:buFont typeface="Wingdings"/>
              <a:buChar char="Ø"/>
            </a:pPr>
            <a:endParaRPr lang="en-US" i="0">
              <a:solidFill>
                <a:schemeClr val="accent5">
                  <a:lumMod val="25000"/>
                </a:schemeClr>
              </a:solidFill>
              <a:latin typeface="Helvetica"/>
              <a:ea typeface="+mn-lt"/>
              <a:cs typeface="Helvetica"/>
            </a:endParaRPr>
          </a:p>
          <a:p>
            <a:pPr marL="171450" indent="-171450" algn="just">
              <a:buFont typeface="Wingdings"/>
              <a:buChar char="Ø"/>
            </a:pPr>
            <a:r>
              <a:rPr lang="en-US" i="0">
                <a:solidFill>
                  <a:schemeClr val="accent5">
                    <a:lumMod val="25000"/>
                  </a:schemeClr>
                </a:solidFill>
                <a:latin typeface="Helvetica"/>
                <a:ea typeface="+mn-lt"/>
                <a:cs typeface="Helvetica"/>
              </a:rPr>
              <a:t>Profit margin per plate: 28</a:t>
            </a:r>
            <a:r>
              <a:rPr lang="en-US" i="0">
                <a:solidFill>
                  <a:schemeClr val="accent5">
                    <a:lumMod val="25000"/>
                  </a:schemeClr>
                </a:solidFill>
                <a:latin typeface="Helvetica"/>
                <a:ea typeface="+mn-lt"/>
                <a:cs typeface="+mn-lt"/>
              </a:rPr>
              <a:t>£</a:t>
            </a:r>
            <a:endParaRPr lang="en-US" i="0">
              <a:solidFill>
                <a:schemeClr val="accent5">
                  <a:lumMod val="25000"/>
                </a:schemeClr>
              </a:solidFill>
              <a:latin typeface="Helvetica"/>
              <a:ea typeface="+mn-lt"/>
              <a:cs typeface="Helvetica"/>
            </a:endParaRPr>
          </a:p>
          <a:p>
            <a:pPr marL="171450" indent="-171450" algn="just">
              <a:buFont typeface="Wingdings"/>
              <a:buChar char="Ø"/>
            </a:pPr>
            <a:r>
              <a:rPr lang="en-US" i="0">
                <a:solidFill>
                  <a:schemeClr val="accent5">
                    <a:lumMod val="25000"/>
                  </a:schemeClr>
                </a:solidFill>
                <a:latin typeface="Helvetica"/>
                <a:cs typeface="Helvetica"/>
              </a:rPr>
              <a:t>Expected gross profits: 25,000</a:t>
            </a:r>
            <a:r>
              <a:rPr lang="en-US" i="0">
                <a:solidFill>
                  <a:schemeClr val="accent5">
                    <a:lumMod val="25000"/>
                  </a:schemeClr>
                </a:solidFill>
                <a:latin typeface="Helvetica"/>
                <a:ea typeface="+mn-lt"/>
                <a:cs typeface="+mn-lt"/>
              </a:rPr>
              <a:t>£</a:t>
            </a:r>
            <a:endParaRPr lang="en-US">
              <a:solidFill>
                <a:schemeClr val="accent5">
                  <a:lumMod val="25000"/>
                </a:schemeClr>
              </a:solidFill>
              <a:latin typeface="Helvetica"/>
              <a:cs typeface="Helvetica"/>
            </a:endParaRPr>
          </a:p>
        </p:txBody>
      </p:sp>
      <p:pic>
        <p:nvPicPr>
          <p:cNvPr id="4" name="Image 4">
            <a:extLst>
              <a:ext uri="{FF2B5EF4-FFF2-40B4-BE49-F238E27FC236}">
                <a16:creationId xmlns:a16="http://schemas.microsoft.com/office/drawing/2014/main" id="{5DCF62B5-6E7D-46B9-8311-3368115F01BF}"/>
              </a:ext>
            </a:extLst>
          </p:cNvPr>
          <p:cNvPicPr>
            <a:picLocks noChangeAspect="1"/>
          </p:cNvPicPr>
          <p:nvPr/>
        </p:nvPicPr>
        <p:blipFill>
          <a:blip r:embed="rId2"/>
          <a:stretch>
            <a:fillRect/>
          </a:stretch>
        </p:blipFill>
        <p:spPr>
          <a:xfrm>
            <a:off x="785019" y="2038180"/>
            <a:ext cx="4064000" cy="2781640"/>
          </a:xfrm>
          <a:prstGeom prst="rect">
            <a:avLst/>
          </a:prstGeom>
        </p:spPr>
      </p:pic>
      <p:sp>
        <p:nvSpPr>
          <p:cNvPr id="5" name="ZoneTexte 4">
            <a:extLst>
              <a:ext uri="{FF2B5EF4-FFF2-40B4-BE49-F238E27FC236}">
                <a16:creationId xmlns:a16="http://schemas.microsoft.com/office/drawing/2014/main" id="{0EBDABFE-D687-422D-82E5-846367771A95}"/>
              </a:ext>
            </a:extLst>
          </p:cNvPr>
          <p:cNvSpPr txBox="1"/>
          <p:nvPr/>
        </p:nvSpPr>
        <p:spPr>
          <a:xfrm>
            <a:off x="1290637" y="5727032"/>
            <a:ext cx="67468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9705" indent="-179705">
              <a:spcAft>
                <a:spcPts val="300"/>
              </a:spcAft>
              <a:buFont typeface="Arial" panose="020B0604020202020204" pitchFamily="34" charset="0"/>
            </a:pPr>
            <a:r>
              <a:rPr lang="en-US" sz="1050">
                <a:solidFill>
                  <a:srgbClr val="1A3B5B"/>
                </a:solidFill>
                <a:latin typeface="Helvetica Neue"/>
              </a:rPr>
              <a:t>Cost calculations are based on Rungis market prices</a:t>
            </a:r>
            <a:endParaRPr lang="fr-FR" sz="1050"/>
          </a:p>
        </p:txBody>
      </p:sp>
    </p:spTree>
    <p:extLst>
      <p:ext uri="{BB962C8B-B14F-4D97-AF65-F5344CB8AC3E}">
        <p14:creationId xmlns:p14="http://schemas.microsoft.com/office/powerpoint/2010/main" val="65413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Bokan's overall brand image should be enhanced to address and satisfy its various target customers</a:t>
            </a:r>
            <a:endParaRPr lang="fr-FR">
              <a:solidFill>
                <a:schemeClr val="accent5">
                  <a:lumMod val="25000"/>
                </a:schemeClr>
              </a:solidFill>
            </a:endParaRP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13</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4999"/>
              </a:lnSpc>
              <a:spcAft>
                <a:spcPts val="1000"/>
              </a:spcAft>
            </a:pPr>
            <a:r>
              <a:rPr lang="en-ZA" sz="1600" b="1">
                <a:solidFill>
                  <a:schemeClr val="accent5">
                    <a:lumMod val="25000"/>
                  </a:schemeClr>
                </a:solidFill>
                <a:latin typeface="Helvetica Neue"/>
                <a:cs typeface="Calibri"/>
              </a:rPr>
              <a:t>Branding-related Recommendations</a:t>
            </a:r>
            <a:endParaRPr lang="fr-FR">
              <a:solidFill>
                <a:schemeClr val="accent5">
                  <a:lumMod val="25000"/>
                </a:schemeClr>
              </a:solidFill>
            </a:endParaRPr>
          </a:p>
        </p:txBody>
      </p:sp>
      <p:sp>
        <p:nvSpPr>
          <p:cNvPr id="4" name="Espace réservé du texte 1">
            <a:extLst>
              <a:ext uri="{FF2B5EF4-FFF2-40B4-BE49-F238E27FC236}">
                <a16:creationId xmlns:a16="http://schemas.microsoft.com/office/drawing/2014/main" id="{67E71F0F-3EEE-4521-ABEE-537C4341402F}"/>
              </a:ext>
            </a:extLst>
          </p:cNvPr>
          <p:cNvSpPr txBox="1">
            <a:spLocks/>
          </p:cNvSpPr>
          <p:nvPr/>
        </p:nvSpPr>
        <p:spPr>
          <a:xfrm>
            <a:off x="744423" y="1641529"/>
            <a:ext cx="4668708" cy="4602072"/>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sz="1300" b="1">
                <a:solidFill>
                  <a:schemeClr val="accent5">
                    <a:lumMod val="25000"/>
                  </a:schemeClr>
                </a:solidFill>
                <a:latin typeface="Helvetica Neue"/>
              </a:rPr>
              <a:t>Few important remarks...</a:t>
            </a:r>
          </a:p>
          <a:p>
            <a:pPr marL="171450" indent="-171450">
              <a:buFont typeface="Wingdings"/>
              <a:buChar char="Ø"/>
            </a:pPr>
            <a:r>
              <a:rPr lang="en-US" sz="1300" b="1" i="0">
                <a:solidFill>
                  <a:schemeClr val="accent5">
                    <a:lumMod val="25000"/>
                  </a:schemeClr>
                </a:solidFill>
                <a:latin typeface="Helvetica Neue"/>
              </a:rPr>
              <a:t>Client satisfaction</a:t>
            </a:r>
            <a:r>
              <a:rPr lang="en-US" sz="1300" i="0">
                <a:solidFill>
                  <a:schemeClr val="accent5">
                    <a:lumMod val="25000"/>
                  </a:schemeClr>
                </a:solidFill>
                <a:latin typeface="Helvetica Neue"/>
              </a:rPr>
              <a:t> is very important:</a:t>
            </a:r>
            <a:br>
              <a:rPr lang="en-US" sz="1300" i="0">
                <a:latin typeface="Helvetica Neue"/>
              </a:rPr>
            </a:br>
            <a:r>
              <a:rPr lang="en-US" sz="1300" i="0">
                <a:solidFill>
                  <a:schemeClr val="accent5">
                    <a:lumMod val="25000"/>
                  </a:schemeClr>
                </a:solidFill>
                <a:latin typeface="Helvetica Neue"/>
              </a:rPr>
              <a:t>-If they are satisfied, they come back, become loyal, and recommend to others</a:t>
            </a:r>
            <a:br>
              <a:rPr lang="en-US" sz="1300" i="0">
                <a:latin typeface="Helvetica Neue"/>
              </a:rPr>
            </a:br>
            <a:r>
              <a:rPr lang="en-US" sz="1300" i="0">
                <a:solidFill>
                  <a:schemeClr val="accent5">
                    <a:lumMod val="25000"/>
                  </a:schemeClr>
                </a:solidFill>
                <a:latin typeface="Helvetica Neue"/>
              </a:rPr>
              <a:t>-If they are not, they are generally lifelong lost and they discourage others not to go</a:t>
            </a:r>
            <a:br>
              <a:rPr lang="en-US" sz="1300" i="0">
                <a:latin typeface="Helvetica Neue"/>
              </a:rPr>
            </a:br>
            <a:r>
              <a:rPr lang="en-US" sz="1300" i="0">
                <a:solidFill>
                  <a:schemeClr val="accent5">
                    <a:lumMod val="25000"/>
                  </a:schemeClr>
                </a:solidFill>
                <a:latin typeface="Helvetica Neue"/>
              </a:rPr>
              <a:t>Bokan has significant “I won’t come back again” comments</a:t>
            </a:r>
          </a:p>
          <a:p>
            <a:pPr marL="171450" indent="-171450">
              <a:buFont typeface="Wingdings"/>
              <a:buChar char="Ø"/>
            </a:pPr>
            <a:r>
              <a:rPr lang="en-US" sz="1300" i="0">
                <a:solidFill>
                  <a:schemeClr val="accent5">
                    <a:lumMod val="25000"/>
                  </a:schemeClr>
                </a:solidFill>
                <a:latin typeface="Helvetica Neue"/>
              </a:rPr>
              <a:t>Many customers come to Bokan for</a:t>
            </a:r>
            <a:r>
              <a:rPr lang="en-US" sz="1300" b="1" i="0">
                <a:solidFill>
                  <a:schemeClr val="accent5">
                    <a:lumMod val="25000"/>
                  </a:schemeClr>
                </a:solidFill>
                <a:latin typeface="Helvetica Neue"/>
              </a:rPr>
              <a:t> special days</a:t>
            </a:r>
            <a:r>
              <a:rPr lang="en-US" sz="1300" i="0">
                <a:solidFill>
                  <a:schemeClr val="accent5">
                    <a:lumMod val="25000"/>
                  </a:schemeClr>
                </a:solidFill>
                <a:latin typeface="Helvetica Neue"/>
              </a:rPr>
              <a:t> such as marriage/relationship anniversaries, birthdays, celebrations..</a:t>
            </a:r>
            <a:br>
              <a:rPr lang="en-US" sz="1300" i="0">
                <a:latin typeface="Helvetica Neue"/>
              </a:rPr>
            </a:br>
            <a:r>
              <a:rPr lang="en-US" sz="1300" i="0">
                <a:solidFill>
                  <a:schemeClr val="accent5">
                    <a:lumMod val="25000"/>
                  </a:schemeClr>
                </a:solidFill>
                <a:latin typeface="Helvetica Neue"/>
              </a:rPr>
              <a:t>A bad experience is the last thing they want in their most special and happy days, it won’t be forgotten. </a:t>
            </a:r>
            <a:br>
              <a:rPr lang="en-US" sz="1300" i="0">
                <a:latin typeface="Helvetica Neue"/>
              </a:rPr>
            </a:br>
            <a:r>
              <a:rPr lang="en-US" sz="1300" i="0">
                <a:solidFill>
                  <a:schemeClr val="accent5">
                    <a:lumMod val="25000"/>
                  </a:schemeClr>
                </a:solidFill>
                <a:latin typeface="Helvetica Neue"/>
              </a:rPr>
              <a:t>Bokan has many angry and disappointed customers on such days</a:t>
            </a:r>
          </a:p>
          <a:p>
            <a:pPr marL="171450" indent="-171450">
              <a:buFont typeface="Wingdings"/>
              <a:buChar char="Ø"/>
            </a:pPr>
            <a:r>
              <a:rPr lang="en-US" sz="1300" b="1" i="0">
                <a:solidFill>
                  <a:schemeClr val="accent5">
                    <a:lumMod val="25000"/>
                  </a:schemeClr>
                </a:solidFill>
                <a:latin typeface="Helvetica Neue"/>
              </a:rPr>
              <a:t>Main customer profiles</a:t>
            </a:r>
            <a:r>
              <a:rPr lang="en-US" sz="1300" i="0">
                <a:solidFill>
                  <a:schemeClr val="accent5">
                    <a:lumMod val="25000"/>
                  </a:schemeClr>
                </a:solidFill>
                <a:latin typeface="Helvetica Neue"/>
              </a:rPr>
              <a:t>: hotel stays, businesspeople, special occasions, recommendation followers, friends, families, couples </a:t>
            </a:r>
          </a:p>
          <a:p>
            <a:pPr marL="171450" indent="-171450">
              <a:buFont typeface="Wingdings"/>
              <a:buChar char="Ø"/>
            </a:pPr>
            <a:r>
              <a:rPr lang="en-US" sz="1300" b="1" i="0">
                <a:solidFill>
                  <a:schemeClr val="accent5">
                    <a:lumMod val="25000"/>
                  </a:schemeClr>
                </a:solidFill>
                <a:latin typeface="Helvetica Neue"/>
              </a:rPr>
              <a:t>Various tastes</a:t>
            </a:r>
            <a:r>
              <a:rPr lang="en-US" sz="1300" i="0">
                <a:solidFill>
                  <a:schemeClr val="accent5">
                    <a:lumMod val="25000"/>
                  </a:schemeClr>
                </a:solidFill>
                <a:latin typeface="Helvetica Neue"/>
              </a:rPr>
              <a:t> including vegan, vegetarian</a:t>
            </a:r>
            <a:endParaRPr lang="en-US" i="0">
              <a:solidFill>
                <a:schemeClr val="accent5">
                  <a:lumMod val="25000"/>
                </a:schemeClr>
              </a:solidFill>
              <a:latin typeface="Helvetica Neue"/>
            </a:endParaRPr>
          </a:p>
          <a:p>
            <a:pPr marL="171450" indent="-171450">
              <a:buFont typeface="Wingdings"/>
              <a:buChar char="Ø"/>
            </a:pPr>
            <a:r>
              <a:rPr lang="en-US" sz="1300" i="0">
                <a:solidFill>
                  <a:schemeClr val="accent5">
                    <a:lumMod val="25000"/>
                  </a:schemeClr>
                </a:solidFill>
                <a:latin typeface="Helvetica Neue"/>
              </a:rPr>
              <a:t>Adapted very strong </a:t>
            </a:r>
            <a:r>
              <a:rPr lang="en-US" sz="1300" b="1" i="0">
                <a:solidFill>
                  <a:schemeClr val="accent5">
                    <a:lumMod val="25000"/>
                  </a:schemeClr>
                </a:solidFill>
                <a:latin typeface="Helvetica Neue"/>
              </a:rPr>
              <a:t>Covid-19 safety measures</a:t>
            </a:r>
          </a:p>
          <a:p>
            <a:pPr marL="171450" indent="-171450">
              <a:buFont typeface="Wingdings"/>
              <a:buChar char="Ø"/>
            </a:pPr>
            <a:r>
              <a:rPr lang="en-US" sz="1300" b="1" i="0">
                <a:solidFill>
                  <a:schemeClr val="accent5">
                    <a:lumMod val="25000"/>
                  </a:schemeClr>
                </a:solidFill>
                <a:latin typeface="Helvetica Neue"/>
              </a:rPr>
              <a:t>Disturbance</a:t>
            </a:r>
            <a:r>
              <a:rPr lang="en-US" sz="1300" i="0">
                <a:solidFill>
                  <a:schemeClr val="accent5">
                    <a:lumMod val="25000"/>
                  </a:schemeClr>
                </a:solidFill>
                <a:latin typeface="Helvetica Neue"/>
              </a:rPr>
              <a:t> due to loud music</a:t>
            </a:r>
            <a:br>
              <a:rPr lang="en-US" sz="1300" i="0">
                <a:latin typeface="Helvetica Neue"/>
              </a:rPr>
            </a:br>
            <a:endParaRPr lang="en-US" i="0">
              <a:solidFill>
                <a:schemeClr val="accent5">
                  <a:lumMod val="25000"/>
                </a:schemeClr>
              </a:solidFill>
              <a:latin typeface="Helvetica Neue"/>
            </a:endParaRPr>
          </a:p>
        </p:txBody>
      </p:sp>
      <p:sp>
        <p:nvSpPr>
          <p:cNvPr id="5" name="Espace réservé du texte 1">
            <a:extLst>
              <a:ext uri="{FF2B5EF4-FFF2-40B4-BE49-F238E27FC236}">
                <a16:creationId xmlns:a16="http://schemas.microsoft.com/office/drawing/2014/main" id="{8EA552BC-CF90-428A-B7B2-C93BAAC6C8AD}"/>
              </a:ext>
            </a:extLst>
          </p:cNvPr>
          <p:cNvSpPr txBox="1">
            <a:spLocks/>
          </p:cNvSpPr>
          <p:nvPr/>
        </p:nvSpPr>
        <p:spPr>
          <a:xfrm>
            <a:off x="5742940" y="1867183"/>
            <a:ext cx="3764788" cy="169346"/>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b="1">
                <a:solidFill>
                  <a:schemeClr val="accent5">
                    <a:lumMod val="25000"/>
                  </a:schemeClr>
                </a:solidFill>
                <a:latin typeface="Helvetica Neue"/>
              </a:rPr>
              <a:t>Recommendations</a:t>
            </a:r>
          </a:p>
          <a:p>
            <a:endParaRPr lang="en-US" sz="1600" i="0">
              <a:solidFill>
                <a:schemeClr val="accent5">
                  <a:lumMod val="25000"/>
                </a:schemeClr>
              </a:solidFill>
              <a:latin typeface="Helvetica Neue"/>
            </a:endParaRPr>
          </a:p>
        </p:txBody>
      </p:sp>
      <p:pic>
        <p:nvPicPr>
          <p:cNvPr id="6" name="图形 11" descr="指向右边的反手食指">
            <a:extLst>
              <a:ext uri="{FF2B5EF4-FFF2-40B4-BE49-F238E27FC236}">
                <a16:creationId xmlns:a16="http://schemas.microsoft.com/office/drawing/2014/main" id="{30D7AC0E-BDD9-46E8-B50D-00CFF6EA4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8907" y="2097446"/>
            <a:ext cx="353526" cy="346735"/>
          </a:xfrm>
          <a:prstGeom prst="rect">
            <a:avLst/>
          </a:prstGeom>
        </p:spPr>
      </p:pic>
      <p:sp>
        <p:nvSpPr>
          <p:cNvPr id="7" name="文本框 41">
            <a:extLst>
              <a:ext uri="{FF2B5EF4-FFF2-40B4-BE49-F238E27FC236}">
                <a16:creationId xmlns:a16="http://schemas.microsoft.com/office/drawing/2014/main" id="{CE26581B-C090-40BD-B62E-AE6E6A82B466}"/>
              </a:ext>
            </a:extLst>
          </p:cNvPr>
          <p:cNvSpPr txBox="1"/>
          <p:nvPr/>
        </p:nvSpPr>
        <p:spPr>
          <a:xfrm>
            <a:off x="6099104" y="3992204"/>
            <a:ext cx="3780602" cy="344133"/>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a:cs typeface="Helvetica"/>
              </a:rPr>
              <a:t>Promotions to businesses and hotel customers</a:t>
            </a:r>
          </a:p>
        </p:txBody>
      </p:sp>
      <p:pic>
        <p:nvPicPr>
          <p:cNvPr id="18" name="图形 11" descr="指向右边的反手食指">
            <a:extLst>
              <a:ext uri="{FF2B5EF4-FFF2-40B4-BE49-F238E27FC236}">
                <a16:creationId xmlns:a16="http://schemas.microsoft.com/office/drawing/2014/main" id="{65573174-EA22-4C43-8D52-F78172713B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6707" y="3952115"/>
            <a:ext cx="353526" cy="346735"/>
          </a:xfrm>
          <a:prstGeom prst="rect">
            <a:avLst/>
          </a:prstGeom>
        </p:spPr>
      </p:pic>
      <p:pic>
        <p:nvPicPr>
          <p:cNvPr id="19" name="图形 11" descr="指向右边的反手食指">
            <a:extLst>
              <a:ext uri="{FF2B5EF4-FFF2-40B4-BE49-F238E27FC236}">
                <a16:creationId xmlns:a16="http://schemas.microsoft.com/office/drawing/2014/main" id="{B2451EDC-E84E-4A76-8712-75C3742ABD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803" y="4534542"/>
            <a:ext cx="353526" cy="346735"/>
          </a:xfrm>
          <a:prstGeom prst="rect">
            <a:avLst/>
          </a:prstGeom>
        </p:spPr>
      </p:pic>
      <p:pic>
        <p:nvPicPr>
          <p:cNvPr id="20" name="图形 11" descr="指向右边的反手食指">
            <a:extLst>
              <a:ext uri="{FF2B5EF4-FFF2-40B4-BE49-F238E27FC236}">
                <a16:creationId xmlns:a16="http://schemas.microsoft.com/office/drawing/2014/main" id="{24AC0DA7-0EF1-4122-84A1-6F6D8C252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825" y="5176749"/>
            <a:ext cx="353526" cy="346735"/>
          </a:xfrm>
          <a:prstGeom prst="rect">
            <a:avLst/>
          </a:prstGeom>
        </p:spPr>
      </p:pic>
      <p:sp>
        <p:nvSpPr>
          <p:cNvPr id="22" name="文本框 41">
            <a:extLst>
              <a:ext uri="{FF2B5EF4-FFF2-40B4-BE49-F238E27FC236}">
                <a16:creationId xmlns:a16="http://schemas.microsoft.com/office/drawing/2014/main" id="{8186919A-D641-4A25-87FE-FCE882A94092}"/>
              </a:ext>
            </a:extLst>
          </p:cNvPr>
          <p:cNvSpPr txBox="1"/>
          <p:nvPr/>
        </p:nvSpPr>
        <p:spPr>
          <a:xfrm>
            <a:off x="6085322" y="3143864"/>
            <a:ext cx="3780602" cy="551951"/>
          </a:xfrm>
          <a:prstGeom prst="rect">
            <a:avLst/>
          </a:prstGeom>
          <a:noFill/>
        </p:spPr>
        <p:txBody>
          <a:bodyPr vert="horz" wrap="square" lIns="91440" tIns="45720" rIns="91440" bIns="45720" rtlCol="0" anchor="t">
            <a:noAutofit/>
          </a:bodyPr>
          <a:lstStyle/>
          <a:p>
            <a:pPr>
              <a:spcAft>
                <a:spcPts val="300"/>
              </a:spcAft>
            </a:pPr>
            <a:r>
              <a:rPr lang="en-US" sz="1200" b="1">
                <a:solidFill>
                  <a:schemeClr val="tx2"/>
                </a:solidFill>
                <a:latin typeface="Helvetica"/>
                <a:cs typeface="Helvetica"/>
              </a:rPr>
              <a:t>Ensure particular care for customers coming on their special days, assign the more experienced waiters to them</a:t>
            </a:r>
            <a:endParaRPr lang="fr-FR" sz="1200" b="1">
              <a:solidFill>
                <a:schemeClr val="tx2"/>
              </a:solidFill>
              <a:latin typeface="Helvetica"/>
              <a:cs typeface="Helvetica"/>
            </a:endParaRPr>
          </a:p>
        </p:txBody>
      </p:sp>
      <p:sp>
        <p:nvSpPr>
          <p:cNvPr id="9" name="文本框 41">
            <a:extLst>
              <a:ext uri="{FF2B5EF4-FFF2-40B4-BE49-F238E27FC236}">
                <a16:creationId xmlns:a16="http://schemas.microsoft.com/office/drawing/2014/main" id="{A14A2167-146D-44DB-9ECE-21084F975934}"/>
              </a:ext>
            </a:extLst>
          </p:cNvPr>
          <p:cNvSpPr txBox="1"/>
          <p:nvPr/>
        </p:nvSpPr>
        <p:spPr>
          <a:xfrm>
            <a:off x="6081062" y="5165593"/>
            <a:ext cx="3731369" cy="361261"/>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a:cs typeface="Helvetica"/>
              </a:rPr>
              <a:t>Keep the strict sanitary measures, a</a:t>
            </a:r>
            <a:r>
              <a:rPr lang="en-US" sz="1200" b="1">
                <a:solidFill>
                  <a:schemeClr val="tx2"/>
                </a:solidFill>
                <a:latin typeface="Helvetica"/>
                <a:cs typeface="Helvetica"/>
              </a:rPr>
              <a:t>dapt contactless payment </a:t>
            </a:r>
            <a:r>
              <a:rPr lang="en-US" altLang="zh-CN" sz="1200" b="1">
                <a:solidFill>
                  <a:schemeClr val="tx2"/>
                </a:solidFill>
                <a:latin typeface="Helvetica"/>
                <a:cs typeface="Helvetica"/>
              </a:rPr>
              <a:t> </a:t>
            </a:r>
          </a:p>
        </p:txBody>
      </p:sp>
      <p:pic>
        <p:nvPicPr>
          <p:cNvPr id="25" name="图形 11" descr="指向右边的反手食指">
            <a:extLst>
              <a:ext uri="{FF2B5EF4-FFF2-40B4-BE49-F238E27FC236}">
                <a16:creationId xmlns:a16="http://schemas.microsoft.com/office/drawing/2014/main" id="{88680F8D-5ABF-4CD3-892F-ED4BFA9DF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7086" y="5728010"/>
            <a:ext cx="353526" cy="346735"/>
          </a:xfrm>
          <a:prstGeom prst="rect">
            <a:avLst/>
          </a:prstGeom>
        </p:spPr>
      </p:pic>
      <p:sp>
        <p:nvSpPr>
          <p:cNvPr id="26" name="文本框 41">
            <a:extLst>
              <a:ext uri="{FF2B5EF4-FFF2-40B4-BE49-F238E27FC236}">
                <a16:creationId xmlns:a16="http://schemas.microsoft.com/office/drawing/2014/main" id="{E9278EA3-AF1E-4965-ABC6-DE1FFB2D6AAC}"/>
              </a:ext>
            </a:extLst>
          </p:cNvPr>
          <p:cNvSpPr txBox="1"/>
          <p:nvPr/>
        </p:nvSpPr>
        <p:spPr>
          <a:xfrm>
            <a:off x="6079750" y="5734239"/>
            <a:ext cx="4299405" cy="375115"/>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a:cs typeface="Helvetica"/>
              </a:rPr>
              <a:t>Adjust the music volume to facilitate discussion</a:t>
            </a:r>
          </a:p>
        </p:txBody>
      </p:sp>
      <p:sp>
        <p:nvSpPr>
          <p:cNvPr id="11" name="文本框 41">
            <a:extLst>
              <a:ext uri="{FF2B5EF4-FFF2-40B4-BE49-F238E27FC236}">
                <a16:creationId xmlns:a16="http://schemas.microsoft.com/office/drawing/2014/main" id="{D1413207-E4A6-4ECB-9DFF-8086D15A6BDD}"/>
              </a:ext>
            </a:extLst>
          </p:cNvPr>
          <p:cNvSpPr txBox="1"/>
          <p:nvPr/>
        </p:nvSpPr>
        <p:spPr>
          <a:xfrm>
            <a:off x="6081438" y="4418078"/>
            <a:ext cx="3647210" cy="541417"/>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a:cs typeface="Helvetica"/>
              </a:rPr>
              <a:t>Recommended vegan options, enhanced menu to include all red meat, white meat, fish, seafood, pasta, vegeterian, pasta options</a:t>
            </a:r>
          </a:p>
        </p:txBody>
      </p:sp>
      <p:pic>
        <p:nvPicPr>
          <p:cNvPr id="29" name="图形 11" descr="指向右边的反手食指">
            <a:extLst>
              <a:ext uri="{FF2B5EF4-FFF2-40B4-BE49-F238E27FC236}">
                <a16:creationId xmlns:a16="http://schemas.microsoft.com/office/drawing/2014/main" id="{5CC58670-EA18-4E09-AECF-E1A0F4EE63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5834" y="3129609"/>
            <a:ext cx="353526" cy="346735"/>
          </a:xfrm>
          <a:prstGeom prst="rect">
            <a:avLst/>
          </a:prstGeom>
        </p:spPr>
      </p:pic>
      <p:sp>
        <p:nvSpPr>
          <p:cNvPr id="30" name="文本框 41">
            <a:extLst>
              <a:ext uri="{FF2B5EF4-FFF2-40B4-BE49-F238E27FC236}">
                <a16:creationId xmlns:a16="http://schemas.microsoft.com/office/drawing/2014/main" id="{F00229B4-0F1E-48AF-B979-33F05588DEF3}"/>
              </a:ext>
            </a:extLst>
          </p:cNvPr>
          <p:cNvSpPr txBox="1"/>
          <p:nvPr/>
        </p:nvSpPr>
        <p:spPr>
          <a:xfrm>
            <a:off x="6078394" y="2097845"/>
            <a:ext cx="3787529" cy="898315"/>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a:cs typeface="Helvetica"/>
              </a:rPr>
              <a:t>Assign restaurant manager to ask customers their experience at the end, thank for coming, apologize for any inconvenience, ensure compensation for next time and track</a:t>
            </a:r>
            <a:endParaRPr lang="fr-FR">
              <a:solidFill>
                <a:schemeClr val="tx2"/>
              </a:solidFill>
            </a:endParaRPr>
          </a:p>
        </p:txBody>
      </p:sp>
    </p:spTree>
    <p:extLst>
      <p:ext uri="{BB962C8B-B14F-4D97-AF65-F5344CB8AC3E}">
        <p14:creationId xmlns:p14="http://schemas.microsoft.com/office/powerpoint/2010/main" val="95323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a:xfrm>
            <a:off x="860225" y="894274"/>
            <a:ext cx="8335712" cy="494628"/>
          </a:xfrm>
        </p:spPr>
        <p:txBody>
          <a:bodyPr/>
          <a:lstStyle/>
          <a:p>
            <a:r>
              <a:rPr lang="en-US">
                <a:solidFill>
                  <a:schemeClr val="accent5">
                    <a:lumMod val="25000"/>
                  </a:schemeClr>
                </a:solidFill>
                <a:latin typeface="Helvetica Neue"/>
              </a:rPr>
              <a:t>We base our approach on three scenarios: Gradual recovery, Moderate recovery, Fast recovery</a:t>
            </a:r>
            <a:br>
              <a:rPr lang="en-US">
                <a:latin typeface="Helvetica Neue"/>
              </a:rPr>
            </a:br>
            <a:r>
              <a:rPr lang="en-US">
                <a:solidFill>
                  <a:schemeClr val="accent5">
                    <a:lumMod val="25000"/>
                  </a:schemeClr>
                </a:solidFill>
                <a:latin typeface="Helvetica Neue"/>
              </a:rPr>
              <a:t> &amp; analyze from the reopening date announced by the British government, April 2021, till the end of 2021</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14</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5000"/>
              </a:lnSpc>
              <a:spcAft>
                <a:spcPts val="1000"/>
              </a:spcAft>
            </a:pPr>
            <a:r>
              <a:rPr lang="en-ZA" sz="1600" b="1">
                <a:solidFill>
                  <a:schemeClr val="accent5">
                    <a:lumMod val="25000"/>
                  </a:schemeClr>
                </a:solidFill>
                <a:latin typeface="Helvetica Neue"/>
                <a:ea typeface="Calibri"/>
                <a:cs typeface="Calibri"/>
              </a:rPr>
              <a:t>Cost-Benefit Sensitivity Analysis of Menu &amp; Staff Recommendations</a:t>
            </a:r>
          </a:p>
        </p:txBody>
      </p:sp>
      <p:sp>
        <p:nvSpPr>
          <p:cNvPr id="4" name="Espace réservé du texte 1">
            <a:extLst>
              <a:ext uri="{FF2B5EF4-FFF2-40B4-BE49-F238E27FC236}">
                <a16:creationId xmlns:a16="http://schemas.microsoft.com/office/drawing/2014/main" id="{67E71F0F-3EEE-4521-ABEE-537C4341402F}"/>
              </a:ext>
            </a:extLst>
          </p:cNvPr>
          <p:cNvSpPr txBox="1">
            <a:spLocks/>
          </p:cNvSpPr>
          <p:nvPr/>
        </p:nvSpPr>
        <p:spPr>
          <a:xfrm>
            <a:off x="801912" y="1931834"/>
            <a:ext cx="8391871" cy="2620718"/>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pPr marL="285750" indent="-285750">
              <a:buFont typeface="Wingdings"/>
              <a:buChar char="Ø"/>
            </a:pPr>
            <a:r>
              <a:rPr lang="en-US" i="0">
                <a:solidFill>
                  <a:schemeClr val="accent5">
                    <a:lumMod val="25000"/>
                  </a:schemeClr>
                </a:solidFill>
                <a:latin typeface="Helvetica Neue"/>
              </a:rPr>
              <a:t>Bokan 37 capacity ~70 people,  Lunch + Dinner ~ daily cap 200 people, turnover rate of 1.4</a:t>
            </a:r>
            <a:endParaRPr lang="fr-FR">
              <a:solidFill>
                <a:schemeClr val="accent5">
                  <a:lumMod val="25000"/>
                </a:schemeClr>
              </a:solidFill>
            </a:endParaRPr>
          </a:p>
          <a:p>
            <a:pPr marL="285750" indent="-285750">
              <a:buFont typeface="Wingdings"/>
              <a:buChar char="Ø"/>
            </a:pPr>
            <a:r>
              <a:rPr lang="en-US" i="0">
                <a:solidFill>
                  <a:schemeClr val="accent5">
                    <a:lumMod val="25000"/>
                  </a:schemeClr>
                </a:solidFill>
                <a:latin typeface="Helvetica Neue"/>
              </a:rPr>
              <a:t>Gradual recovery: 50% cap first 3 months, 60% cap following 3 months, 70% last 3 months</a:t>
            </a:r>
            <a:br>
              <a:rPr lang="en-US" i="0">
                <a:latin typeface="Helvetica Neue"/>
              </a:rPr>
            </a:br>
            <a:r>
              <a:rPr lang="en-US" i="0">
                <a:solidFill>
                  <a:schemeClr val="accent5">
                    <a:lumMod val="25000"/>
                  </a:schemeClr>
                </a:solidFill>
                <a:latin typeface="Helvetica Neue"/>
              </a:rPr>
              <a:t>Moderate recovery: 60% cap first 3 months, 70% cap following 3 months, 80% last 3 months</a:t>
            </a:r>
            <a:br>
              <a:rPr lang="en-US" i="0">
                <a:latin typeface="Helvetica Neue"/>
              </a:rPr>
            </a:br>
            <a:r>
              <a:rPr lang="en-US" i="0">
                <a:solidFill>
                  <a:schemeClr val="accent5">
                    <a:lumMod val="25000"/>
                  </a:schemeClr>
                </a:solidFill>
                <a:latin typeface="Helvetica Neue"/>
              </a:rPr>
              <a:t>Fast recovery: 70% cap first 3 months, 80% cap following 3 months, 90% last 3 months</a:t>
            </a:r>
          </a:p>
          <a:p>
            <a:pPr marL="285750" indent="-285750">
              <a:buFont typeface="Wingdings"/>
              <a:buChar char="Ø"/>
            </a:pPr>
            <a:r>
              <a:rPr lang="en-US" i="0">
                <a:solidFill>
                  <a:schemeClr val="accent5">
                    <a:lumMod val="25000"/>
                  </a:schemeClr>
                </a:solidFill>
                <a:latin typeface="Helvetica Neue"/>
              </a:rPr>
              <a:t>Uniform customer preference on 7 main dishes</a:t>
            </a:r>
          </a:p>
          <a:p>
            <a:pPr marL="285750" indent="-285750">
              <a:buFont typeface="Wingdings"/>
              <a:buChar char="Ø"/>
            </a:pPr>
            <a:r>
              <a:rPr lang="en-US" i="0">
                <a:solidFill>
                  <a:schemeClr val="accent5">
                    <a:lumMod val="25000"/>
                  </a:schemeClr>
                </a:solidFill>
                <a:latin typeface="Helvetica Neue"/>
              </a:rPr>
              <a:t>Average Bokan dish ingredients cost 30% of price</a:t>
            </a:r>
          </a:p>
          <a:p>
            <a:pPr marL="285750" indent="-285750">
              <a:buFont typeface="Wingdings"/>
              <a:buChar char="Ø"/>
            </a:pPr>
            <a:r>
              <a:rPr lang="en-US" i="0">
                <a:solidFill>
                  <a:schemeClr val="accent5">
                    <a:lumMod val="25000"/>
                  </a:schemeClr>
                </a:solidFill>
                <a:latin typeface="Helvetica Neue"/>
              </a:rPr>
              <a:t>Bokan main dish price 27£, 3 course menu 45£, average consumption per customer ~ 60£ </a:t>
            </a:r>
          </a:p>
          <a:p>
            <a:pPr marL="285750" indent="-285750">
              <a:buFont typeface="Wingdings"/>
              <a:buChar char="Ø"/>
            </a:pPr>
            <a:r>
              <a:rPr lang="en-US" i="0">
                <a:solidFill>
                  <a:schemeClr val="accent5">
                    <a:lumMod val="25000"/>
                  </a:schemeClr>
                </a:solidFill>
                <a:latin typeface="Helvetica Neue"/>
              </a:rPr>
              <a:t>Annual salary per waiter is 25k£ </a:t>
            </a:r>
          </a:p>
          <a:p>
            <a:pPr marL="285750" indent="-285750">
              <a:buFont typeface="Wingdings"/>
              <a:buChar char="Ø"/>
            </a:pPr>
            <a:r>
              <a:rPr lang="en-US" i="0">
                <a:solidFill>
                  <a:schemeClr val="accent5">
                    <a:lumMod val="25000"/>
                  </a:schemeClr>
                </a:solidFill>
                <a:latin typeface="Helvetica Neue"/>
              </a:rPr>
              <a:t>Gradual increase in the workforce, in line with customer recovery and marginal benefit</a:t>
            </a:r>
            <a:endParaRPr lang="en-US">
              <a:solidFill>
                <a:schemeClr val="accent5">
                  <a:lumMod val="25000"/>
                </a:schemeClr>
              </a:solidFill>
            </a:endParaRPr>
          </a:p>
          <a:p>
            <a:pPr marL="171450" indent="-171450">
              <a:buFont typeface="Wingdings"/>
              <a:buChar char="Ø"/>
            </a:pPr>
            <a:endParaRPr lang="en-US" i="0">
              <a:solidFill>
                <a:schemeClr val="accent5">
                  <a:lumMod val="25000"/>
                </a:schemeClr>
              </a:solidFill>
              <a:latin typeface="Helvetica Neue"/>
            </a:endParaRPr>
          </a:p>
        </p:txBody>
      </p:sp>
      <p:sp>
        <p:nvSpPr>
          <p:cNvPr id="5" name="文本框 41">
            <a:extLst>
              <a:ext uri="{FF2B5EF4-FFF2-40B4-BE49-F238E27FC236}">
                <a16:creationId xmlns:a16="http://schemas.microsoft.com/office/drawing/2014/main" id="{86A05454-F83A-463A-A63D-25094E749B8C}"/>
              </a:ext>
            </a:extLst>
          </p:cNvPr>
          <p:cNvSpPr txBox="1"/>
          <p:nvPr/>
        </p:nvSpPr>
        <p:spPr>
          <a:xfrm>
            <a:off x="669964" y="1528549"/>
            <a:ext cx="2046352" cy="284469"/>
          </a:xfrm>
          <a:prstGeom prst="rect">
            <a:avLst/>
          </a:prstGeom>
          <a:noFill/>
        </p:spPr>
        <p:txBody>
          <a:bodyPr vert="horz" wrap="square" lIns="91440" tIns="45720" rIns="91440" bIns="45720" rtlCol="0" anchor="t">
            <a:noAutofit/>
          </a:bodyPr>
          <a:lstStyle/>
          <a:p>
            <a:pPr>
              <a:spcAft>
                <a:spcPts val="300"/>
              </a:spcAft>
            </a:pPr>
            <a:r>
              <a:rPr lang="en-US" altLang="zh-CN" sz="1400" b="1">
                <a:latin typeface="Helvetica"/>
                <a:cs typeface="Helvetica"/>
              </a:rPr>
              <a:t>Model assumptions</a:t>
            </a:r>
          </a:p>
          <a:p>
            <a:pPr>
              <a:spcAft>
                <a:spcPts val="300"/>
              </a:spcAft>
            </a:pPr>
            <a:endParaRPr lang="en-US" altLang="zh-CN" sz="1400" b="1">
              <a:solidFill>
                <a:schemeClr val="tx2"/>
              </a:solidFill>
              <a:latin typeface="Helvetica"/>
              <a:cs typeface="Helvetica"/>
            </a:endParaRPr>
          </a:p>
          <a:p>
            <a:pPr>
              <a:spcAft>
                <a:spcPts val="300"/>
              </a:spcAft>
            </a:pPr>
            <a:endParaRPr lang="en-US" altLang="zh-CN" sz="1400" b="1">
              <a:solidFill>
                <a:schemeClr val="tx2"/>
              </a:solidFill>
              <a:latin typeface="Helvetica"/>
              <a:cs typeface="Helvetica"/>
            </a:endParaRPr>
          </a:p>
          <a:p>
            <a:pPr>
              <a:spcAft>
                <a:spcPts val="300"/>
              </a:spcAft>
            </a:pPr>
            <a:endParaRPr lang="en-US" altLang="zh-CN" sz="1400" b="1">
              <a:solidFill>
                <a:schemeClr val="tx2"/>
              </a:solidFill>
              <a:latin typeface="Helvetica"/>
              <a:cs typeface="Helvetica"/>
            </a:endParaRPr>
          </a:p>
          <a:p>
            <a:pPr>
              <a:spcAft>
                <a:spcPts val="300"/>
              </a:spcAft>
            </a:pPr>
            <a:endParaRPr lang="en-US" altLang="zh-CN" sz="1400" b="1">
              <a:solidFill>
                <a:schemeClr val="tx2"/>
              </a:solidFill>
              <a:latin typeface="Helvetica"/>
              <a:cs typeface="Helvetica"/>
            </a:endParaRPr>
          </a:p>
        </p:txBody>
      </p:sp>
      <p:sp>
        <p:nvSpPr>
          <p:cNvPr id="10" name="文本框 41">
            <a:extLst>
              <a:ext uri="{FF2B5EF4-FFF2-40B4-BE49-F238E27FC236}">
                <a16:creationId xmlns:a16="http://schemas.microsoft.com/office/drawing/2014/main" id="{423DB4A1-EBD8-4F58-8A6E-A0EA355E9388}"/>
              </a:ext>
            </a:extLst>
          </p:cNvPr>
          <p:cNvSpPr txBox="1"/>
          <p:nvPr/>
        </p:nvSpPr>
        <p:spPr>
          <a:xfrm>
            <a:off x="719383" y="4456271"/>
            <a:ext cx="8919154" cy="449904"/>
          </a:xfrm>
          <a:prstGeom prst="rect">
            <a:avLst/>
          </a:prstGeom>
          <a:noFill/>
        </p:spPr>
        <p:txBody>
          <a:bodyPr vert="horz" wrap="square" lIns="91440" tIns="45720" rIns="91440" bIns="45720" rtlCol="0" anchor="t">
            <a:noAutofit/>
          </a:bodyPr>
          <a:lstStyle/>
          <a:p>
            <a:pPr>
              <a:spcAft>
                <a:spcPts val="300"/>
              </a:spcAft>
            </a:pPr>
            <a:r>
              <a:rPr lang="en-US" altLang="zh-CN" sz="1400" b="1">
                <a:latin typeface="Helvetica"/>
                <a:cs typeface="Helvetica"/>
              </a:rPr>
              <a:t>Additional generated revenue till year end, based on </a:t>
            </a:r>
            <a:r>
              <a:rPr lang="en-US" sz="1400" b="1">
                <a:latin typeface="Helvetica"/>
                <a:cs typeface="Helvetica"/>
              </a:rPr>
              <a:t>different scenarios,</a:t>
            </a:r>
            <a:r>
              <a:rPr lang="en-US" altLang="zh-CN" sz="1400" b="1">
                <a:latin typeface="Helvetica"/>
                <a:cs typeface="Helvetica"/>
              </a:rPr>
              <a:t> following chicken dish, vegan menu, staff training and staff hiring recommendations </a:t>
            </a:r>
            <a:endParaRPr lang="en-US" altLang="zh-CN" sz="1400" b="1">
              <a:solidFill>
                <a:srgbClr val="000000"/>
              </a:solidFill>
              <a:latin typeface="Helvetica"/>
              <a:cs typeface="Helvetica"/>
            </a:endParaRPr>
          </a:p>
          <a:p>
            <a:pPr>
              <a:spcAft>
                <a:spcPts val="300"/>
              </a:spcAft>
            </a:pPr>
            <a:endParaRPr lang="en-US" altLang="zh-CN" sz="1400" b="1">
              <a:solidFill>
                <a:schemeClr val="tx2"/>
              </a:solidFill>
              <a:latin typeface="Helvetica"/>
              <a:cs typeface="Helvetica"/>
            </a:endParaRPr>
          </a:p>
        </p:txBody>
      </p:sp>
      <p:graphicFrame>
        <p:nvGraphicFramePr>
          <p:cNvPr id="8" name="Tableau 8">
            <a:extLst>
              <a:ext uri="{FF2B5EF4-FFF2-40B4-BE49-F238E27FC236}">
                <a16:creationId xmlns:a16="http://schemas.microsoft.com/office/drawing/2014/main" id="{2E93B6F5-EDA9-4D3C-A775-3CABADEFBA43}"/>
              </a:ext>
            </a:extLst>
          </p:cNvPr>
          <p:cNvGraphicFramePr>
            <a:graphicFrameLocks noGrp="1"/>
          </p:cNvGraphicFramePr>
          <p:nvPr>
            <p:extLst>
              <p:ext uri="{D42A27DB-BD31-4B8C-83A1-F6EECF244321}">
                <p14:modId xmlns:p14="http://schemas.microsoft.com/office/powerpoint/2010/main" val="2187704447"/>
              </p:ext>
            </p:extLst>
          </p:nvPr>
        </p:nvGraphicFramePr>
        <p:xfrm>
          <a:off x="1219200" y="5209309"/>
          <a:ext cx="7648596" cy="775853"/>
        </p:xfrm>
        <a:graphic>
          <a:graphicData uri="http://schemas.openxmlformats.org/drawingml/2006/table">
            <a:tbl>
              <a:tblPr firstRow="1" bandRow="1" bandCol="1">
                <a:tableStyleId>{616DA210-FB5B-4158-B5E0-FEB733F419BA}</a:tableStyleId>
              </a:tblPr>
              <a:tblGrid>
                <a:gridCol w="2098844">
                  <a:extLst>
                    <a:ext uri="{9D8B030D-6E8A-4147-A177-3AD203B41FA5}">
                      <a16:colId xmlns:a16="http://schemas.microsoft.com/office/drawing/2014/main" val="4131648083"/>
                    </a:ext>
                  </a:extLst>
                </a:gridCol>
                <a:gridCol w="1887549">
                  <a:extLst>
                    <a:ext uri="{9D8B030D-6E8A-4147-A177-3AD203B41FA5}">
                      <a16:colId xmlns:a16="http://schemas.microsoft.com/office/drawing/2014/main" val="3305663506"/>
                    </a:ext>
                  </a:extLst>
                </a:gridCol>
                <a:gridCol w="2155187">
                  <a:extLst>
                    <a:ext uri="{9D8B030D-6E8A-4147-A177-3AD203B41FA5}">
                      <a16:colId xmlns:a16="http://schemas.microsoft.com/office/drawing/2014/main" val="3159091682"/>
                    </a:ext>
                  </a:extLst>
                </a:gridCol>
                <a:gridCol w="1507016">
                  <a:extLst>
                    <a:ext uri="{9D8B030D-6E8A-4147-A177-3AD203B41FA5}">
                      <a16:colId xmlns:a16="http://schemas.microsoft.com/office/drawing/2014/main" val="2729288645"/>
                    </a:ext>
                  </a:extLst>
                </a:gridCol>
              </a:tblGrid>
              <a:tr h="420802">
                <a:tc>
                  <a:txBody>
                    <a:bodyPr/>
                    <a:lstStyle/>
                    <a:p>
                      <a:pPr algn="ctr"/>
                      <a:r>
                        <a:rPr lang="en-US" sz="1400" noProof="0">
                          <a:latin typeface="Helvetica"/>
                        </a:rPr>
                        <a:t>Scenario</a:t>
                      </a:r>
                    </a:p>
                  </a:txBody>
                  <a:tcPr anchor="ctr"/>
                </a:tc>
                <a:tc>
                  <a:txBody>
                    <a:bodyPr/>
                    <a:lstStyle/>
                    <a:p>
                      <a:pPr algn="ctr"/>
                      <a:r>
                        <a:rPr lang="en-US" sz="1400" noProof="0">
                          <a:latin typeface="Helvetica"/>
                        </a:rPr>
                        <a:t>Gradual recovery</a:t>
                      </a:r>
                    </a:p>
                  </a:txBody>
                  <a:tcPr anchor="ctr"/>
                </a:tc>
                <a:tc>
                  <a:txBody>
                    <a:bodyPr/>
                    <a:lstStyle/>
                    <a:p>
                      <a:pPr algn="ctr"/>
                      <a:r>
                        <a:rPr lang="en-US" sz="1400" noProof="0">
                          <a:latin typeface="Helvetica"/>
                        </a:rPr>
                        <a:t>Moderate recovery</a:t>
                      </a:r>
                    </a:p>
                  </a:txBody>
                  <a:tcPr anchor="ctr"/>
                </a:tc>
                <a:tc>
                  <a:txBody>
                    <a:bodyPr/>
                    <a:lstStyle/>
                    <a:p>
                      <a:pPr algn="ctr"/>
                      <a:r>
                        <a:rPr lang="en-US" sz="1400" noProof="0">
                          <a:latin typeface="Helvetica"/>
                        </a:rPr>
                        <a:t>Fast recovery</a:t>
                      </a:r>
                    </a:p>
                  </a:txBody>
                  <a:tcPr anchor="ctr"/>
                </a:tc>
                <a:extLst>
                  <a:ext uri="{0D108BD9-81ED-4DB2-BD59-A6C34878D82A}">
                    <a16:rowId xmlns:a16="http://schemas.microsoft.com/office/drawing/2014/main" val="2034039295"/>
                  </a:ext>
                </a:extLst>
              </a:tr>
              <a:tr h="355051">
                <a:tc>
                  <a:txBody>
                    <a:bodyPr/>
                    <a:lstStyle/>
                    <a:p>
                      <a:pPr algn="ctr"/>
                      <a:r>
                        <a:rPr lang="en-US" sz="1400" noProof="0">
                          <a:latin typeface="Helvetica"/>
                        </a:rPr>
                        <a:t>Additional Revenue</a:t>
                      </a:r>
                    </a:p>
                  </a:txBody>
                  <a:tcPr anchor="ctr"/>
                </a:tc>
                <a:tc>
                  <a:txBody>
                    <a:bodyPr/>
                    <a:lstStyle/>
                    <a:p>
                      <a:pPr algn="ctr"/>
                      <a:r>
                        <a:rPr lang="en-US" sz="1400" noProof="0">
                          <a:latin typeface="Helvetica"/>
                        </a:rPr>
                        <a:t>~58k £</a:t>
                      </a:r>
                    </a:p>
                  </a:txBody>
                  <a:tcPr anchor="ctr"/>
                </a:tc>
                <a:tc>
                  <a:txBody>
                    <a:bodyPr/>
                    <a:lstStyle/>
                    <a:p>
                      <a:pPr algn="ctr"/>
                      <a:r>
                        <a:rPr lang="en-US" sz="1400" noProof="0">
                          <a:latin typeface="Helvetica"/>
                        </a:rPr>
                        <a:t>~65k £</a:t>
                      </a:r>
                    </a:p>
                  </a:txBody>
                  <a:tcPr anchor="ctr"/>
                </a:tc>
                <a:tc>
                  <a:txBody>
                    <a:bodyPr/>
                    <a:lstStyle/>
                    <a:p>
                      <a:pPr algn="ctr"/>
                      <a:r>
                        <a:rPr lang="en-US" sz="1400" noProof="0">
                          <a:latin typeface="Helvetica"/>
                        </a:rPr>
                        <a:t>~72k £</a:t>
                      </a:r>
                    </a:p>
                  </a:txBody>
                  <a:tcPr anchor="ctr"/>
                </a:tc>
                <a:extLst>
                  <a:ext uri="{0D108BD9-81ED-4DB2-BD59-A6C34878D82A}">
                    <a16:rowId xmlns:a16="http://schemas.microsoft.com/office/drawing/2014/main" val="706419755"/>
                  </a:ext>
                </a:extLst>
              </a:tr>
            </a:tbl>
          </a:graphicData>
        </a:graphic>
      </p:graphicFrame>
    </p:spTree>
    <p:extLst>
      <p:ext uri="{BB962C8B-B14F-4D97-AF65-F5344CB8AC3E}">
        <p14:creationId xmlns:p14="http://schemas.microsoft.com/office/powerpoint/2010/main" val="2326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a:xfrm>
            <a:off x="860225" y="935525"/>
            <a:ext cx="8356349" cy="453377"/>
          </a:xfrm>
        </p:spPr>
        <p:txBody>
          <a:bodyPr/>
          <a:lstStyle/>
          <a:p>
            <a:r>
              <a:rPr lang="en-US">
                <a:solidFill>
                  <a:schemeClr val="accent5">
                    <a:lumMod val="25000"/>
                  </a:schemeClr>
                </a:solidFill>
                <a:latin typeface="Helvetica Neue"/>
              </a:rPr>
              <a:t>Experience at Bokan is largely enjoyed but could be improved</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15</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5000"/>
              </a:lnSpc>
              <a:spcAft>
                <a:spcPts val="1000"/>
              </a:spcAft>
            </a:pPr>
            <a:r>
              <a:rPr lang="en-ZA" sz="1600" b="1">
                <a:solidFill>
                  <a:schemeClr val="accent5">
                    <a:lumMod val="25000"/>
                  </a:schemeClr>
                </a:solidFill>
                <a:latin typeface="Helvetica Neue"/>
                <a:ea typeface="Calibri"/>
                <a:cs typeface="Calibri"/>
              </a:rPr>
              <a:t>Conclusion</a:t>
            </a:r>
          </a:p>
        </p:txBody>
      </p:sp>
      <p:sp>
        <p:nvSpPr>
          <p:cNvPr id="4" name="Espace réservé du texte 1">
            <a:extLst>
              <a:ext uri="{FF2B5EF4-FFF2-40B4-BE49-F238E27FC236}">
                <a16:creationId xmlns:a16="http://schemas.microsoft.com/office/drawing/2014/main" id="{67E71F0F-3EEE-4521-ABEE-537C4341402F}"/>
              </a:ext>
            </a:extLst>
          </p:cNvPr>
          <p:cNvSpPr txBox="1">
            <a:spLocks/>
          </p:cNvSpPr>
          <p:nvPr/>
        </p:nvSpPr>
        <p:spPr>
          <a:xfrm>
            <a:off x="861691" y="1719556"/>
            <a:ext cx="8360772" cy="4210137"/>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pPr marL="285750" indent="-285750" algn="just">
              <a:buFont typeface="Wingdings"/>
              <a:buChar char="Ø"/>
            </a:pPr>
            <a:r>
              <a:rPr lang="en-US" sz="1600" i="0">
                <a:solidFill>
                  <a:schemeClr val="accent5">
                    <a:lumMod val="25000"/>
                  </a:schemeClr>
                </a:solidFill>
                <a:latin typeface="Helvetica"/>
                <a:cs typeface="Helvetica"/>
              </a:rPr>
              <a:t>Bokan is widely acclaimed for its splendid view, exceptional ambience, and delectable cuisine</a:t>
            </a:r>
            <a:endParaRPr lang="fr-FR">
              <a:solidFill>
                <a:schemeClr val="accent5">
                  <a:lumMod val="25000"/>
                </a:schemeClr>
              </a:solidFill>
            </a:endParaRPr>
          </a:p>
          <a:p>
            <a:pPr marL="285750" indent="-285750" algn="just">
              <a:buFont typeface="Wingdings"/>
              <a:buChar char="Ø"/>
            </a:pPr>
            <a:r>
              <a:rPr lang="en-US" sz="1600" i="0">
                <a:solidFill>
                  <a:schemeClr val="accent5">
                    <a:lumMod val="25000"/>
                  </a:schemeClr>
                </a:solidFill>
                <a:latin typeface="Helvetica"/>
                <a:cs typeface="Helvetica"/>
              </a:rPr>
              <a:t>Restaurant is more favored as compared to the bar</a:t>
            </a:r>
          </a:p>
          <a:p>
            <a:pPr marL="285750" indent="-285750" algn="just">
              <a:buFont typeface="Wingdings,Sans-Serif"/>
              <a:buChar char="Ø"/>
            </a:pPr>
            <a:r>
              <a:rPr lang="en-US" sz="1600" i="0">
                <a:solidFill>
                  <a:schemeClr val="accent5">
                    <a:lumMod val="25000"/>
                  </a:schemeClr>
                </a:solidFill>
                <a:latin typeface="Helvetica"/>
                <a:cs typeface="Helvetica"/>
              </a:rPr>
              <a:t>Certain areas could benefit from some key changes:</a:t>
            </a:r>
            <a:endParaRPr lang="en-US" sz="1600" i="0">
              <a:solidFill>
                <a:schemeClr val="accent5">
                  <a:lumMod val="25000"/>
                </a:schemeClr>
              </a:solidFill>
              <a:ea typeface="+mn-lt"/>
              <a:cs typeface="+mn-lt"/>
            </a:endParaRPr>
          </a:p>
          <a:p>
            <a:pPr marL="539750" lvl="3" indent="-179705" algn="just">
              <a:buFont typeface="Wingdings,Sans-Serif"/>
              <a:buChar char="Ø"/>
            </a:pPr>
            <a:r>
              <a:rPr lang="en-US" sz="1600">
                <a:solidFill>
                  <a:schemeClr val="accent5">
                    <a:lumMod val="25000"/>
                  </a:schemeClr>
                </a:solidFill>
                <a:latin typeface="Helvetica"/>
                <a:cs typeface="Helvetica"/>
              </a:rPr>
              <a:t>Service quality improvement by hiring extra staff during peak periods</a:t>
            </a:r>
            <a:endParaRPr lang="fr-FR" sz="1600">
              <a:solidFill>
                <a:schemeClr val="accent5">
                  <a:lumMod val="25000"/>
                </a:schemeClr>
              </a:solidFill>
              <a:ea typeface="+mn-lt"/>
              <a:cs typeface="+mn-lt"/>
            </a:endParaRPr>
          </a:p>
          <a:p>
            <a:pPr marL="539750" lvl="3" indent="-179705" algn="just">
              <a:buFont typeface="Wingdings,Sans-Serif"/>
              <a:buChar char="Ø"/>
            </a:pPr>
            <a:r>
              <a:rPr lang="en-US" sz="1600">
                <a:solidFill>
                  <a:schemeClr val="accent5">
                    <a:lumMod val="25000"/>
                  </a:schemeClr>
                </a:solidFill>
                <a:latin typeface="Helvetica"/>
                <a:cs typeface="Helvetica"/>
              </a:rPr>
              <a:t>Widening the food selection by incorporating vegan options and popular dishes</a:t>
            </a:r>
            <a:endParaRPr lang="en-US" sz="1600">
              <a:solidFill>
                <a:schemeClr val="accent5">
                  <a:lumMod val="25000"/>
                </a:schemeClr>
              </a:solidFill>
              <a:ea typeface="+mn-lt"/>
              <a:cs typeface="+mn-lt"/>
            </a:endParaRPr>
          </a:p>
          <a:p>
            <a:pPr marL="539750" lvl="3" indent="-179705" algn="just">
              <a:buFont typeface="Wingdings,Sans-Serif"/>
              <a:buChar char="Ø"/>
            </a:pPr>
            <a:r>
              <a:rPr lang="en-US" sz="1600">
                <a:solidFill>
                  <a:schemeClr val="accent5">
                    <a:lumMod val="25000"/>
                  </a:schemeClr>
                </a:solidFill>
                <a:latin typeface="Helvetica"/>
                <a:cs typeface="Helvetica"/>
              </a:rPr>
              <a:t>Brand awareness by social media campaigns and customer recommendation</a:t>
            </a:r>
            <a:endParaRPr lang="en-US">
              <a:solidFill>
                <a:schemeClr val="accent5">
                  <a:lumMod val="25000"/>
                </a:schemeClr>
              </a:solidFill>
            </a:endParaRPr>
          </a:p>
          <a:p>
            <a:pPr marL="285750" indent="-285750" algn="just">
              <a:buFont typeface="Wingdings,Sans-Serif"/>
              <a:buChar char="Ø"/>
            </a:pPr>
            <a:r>
              <a:rPr lang="en-US" sz="1600" i="0">
                <a:solidFill>
                  <a:schemeClr val="accent5">
                    <a:lumMod val="25000"/>
                  </a:schemeClr>
                </a:solidFill>
                <a:latin typeface="Helvetica"/>
                <a:cs typeface="Helvetica"/>
              </a:rPr>
              <a:t>Recommended changes could translate to increased gross earnings of up to 72k£</a:t>
            </a:r>
          </a:p>
          <a:p>
            <a:pPr marL="285750" indent="-285750" algn="just">
              <a:buFont typeface="Wingdings,Sans-Serif"/>
              <a:buChar char="Ø"/>
            </a:pPr>
            <a:endParaRPr lang="en-US" sz="1600" i="0">
              <a:solidFill>
                <a:schemeClr val="accent5">
                  <a:lumMod val="25000"/>
                </a:schemeClr>
              </a:solidFill>
              <a:latin typeface="Helvetica"/>
              <a:cs typeface="Helvetica"/>
            </a:endParaRPr>
          </a:p>
          <a:p>
            <a:pPr marL="285750" indent="-285750" algn="just">
              <a:buFont typeface="Wingdings,Sans-Serif"/>
              <a:buChar char="Ø"/>
            </a:pPr>
            <a:endParaRPr lang="en-US" sz="1600" b="1" i="0">
              <a:solidFill>
                <a:schemeClr val="accent5">
                  <a:lumMod val="25000"/>
                </a:schemeClr>
              </a:solidFill>
              <a:latin typeface="Helvetica"/>
              <a:cs typeface="Helvetica"/>
            </a:endParaRPr>
          </a:p>
          <a:p>
            <a:pPr algn="just"/>
            <a:r>
              <a:rPr lang="en-US" sz="1600" b="1" i="0">
                <a:solidFill>
                  <a:schemeClr val="accent5">
                    <a:lumMod val="25000"/>
                  </a:schemeClr>
                </a:solidFill>
                <a:latin typeface="Helvetica"/>
                <a:ea typeface="+mn-lt"/>
                <a:cs typeface="Helvetica"/>
              </a:rPr>
              <a:t>Bokan enjoys a strong market potential due to its central location and tasteful décor. A greater investment into human capital and better customer targeting could help it further consolidate its position in the post-covid era.</a:t>
            </a:r>
          </a:p>
        </p:txBody>
      </p:sp>
    </p:spTree>
    <p:extLst>
      <p:ext uri="{BB962C8B-B14F-4D97-AF65-F5344CB8AC3E}">
        <p14:creationId xmlns:p14="http://schemas.microsoft.com/office/powerpoint/2010/main" val="2948783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sz="1600">
                <a:solidFill>
                  <a:schemeClr val="accent5">
                    <a:lumMod val="25000"/>
                  </a:schemeClr>
                </a:solidFill>
                <a:latin typeface="Helvetica Neue"/>
              </a:rPr>
              <a:t>Short-Term and Long-Term roadmap</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16</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a:rPr>
              <a:t>Next Steps</a:t>
            </a:r>
          </a:p>
        </p:txBody>
      </p:sp>
      <p:sp>
        <p:nvSpPr>
          <p:cNvPr id="4" name="Espace réservé du texte 1">
            <a:extLst>
              <a:ext uri="{FF2B5EF4-FFF2-40B4-BE49-F238E27FC236}">
                <a16:creationId xmlns:a16="http://schemas.microsoft.com/office/drawing/2014/main" id="{67E71F0F-3EEE-4521-ABEE-537C4341402F}"/>
              </a:ext>
            </a:extLst>
          </p:cNvPr>
          <p:cNvSpPr txBox="1">
            <a:spLocks/>
          </p:cNvSpPr>
          <p:nvPr/>
        </p:nvSpPr>
        <p:spPr>
          <a:xfrm>
            <a:off x="862048" y="1837856"/>
            <a:ext cx="3853387" cy="2300265"/>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sz="1600" i="0">
                <a:solidFill>
                  <a:schemeClr val="accent5">
                    <a:lumMod val="25000"/>
                  </a:schemeClr>
                </a:solidFill>
                <a:latin typeface="Helvetica Neue"/>
              </a:rPr>
              <a:t>Covid Period</a:t>
            </a:r>
          </a:p>
          <a:p>
            <a:pPr marL="171450" indent="-171450">
              <a:buFont typeface="Wingdings"/>
              <a:buChar char="Ø"/>
            </a:pPr>
            <a:r>
              <a:rPr lang="en-US" sz="1600" i="0">
                <a:solidFill>
                  <a:schemeClr val="accent5">
                    <a:lumMod val="25000"/>
                  </a:schemeClr>
                </a:solidFill>
                <a:latin typeface="Helvetica Neue"/>
              </a:rPr>
              <a:t>Bar only with reservation (limited people covid policy), hourly staying fee</a:t>
            </a:r>
          </a:p>
          <a:p>
            <a:pPr marL="171450" indent="-171450">
              <a:buFont typeface="Wingdings"/>
              <a:buChar char="Ø"/>
            </a:pPr>
            <a:r>
              <a:rPr lang="en-US" sz="1600" i="0">
                <a:solidFill>
                  <a:schemeClr val="accent5">
                    <a:lumMod val="25000"/>
                  </a:schemeClr>
                </a:solidFill>
                <a:latin typeface="Helvetica Neue"/>
              </a:rPr>
              <a:t>Make promotions to businesses and hotel customers</a:t>
            </a:r>
          </a:p>
          <a:p>
            <a:pPr marL="171450" indent="-171450">
              <a:buFont typeface="Wingdings"/>
              <a:buChar char="Ø"/>
            </a:pPr>
            <a:r>
              <a:rPr lang="en-US" sz="1600" i="0">
                <a:solidFill>
                  <a:schemeClr val="accent5">
                    <a:lumMod val="25000"/>
                  </a:schemeClr>
                </a:solidFill>
                <a:latin typeface="Helvetica Neue"/>
              </a:rPr>
              <a:t>Price increase</a:t>
            </a:r>
          </a:p>
          <a:p>
            <a:pPr marL="171450" indent="-171450">
              <a:buFont typeface="Wingdings"/>
              <a:buChar char="Ø"/>
            </a:pPr>
            <a:r>
              <a:rPr lang="en-US" sz="1600" i="0">
                <a:solidFill>
                  <a:schemeClr val="accent5">
                    <a:lumMod val="25000"/>
                  </a:schemeClr>
                </a:solidFill>
                <a:latin typeface="Helvetica Neue"/>
              </a:rPr>
              <a:t>Focus on staff training</a:t>
            </a:r>
            <a:endParaRPr lang="en-US" sz="1600">
              <a:solidFill>
                <a:schemeClr val="accent5">
                  <a:lumMod val="25000"/>
                </a:schemeClr>
              </a:solidFill>
            </a:endParaRPr>
          </a:p>
        </p:txBody>
      </p:sp>
      <p:sp>
        <p:nvSpPr>
          <p:cNvPr id="8" name="Espace réservé du texte 1">
            <a:extLst>
              <a:ext uri="{FF2B5EF4-FFF2-40B4-BE49-F238E27FC236}">
                <a16:creationId xmlns:a16="http://schemas.microsoft.com/office/drawing/2014/main" id="{D659C672-41A7-1E43-8903-BE94BEE9ABC8}"/>
              </a:ext>
            </a:extLst>
          </p:cNvPr>
          <p:cNvSpPr txBox="1">
            <a:spLocks/>
          </p:cNvSpPr>
          <p:nvPr/>
        </p:nvSpPr>
        <p:spPr>
          <a:xfrm>
            <a:off x="5122841" y="2139272"/>
            <a:ext cx="3857739" cy="1297237"/>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sz="1600" i="0">
                <a:solidFill>
                  <a:schemeClr val="accent5">
                    <a:lumMod val="25000"/>
                  </a:schemeClr>
                </a:solidFill>
                <a:latin typeface="Helvetica Neue"/>
              </a:rPr>
              <a:t>Post-Covid</a:t>
            </a:r>
          </a:p>
          <a:p>
            <a:pPr marL="171450" indent="-171450">
              <a:buFont typeface="Wingdings"/>
              <a:buChar char="Ø"/>
            </a:pPr>
            <a:r>
              <a:rPr lang="en-US" sz="1600" i="0">
                <a:solidFill>
                  <a:schemeClr val="accent5">
                    <a:lumMod val="25000"/>
                  </a:schemeClr>
                </a:solidFill>
                <a:latin typeface="Helvetica Neue"/>
              </a:rPr>
              <a:t>Hire more waiters, cooks inline with marginal benefit and capacity</a:t>
            </a:r>
          </a:p>
          <a:p>
            <a:pPr marL="171450" indent="-171450">
              <a:buFont typeface="Wingdings"/>
              <a:buChar char="Ø"/>
            </a:pPr>
            <a:r>
              <a:rPr lang="en-US" sz="1600" i="0">
                <a:solidFill>
                  <a:schemeClr val="accent5">
                    <a:lumMod val="25000"/>
                  </a:schemeClr>
                </a:solidFill>
                <a:latin typeface="Helvetica Neue"/>
              </a:rPr>
              <a:t>Continuous quality training programs, build a Bokan culture</a:t>
            </a:r>
          </a:p>
          <a:p>
            <a:pPr marL="171450" indent="-171450">
              <a:buFont typeface="Wingdings"/>
              <a:buChar char="Ø"/>
            </a:pPr>
            <a:endParaRPr lang="en-US" sz="1200" i="0">
              <a:solidFill>
                <a:srgbClr val="1A3B5B"/>
              </a:solidFill>
              <a:latin typeface="Helvetica Neue"/>
            </a:endParaRPr>
          </a:p>
        </p:txBody>
      </p:sp>
      <p:pic>
        <p:nvPicPr>
          <p:cNvPr id="9" name="图形 11" descr="指向右边的反手食指">
            <a:extLst>
              <a:ext uri="{FF2B5EF4-FFF2-40B4-BE49-F238E27FC236}">
                <a16:creationId xmlns:a16="http://schemas.microsoft.com/office/drawing/2014/main" id="{FB87D700-FBC4-814B-9976-C31D531FF2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8098" y="3958060"/>
            <a:ext cx="373895" cy="373895"/>
          </a:xfrm>
          <a:prstGeom prst="rect">
            <a:avLst/>
          </a:prstGeom>
        </p:spPr>
      </p:pic>
      <p:sp>
        <p:nvSpPr>
          <p:cNvPr id="10" name="文本框 41">
            <a:extLst>
              <a:ext uri="{FF2B5EF4-FFF2-40B4-BE49-F238E27FC236}">
                <a16:creationId xmlns:a16="http://schemas.microsoft.com/office/drawing/2014/main" id="{7ED79ACA-CEDE-C54E-8B98-D9C776E5C964}"/>
              </a:ext>
            </a:extLst>
          </p:cNvPr>
          <p:cNvSpPr txBox="1"/>
          <p:nvPr/>
        </p:nvSpPr>
        <p:spPr>
          <a:xfrm>
            <a:off x="5450782" y="4472552"/>
            <a:ext cx="4106480" cy="375115"/>
          </a:xfrm>
          <a:prstGeom prst="rect">
            <a:avLst/>
          </a:prstGeom>
          <a:noFill/>
        </p:spPr>
        <p:txBody>
          <a:bodyPr vert="horz" wrap="square" lIns="91440" tIns="45720" rIns="91440" bIns="45720" rtlCol="0" anchor="t">
            <a:noAutofit/>
          </a:bodyPr>
          <a:lstStyle/>
          <a:p>
            <a:pPr>
              <a:spcAft>
                <a:spcPts val="300"/>
              </a:spcAft>
            </a:pPr>
            <a:r>
              <a:rPr lang="en-US" altLang="zh-CN" sz="1600" b="1">
                <a:solidFill>
                  <a:schemeClr val="tx2"/>
                </a:solidFill>
                <a:latin typeface="Helvetica"/>
                <a:cs typeface="Helvetica"/>
              </a:rPr>
              <a:t>More recommendations</a:t>
            </a:r>
          </a:p>
          <a:p>
            <a:pPr>
              <a:spcAft>
                <a:spcPts val="300"/>
              </a:spcAft>
            </a:pPr>
            <a:endParaRPr lang="en-US" altLang="zh-CN" sz="1400" b="1">
              <a:solidFill>
                <a:schemeClr val="tx2"/>
              </a:solidFill>
              <a:latin typeface="Helvetica"/>
              <a:cs typeface="Helvetica"/>
            </a:endParaRPr>
          </a:p>
        </p:txBody>
      </p:sp>
      <p:sp>
        <p:nvSpPr>
          <p:cNvPr id="11" name="文本框 41">
            <a:extLst>
              <a:ext uri="{FF2B5EF4-FFF2-40B4-BE49-F238E27FC236}">
                <a16:creationId xmlns:a16="http://schemas.microsoft.com/office/drawing/2014/main" id="{3980F614-42F8-1A47-AB03-A368A13E6279}"/>
              </a:ext>
            </a:extLst>
          </p:cNvPr>
          <p:cNvSpPr txBox="1"/>
          <p:nvPr/>
        </p:nvSpPr>
        <p:spPr>
          <a:xfrm>
            <a:off x="5450782" y="3986448"/>
            <a:ext cx="4106480" cy="375115"/>
          </a:xfrm>
          <a:prstGeom prst="rect">
            <a:avLst/>
          </a:prstGeom>
          <a:noFill/>
        </p:spPr>
        <p:txBody>
          <a:bodyPr vert="horz" wrap="square" lIns="91440" tIns="45720" rIns="91440" bIns="45720" rtlCol="0" anchor="t">
            <a:noAutofit/>
          </a:bodyPr>
          <a:lstStyle/>
          <a:p>
            <a:pPr>
              <a:spcAft>
                <a:spcPts val="300"/>
              </a:spcAft>
            </a:pPr>
            <a:r>
              <a:rPr lang="en-US" altLang="zh-CN" sz="1600" b="1">
                <a:solidFill>
                  <a:schemeClr val="tx2"/>
                </a:solidFill>
                <a:latin typeface="Helvetica"/>
                <a:cs typeface="Helvetica"/>
              </a:rPr>
              <a:t>Happier, loyal customers</a:t>
            </a:r>
          </a:p>
          <a:p>
            <a:pPr>
              <a:spcAft>
                <a:spcPts val="300"/>
              </a:spcAft>
            </a:pPr>
            <a:endParaRPr lang="en-US" altLang="zh-CN" sz="1400" b="1">
              <a:solidFill>
                <a:schemeClr val="tx2"/>
              </a:solidFill>
              <a:latin typeface="Helvetica"/>
              <a:cs typeface="Helvetica"/>
            </a:endParaRPr>
          </a:p>
        </p:txBody>
      </p:sp>
      <p:sp>
        <p:nvSpPr>
          <p:cNvPr id="12" name="文本框 41">
            <a:extLst>
              <a:ext uri="{FF2B5EF4-FFF2-40B4-BE49-F238E27FC236}">
                <a16:creationId xmlns:a16="http://schemas.microsoft.com/office/drawing/2014/main" id="{F1BA77BD-D92E-5E4A-988D-82E7E70F9D2F}"/>
              </a:ext>
            </a:extLst>
          </p:cNvPr>
          <p:cNvSpPr txBox="1"/>
          <p:nvPr/>
        </p:nvSpPr>
        <p:spPr>
          <a:xfrm>
            <a:off x="5450782" y="4905125"/>
            <a:ext cx="3070654" cy="528326"/>
          </a:xfrm>
          <a:prstGeom prst="rect">
            <a:avLst/>
          </a:prstGeom>
          <a:noFill/>
        </p:spPr>
        <p:txBody>
          <a:bodyPr vert="horz" wrap="square" lIns="91440" tIns="45720" rIns="91440" bIns="45720" rtlCol="0" anchor="t">
            <a:noAutofit/>
          </a:bodyPr>
          <a:lstStyle/>
          <a:p>
            <a:pPr>
              <a:spcAft>
                <a:spcPts val="300"/>
              </a:spcAft>
            </a:pPr>
            <a:r>
              <a:rPr lang="en-US" altLang="zh-CN" sz="1600" b="1">
                <a:solidFill>
                  <a:schemeClr val="tx2"/>
                </a:solidFill>
                <a:latin typeface="Helvetica"/>
                <a:cs typeface="Helvetica"/>
              </a:rPr>
              <a:t>Building a great brand name and much better image</a:t>
            </a:r>
          </a:p>
          <a:p>
            <a:pPr>
              <a:spcAft>
                <a:spcPts val="300"/>
              </a:spcAft>
            </a:pPr>
            <a:endParaRPr lang="en-US" altLang="zh-CN" sz="1400" b="1">
              <a:solidFill>
                <a:schemeClr val="tx2"/>
              </a:solidFill>
              <a:latin typeface="Helvetica"/>
              <a:cs typeface="Helvetica"/>
            </a:endParaRPr>
          </a:p>
          <a:p>
            <a:pPr>
              <a:spcAft>
                <a:spcPts val="300"/>
              </a:spcAft>
            </a:pPr>
            <a:endParaRPr lang="en-US" altLang="zh-CN" sz="1400" b="1">
              <a:solidFill>
                <a:schemeClr val="tx2"/>
              </a:solidFill>
              <a:latin typeface="Helvetica"/>
              <a:cs typeface="Helvetica"/>
            </a:endParaRPr>
          </a:p>
        </p:txBody>
      </p:sp>
      <p:pic>
        <p:nvPicPr>
          <p:cNvPr id="13" name="图形 11" descr="指向右边的反手食指">
            <a:extLst>
              <a:ext uri="{FF2B5EF4-FFF2-40B4-BE49-F238E27FC236}">
                <a16:creationId xmlns:a16="http://schemas.microsoft.com/office/drawing/2014/main" id="{E80BA8B3-CA93-2142-A760-365A4183F6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8814" y="4443055"/>
            <a:ext cx="373895" cy="373895"/>
          </a:xfrm>
          <a:prstGeom prst="rect">
            <a:avLst/>
          </a:prstGeom>
        </p:spPr>
      </p:pic>
      <p:pic>
        <p:nvPicPr>
          <p:cNvPr id="14" name="图形 11" descr="指向右边的反手食指">
            <a:extLst>
              <a:ext uri="{FF2B5EF4-FFF2-40B4-BE49-F238E27FC236}">
                <a16:creationId xmlns:a16="http://schemas.microsoft.com/office/drawing/2014/main" id="{2086E2D8-56F7-C046-B28A-4CB2B43BCE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8304" y="4906086"/>
            <a:ext cx="373895" cy="373895"/>
          </a:xfrm>
          <a:prstGeom prst="rect">
            <a:avLst/>
          </a:prstGeom>
        </p:spPr>
      </p:pic>
      <p:pic>
        <p:nvPicPr>
          <p:cNvPr id="15" name="图形 11" descr="指向右边的反手食指">
            <a:extLst>
              <a:ext uri="{FF2B5EF4-FFF2-40B4-BE49-F238E27FC236}">
                <a16:creationId xmlns:a16="http://schemas.microsoft.com/office/drawing/2014/main" id="{B9CCF606-BFF0-1D49-AA84-A871EDD314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442" y="4435547"/>
            <a:ext cx="373895" cy="373895"/>
          </a:xfrm>
          <a:prstGeom prst="rect">
            <a:avLst/>
          </a:prstGeom>
        </p:spPr>
      </p:pic>
      <p:sp>
        <p:nvSpPr>
          <p:cNvPr id="16" name="文本框 41">
            <a:extLst>
              <a:ext uri="{FF2B5EF4-FFF2-40B4-BE49-F238E27FC236}">
                <a16:creationId xmlns:a16="http://schemas.microsoft.com/office/drawing/2014/main" id="{D0617A73-F554-D945-BAC8-9B9B64AC84ED}"/>
              </a:ext>
            </a:extLst>
          </p:cNvPr>
          <p:cNvSpPr txBox="1"/>
          <p:nvPr/>
        </p:nvSpPr>
        <p:spPr>
          <a:xfrm>
            <a:off x="1116655" y="4420771"/>
            <a:ext cx="3693730" cy="375115"/>
          </a:xfrm>
          <a:prstGeom prst="rect">
            <a:avLst/>
          </a:prstGeom>
          <a:noFill/>
        </p:spPr>
        <p:txBody>
          <a:bodyPr vert="horz" wrap="square" lIns="91440" tIns="45720" rIns="91440" bIns="45720" rtlCol="0" anchor="t">
            <a:noAutofit/>
          </a:bodyPr>
          <a:lstStyle/>
          <a:p>
            <a:pPr>
              <a:spcAft>
                <a:spcPts val="300"/>
              </a:spcAft>
            </a:pPr>
            <a:r>
              <a:rPr lang="en-US" altLang="zh-CN" sz="1600" b="1">
                <a:solidFill>
                  <a:schemeClr val="tx2"/>
                </a:solidFill>
                <a:latin typeface="Helvetica"/>
                <a:cs typeface="Helvetica"/>
              </a:rPr>
              <a:t>Short term recovery by additional revenue streams</a:t>
            </a:r>
          </a:p>
          <a:p>
            <a:pPr>
              <a:spcAft>
                <a:spcPts val="300"/>
              </a:spcAft>
            </a:pPr>
            <a:endParaRPr lang="en-US" altLang="zh-CN" sz="1400" b="1">
              <a:solidFill>
                <a:schemeClr val="tx2"/>
              </a:solidFill>
              <a:latin typeface="Helvetica"/>
              <a:cs typeface="Helvetica"/>
            </a:endParaRPr>
          </a:p>
        </p:txBody>
      </p:sp>
    </p:spTree>
    <p:extLst>
      <p:ext uri="{BB962C8B-B14F-4D97-AF65-F5344CB8AC3E}">
        <p14:creationId xmlns:p14="http://schemas.microsoft.com/office/powerpoint/2010/main" val="331850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96F04-0B3B-48D2-97F7-8F1B0BAA9624}"/>
              </a:ext>
            </a:extLst>
          </p:cNvPr>
          <p:cNvSpPr>
            <a:spLocks noGrp="1"/>
          </p:cNvSpPr>
          <p:nvPr>
            <p:ph type="ctrTitle"/>
          </p:nvPr>
        </p:nvSpPr>
        <p:spPr>
          <a:xfrm>
            <a:off x="2267482" y="3068960"/>
            <a:ext cx="7083582" cy="290195"/>
          </a:xfrm>
        </p:spPr>
        <p:txBody>
          <a:bodyPr/>
          <a:lstStyle/>
          <a:p>
            <a:r>
              <a:rPr lang="en-US" sz="2000">
                <a:latin typeface="Helvetica Neue"/>
                <a:cs typeface="Calibri"/>
              </a:rPr>
              <a:t>Thank you for your attention!</a:t>
            </a:r>
            <a:endParaRPr lang="en-US" sz="2000">
              <a:latin typeface="Helvetica Neue"/>
              <a:cs typeface="Calibri" panose="020F0502020204030204" pitchFamily="34" charset="0"/>
            </a:endParaRPr>
          </a:p>
        </p:txBody>
      </p:sp>
      <p:sp>
        <p:nvSpPr>
          <p:cNvPr id="3" name="Sous-titre 2">
            <a:extLst>
              <a:ext uri="{FF2B5EF4-FFF2-40B4-BE49-F238E27FC236}">
                <a16:creationId xmlns:a16="http://schemas.microsoft.com/office/drawing/2014/main" id="{4B71E972-2A98-415A-8CEA-DF7DB8DB4C11}"/>
              </a:ext>
            </a:extLst>
          </p:cNvPr>
          <p:cNvSpPr>
            <a:spLocks noGrp="1"/>
          </p:cNvSpPr>
          <p:nvPr>
            <p:ph type="subTitle" idx="1"/>
          </p:nvPr>
        </p:nvSpPr>
        <p:spPr>
          <a:xfrm>
            <a:off x="2266950" y="3553854"/>
            <a:ext cx="6648450" cy="290196"/>
          </a:xfrm>
        </p:spPr>
        <p:txBody>
          <a:bodyPr/>
          <a:lstStyle/>
          <a:p>
            <a:r>
              <a:rPr lang="en-US">
                <a:solidFill>
                  <a:schemeClr val="accent5">
                    <a:lumMod val="25000"/>
                  </a:schemeClr>
                </a:solidFill>
                <a:latin typeface="Helvetica Neue"/>
                <a:cs typeface="Calibri" panose="020F0502020204030204" pitchFamily="34" charset="0"/>
              </a:rPr>
              <a:t>Any questions?</a:t>
            </a:r>
          </a:p>
        </p:txBody>
      </p:sp>
      <p:sp>
        <p:nvSpPr>
          <p:cNvPr id="7" name="TextBox 6">
            <a:extLst>
              <a:ext uri="{FF2B5EF4-FFF2-40B4-BE49-F238E27FC236}">
                <a16:creationId xmlns:a16="http://schemas.microsoft.com/office/drawing/2014/main" id="{2DF118E8-FF16-9848-AAF2-94F271E18B71}"/>
              </a:ext>
            </a:extLst>
          </p:cNvPr>
          <p:cNvSpPr txBox="1"/>
          <p:nvPr/>
        </p:nvSpPr>
        <p:spPr>
          <a:xfrm>
            <a:off x="4697128" y="6631806"/>
            <a:ext cx="0" cy="0"/>
          </a:xfrm>
          <a:prstGeom prst="rect">
            <a:avLst/>
          </a:prstGeom>
          <a:noFill/>
        </p:spPr>
        <p:txBody>
          <a:bodyPr vert="horz" wrap="none" rtlCol="0">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sp>
        <p:nvSpPr>
          <p:cNvPr id="8" name="Rectangle 7">
            <a:extLst>
              <a:ext uri="{FF2B5EF4-FFF2-40B4-BE49-F238E27FC236}">
                <a16:creationId xmlns:a16="http://schemas.microsoft.com/office/drawing/2014/main" id="{FAFBD3A6-9D35-D24C-B556-252EBA9A8109}"/>
              </a:ext>
            </a:extLst>
          </p:cNvPr>
          <p:cNvSpPr/>
          <p:nvPr/>
        </p:nvSpPr>
        <p:spPr>
          <a:xfrm>
            <a:off x="3734602" y="6227545"/>
            <a:ext cx="2685449" cy="63045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spTree>
    <p:extLst>
      <p:ext uri="{BB962C8B-B14F-4D97-AF65-F5344CB8AC3E}">
        <p14:creationId xmlns:p14="http://schemas.microsoft.com/office/powerpoint/2010/main" val="384860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96F04-0B3B-48D2-97F7-8F1B0BAA9624}"/>
              </a:ext>
            </a:extLst>
          </p:cNvPr>
          <p:cNvSpPr>
            <a:spLocks noGrp="1"/>
          </p:cNvSpPr>
          <p:nvPr>
            <p:ph type="ctrTitle"/>
          </p:nvPr>
        </p:nvSpPr>
        <p:spPr>
          <a:xfrm>
            <a:off x="2267482" y="3068960"/>
            <a:ext cx="7083582" cy="290195"/>
          </a:xfrm>
        </p:spPr>
        <p:txBody>
          <a:bodyPr/>
          <a:lstStyle/>
          <a:p>
            <a:r>
              <a:rPr lang="en-US" sz="2000">
                <a:latin typeface="Helvetica Neue"/>
                <a:cs typeface="Calibri"/>
              </a:rPr>
              <a:t>Appendix</a:t>
            </a:r>
            <a:endParaRPr lang="en-US" sz="2000">
              <a:latin typeface="Helvetica Neue"/>
              <a:cs typeface="Calibri" panose="020F0502020204030204" pitchFamily="34" charset="0"/>
            </a:endParaRPr>
          </a:p>
        </p:txBody>
      </p:sp>
      <p:sp>
        <p:nvSpPr>
          <p:cNvPr id="7" name="TextBox 6">
            <a:extLst>
              <a:ext uri="{FF2B5EF4-FFF2-40B4-BE49-F238E27FC236}">
                <a16:creationId xmlns:a16="http://schemas.microsoft.com/office/drawing/2014/main" id="{2DF118E8-FF16-9848-AAF2-94F271E18B71}"/>
              </a:ext>
            </a:extLst>
          </p:cNvPr>
          <p:cNvSpPr txBox="1"/>
          <p:nvPr/>
        </p:nvSpPr>
        <p:spPr>
          <a:xfrm>
            <a:off x="4697128" y="6631806"/>
            <a:ext cx="0" cy="0"/>
          </a:xfrm>
          <a:prstGeom prst="rect">
            <a:avLst/>
          </a:prstGeom>
          <a:noFill/>
        </p:spPr>
        <p:txBody>
          <a:bodyPr vert="horz" wrap="none" rtlCol="0">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sp>
        <p:nvSpPr>
          <p:cNvPr id="8" name="Rectangle 7">
            <a:extLst>
              <a:ext uri="{FF2B5EF4-FFF2-40B4-BE49-F238E27FC236}">
                <a16:creationId xmlns:a16="http://schemas.microsoft.com/office/drawing/2014/main" id="{FAFBD3A6-9D35-D24C-B556-252EBA9A8109}"/>
              </a:ext>
            </a:extLst>
          </p:cNvPr>
          <p:cNvSpPr/>
          <p:nvPr/>
        </p:nvSpPr>
        <p:spPr>
          <a:xfrm>
            <a:off x="3734602" y="6227545"/>
            <a:ext cx="2685449" cy="63045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spTree>
    <p:extLst>
      <p:ext uri="{BB962C8B-B14F-4D97-AF65-F5344CB8AC3E}">
        <p14:creationId xmlns:p14="http://schemas.microsoft.com/office/powerpoint/2010/main" val="309104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Based on the stated assumptions with incremental benefit/cost approach</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19</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4999"/>
              </a:lnSpc>
              <a:spcAft>
                <a:spcPts val="1000"/>
              </a:spcAft>
            </a:pPr>
            <a:r>
              <a:rPr lang="en-ZA" sz="1600" b="1">
                <a:solidFill>
                  <a:schemeClr val="accent5">
                    <a:lumMod val="25000"/>
                  </a:schemeClr>
                </a:solidFill>
                <a:latin typeface="Helvetica Neue"/>
                <a:cs typeface="Calibri"/>
              </a:rPr>
              <a:t>Cost-Benefit Sensitivity Analysis of Menu &amp; Staff Recommendations</a:t>
            </a:r>
            <a:endParaRPr lang="fr-FR">
              <a:solidFill>
                <a:schemeClr val="accent5">
                  <a:lumMod val="25000"/>
                </a:schemeClr>
              </a:solidFill>
              <a:cs typeface="Calibri"/>
            </a:endParaRPr>
          </a:p>
        </p:txBody>
      </p:sp>
      <p:pic>
        <p:nvPicPr>
          <p:cNvPr id="6" name="Image 6" descr="Une image contenant table&#10;&#10;Description générée automatiquement">
            <a:extLst>
              <a:ext uri="{FF2B5EF4-FFF2-40B4-BE49-F238E27FC236}">
                <a16:creationId xmlns:a16="http://schemas.microsoft.com/office/drawing/2014/main" id="{E6E56D66-33F0-47A1-B49C-35F7C0D5834C}"/>
              </a:ext>
            </a:extLst>
          </p:cNvPr>
          <p:cNvPicPr>
            <a:picLocks noChangeAspect="1"/>
          </p:cNvPicPr>
          <p:nvPr/>
        </p:nvPicPr>
        <p:blipFill>
          <a:blip r:embed="rId2"/>
          <a:stretch>
            <a:fillRect/>
          </a:stretch>
        </p:blipFill>
        <p:spPr>
          <a:xfrm>
            <a:off x="178516" y="1555015"/>
            <a:ext cx="9615053" cy="4042290"/>
          </a:xfrm>
          <a:prstGeom prst="rect">
            <a:avLst/>
          </a:prstGeom>
        </p:spPr>
      </p:pic>
    </p:spTree>
    <p:extLst>
      <p:ext uri="{BB962C8B-B14F-4D97-AF65-F5344CB8AC3E}">
        <p14:creationId xmlns:p14="http://schemas.microsoft.com/office/powerpoint/2010/main" val="73533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297D6FB-AE16-4244-98F1-72C0FEBF63C7}"/>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2</a:t>
            </a:fld>
            <a:endParaRPr lang="en-US">
              <a:solidFill>
                <a:schemeClr val="accent5">
                  <a:lumMod val="25000"/>
                </a:schemeClr>
              </a:solidFill>
              <a:latin typeface="Helvetica Neue"/>
            </a:endParaRPr>
          </a:p>
        </p:txBody>
      </p:sp>
      <p:sp>
        <p:nvSpPr>
          <p:cNvPr id="9" name="Zone de texte 3">
            <a:extLst>
              <a:ext uri="{FF2B5EF4-FFF2-40B4-BE49-F238E27FC236}">
                <a16:creationId xmlns:a16="http://schemas.microsoft.com/office/drawing/2014/main" id="{191FDDF9-D4D1-4E99-9569-6349063C8116}"/>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5000"/>
              </a:lnSpc>
              <a:spcAft>
                <a:spcPts val="1000"/>
              </a:spcAft>
            </a:pPr>
            <a:r>
              <a:rPr lang="en-ZA" sz="1600" b="1">
                <a:solidFill>
                  <a:schemeClr val="accent5">
                    <a:lumMod val="25000"/>
                  </a:schemeClr>
                </a:solidFill>
                <a:latin typeface="Helvetica Neue"/>
                <a:ea typeface="Calibri"/>
                <a:cs typeface="Calibri"/>
              </a:rPr>
              <a:t>Novotel Canary Wharf – Bokan 37, 38, &amp; 39</a:t>
            </a:r>
            <a:endParaRPr lang="en-ZA" sz="1600" b="1">
              <a:solidFill>
                <a:schemeClr val="accent5">
                  <a:lumMod val="25000"/>
                </a:schemeClr>
              </a:solidFill>
              <a:latin typeface="Helvetica Neue"/>
              <a:ea typeface="Calibri"/>
              <a:cs typeface="Calibri" pitchFamily="34" charset="0"/>
            </a:endParaRPr>
          </a:p>
        </p:txBody>
      </p:sp>
      <p:sp>
        <p:nvSpPr>
          <p:cNvPr id="11" name="Rounded Rectangle 10">
            <a:extLst>
              <a:ext uri="{FF2B5EF4-FFF2-40B4-BE49-F238E27FC236}">
                <a16:creationId xmlns:a16="http://schemas.microsoft.com/office/drawing/2014/main" id="{BC78C179-02A1-4616-9DE8-A28B4EA17B24}"/>
              </a:ext>
            </a:extLst>
          </p:cNvPr>
          <p:cNvSpPr/>
          <p:nvPr/>
        </p:nvSpPr>
        <p:spPr bwMode="auto">
          <a:xfrm>
            <a:off x="869675" y="5597262"/>
            <a:ext cx="3967682"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8945" algn="just" defTabSz="801688">
              <a:lnSpc>
                <a:spcPct val="110000"/>
              </a:lnSpc>
            </a:pPr>
            <a:r>
              <a:rPr lang="en-US" sz="1000" b="0">
                <a:solidFill>
                  <a:schemeClr val="accent5">
                    <a:lumMod val="25000"/>
                  </a:schemeClr>
                </a:solidFill>
                <a:latin typeface="Helvetica Neue"/>
              </a:rPr>
              <a:t>The business perimeter encompasses one rooftop </a:t>
            </a:r>
            <a:r>
              <a:rPr lang="en-US" sz="1000">
                <a:solidFill>
                  <a:schemeClr val="accent5">
                    <a:lumMod val="25000"/>
                  </a:schemeClr>
                </a:solidFill>
                <a:latin typeface="Helvetica Neue"/>
              </a:rPr>
              <a:t>bar and terrace, one</a:t>
            </a:r>
            <a:r>
              <a:rPr lang="en-US" sz="1000" b="0">
                <a:solidFill>
                  <a:schemeClr val="accent5">
                    <a:lumMod val="25000"/>
                  </a:schemeClr>
                </a:solidFill>
                <a:latin typeface="Helvetica Neue"/>
              </a:rPr>
              <a:t> restaurant and </a:t>
            </a:r>
            <a:r>
              <a:rPr lang="en-US" sz="1000">
                <a:solidFill>
                  <a:schemeClr val="accent5">
                    <a:lumMod val="25000"/>
                  </a:schemeClr>
                </a:solidFill>
                <a:latin typeface="Helvetica Neue"/>
              </a:rPr>
              <a:t>another </a:t>
            </a:r>
            <a:r>
              <a:rPr lang="en-US" sz="1000" b="0">
                <a:solidFill>
                  <a:schemeClr val="accent5">
                    <a:lumMod val="25000"/>
                  </a:schemeClr>
                </a:solidFill>
                <a:latin typeface="Helvetica Neue"/>
              </a:rPr>
              <a:t>bar.</a:t>
            </a:r>
            <a:endParaRPr lang="fr-FR">
              <a:solidFill>
                <a:schemeClr val="accent5">
                  <a:lumMod val="25000"/>
                </a:schemeClr>
              </a:solidFill>
            </a:endParaRPr>
          </a:p>
        </p:txBody>
      </p:sp>
      <p:sp>
        <p:nvSpPr>
          <p:cNvPr id="12" name="Rounded Rectangle 10">
            <a:extLst>
              <a:ext uri="{FF2B5EF4-FFF2-40B4-BE49-F238E27FC236}">
                <a16:creationId xmlns:a16="http://schemas.microsoft.com/office/drawing/2014/main" id="{157F23BF-937F-4E05-B3E7-757435A46B33}"/>
              </a:ext>
            </a:extLst>
          </p:cNvPr>
          <p:cNvSpPr/>
          <p:nvPr/>
        </p:nvSpPr>
        <p:spPr bwMode="auto">
          <a:xfrm>
            <a:off x="5061598" y="5597262"/>
            <a:ext cx="3982786"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8945" algn="just" defTabSz="801688">
              <a:lnSpc>
                <a:spcPct val="110000"/>
              </a:lnSpc>
              <a:spcAft>
                <a:spcPts val="600"/>
              </a:spcAft>
            </a:pPr>
            <a:r>
              <a:rPr lang="en-US" sz="1000">
                <a:solidFill>
                  <a:schemeClr val="accent5">
                    <a:lumMod val="25000"/>
                  </a:schemeClr>
                </a:solidFill>
                <a:latin typeface="Helvetica Neue"/>
              </a:rPr>
              <a:t>We have structured our analysis around those objectives.</a:t>
            </a:r>
            <a:endParaRPr lang="en-US" sz="1000" b="0" baseline="30000">
              <a:solidFill>
                <a:schemeClr val="accent5">
                  <a:lumMod val="25000"/>
                </a:schemeClr>
              </a:solidFill>
              <a:latin typeface="Helvetica Neue"/>
            </a:endParaRPr>
          </a:p>
        </p:txBody>
      </p:sp>
      <p:sp>
        <p:nvSpPr>
          <p:cNvPr id="13" name="Isosceles Triangle 12">
            <a:extLst>
              <a:ext uri="{FF2B5EF4-FFF2-40B4-BE49-F238E27FC236}">
                <a16:creationId xmlns:a16="http://schemas.microsoft.com/office/drawing/2014/main" id="{09D53BB1-5AC4-4611-81C0-4770EAF41652}"/>
              </a:ext>
            </a:extLst>
          </p:cNvPr>
          <p:cNvSpPr/>
          <p:nvPr/>
        </p:nvSpPr>
        <p:spPr bwMode="auto">
          <a:xfrm rot="5400000">
            <a:off x="1083293"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sp>
        <p:nvSpPr>
          <p:cNvPr id="14" name="Isosceles Triangle 12">
            <a:extLst>
              <a:ext uri="{FF2B5EF4-FFF2-40B4-BE49-F238E27FC236}">
                <a16:creationId xmlns:a16="http://schemas.microsoft.com/office/drawing/2014/main" id="{8A173546-EBBC-4666-99CB-5CD894B49209}"/>
              </a:ext>
            </a:extLst>
          </p:cNvPr>
          <p:cNvSpPr/>
          <p:nvPr/>
        </p:nvSpPr>
        <p:spPr bwMode="auto">
          <a:xfrm rot="5400000">
            <a:off x="5275216"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sp>
        <p:nvSpPr>
          <p:cNvPr id="42" name="Espace réservé du texte 1">
            <a:extLst>
              <a:ext uri="{FF2B5EF4-FFF2-40B4-BE49-F238E27FC236}">
                <a16:creationId xmlns:a16="http://schemas.microsoft.com/office/drawing/2014/main" id="{36D66733-6214-4A95-8A1D-C8458D720A43}"/>
              </a:ext>
            </a:extLst>
          </p:cNvPr>
          <p:cNvSpPr txBox="1">
            <a:spLocks/>
          </p:cNvSpPr>
          <p:nvPr/>
        </p:nvSpPr>
        <p:spPr>
          <a:xfrm>
            <a:off x="860225" y="1103678"/>
            <a:ext cx="3996135" cy="285224"/>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sz="1200">
                <a:solidFill>
                  <a:schemeClr val="accent5">
                    <a:lumMod val="25000"/>
                  </a:schemeClr>
                </a:solidFill>
                <a:latin typeface="Helvetica Neue"/>
              </a:rPr>
              <a:t>Bokan has multiple revenue streams…</a:t>
            </a:r>
          </a:p>
        </p:txBody>
      </p:sp>
      <p:sp>
        <p:nvSpPr>
          <p:cNvPr id="43" name="Espace réservé du texte 5">
            <a:extLst>
              <a:ext uri="{FF2B5EF4-FFF2-40B4-BE49-F238E27FC236}">
                <a16:creationId xmlns:a16="http://schemas.microsoft.com/office/drawing/2014/main" id="{87F4E8ED-2D5D-49CC-A6F1-C3118AF8CFAB}"/>
              </a:ext>
            </a:extLst>
          </p:cNvPr>
          <p:cNvSpPr txBox="1">
            <a:spLocks/>
          </p:cNvSpPr>
          <p:nvPr/>
        </p:nvSpPr>
        <p:spPr>
          <a:xfrm>
            <a:off x="5048249" y="1103678"/>
            <a:ext cx="3996135" cy="285224"/>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sz="1100">
                <a:solidFill>
                  <a:schemeClr val="accent5">
                    <a:lumMod val="25000"/>
                  </a:schemeClr>
                </a:solidFill>
                <a:latin typeface="Helvetica Neue"/>
              </a:rPr>
              <a:t>… and wants to optimize its margins in a context of uncertainty</a:t>
            </a:r>
          </a:p>
        </p:txBody>
      </p:sp>
      <p:pic>
        <p:nvPicPr>
          <p:cNvPr id="1028" name="Picture 4" descr="Résultat de recherche d'images pour &quot;bokan 39&quot;">
            <a:extLst>
              <a:ext uri="{FF2B5EF4-FFF2-40B4-BE49-F238E27FC236}">
                <a16:creationId xmlns:a16="http://schemas.microsoft.com/office/drawing/2014/main" id="{358001BB-7ADF-B94C-A544-2387AB95BA51}"/>
              </a:ext>
            </a:extLst>
          </p:cNvPr>
          <p:cNvPicPr>
            <a:picLocks noChangeArrowheads="1"/>
          </p:cNvPicPr>
          <p:nvPr/>
        </p:nvPicPr>
        <p:blipFill rotWithShape="1">
          <a:blip r:embed="rId2">
            <a:extLst>
              <a:ext uri="{28A0092B-C50C-407E-A947-70E740481C1C}">
                <a14:useLocalDpi xmlns:a14="http://schemas.microsoft.com/office/drawing/2010/main" val="0"/>
              </a:ext>
            </a:extLst>
          </a:blip>
          <a:srcRect t="24934" b="11031"/>
          <a:stretch/>
        </p:blipFill>
        <p:spPr bwMode="auto">
          <a:xfrm>
            <a:off x="1280790" y="3878771"/>
            <a:ext cx="3159527" cy="1521741"/>
          </a:xfrm>
          <a:prstGeom prst="rect">
            <a:avLst/>
          </a:prstGeom>
          <a:noFill/>
          <a:ln w="28575">
            <a:solidFill>
              <a:schemeClr val="accent5">
                <a:lumMod val="25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479FEF-2477-1F40-B904-7EB5D6D39999}"/>
              </a:ext>
            </a:extLst>
          </p:cNvPr>
          <p:cNvSpPr txBox="1"/>
          <p:nvPr/>
        </p:nvSpPr>
        <p:spPr>
          <a:xfrm>
            <a:off x="1617227" y="1414521"/>
            <a:ext cx="2472602" cy="432048"/>
          </a:xfrm>
          <a:prstGeom prst="rect">
            <a:avLst/>
          </a:prstGeom>
          <a:noFill/>
        </p:spPr>
        <p:txBody>
          <a:bodyPr vert="horz" wrap="square" lIns="91440" tIns="45720" rIns="91440" bIns="45720" rtlCol="0" anchor="t">
            <a:noAutofit/>
          </a:bodyPr>
          <a:lstStyle/>
          <a:p>
            <a:pPr algn="ctr">
              <a:spcAft>
                <a:spcPts val="300"/>
              </a:spcAft>
            </a:pPr>
            <a:r>
              <a:rPr lang="fr-FR" sz="1050" b="1" err="1">
                <a:solidFill>
                  <a:schemeClr val="accent5">
                    <a:lumMod val="25000"/>
                  </a:schemeClr>
                </a:solidFill>
                <a:latin typeface="Helvetica"/>
                <a:cs typeface="Helvetica"/>
              </a:rPr>
              <a:t>Bokan</a:t>
            </a:r>
            <a:r>
              <a:rPr lang="fr-FR" sz="1050" b="1">
                <a:solidFill>
                  <a:schemeClr val="accent5">
                    <a:lumMod val="25000"/>
                  </a:schemeClr>
                </a:solidFill>
                <a:latin typeface="Helvetica"/>
                <a:cs typeface="Helvetica"/>
              </a:rPr>
              <a:t> 39 </a:t>
            </a:r>
            <a:r>
              <a:rPr lang="fr-FR" sz="1050" b="1" err="1">
                <a:solidFill>
                  <a:schemeClr val="accent5">
                    <a:lumMod val="25000"/>
                  </a:schemeClr>
                </a:solidFill>
                <a:latin typeface="Helvetica"/>
                <a:cs typeface="Helvetica"/>
              </a:rPr>
              <a:t>Rooftop</a:t>
            </a:r>
            <a:r>
              <a:rPr lang="fr-FR" sz="1050" b="1">
                <a:solidFill>
                  <a:schemeClr val="accent5">
                    <a:lumMod val="25000"/>
                  </a:schemeClr>
                </a:solidFill>
                <a:latin typeface="Helvetica"/>
                <a:cs typeface="Helvetica"/>
              </a:rPr>
              <a:t> Bar &amp; Terrace</a:t>
            </a:r>
          </a:p>
        </p:txBody>
      </p:sp>
      <p:pic>
        <p:nvPicPr>
          <p:cNvPr id="4" name="Image 4" descr="Une image contenant intérieur, pièce, meubles&#10;&#10;Description générée automatiquement">
            <a:extLst>
              <a:ext uri="{FF2B5EF4-FFF2-40B4-BE49-F238E27FC236}">
                <a16:creationId xmlns:a16="http://schemas.microsoft.com/office/drawing/2014/main" id="{BCDCBDF8-4C85-4EB5-8F39-A05CA2BFAA10}"/>
              </a:ext>
            </a:extLst>
          </p:cNvPr>
          <p:cNvPicPr>
            <a:picLocks noChangeAspect="1"/>
          </p:cNvPicPr>
          <p:nvPr/>
        </p:nvPicPr>
        <p:blipFill rotWithShape="1">
          <a:blip r:embed="rId3"/>
          <a:srcRect t="4089" b="24560"/>
          <a:stretch/>
        </p:blipFill>
        <p:spPr>
          <a:xfrm>
            <a:off x="1273765" y="1754890"/>
            <a:ext cx="3159526" cy="1514526"/>
          </a:xfrm>
          <a:prstGeom prst="rect">
            <a:avLst/>
          </a:prstGeom>
          <a:ln w="28575">
            <a:solidFill>
              <a:schemeClr val="accent4">
                <a:lumMod val="25000"/>
              </a:schemeClr>
            </a:solidFill>
          </a:ln>
        </p:spPr>
      </p:pic>
      <p:sp>
        <p:nvSpPr>
          <p:cNvPr id="17" name="TextBox 40">
            <a:extLst>
              <a:ext uri="{FF2B5EF4-FFF2-40B4-BE49-F238E27FC236}">
                <a16:creationId xmlns:a16="http://schemas.microsoft.com/office/drawing/2014/main" id="{C50671DC-8BD7-46F9-A55F-1B8EC3E4ED6B}"/>
              </a:ext>
            </a:extLst>
          </p:cNvPr>
          <p:cNvSpPr txBox="1"/>
          <p:nvPr/>
        </p:nvSpPr>
        <p:spPr>
          <a:xfrm>
            <a:off x="1515437" y="3507795"/>
            <a:ext cx="2669495" cy="432048"/>
          </a:xfrm>
          <a:prstGeom prst="rect">
            <a:avLst/>
          </a:prstGeom>
          <a:noFill/>
        </p:spPr>
        <p:txBody>
          <a:bodyPr vert="horz" wrap="square" lIns="91440" tIns="45720" rIns="91440" bIns="45720" rtlCol="0" anchor="t">
            <a:noAutofit/>
          </a:bodyPr>
          <a:lstStyle/>
          <a:p>
            <a:pPr algn="ctr">
              <a:spcAft>
                <a:spcPts val="300"/>
              </a:spcAft>
            </a:pPr>
            <a:r>
              <a:rPr lang="fr-FR" sz="1050" b="1" err="1">
                <a:solidFill>
                  <a:schemeClr val="accent5">
                    <a:lumMod val="25000"/>
                  </a:schemeClr>
                </a:solidFill>
                <a:latin typeface="Helvetica"/>
                <a:cs typeface="Helvetica"/>
              </a:rPr>
              <a:t>Bokan</a:t>
            </a:r>
            <a:r>
              <a:rPr lang="fr-FR" sz="1050" b="1">
                <a:solidFill>
                  <a:schemeClr val="accent5">
                    <a:lumMod val="25000"/>
                  </a:schemeClr>
                </a:solidFill>
                <a:latin typeface="Helvetica"/>
                <a:cs typeface="Helvetica"/>
              </a:rPr>
              <a:t> 37 Restaurant &amp; </a:t>
            </a:r>
            <a:r>
              <a:rPr lang="fr-FR" sz="1050" b="1" err="1">
                <a:solidFill>
                  <a:schemeClr val="accent5">
                    <a:lumMod val="25000"/>
                  </a:schemeClr>
                </a:solidFill>
                <a:latin typeface="Helvetica"/>
                <a:cs typeface="Helvetica"/>
              </a:rPr>
              <a:t>Bokan</a:t>
            </a:r>
            <a:r>
              <a:rPr lang="fr-FR" sz="1050" b="1">
                <a:solidFill>
                  <a:schemeClr val="accent5">
                    <a:lumMod val="25000"/>
                  </a:schemeClr>
                </a:solidFill>
                <a:latin typeface="Helvetica"/>
                <a:cs typeface="Helvetica"/>
              </a:rPr>
              <a:t> 38</a:t>
            </a:r>
            <a:r>
              <a:rPr lang="fr-FR" sz="1050" b="1">
                <a:solidFill>
                  <a:schemeClr val="accent5">
                    <a:lumMod val="25000"/>
                  </a:schemeClr>
                </a:solidFill>
                <a:latin typeface="Helvetica" pitchFamily="2" charset="0"/>
              </a:rPr>
              <a:t> </a:t>
            </a:r>
            <a:r>
              <a:rPr lang="fr-FR" sz="1050" b="1">
                <a:solidFill>
                  <a:schemeClr val="accent5">
                    <a:lumMod val="25000"/>
                  </a:schemeClr>
                </a:solidFill>
                <a:latin typeface="Helvetica"/>
                <a:cs typeface="Helvetica"/>
              </a:rPr>
              <a:t>Bar</a:t>
            </a:r>
          </a:p>
        </p:txBody>
      </p:sp>
      <p:sp>
        <p:nvSpPr>
          <p:cNvPr id="19" name="文本框 12">
            <a:extLst>
              <a:ext uri="{FF2B5EF4-FFF2-40B4-BE49-F238E27FC236}">
                <a16:creationId xmlns:a16="http://schemas.microsoft.com/office/drawing/2014/main" id="{64462AEE-DF1A-8B47-A8A0-EDC0635BC2F3}"/>
              </a:ext>
            </a:extLst>
          </p:cNvPr>
          <p:cNvSpPr txBox="1"/>
          <p:nvPr/>
        </p:nvSpPr>
        <p:spPr>
          <a:xfrm>
            <a:off x="6373737" y="2115588"/>
            <a:ext cx="2670647" cy="530878"/>
          </a:xfrm>
          <a:prstGeom prst="rect">
            <a:avLst/>
          </a:prstGeom>
          <a:noFill/>
        </p:spPr>
        <p:txBody>
          <a:bodyPr vert="horz" wrap="square" rtlCol="0">
            <a:noAutofit/>
          </a:bodyPr>
          <a:lstStyle/>
          <a:p>
            <a:pPr algn="just">
              <a:spcAft>
                <a:spcPts val="300"/>
              </a:spcAft>
            </a:pPr>
            <a:r>
              <a:rPr kumimoji="1" lang="en-US" altLang="zh-CN" sz="1100">
                <a:solidFill>
                  <a:schemeClr val="tx2"/>
                </a:solidFill>
                <a:latin typeface="Helvetica" pitchFamily="2" charset="0"/>
              </a:rPr>
              <a:t>Covid-19 pandemic has dramatically reduced the restaurants’ revenues</a:t>
            </a:r>
            <a:endParaRPr kumimoji="1" lang="zh-CN" altLang="en-US" sz="1100" err="1">
              <a:solidFill>
                <a:schemeClr val="tx2"/>
              </a:solidFill>
              <a:latin typeface="Helvetica" pitchFamily="2" charset="0"/>
            </a:endParaRPr>
          </a:p>
        </p:txBody>
      </p:sp>
      <p:sp>
        <p:nvSpPr>
          <p:cNvPr id="21" name="文本框 14">
            <a:extLst>
              <a:ext uri="{FF2B5EF4-FFF2-40B4-BE49-F238E27FC236}">
                <a16:creationId xmlns:a16="http://schemas.microsoft.com/office/drawing/2014/main" id="{56799291-8E02-3D4D-814C-8CA500458560}"/>
              </a:ext>
            </a:extLst>
          </p:cNvPr>
          <p:cNvSpPr txBox="1"/>
          <p:nvPr/>
        </p:nvSpPr>
        <p:spPr>
          <a:xfrm>
            <a:off x="6373737" y="3269731"/>
            <a:ext cx="2669495" cy="670112"/>
          </a:xfrm>
          <a:prstGeom prst="rect">
            <a:avLst/>
          </a:prstGeom>
          <a:noFill/>
        </p:spPr>
        <p:txBody>
          <a:bodyPr vert="horz" wrap="square" rtlCol="0">
            <a:noAutofit/>
          </a:bodyPr>
          <a:lstStyle/>
          <a:p>
            <a:pPr algn="just">
              <a:spcAft>
                <a:spcPts val="300"/>
              </a:spcAft>
            </a:pPr>
            <a:r>
              <a:rPr kumimoji="1" lang="en-US" altLang="zh-CN" sz="1100">
                <a:solidFill>
                  <a:schemeClr val="tx2"/>
                </a:solidFill>
                <a:latin typeface="Helvetica" pitchFamily="2" charset="0"/>
              </a:rPr>
              <a:t>The management’s objective is to revamp and modernize the restaurants environment</a:t>
            </a:r>
            <a:endParaRPr kumimoji="1" lang="zh-CN" altLang="en-US" sz="1100" err="1">
              <a:solidFill>
                <a:schemeClr val="tx2"/>
              </a:solidFill>
              <a:latin typeface="Helvetica" pitchFamily="2" charset="0"/>
            </a:endParaRPr>
          </a:p>
        </p:txBody>
      </p:sp>
      <p:sp>
        <p:nvSpPr>
          <p:cNvPr id="23" name="文本框 16">
            <a:extLst>
              <a:ext uri="{FF2B5EF4-FFF2-40B4-BE49-F238E27FC236}">
                <a16:creationId xmlns:a16="http://schemas.microsoft.com/office/drawing/2014/main" id="{2193B691-05C6-E943-9FAA-88EE9D00CEC8}"/>
              </a:ext>
            </a:extLst>
          </p:cNvPr>
          <p:cNvSpPr txBox="1"/>
          <p:nvPr/>
        </p:nvSpPr>
        <p:spPr>
          <a:xfrm>
            <a:off x="6373737" y="4406841"/>
            <a:ext cx="2669495" cy="472685"/>
          </a:xfrm>
          <a:prstGeom prst="rect">
            <a:avLst/>
          </a:prstGeom>
          <a:noFill/>
        </p:spPr>
        <p:txBody>
          <a:bodyPr vert="horz" wrap="square" rtlCol="0">
            <a:noAutofit/>
          </a:bodyPr>
          <a:lstStyle/>
          <a:p>
            <a:pPr algn="just">
              <a:spcAft>
                <a:spcPts val="300"/>
              </a:spcAft>
            </a:pPr>
            <a:r>
              <a:rPr kumimoji="1" lang="en-AU" altLang="zh-CN" sz="1100">
                <a:solidFill>
                  <a:schemeClr val="tx2"/>
                </a:solidFill>
                <a:latin typeface="Helvetica" pitchFamily="2" charset="0"/>
              </a:rPr>
              <a:t>Attract a larger scale of customers using a data-driven approach</a:t>
            </a:r>
          </a:p>
        </p:txBody>
      </p:sp>
      <p:pic>
        <p:nvPicPr>
          <p:cNvPr id="7" name="Picture 6" descr="Icon&#10;&#10;Description automatically generated">
            <a:extLst>
              <a:ext uri="{FF2B5EF4-FFF2-40B4-BE49-F238E27FC236}">
                <a16:creationId xmlns:a16="http://schemas.microsoft.com/office/drawing/2014/main" id="{0E982439-5A76-8B4A-87A3-7DD56EF330A1}"/>
              </a:ext>
            </a:extLst>
          </p:cNvPr>
          <p:cNvPicPr>
            <a:picLocks noChangeAspect="1"/>
          </p:cNvPicPr>
          <p:nvPr/>
        </p:nvPicPr>
        <p:blipFill>
          <a:blip r:embed="rId4">
            <a:clrChange>
              <a:clrFrom>
                <a:srgbClr val="F8FAFB"/>
              </a:clrFrom>
              <a:clrTo>
                <a:srgbClr val="F8FAFB">
                  <a:alpha val="0"/>
                </a:srgbClr>
              </a:clrTo>
            </a:clrChange>
            <a:extLst>
              <a:ext uri="{28A0092B-C50C-407E-A947-70E740481C1C}">
                <a14:useLocalDpi xmlns:a14="http://schemas.microsoft.com/office/drawing/2010/main" val="0"/>
              </a:ext>
            </a:extLst>
          </a:blip>
          <a:stretch>
            <a:fillRect/>
          </a:stretch>
        </p:blipFill>
        <p:spPr>
          <a:xfrm>
            <a:off x="5330231" y="1849486"/>
            <a:ext cx="977112" cy="907768"/>
          </a:xfrm>
          <a:prstGeom prst="rect">
            <a:avLst/>
          </a:prstGeom>
        </p:spPr>
      </p:pic>
      <p:pic>
        <p:nvPicPr>
          <p:cNvPr id="10" name="Picture 9" descr="Icon&#10;&#10;Description automatically generated">
            <a:extLst>
              <a:ext uri="{FF2B5EF4-FFF2-40B4-BE49-F238E27FC236}">
                <a16:creationId xmlns:a16="http://schemas.microsoft.com/office/drawing/2014/main" id="{31D39753-94F8-364B-B2BB-475CDFB7C432}"/>
              </a:ext>
            </a:extLst>
          </p:cNvPr>
          <p:cNvPicPr>
            <a:picLocks noChangeAspect="1"/>
          </p:cNvPicPr>
          <p:nvPr/>
        </p:nvPicPr>
        <p:blipFill>
          <a:blip r:embed="rId5">
            <a:clrChange>
              <a:clrFrom>
                <a:srgbClr val="F8FAFB"/>
              </a:clrFrom>
              <a:clrTo>
                <a:srgbClr val="F8FAFB">
                  <a:alpha val="0"/>
                </a:srgbClr>
              </a:clrTo>
            </a:clrChange>
            <a:extLst>
              <a:ext uri="{28A0092B-C50C-407E-A947-70E740481C1C}">
                <a14:useLocalDpi xmlns:a14="http://schemas.microsoft.com/office/drawing/2010/main" val="0"/>
              </a:ext>
            </a:extLst>
          </a:blip>
          <a:stretch>
            <a:fillRect/>
          </a:stretch>
        </p:blipFill>
        <p:spPr>
          <a:xfrm>
            <a:off x="5330231" y="2986774"/>
            <a:ext cx="985051" cy="960728"/>
          </a:xfrm>
          <a:prstGeom prst="rect">
            <a:avLst/>
          </a:prstGeom>
        </p:spPr>
      </p:pic>
      <p:pic>
        <p:nvPicPr>
          <p:cNvPr id="16" name="Picture 15" descr="Icon&#10;&#10;Description automatically generated">
            <a:extLst>
              <a:ext uri="{FF2B5EF4-FFF2-40B4-BE49-F238E27FC236}">
                <a16:creationId xmlns:a16="http://schemas.microsoft.com/office/drawing/2014/main" id="{B4576035-AD60-B84D-B900-05C534E9732B}"/>
              </a:ext>
            </a:extLst>
          </p:cNvPr>
          <p:cNvPicPr>
            <a:picLocks noChangeAspect="1"/>
          </p:cNvPicPr>
          <p:nvPr/>
        </p:nvPicPr>
        <p:blipFill>
          <a:blip r:embed="rId6">
            <a:clrChange>
              <a:clrFrom>
                <a:srgbClr val="F8FAFB"/>
              </a:clrFrom>
              <a:clrTo>
                <a:srgbClr val="F8FAFB">
                  <a:alpha val="0"/>
                </a:srgbClr>
              </a:clrTo>
            </a:clrChange>
            <a:extLst>
              <a:ext uri="{28A0092B-C50C-407E-A947-70E740481C1C}">
                <a14:useLocalDpi xmlns:a14="http://schemas.microsoft.com/office/drawing/2010/main" val="0"/>
              </a:ext>
            </a:extLst>
          </a:blip>
          <a:stretch>
            <a:fillRect/>
          </a:stretch>
        </p:blipFill>
        <p:spPr>
          <a:xfrm>
            <a:off x="5411056" y="4279994"/>
            <a:ext cx="815461" cy="726377"/>
          </a:xfrm>
          <a:prstGeom prst="rect">
            <a:avLst/>
          </a:prstGeom>
        </p:spPr>
      </p:pic>
    </p:spTree>
    <p:extLst>
      <p:ext uri="{BB962C8B-B14F-4D97-AF65-F5344CB8AC3E}">
        <p14:creationId xmlns:p14="http://schemas.microsoft.com/office/powerpoint/2010/main" val="274102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Box 80">
            <a:extLst>
              <a:ext uri="{FF2B5EF4-FFF2-40B4-BE49-F238E27FC236}">
                <a16:creationId xmlns:a16="http://schemas.microsoft.com/office/drawing/2014/main" id="{66B2DD9E-E8EA-734F-ADE2-C2A65B664D56}"/>
              </a:ext>
            </a:extLst>
          </p:cNvPr>
          <p:cNvSpPr txBox="1"/>
          <p:nvPr/>
        </p:nvSpPr>
        <p:spPr>
          <a:xfrm>
            <a:off x="860224" y="4032433"/>
            <a:ext cx="3953041" cy="1286889"/>
          </a:xfrm>
          <a:prstGeom prst="rect">
            <a:avLst/>
          </a:prstGeom>
          <a:noFill/>
        </p:spPr>
        <p:txBody>
          <a:bodyPr vert="horz" wrap="square" lIns="91440" tIns="45720" rIns="91440" bIns="45720" rtlCol="0" anchor="t">
            <a:noAutofit/>
          </a:bodyPr>
          <a:lstStyle/>
          <a:p>
            <a:pPr marL="179705" indent="-179705">
              <a:spcAft>
                <a:spcPts val="300"/>
              </a:spcAft>
              <a:buFont typeface="Arial" panose="020B0604020202020204" pitchFamily="34" charset="0"/>
              <a:buChar char="•"/>
            </a:pPr>
            <a:r>
              <a:rPr lang="en-US" sz="1050">
                <a:solidFill>
                  <a:schemeClr val="accent4">
                    <a:lumMod val="25000"/>
                  </a:schemeClr>
                </a:solidFill>
                <a:latin typeface="Helvetica"/>
                <a:cs typeface="Helvetica"/>
              </a:rPr>
              <a:t>Scraping data from Tripadvisor and Google Reviews about Bokan 37, 38 and 39. From those collected data:</a:t>
            </a:r>
            <a:endParaRPr lang="fr-FR">
              <a:solidFill>
                <a:schemeClr val="accent4">
                  <a:lumMod val="25000"/>
                </a:schemeClr>
              </a:solidFill>
              <a:latin typeface="Helvetica"/>
              <a:cs typeface="Helvetica"/>
            </a:endParaRPr>
          </a:p>
          <a:p>
            <a:pPr marL="356235" indent="-171450">
              <a:spcAft>
                <a:spcPts val="300"/>
              </a:spcAft>
              <a:buFontTx/>
              <a:buChar char="-"/>
            </a:pPr>
            <a:r>
              <a:rPr lang="en-US" sz="1050">
                <a:solidFill>
                  <a:schemeClr val="accent4">
                    <a:lumMod val="25000"/>
                  </a:schemeClr>
                </a:solidFill>
                <a:latin typeface="Helvetica" pitchFamily="2" charset="0"/>
              </a:rPr>
              <a:t>Conduct a preliminary analysis on the business problems faced by Bokan bars and restaurants</a:t>
            </a:r>
            <a:endParaRPr lang="en-US" sz="1050">
              <a:solidFill>
                <a:schemeClr val="accent4">
                  <a:lumMod val="25000"/>
                </a:schemeClr>
              </a:solidFill>
              <a:latin typeface="Helvetica" pitchFamily="2" charset="0"/>
              <a:cs typeface="Helvetica" pitchFamily="2" charset="0"/>
            </a:endParaRPr>
          </a:p>
          <a:p>
            <a:pPr marL="356235" indent="-171450">
              <a:spcAft>
                <a:spcPts val="300"/>
              </a:spcAft>
              <a:buFontTx/>
              <a:buChar char="-"/>
            </a:pPr>
            <a:r>
              <a:rPr lang="en-US" sz="1050">
                <a:solidFill>
                  <a:schemeClr val="accent4">
                    <a:lumMod val="25000"/>
                  </a:schemeClr>
                </a:solidFill>
                <a:latin typeface="Helvetica" pitchFamily="2" charset="0"/>
              </a:rPr>
              <a:t>Draft some hypotheses that will be validated or reframed later</a:t>
            </a:r>
            <a:endParaRPr lang="en-US" sz="1050">
              <a:solidFill>
                <a:schemeClr val="accent4">
                  <a:lumMod val="25000"/>
                </a:schemeClr>
              </a:solidFill>
              <a:latin typeface="Helvetica" pitchFamily="2" charset="0"/>
              <a:cs typeface="Helvetica" pitchFamily="2" charset="0"/>
            </a:endParaRPr>
          </a:p>
          <a:p>
            <a:pPr marL="356235" indent="-171450">
              <a:spcAft>
                <a:spcPts val="300"/>
              </a:spcAft>
              <a:buFontTx/>
              <a:buChar char="-"/>
            </a:pPr>
            <a:r>
              <a:rPr lang="en-US" sz="1050">
                <a:solidFill>
                  <a:schemeClr val="accent4">
                    <a:lumMod val="25000"/>
                  </a:schemeClr>
                </a:solidFill>
                <a:latin typeface="Helvetica" pitchFamily="2" charset="0"/>
              </a:rPr>
              <a:t>Formulate initial recommendations</a:t>
            </a:r>
            <a:endParaRPr lang="en-US" sz="1050">
              <a:solidFill>
                <a:schemeClr val="accent4">
                  <a:lumMod val="25000"/>
                </a:schemeClr>
              </a:solidFill>
              <a:latin typeface="Helvetica" pitchFamily="2" charset="0"/>
              <a:cs typeface="Helvetica" pitchFamily="2" charset="0"/>
            </a:endParaRPr>
          </a:p>
          <a:p>
            <a:pPr marL="184785">
              <a:spcAft>
                <a:spcPts val="300"/>
              </a:spcAft>
            </a:pPr>
            <a:endParaRPr lang="en-US" sz="1050">
              <a:solidFill>
                <a:schemeClr val="accent4">
                  <a:lumMod val="25000"/>
                </a:schemeClr>
              </a:solidFill>
              <a:latin typeface="Helvetica" pitchFamily="2" charset="0"/>
              <a:cs typeface="Helvetica" pitchFamily="2" charset="0"/>
            </a:endParaRPr>
          </a:p>
          <a:p>
            <a:pPr marL="184785">
              <a:spcAft>
                <a:spcPts val="300"/>
              </a:spcAft>
            </a:pPr>
            <a:endParaRPr lang="en-US" sz="1050">
              <a:solidFill>
                <a:schemeClr val="accent4">
                  <a:lumMod val="25000"/>
                </a:schemeClr>
              </a:solidFill>
              <a:latin typeface="Helvetica" pitchFamily="2" charset="0"/>
              <a:cs typeface="Helvetica" pitchFamily="2" charset="0"/>
            </a:endParaRPr>
          </a:p>
          <a:p>
            <a:pPr>
              <a:spcAft>
                <a:spcPts val="300"/>
              </a:spcAft>
            </a:pPr>
            <a:endParaRPr lang="en-US" sz="1050">
              <a:solidFill>
                <a:schemeClr val="accent4">
                  <a:lumMod val="25000"/>
                </a:schemeClr>
              </a:solidFill>
              <a:latin typeface="Helvetica" pitchFamily="2" charset="0"/>
            </a:endParaRPr>
          </a:p>
        </p:txBody>
      </p:sp>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pitchFamily="2" charset="0"/>
              </a:rPr>
              <a:t>How we organize this project</a:t>
            </a:r>
            <a:endParaRPr lang="en-US">
              <a:latin typeface="Helvetica" pitchFamily="2" charset="0"/>
            </a:endParaRP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pitchFamily="2" charset="0"/>
              </a:rPr>
              <a:t>Page </a:t>
            </a:r>
            <a:fld id="{2806C930-563E-4B37-BA97-6DD111B3062F}" type="slidenum">
              <a:rPr lang="en-US" smtClean="0">
                <a:solidFill>
                  <a:schemeClr val="accent5">
                    <a:lumMod val="25000"/>
                  </a:schemeClr>
                </a:solidFill>
                <a:latin typeface="Helvetica" pitchFamily="2" charset="0"/>
              </a:rPr>
              <a:pPr/>
              <a:t>3</a:t>
            </a:fld>
            <a:endParaRPr lang="en-US">
              <a:solidFill>
                <a:schemeClr val="accent5">
                  <a:lumMod val="25000"/>
                </a:schemeClr>
              </a:solidFill>
              <a:latin typeface="Helvetica" pitchFamily="2" charset="0"/>
            </a:endParaRPr>
          </a:p>
        </p:txBody>
      </p:sp>
      <p:sp>
        <p:nvSpPr>
          <p:cNvPr id="23" name="Zone de texte 3">
            <a:extLst>
              <a:ext uri="{FF2B5EF4-FFF2-40B4-BE49-F238E27FC236}">
                <a16:creationId xmlns:a16="http://schemas.microsoft.com/office/drawing/2014/main" id="{54CDE348-8BC9-4CEF-A124-2C1094E3355E}"/>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pitchFamily="2" charset="0"/>
                <a:ea typeface="Calibri"/>
                <a:cs typeface="Calibri" pitchFamily="34" charset="0"/>
              </a:rPr>
              <a:t>Presentation of the timeline</a:t>
            </a:r>
          </a:p>
        </p:txBody>
      </p:sp>
      <p:sp>
        <p:nvSpPr>
          <p:cNvPr id="82" name="Ellipse 57">
            <a:extLst>
              <a:ext uri="{FF2B5EF4-FFF2-40B4-BE49-F238E27FC236}">
                <a16:creationId xmlns:a16="http://schemas.microsoft.com/office/drawing/2014/main" id="{71C45563-C9C3-3346-BB0A-440E96B9EC25}"/>
              </a:ext>
            </a:extLst>
          </p:cNvPr>
          <p:cNvSpPr/>
          <p:nvPr/>
        </p:nvSpPr>
        <p:spPr>
          <a:xfrm>
            <a:off x="4437285" y="4230933"/>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a:latin typeface="Helvetica" pitchFamily="2" charset="0"/>
                <a:cs typeface="Times New Roman" panose="02020603050405020304" pitchFamily="18" charset="0"/>
              </a:rPr>
              <a:t>1</a:t>
            </a:r>
            <a:endParaRPr lang="en-US" sz="1050" b="1">
              <a:latin typeface="Helvetica" pitchFamily="2" charset="0"/>
              <a:cs typeface="Times New Roman" panose="02020603050405020304" pitchFamily="18" charset="0"/>
            </a:endParaRPr>
          </a:p>
        </p:txBody>
      </p:sp>
      <p:sp>
        <p:nvSpPr>
          <p:cNvPr id="84" name="Ellipse 57">
            <a:extLst>
              <a:ext uri="{FF2B5EF4-FFF2-40B4-BE49-F238E27FC236}">
                <a16:creationId xmlns:a16="http://schemas.microsoft.com/office/drawing/2014/main" id="{9F220AF8-29E1-9545-AA32-B00643EE42CB}"/>
              </a:ext>
            </a:extLst>
          </p:cNvPr>
          <p:cNvSpPr/>
          <p:nvPr/>
        </p:nvSpPr>
        <p:spPr>
          <a:xfrm>
            <a:off x="3193133" y="5521383"/>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a:latin typeface="Helvetica" pitchFamily="2" charset="0"/>
                <a:cs typeface="Times New Roman" panose="02020603050405020304" pitchFamily="18" charset="0"/>
              </a:rPr>
              <a:t>2</a:t>
            </a:r>
            <a:endParaRPr lang="en-US" sz="1050" b="1">
              <a:latin typeface="Helvetica" pitchFamily="2" charset="0"/>
              <a:cs typeface="Times New Roman" panose="02020603050405020304" pitchFamily="18" charset="0"/>
            </a:endParaRPr>
          </a:p>
        </p:txBody>
      </p:sp>
      <p:grpSp>
        <p:nvGrpSpPr>
          <p:cNvPr id="87" name="Groupe 61">
            <a:extLst>
              <a:ext uri="{FF2B5EF4-FFF2-40B4-BE49-F238E27FC236}">
                <a16:creationId xmlns:a16="http://schemas.microsoft.com/office/drawing/2014/main" id="{88BEAE40-1603-F146-8E22-1799F1619CDB}"/>
              </a:ext>
            </a:extLst>
          </p:cNvPr>
          <p:cNvGrpSpPr/>
          <p:nvPr/>
        </p:nvGrpSpPr>
        <p:grpSpPr>
          <a:xfrm>
            <a:off x="899210" y="2162612"/>
            <a:ext cx="649873" cy="1584000"/>
            <a:chOff x="2216696" y="1947185"/>
            <a:chExt cx="649873" cy="1584000"/>
          </a:xfrm>
        </p:grpSpPr>
        <p:sp>
          <p:nvSpPr>
            <p:cNvPr id="88" name="Oval 11">
              <a:extLst>
                <a:ext uri="{FF2B5EF4-FFF2-40B4-BE49-F238E27FC236}">
                  <a16:creationId xmlns:a16="http://schemas.microsoft.com/office/drawing/2014/main" id="{8D1DE80B-7581-6144-8206-8B3EC8BAE7A6}"/>
                </a:ext>
              </a:extLst>
            </p:cNvPr>
            <p:cNvSpPr/>
            <p:nvPr/>
          </p:nvSpPr>
          <p:spPr>
            <a:xfrm>
              <a:off x="2216696" y="1947185"/>
              <a:ext cx="649873" cy="1584000"/>
            </a:xfrm>
            <a:prstGeom prst="roundRect">
              <a:avLst>
                <a:gd name="adj" fmla="val 42040"/>
              </a:avLst>
            </a:prstGeom>
            <a:solidFill>
              <a:srgbClr val="AECD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Aft>
                  <a:spcPts val="300"/>
                </a:spcAft>
              </a:pPr>
              <a:endParaRPr lang="en-US" sz="700" err="1">
                <a:solidFill>
                  <a:schemeClr val="tx2"/>
                </a:solidFill>
                <a:latin typeface="Helvetica" pitchFamily="2" charset="0"/>
              </a:endParaRPr>
            </a:p>
          </p:txBody>
        </p:sp>
        <p:sp>
          <p:nvSpPr>
            <p:cNvPr id="89" name="TextBox 94">
              <a:extLst>
                <a:ext uri="{FF2B5EF4-FFF2-40B4-BE49-F238E27FC236}">
                  <a16:creationId xmlns:a16="http://schemas.microsoft.com/office/drawing/2014/main" id="{A926E4B1-E9CD-FC4B-8623-FC087041F6F5}"/>
                </a:ext>
              </a:extLst>
            </p:cNvPr>
            <p:cNvSpPr txBox="1"/>
            <p:nvPr/>
          </p:nvSpPr>
          <p:spPr>
            <a:xfrm>
              <a:off x="2220877" y="3058641"/>
              <a:ext cx="645691" cy="338554"/>
            </a:xfrm>
            <a:prstGeom prst="rect">
              <a:avLst/>
            </a:prstGeom>
            <a:noFill/>
          </p:spPr>
          <p:txBody>
            <a:bodyPr vert="horz" wrap="square" rtlCol="0">
              <a:spAutoFit/>
            </a:bodyPr>
            <a:lstStyle/>
            <a:p>
              <a:pPr algn="ctr">
                <a:spcAft>
                  <a:spcPts val="300"/>
                </a:spcAft>
              </a:pPr>
              <a:r>
                <a:rPr lang="en-US" sz="800" b="1">
                  <a:solidFill>
                    <a:schemeClr val="tx2"/>
                  </a:solidFill>
                  <a:latin typeface="Helvetica" pitchFamily="2" charset="0"/>
                </a:rPr>
                <a:t>January 25th</a:t>
              </a:r>
            </a:p>
          </p:txBody>
        </p:sp>
      </p:grpSp>
      <p:sp>
        <p:nvSpPr>
          <p:cNvPr id="93" name="Oval 11">
            <a:extLst>
              <a:ext uri="{FF2B5EF4-FFF2-40B4-BE49-F238E27FC236}">
                <a16:creationId xmlns:a16="http://schemas.microsoft.com/office/drawing/2014/main" id="{CD975085-C1A8-6142-8F53-EAFAD5EDA548}"/>
              </a:ext>
            </a:extLst>
          </p:cNvPr>
          <p:cNvSpPr/>
          <p:nvPr/>
        </p:nvSpPr>
        <p:spPr>
          <a:xfrm>
            <a:off x="4376936" y="2162612"/>
            <a:ext cx="649873" cy="1584000"/>
          </a:xfrm>
          <a:prstGeom prst="roundRect">
            <a:avLst>
              <a:gd name="adj" fmla="val 42040"/>
            </a:avLst>
          </a:prstGeom>
          <a:solidFill>
            <a:srgbClr val="AECD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Aft>
                <a:spcPts val="300"/>
              </a:spcAft>
            </a:pPr>
            <a:endParaRPr lang="en-US" sz="700" err="1">
              <a:solidFill>
                <a:schemeClr val="tx2"/>
              </a:solidFill>
              <a:latin typeface="Helvetica" pitchFamily="2" charset="0"/>
            </a:endParaRPr>
          </a:p>
        </p:txBody>
      </p:sp>
      <p:sp>
        <p:nvSpPr>
          <p:cNvPr id="94" name="TextBox 94">
            <a:extLst>
              <a:ext uri="{FF2B5EF4-FFF2-40B4-BE49-F238E27FC236}">
                <a16:creationId xmlns:a16="http://schemas.microsoft.com/office/drawing/2014/main" id="{D70F5D36-58B3-C64A-A844-EED038C7DCBE}"/>
              </a:ext>
            </a:extLst>
          </p:cNvPr>
          <p:cNvSpPr txBox="1"/>
          <p:nvPr/>
        </p:nvSpPr>
        <p:spPr>
          <a:xfrm>
            <a:off x="4376936" y="3274068"/>
            <a:ext cx="644511" cy="338554"/>
          </a:xfrm>
          <a:prstGeom prst="rect">
            <a:avLst/>
          </a:prstGeom>
          <a:noFill/>
        </p:spPr>
        <p:txBody>
          <a:bodyPr vert="horz" wrap="square" rtlCol="0">
            <a:spAutoFit/>
          </a:bodyPr>
          <a:lstStyle/>
          <a:p>
            <a:pPr algn="ctr">
              <a:spcAft>
                <a:spcPts val="300"/>
              </a:spcAft>
            </a:pPr>
            <a:r>
              <a:rPr lang="en-US" sz="800" b="1">
                <a:solidFill>
                  <a:schemeClr val="tx2"/>
                </a:solidFill>
                <a:latin typeface="Helvetica" pitchFamily="2" charset="0"/>
              </a:rPr>
              <a:t>February 22nd</a:t>
            </a:r>
          </a:p>
        </p:txBody>
      </p:sp>
      <p:grpSp>
        <p:nvGrpSpPr>
          <p:cNvPr id="96" name="Groupe 105">
            <a:extLst>
              <a:ext uri="{FF2B5EF4-FFF2-40B4-BE49-F238E27FC236}">
                <a16:creationId xmlns:a16="http://schemas.microsoft.com/office/drawing/2014/main" id="{8D1F2E3D-63EF-4A44-BB56-B96A8682FE06}"/>
              </a:ext>
            </a:extLst>
          </p:cNvPr>
          <p:cNvGrpSpPr/>
          <p:nvPr/>
        </p:nvGrpSpPr>
        <p:grpSpPr>
          <a:xfrm>
            <a:off x="1753316" y="2156789"/>
            <a:ext cx="2551614" cy="1584000"/>
            <a:chOff x="2926347" y="1941362"/>
            <a:chExt cx="729990" cy="1584000"/>
          </a:xfrm>
        </p:grpSpPr>
        <p:sp>
          <p:nvSpPr>
            <p:cNvPr id="97" name="Flèche : droite 106">
              <a:extLst>
                <a:ext uri="{FF2B5EF4-FFF2-40B4-BE49-F238E27FC236}">
                  <a16:creationId xmlns:a16="http://schemas.microsoft.com/office/drawing/2014/main" id="{92BEE8E1-922D-4A44-B027-97B83751C7F8}"/>
                </a:ext>
              </a:extLst>
            </p:cNvPr>
            <p:cNvSpPr/>
            <p:nvPr/>
          </p:nvSpPr>
          <p:spPr>
            <a:xfrm>
              <a:off x="2926347" y="1941362"/>
              <a:ext cx="720000" cy="1584000"/>
            </a:xfrm>
            <a:prstGeom prst="rightArrow">
              <a:avLst>
                <a:gd name="adj1" fmla="val 83631"/>
                <a:gd name="adj2" fmla="val 48691"/>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45720" rIns="0" bIns="45720" numCol="1" spcCol="0" rtlCol="0" fromWordArt="0" anchor="ctr" anchorCtr="0" forceAA="0" compatLnSpc="1">
              <a:prstTxWarp prst="textNoShape">
                <a:avLst/>
              </a:prstTxWarp>
              <a:noAutofit/>
            </a:bodyPr>
            <a:lstStyle/>
            <a:p>
              <a:pPr algn="ctr">
                <a:spcAft>
                  <a:spcPts val="200"/>
                </a:spcAft>
              </a:pPr>
              <a:endParaRPr lang="fr-FR" sz="700" b="1">
                <a:solidFill>
                  <a:schemeClr val="tx2"/>
                </a:solidFill>
                <a:latin typeface="Helvetica" pitchFamily="2" charset="0"/>
              </a:endParaRPr>
            </a:p>
          </p:txBody>
        </p:sp>
        <p:sp>
          <p:nvSpPr>
            <p:cNvPr id="98" name="TextBox 94">
              <a:extLst>
                <a:ext uri="{FF2B5EF4-FFF2-40B4-BE49-F238E27FC236}">
                  <a16:creationId xmlns:a16="http://schemas.microsoft.com/office/drawing/2014/main" id="{9D87BAA8-AC3D-E941-833E-683EE7635265}"/>
                </a:ext>
              </a:extLst>
            </p:cNvPr>
            <p:cNvSpPr txBox="1"/>
            <p:nvPr/>
          </p:nvSpPr>
          <p:spPr>
            <a:xfrm>
              <a:off x="2948378" y="2528536"/>
              <a:ext cx="707959" cy="409653"/>
            </a:xfrm>
            <a:prstGeom prst="rect">
              <a:avLst/>
            </a:prstGeom>
            <a:noFill/>
          </p:spPr>
          <p:txBody>
            <a:bodyPr vert="horz" wrap="square" rtlCol="0" anchor="ctr" anchorCtr="0">
              <a:noAutofit/>
            </a:bodyPr>
            <a:lstStyle/>
            <a:p>
              <a:pPr>
                <a:spcAft>
                  <a:spcPts val="200"/>
                </a:spcAft>
              </a:pPr>
              <a:r>
                <a:rPr lang="en-US" sz="800" b="1">
                  <a:solidFill>
                    <a:schemeClr val="tx2"/>
                  </a:solidFill>
                  <a:latin typeface="Helvetica" pitchFamily="2" charset="0"/>
                </a:rPr>
                <a:t>Collecting / scraping data on Internet</a:t>
              </a:r>
            </a:p>
            <a:p>
              <a:pPr>
                <a:spcAft>
                  <a:spcPts val="200"/>
                </a:spcAft>
              </a:pPr>
              <a:r>
                <a:rPr lang="en-US" sz="800" b="1">
                  <a:solidFill>
                    <a:schemeClr val="tx2"/>
                  </a:solidFill>
                  <a:latin typeface="Helvetica" pitchFamily="2" charset="0"/>
                </a:rPr>
                <a:t>Preliminary analysis of textual collected data</a:t>
              </a:r>
            </a:p>
            <a:p>
              <a:pPr>
                <a:spcAft>
                  <a:spcPts val="200"/>
                </a:spcAft>
              </a:pPr>
              <a:r>
                <a:rPr lang="en-US" sz="800" b="1">
                  <a:solidFill>
                    <a:schemeClr val="tx2"/>
                  </a:solidFill>
                  <a:latin typeface="Helvetica" pitchFamily="2" charset="0"/>
                </a:rPr>
                <a:t>Definition of the issues and hypotheses </a:t>
              </a:r>
            </a:p>
          </p:txBody>
        </p:sp>
      </p:grpSp>
      <p:sp>
        <p:nvSpPr>
          <p:cNvPr id="99" name="Oval 11">
            <a:extLst>
              <a:ext uri="{FF2B5EF4-FFF2-40B4-BE49-F238E27FC236}">
                <a16:creationId xmlns:a16="http://schemas.microsoft.com/office/drawing/2014/main" id="{E2C94022-A01C-1A4A-AE08-C1CAC3329A4E}"/>
              </a:ext>
            </a:extLst>
          </p:cNvPr>
          <p:cNvSpPr/>
          <p:nvPr/>
        </p:nvSpPr>
        <p:spPr>
          <a:xfrm>
            <a:off x="8104311" y="2162612"/>
            <a:ext cx="649873" cy="1584000"/>
          </a:xfrm>
          <a:prstGeom prst="roundRect">
            <a:avLst>
              <a:gd name="adj" fmla="val 42040"/>
            </a:avLst>
          </a:prstGeom>
          <a:solidFill>
            <a:srgbClr val="AECDF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Aft>
                <a:spcPts val="300"/>
              </a:spcAft>
            </a:pPr>
            <a:endParaRPr lang="en-US" sz="700" err="1">
              <a:solidFill>
                <a:schemeClr val="tx2"/>
              </a:solidFill>
              <a:latin typeface="Helvetica" pitchFamily="2" charset="0"/>
            </a:endParaRPr>
          </a:p>
        </p:txBody>
      </p:sp>
      <p:pic>
        <p:nvPicPr>
          <p:cNvPr id="100" name="Image 110">
            <a:extLst>
              <a:ext uri="{FF2B5EF4-FFF2-40B4-BE49-F238E27FC236}">
                <a16:creationId xmlns:a16="http://schemas.microsoft.com/office/drawing/2014/main" id="{A0813B39-8AA7-0540-BCDB-39C8E90485C1}"/>
              </a:ext>
            </a:extLst>
          </p:cNvPr>
          <p:cNvPicPr>
            <a:picLocks/>
          </p:cNvPicPr>
          <p:nvPr/>
        </p:nvPicPr>
        <p:blipFill>
          <a:blip r:embed="rId2">
            <a:clrChange>
              <a:clrFrom>
                <a:srgbClr val="FFFFFF"/>
              </a:clrFrom>
              <a:clrTo>
                <a:srgbClr val="FFFFFF">
                  <a:alpha val="0"/>
                </a:srgbClr>
              </a:clrTo>
            </a:clrChange>
          </a:blip>
          <a:stretch>
            <a:fillRect/>
          </a:stretch>
        </p:blipFill>
        <p:spPr>
          <a:xfrm>
            <a:off x="8245304" y="2820031"/>
            <a:ext cx="365760" cy="365760"/>
          </a:xfrm>
          <a:prstGeom prst="rect">
            <a:avLst/>
          </a:prstGeom>
        </p:spPr>
      </p:pic>
      <p:sp>
        <p:nvSpPr>
          <p:cNvPr id="106" name="TextBox 94">
            <a:extLst>
              <a:ext uri="{FF2B5EF4-FFF2-40B4-BE49-F238E27FC236}">
                <a16:creationId xmlns:a16="http://schemas.microsoft.com/office/drawing/2014/main" id="{07366B0D-E550-814C-8386-7898CFFE7820}"/>
              </a:ext>
            </a:extLst>
          </p:cNvPr>
          <p:cNvSpPr txBox="1"/>
          <p:nvPr/>
        </p:nvSpPr>
        <p:spPr>
          <a:xfrm>
            <a:off x="7967014" y="2423196"/>
            <a:ext cx="950421" cy="338554"/>
          </a:xfrm>
          <a:prstGeom prst="rect">
            <a:avLst/>
          </a:prstGeom>
          <a:noFill/>
        </p:spPr>
        <p:txBody>
          <a:bodyPr vert="horz" wrap="square" rtlCol="0">
            <a:spAutoFit/>
          </a:bodyPr>
          <a:lstStyle/>
          <a:p>
            <a:pPr algn="ctr">
              <a:spcAft>
                <a:spcPts val="300"/>
              </a:spcAft>
            </a:pPr>
            <a:r>
              <a:rPr lang="en-US" sz="800" b="1">
                <a:solidFill>
                  <a:schemeClr val="tx2"/>
                </a:solidFill>
                <a:latin typeface="Helvetica" pitchFamily="2" charset="0"/>
              </a:rPr>
              <a:t>Final presentation</a:t>
            </a:r>
          </a:p>
        </p:txBody>
      </p:sp>
      <p:sp>
        <p:nvSpPr>
          <p:cNvPr id="109" name="Ellipse 57">
            <a:extLst>
              <a:ext uri="{FF2B5EF4-FFF2-40B4-BE49-F238E27FC236}">
                <a16:creationId xmlns:a16="http://schemas.microsoft.com/office/drawing/2014/main" id="{6A606D03-F157-BE49-8F28-D14725ACC5B9}"/>
              </a:ext>
            </a:extLst>
          </p:cNvPr>
          <p:cNvSpPr/>
          <p:nvPr/>
        </p:nvSpPr>
        <p:spPr>
          <a:xfrm>
            <a:off x="4042585" y="2682243"/>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a:latin typeface="Helvetica" pitchFamily="2" charset="0"/>
                <a:cs typeface="Times New Roman" panose="02020603050405020304" pitchFamily="18" charset="0"/>
              </a:rPr>
              <a:t>1</a:t>
            </a:r>
            <a:endParaRPr lang="en-US" sz="1000" b="1">
              <a:latin typeface="Helvetica" pitchFamily="2" charset="0"/>
              <a:cs typeface="Times New Roman" panose="02020603050405020304" pitchFamily="18" charset="0"/>
            </a:endParaRPr>
          </a:p>
        </p:txBody>
      </p:sp>
      <p:sp>
        <p:nvSpPr>
          <p:cNvPr id="110" name="Flèche : droite 124">
            <a:extLst>
              <a:ext uri="{FF2B5EF4-FFF2-40B4-BE49-F238E27FC236}">
                <a16:creationId xmlns:a16="http://schemas.microsoft.com/office/drawing/2014/main" id="{218641E4-F779-D54A-83DC-44B9953C3F32}"/>
              </a:ext>
            </a:extLst>
          </p:cNvPr>
          <p:cNvSpPr/>
          <p:nvPr/>
        </p:nvSpPr>
        <p:spPr>
          <a:xfrm>
            <a:off x="5169024" y="2219481"/>
            <a:ext cx="2660525" cy="731520"/>
          </a:xfrm>
          <a:prstGeom prst="rightArrow">
            <a:avLst>
              <a:gd name="adj1" fmla="val 66332"/>
              <a:gd name="adj2" fmla="val 48691"/>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200"/>
              </a:spcAft>
            </a:pPr>
            <a:endParaRPr lang="fr-FR" sz="700" b="1">
              <a:solidFill>
                <a:schemeClr val="tx2"/>
              </a:solidFill>
              <a:latin typeface="Helvetica" pitchFamily="2" charset="0"/>
            </a:endParaRPr>
          </a:p>
        </p:txBody>
      </p:sp>
      <p:sp>
        <p:nvSpPr>
          <p:cNvPr id="111" name="TextBox 94">
            <a:extLst>
              <a:ext uri="{FF2B5EF4-FFF2-40B4-BE49-F238E27FC236}">
                <a16:creationId xmlns:a16="http://schemas.microsoft.com/office/drawing/2014/main" id="{D75CC440-81B4-114B-828D-A2551413B28A}"/>
              </a:ext>
            </a:extLst>
          </p:cNvPr>
          <p:cNvSpPr txBox="1"/>
          <p:nvPr/>
        </p:nvSpPr>
        <p:spPr>
          <a:xfrm>
            <a:off x="5414985" y="2435505"/>
            <a:ext cx="2040804" cy="338554"/>
          </a:xfrm>
          <a:prstGeom prst="rect">
            <a:avLst/>
          </a:prstGeom>
          <a:noFill/>
        </p:spPr>
        <p:txBody>
          <a:bodyPr vert="horz" wrap="square" rtlCol="0" anchor="ctr" anchorCtr="0">
            <a:spAutoFit/>
          </a:bodyPr>
          <a:lstStyle/>
          <a:p>
            <a:pPr algn="ctr"/>
            <a:r>
              <a:rPr lang="en-US" sz="800" b="1">
                <a:solidFill>
                  <a:schemeClr val="tx2"/>
                </a:solidFill>
                <a:latin typeface="Helvetica" pitchFamily="2" charset="0"/>
              </a:rPr>
              <a:t>Refining business problems and analysis</a:t>
            </a:r>
          </a:p>
        </p:txBody>
      </p:sp>
      <p:sp>
        <p:nvSpPr>
          <p:cNvPr id="112" name="Ellipse 57">
            <a:extLst>
              <a:ext uri="{FF2B5EF4-FFF2-40B4-BE49-F238E27FC236}">
                <a16:creationId xmlns:a16="http://schemas.microsoft.com/office/drawing/2014/main" id="{2A94F20D-5317-E54B-9B33-7C353F64171E}"/>
              </a:ext>
            </a:extLst>
          </p:cNvPr>
          <p:cNvSpPr/>
          <p:nvPr/>
        </p:nvSpPr>
        <p:spPr>
          <a:xfrm>
            <a:off x="7321714" y="2322897"/>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a:latin typeface="Helvetica" pitchFamily="2" charset="0"/>
                <a:cs typeface="Times New Roman" panose="02020603050405020304" pitchFamily="18" charset="0"/>
              </a:rPr>
              <a:t>3</a:t>
            </a:r>
            <a:endParaRPr lang="en-US" sz="1000" b="1">
              <a:latin typeface="Helvetica" pitchFamily="2" charset="0"/>
              <a:cs typeface="Times New Roman" panose="02020603050405020304" pitchFamily="18" charset="0"/>
            </a:endParaRPr>
          </a:p>
        </p:txBody>
      </p:sp>
      <p:sp>
        <p:nvSpPr>
          <p:cNvPr id="114" name="TextBox 94">
            <a:extLst>
              <a:ext uri="{FF2B5EF4-FFF2-40B4-BE49-F238E27FC236}">
                <a16:creationId xmlns:a16="http://schemas.microsoft.com/office/drawing/2014/main" id="{0109214B-72B2-F24C-A2D2-94AF0672A016}"/>
              </a:ext>
            </a:extLst>
          </p:cNvPr>
          <p:cNvSpPr txBox="1">
            <a:spLocks/>
          </p:cNvSpPr>
          <p:nvPr/>
        </p:nvSpPr>
        <p:spPr>
          <a:xfrm>
            <a:off x="8108166" y="3274068"/>
            <a:ext cx="640862" cy="338554"/>
          </a:xfrm>
          <a:prstGeom prst="rect">
            <a:avLst/>
          </a:prstGeom>
          <a:noFill/>
        </p:spPr>
        <p:txBody>
          <a:bodyPr vert="horz" wrap="square" rtlCol="0">
            <a:spAutoFit/>
          </a:bodyPr>
          <a:lstStyle/>
          <a:p>
            <a:pPr algn="ctr">
              <a:spcAft>
                <a:spcPts val="300"/>
              </a:spcAft>
            </a:pPr>
            <a:r>
              <a:rPr lang="en-US" sz="800" b="1">
                <a:solidFill>
                  <a:schemeClr val="tx2"/>
                </a:solidFill>
                <a:latin typeface="Helvetica" pitchFamily="2" charset="0"/>
              </a:rPr>
              <a:t>March 15th</a:t>
            </a:r>
          </a:p>
        </p:txBody>
      </p:sp>
      <p:sp>
        <p:nvSpPr>
          <p:cNvPr id="115" name="Flèche : droite 66">
            <a:extLst>
              <a:ext uri="{FF2B5EF4-FFF2-40B4-BE49-F238E27FC236}">
                <a16:creationId xmlns:a16="http://schemas.microsoft.com/office/drawing/2014/main" id="{E112A1FE-4C3C-3B49-A720-1B2586B35A37}"/>
              </a:ext>
            </a:extLst>
          </p:cNvPr>
          <p:cNvSpPr/>
          <p:nvPr/>
        </p:nvSpPr>
        <p:spPr>
          <a:xfrm>
            <a:off x="5169024" y="3011567"/>
            <a:ext cx="2660526" cy="731520"/>
          </a:xfrm>
          <a:prstGeom prst="rightArrow">
            <a:avLst>
              <a:gd name="adj1" fmla="val 66332"/>
              <a:gd name="adj2" fmla="val 48691"/>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200"/>
              </a:spcAft>
            </a:pPr>
            <a:endParaRPr lang="fr-FR" sz="700" b="1">
              <a:solidFill>
                <a:schemeClr val="tx2"/>
              </a:solidFill>
              <a:latin typeface="Helvetica" pitchFamily="2" charset="0"/>
            </a:endParaRPr>
          </a:p>
        </p:txBody>
      </p:sp>
      <p:sp>
        <p:nvSpPr>
          <p:cNvPr id="116" name="TextBox 94">
            <a:extLst>
              <a:ext uri="{FF2B5EF4-FFF2-40B4-BE49-F238E27FC236}">
                <a16:creationId xmlns:a16="http://schemas.microsoft.com/office/drawing/2014/main" id="{FF06F418-EB5A-ED4B-8662-58D78C643E31}"/>
              </a:ext>
            </a:extLst>
          </p:cNvPr>
          <p:cNvSpPr txBox="1"/>
          <p:nvPr/>
        </p:nvSpPr>
        <p:spPr>
          <a:xfrm>
            <a:off x="5531639" y="3299601"/>
            <a:ext cx="1807496" cy="215444"/>
          </a:xfrm>
          <a:prstGeom prst="rect">
            <a:avLst/>
          </a:prstGeom>
          <a:noFill/>
        </p:spPr>
        <p:txBody>
          <a:bodyPr vert="horz" wrap="square" rtlCol="0" anchor="ctr" anchorCtr="0">
            <a:spAutoFit/>
          </a:bodyPr>
          <a:lstStyle/>
          <a:p>
            <a:pPr algn="ctr"/>
            <a:r>
              <a:rPr lang="en-US" sz="800" b="1">
                <a:solidFill>
                  <a:schemeClr val="tx2"/>
                </a:solidFill>
                <a:latin typeface="Helvetica" pitchFamily="2" charset="0"/>
              </a:rPr>
              <a:t>Deeper analysis</a:t>
            </a:r>
          </a:p>
        </p:txBody>
      </p:sp>
      <p:sp>
        <p:nvSpPr>
          <p:cNvPr id="117" name="Ellipse 57">
            <a:extLst>
              <a:ext uri="{FF2B5EF4-FFF2-40B4-BE49-F238E27FC236}">
                <a16:creationId xmlns:a16="http://schemas.microsoft.com/office/drawing/2014/main" id="{D5CC7C82-803A-4C4E-AAB4-D8B7951B1A93}"/>
              </a:ext>
            </a:extLst>
          </p:cNvPr>
          <p:cNvSpPr/>
          <p:nvPr/>
        </p:nvSpPr>
        <p:spPr>
          <a:xfrm>
            <a:off x="8661298" y="3188820"/>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a:latin typeface="Helvetica" pitchFamily="2" charset="0"/>
                <a:cs typeface="Times New Roman" panose="02020603050405020304" pitchFamily="18" charset="0"/>
              </a:rPr>
              <a:t>5</a:t>
            </a:r>
            <a:endParaRPr lang="en-US" sz="1000" b="1">
              <a:latin typeface="Helvetica" pitchFamily="2" charset="0"/>
              <a:cs typeface="Times New Roman" panose="02020603050405020304" pitchFamily="18" charset="0"/>
            </a:endParaRPr>
          </a:p>
        </p:txBody>
      </p:sp>
      <p:sp>
        <p:nvSpPr>
          <p:cNvPr id="121" name="Flèche : chevron 71">
            <a:extLst>
              <a:ext uri="{FF2B5EF4-FFF2-40B4-BE49-F238E27FC236}">
                <a16:creationId xmlns:a16="http://schemas.microsoft.com/office/drawing/2014/main" id="{0D40C1B3-913F-264A-8DC4-13D34A239DB1}"/>
              </a:ext>
            </a:extLst>
          </p:cNvPr>
          <p:cNvSpPr/>
          <p:nvPr/>
        </p:nvSpPr>
        <p:spPr>
          <a:xfrm>
            <a:off x="902394" y="1780014"/>
            <a:ext cx="3474720" cy="228600"/>
          </a:xfrm>
          <a:prstGeom prst="chevron">
            <a:avLst/>
          </a:prstGeom>
          <a:solidFill>
            <a:srgbClr val="345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Helvetica" pitchFamily="2" charset="0"/>
              </a:rPr>
              <a:t>Preliminary analysis</a:t>
            </a:r>
          </a:p>
        </p:txBody>
      </p:sp>
      <p:sp>
        <p:nvSpPr>
          <p:cNvPr id="122" name="Flèche : chevron 62">
            <a:extLst>
              <a:ext uri="{FF2B5EF4-FFF2-40B4-BE49-F238E27FC236}">
                <a16:creationId xmlns:a16="http://schemas.microsoft.com/office/drawing/2014/main" id="{36863CF4-994A-F64A-B8EE-39C3D5CBB7AE}"/>
              </a:ext>
            </a:extLst>
          </p:cNvPr>
          <p:cNvSpPr/>
          <p:nvPr/>
        </p:nvSpPr>
        <p:spPr>
          <a:xfrm>
            <a:off x="4359582" y="1780014"/>
            <a:ext cx="3473738" cy="228600"/>
          </a:xfrm>
          <a:prstGeom prst="chevron">
            <a:avLst/>
          </a:prstGeom>
          <a:solidFill>
            <a:srgbClr val="547A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Helvetica" pitchFamily="2" charset="0"/>
              </a:rPr>
              <a:t>In-depth analysis</a:t>
            </a:r>
          </a:p>
        </p:txBody>
      </p:sp>
      <p:sp>
        <p:nvSpPr>
          <p:cNvPr id="123" name="Flèche : chevron 62">
            <a:extLst>
              <a:ext uri="{FF2B5EF4-FFF2-40B4-BE49-F238E27FC236}">
                <a16:creationId xmlns:a16="http://schemas.microsoft.com/office/drawing/2014/main" id="{C28EB8CE-FCB9-E04B-A8A7-1D367EA01CEA}"/>
              </a:ext>
            </a:extLst>
          </p:cNvPr>
          <p:cNvSpPr/>
          <p:nvPr/>
        </p:nvSpPr>
        <p:spPr>
          <a:xfrm>
            <a:off x="7833320" y="1780014"/>
            <a:ext cx="1213842" cy="228600"/>
          </a:xfrm>
          <a:prstGeom prst="chevron">
            <a:avLst/>
          </a:prstGeom>
          <a:solidFill>
            <a:srgbClr val="8C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latin typeface="Helvetica" pitchFamily="2" charset="0"/>
              </a:rPr>
              <a:t>Closing</a:t>
            </a:r>
          </a:p>
        </p:txBody>
      </p:sp>
      <p:sp>
        <p:nvSpPr>
          <p:cNvPr id="127" name="Ellipse 57">
            <a:extLst>
              <a:ext uri="{FF2B5EF4-FFF2-40B4-BE49-F238E27FC236}">
                <a16:creationId xmlns:a16="http://schemas.microsoft.com/office/drawing/2014/main" id="{8AA0B272-B61B-2948-8D1D-C733B0BC815A}"/>
              </a:ext>
            </a:extLst>
          </p:cNvPr>
          <p:cNvSpPr/>
          <p:nvPr/>
        </p:nvSpPr>
        <p:spPr>
          <a:xfrm>
            <a:off x="8639007" y="5089545"/>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latin typeface="Helvetica" pitchFamily="2" charset="0"/>
                <a:cs typeface="Times New Roman" panose="02020603050405020304" pitchFamily="18" charset="0"/>
              </a:rPr>
              <a:t>5</a:t>
            </a:r>
          </a:p>
        </p:txBody>
      </p:sp>
      <p:sp>
        <p:nvSpPr>
          <p:cNvPr id="128" name="Ellipse 57">
            <a:extLst>
              <a:ext uri="{FF2B5EF4-FFF2-40B4-BE49-F238E27FC236}">
                <a16:creationId xmlns:a16="http://schemas.microsoft.com/office/drawing/2014/main" id="{983605D4-4060-1247-82BB-47167D0724CA}"/>
              </a:ext>
            </a:extLst>
          </p:cNvPr>
          <p:cNvSpPr/>
          <p:nvPr/>
        </p:nvSpPr>
        <p:spPr>
          <a:xfrm>
            <a:off x="6541083" y="3131801"/>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a:latin typeface="Helvetica" pitchFamily="2" charset="0"/>
                <a:cs typeface="Times New Roman" panose="02020603050405020304" pitchFamily="18" charset="0"/>
              </a:rPr>
              <a:t>4</a:t>
            </a:r>
            <a:endParaRPr lang="en-US" sz="1000" b="1">
              <a:latin typeface="Helvetica" pitchFamily="2" charset="0"/>
              <a:cs typeface="Times New Roman" panose="02020603050405020304" pitchFamily="18" charset="0"/>
            </a:endParaRPr>
          </a:p>
        </p:txBody>
      </p:sp>
      <p:sp>
        <p:nvSpPr>
          <p:cNvPr id="130" name="TextBox 80">
            <a:extLst>
              <a:ext uri="{FF2B5EF4-FFF2-40B4-BE49-F238E27FC236}">
                <a16:creationId xmlns:a16="http://schemas.microsoft.com/office/drawing/2014/main" id="{6DE5483B-78AD-3346-8418-65814C9E29BB}"/>
              </a:ext>
            </a:extLst>
          </p:cNvPr>
          <p:cNvSpPr txBox="1"/>
          <p:nvPr/>
        </p:nvSpPr>
        <p:spPr>
          <a:xfrm>
            <a:off x="4953000" y="3998465"/>
            <a:ext cx="4093625" cy="1253296"/>
          </a:xfrm>
          <a:prstGeom prst="rect">
            <a:avLst/>
          </a:prstGeom>
          <a:noFill/>
        </p:spPr>
        <p:txBody>
          <a:bodyPr vert="horz" wrap="square" rtlCol="0">
            <a:noAutofit/>
          </a:bodyPr>
          <a:lstStyle/>
          <a:p>
            <a:pPr marL="180000" indent="-180000">
              <a:spcAft>
                <a:spcPts val="300"/>
              </a:spcAft>
              <a:buFont typeface="Arial" panose="020B0604020202020204" pitchFamily="34" charset="0"/>
              <a:buChar char="•"/>
            </a:pPr>
            <a:r>
              <a:rPr lang="en-US" sz="1050">
                <a:solidFill>
                  <a:schemeClr val="accent4">
                    <a:lumMod val="25000"/>
                  </a:schemeClr>
                </a:solidFill>
                <a:latin typeface="Helvetica" pitchFamily="2" charset="0"/>
              </a:rPr>
              <a:t>Redefinition of business problems based on the discussion with the client and documents required during the client meeting</a:t>
            </a:r>
          </a:p>
          <a:p>
            <a:pPr marL="180000" indent="-180000">
              <a:spcAft>
                <a:spcPts val="300"/>
              </a:spcAft>
              <a:buFont typeface="Arial" panose="020B0604020202020204" pitchFamily="34" charset="0"/>
              <a:buChar char="•"/>
            </a:pPr>
            <a:r>
              <a:rPr lang="en-US" sz="1050">
                <a:solidFill>
                  <a:schemeClr val="accent4">
                    <a:lumMod val="25000"/>
                  </a:schemeClr>
                </a:solidFill>
                <a:latin typeface="Helvetica" pitchFamily="2" charset="0"/>
              </a:rPr>
              <a:t>Deeper analysis of the business model and cost structure thanks to financial statements and other key documents</a:t>
            </a:r>
          </a:p>
          <a:p>
            <a:pPr marL="180000" indent="-180000">
              <a:spcAft>
                <a:spcPts val="300"/>
              </a:spcAft>
              <a:buFont typeface="Arial" panose="020B0604020202020204" pitchFamily="34" charset="0"/>
              <a:buChar char="•"/>
            </a:pPr>
            <a:r>
              <a:rPr lang="en-US" sz="1050">
                <a:solidFill>
                  <a:schemeClr val="accent4">
                    <a:lumMod val="25000"/>
                  </a:schemeClr>
                </a:solidFill>
                <a:latin typeface="Helvetica" pitchFamily="2" charset="0"/>
              </a:rPr>
              <a:t>Final presentation with a deliverable and data-driven recommendations to efficiently solve the business issues </a:t>
            </a:r>
          </a:p>
          <a:p>
            <a:pPr>
              <a:spcAft>
                <a:spcPts val="300"/>
              </a:spcAft>
            </a:pPr>
            <a:endParaRPr lang="en-US" sz="1050" baseline="30000">
              <a:solidFill>
                <a:schemeClr val="accent4">
                  <a:lumMod val="25000"/>
                </a:schemeClr>
              </a:solidFill>
              <a:latin typeface="Helvetica" pitchFamily="2" charset="0"/>
            </a:endParaRPr>
          </a:p>
        </p:txBody>
      </p:sp>
      <p:sp>
        <p:nvSpPr>
          <p:cNvPr id="131" name="TextBox 94">
            <a:extLst>
              <a:ext uri="{FF2B5EF4-FFF2-40B4-BE49-F238E27FC236}">
                <a16:creationId xmlns:a16="http://schemas.microsoft.com/office/drawing/2014/main" id="{E912E4A2-170C-614E-9D63-C2581AD4E0E3}"/>
              </a:ext>
            </a:extLst>
          </p:cNvPr>
          <p:cNvSpPr txBox="1"/>
          <p:nvPr/>
        </p:nvSpPr>
        <p:spPr>
          <a:xfrm>
            <a:off x="4375857" y="2427444"/>
            <a:ext cx="644511" cy="338554"/>
          </a:xfrm>
          <a:prstGeom prst="rect">
            <a:avLst/>
          </a:prstGeom>
          <a:noFill/>
        </p:spPr>
        <p:txBody>
          <a:bodyPr vert="horz" wrap="square" rtlCol="0">
            <a:spAutoFit/>
          </a:bodyPr>
          <a:lstStyle/>
          <a:p>
            <a:pPr algn="ctr">
              <a:spcAft>
                <a:spcPts val="300"/>
              </a:spcAft>
            </a:pPr>
            <a:r>
              <a:rPr lang="en-US" sz="800" b="1">
                <a:solidFill>
                  <a:schemeClr val="tx2"/>
                </a:solidFill>
                <a:latin typeface="Helvetica" pitchFamily="2" charset="0"/>
              </a:rPr>
              <a:t>Client meeting</a:t>
            </a:r>
          </a:p>
        </p:txBody>
      </p:sp>
      <p:pic>
        <p:nvPicPr>
          <p:cNvPr id="91" name="Picture 26">
            <a:extLst>
              <a:ext uri="{FF2B5EF4-FFF2-40B4-BE49-F238E27FC236}">
                <a16:creationId xmlns:a16="http://schemas.microsoft.com/office/drawing/2014/main" id="{70D59E06-096E-D24A-A535-E94DFBA5D2B3}"/>
              </a:ext>
            </a:extLst>
          </p:cNvPr>
          <p:cNvPicPr>
            <a:picLocks/>
          </p:cNvPicPr>
          <p:nvPr/>
        </p:nvPicPr>
        <p:blipFill>
          <a:blip r:embed="rId3">
            <a:clrChange>
              <a:clrFrom>
                <a:srgbClr val="FFFFFF"/>
              </a:clrFrom>
              <a:clrTo>
                <a:srgbClr val="FFFFFF">
                  <a:alpha val="0"/>
                </a:srgbClr>
              </a:clrTo>
            </a:clrChange>
          </a:blip>
          <a:stretch>
            <a:fillRect/>
          </a:stretch>
        </p:blipFill>
        <p:spPr>
          <a:xfrm>
            <a:off x="4510472" y="2820031"/>
            <a:ext cx="365760" cy="365760"/>
          </a:xfrm>
          <a:prstGeom prst="rect">
            <a:avLst/>
          </a:prstGeom>
          <a:noFill/>
        </p:spPr>
      </p:pic>
      <p:sp>
        <p:nvSpPr>
          <p:cNvPr id="132" name="TextBox 94">
            <a:extLst>
              <a:ext uri="{FF2B5EF4-FFF2-40B4-BE49-F238E27FC236}">
                <a16:creationId xmlns:a16="http://schemas.microsoft.com/office/drawing/2014/main" id="{3DF2A081-7887-E146-B0EA-5B5E5E6C3101}"/>
              </a:ext>
            </a:extLst>
          </p:cNvPr>
          <p:cNvSpPr txBox="1"/>
          <p:nvPr/>
        </p:nvSpPr>
        <p:spPr>
          <a:xfrm>
            <a:off x="911048" y="2426476"/>
            <a:ext cx="644511" cy="377026"/>
          </a:xfrm>
          <a:prstGeom prst="rect">
            <a:avLst/>
          </a:prstGeom>
          <a:noFill/>
        </p:spPr>
        <p:txBody>
          <a:bodyPr vert="horz" wrap="square" rtlCol="0">
            <a:spAutoFit/>
          </a:bodyPr>
          <a:lstStyle/>
          <a:p>
            <a:pPr algn="ctr">
              <a:spcAft>
                <a:spcPts val="300"/>
              </a:spcAft>
            </a:pPr>
            <a:r>
              <a:rPr lang="en-US" sz="800" b="1">
                <a:solidFill>
                  <a:schemeClr val="tx2"/>
                </a:solidFill>
                <a:latin typeface="Helvetica" pitchFamily="2" charset="0"/>
              </a:rPr>
              <a:t>Kick-off</a:t>
            </a:r>
          </a:p>
          <a:p>
            <a:pPr algn="ctr">
              <a:spcAft>
                <a:spcPts val="300"/>
              </a:spcAft>
            </a:pPr>
            <a:r>
              <a:rPr lang="en-US" sz="800" b="1">
                <a:solidFill>
                  <a:schemeClr val="tx2"/>
                </a:solidFill>
                <a:latin typeface="Helvetica" pitchFamily="2" charset="0"/>
              </a:rPr>
              <a:t>meeting</a:t>
            </a:r>
          </a:p>
        </p:txBody>
      </p:sp>
      <p:pic>
        <p:nvPicPr>
          <p:cNvPr id="133" name="Picture 64">
            <a:extLst>
              <a:ext uri="{FF2B5EF4-FFF2-40B4-BE49-F238E27FC236}">
                <a16:creationId xmlns:a16="http://schemas.microsoft.com/office/drawing/2014/main" id="{924A6827-B455-6643-8D9F-072B9154E74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22008" y="2820031"/>
            <a:ext cx="352145" cy="365760"/>
          </a:xfrm>
          <a:prstGeom prst="rect">
            <a:avLst/>
          </a:prstGeom>
        </p:spPr>
      </p:pic>
      <p:sp>
        <p:nvSpPr>
          <p:cNvPr id="134" name="Ellipse 57">
            <a:extLst>
              <a:ext uri="{FF2B5EF4-FFF2-40B4-BE49-F238E27FC236}">
                <a16:creationId xmlns:a16="http://schemas.microsoft.com/office/drawing/2014/main" id="{46536C2E-92CF-6442-B2EE-E5F359014EB1}"/>
              </a:ext>
            </a:extLst>
          </p:cNvPr>
          <p:cNvSpPr/>
          <p:nvPr/>
        </p:nvSpPr>
        <p:spPr>
          <a:xfrm>
            <a:off x="4820629" y="3643167"/>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a:latin typeface="Helvetica" pitchFamily="2" charset="0"/>
                <a:cs typeface="Times New Roman" panose="02020603050405020304" pitchFamily="18" charset="0"/>
              </a:rPr>
              <a:t>2</a:t>
            </a:r>
            <a:endParaRPr lang="en-US" sz="1000" b="1">
              <a:latin typeface="Helvetica" pitchFamily="2" charset="0"/>
              <a:cs typeface="Times New Roman" panose="02020603050405020304" pitchFamily="18" charset="0"/>
            </a:endParaRPr>
          </a:p>
        </p:txBody>
      </p:sp>
      <p:sp>
        <p:nvSpPr>
          <p:cNvPr id="135" name="TextBox 80">
            <a:extLst>
              <a:ext uri="{FF2B5EF4-FFF2-40B4-BE49-F238E27FC236}">
                <a16:creationId xmlns:a16="http://schemas.microsoft.com/office/drawing/2014/main" id="{93A2FC87-FC77-4749-BD6F-20BC6DA02915}"/>
              </a:ext>
            </a:extLst>
          </p:cNvPr>
          <p:cNvSpPr txBox="1"/>
          <p:nvPr/>
        </p:nvSpPr>
        <p:spPr>
          <a:xfrm>
            <a:off x="859375" y="5290261"/>
            <a:ext cx="3953041" cy="1286889"/>
          </a:xfrm>
          <a:prstGeom prst="rect">
            <a:avLst/>
          </a:prstGeom>
          <a:noFill/>
        </p:spPr>
        <p:txBody>
          <a:bodyPr vert="horz" wrap="square" rtlCol="0">
            <a:noAutofit/>
          </a:bodyPr>
          <a:lstStyle/>
          <a:p>
            <a:pPr marL="180000" indent="-180000">
              <a:spcAft>
                <a:spcPts val="300"/>
              </a:spcAft>
              <a:buFont typeface="Arial" panose="020B0604020202020204" pitchFamily="34" charset="0"/>
              <a:buChar char="•"/>
            </a:pPr>
            <a:r>
              <a:rPr lang="en-US" sz="1050">
                <a:solidFill>
                  <a:schemeClr val="accent4">
                    <a:lumMod val="25000"/>
                  </a:schemeClr>
                </a:solidFill>
                <a:latin typeface="Helvetica" pitchFamily="2" charset="0"/>
              </a:rPr>
              <a:t>Mid-term meeting to share our initial analysis and discuss of the hypotheses taken by our team</a:t>
            </a:r>
          </a:p>
          <a:p>
            <a:pPr marL="185166">
              <a:spcAft>
                <a:spcPts val="300"/>
              </a:spcAft>
            </a:pPr>
            <a:endParaRPr lang="en-US" sz="1050">
              <a:solidFill>
                <a:schemeClr val="accent4">
                  <a:lumMod val="25000"/>
                </a:schemeClr>
              </a:solidFill>
              <a:latin typeface="Helvetica" pitchFamily="2" charset="0"/>
            </a:endParaRPr>
          </a:p>
          <a:p>
            <a:pPr>
              <a:spcAft>
                <a:spcPts val="300"/>
              </a:spcAft>
            </a:pPr>
            <a:endParaRPr lang="en-US" sz="1050">
              <a:solidFill>
                <a:schemeClr val="accent4">
                  <a:lumMod val="25000"/>
                </a:schemeClr>
              </a:solidFill>
              <a:latin typeface="Helvetica" pitchFamily="2" charset="0"/>
            </a:endParaRPr>
          </a:p>
        </p:txBody>
      </p:sp>
      <p:sp>
        <p:nvSpPr>
          <p:cNvPr id="137" name="Ellipse 57">
            <a:extLst>
              <a:ext uri="{FF2B5EF4-FFF2-40B4-BE49-F238E27FC236}">
                <a16:creationId xmlns:a16="http://schemas.microsoft.com/office/drawing/2014/main" id="{F9B1DF60-7070-2F42-A755-F9DDC37E6BA6}"/>
              </a:ext>
            </a:extLst>
          </p:cNvPr>
          <p:cNvSpPr/>
          <p:nvPr/>
        </p:nvSpPr>
        <p:spPr>
          <a:xfrm>
            <a:off x="5758443" y="4375935"/>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a:latin typeface="Helvetica" pitchFamily="2" charset="0"/>
                <a:cs typeface="Times New Roman" panose="02020603050405020304" pitchFamily="18" charset="0"/>
              </a:rPr>
              <a:t>3</a:t>
            </a:r>
            <a:endParaRPr lang="en-US" sz="1050" b="1">
              <a:latin typeface="Helvetica" pitchFamily="2" charset="0"/>
              <a:cs typeface="Times New Roman" panose="02020603050405020304" pitchFamily="18" charset="0"/>
            </a:endParaRPr>
          </a:p>
        </p:txBody>
      </p:sp>
      <p:sp>
        <p:nvSpPr>
          <p:cNvPr id="138" name="Ellipse 57">
            <a:extLst>
              <a:ext uri="{FF2B5EF4-FFF2-40B4-BE49-F238E27FC236}">
                <a16:creationId xmlns:a16="http://schemas.microsoft.com/office/drawing/2014/main" id="{CC5FF549-86F8-CB4A-B32E-D281853E8696}"/>
              </a:ext>
            </a:extLst>
          </p:cNvPr>
          <p:cNvSpPr/>
          <p:nvPr/>
        </p:nvSpPr>
        <p:spPr>
          <a:xfrm>
            <a:off x="8561702" y="4726369"/>
            <a:ext cx="144000" cy="144000"/>
          </a:xfrm>
          <a:prstGeom prst="ellipse">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a:latin typeface="Helvetica" pitchFamily="2" charset="0"/>
                <a:cs typeface="Times New Roman" panose="02020603050405020304" pitchFamily="18" charset="0"/>
              </a:rPr>
              <a:t>4</a:t>
            </a:r>
            <a:endParaRPr lang="en-US" sz="1050" b="1">
              <a:latin typeface="Helvetica"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3AADCC36-6BF1-0945-B390-178029BB9373}"/>
              </a:ext>
            </a:extLst>
          </p:cNvPr>
          <p:cNvSpPr txBox="1"/>
          <p:nvPr/>
        </p:nvSpPr>
        <p:spPr>
          <a:xfrm>
            <a:off x="5293895" y="6169794"/>
            <a:ext cx="0" cy="0"/>
          </a:xfrm>
          <a:prstGeom prst="rect">
            <a:avLst/>
          </a:prstGeom>
          <a:noFill/>
        </p:spPr>
        <p:txBody>
          <a:bodyPr vert="horz" wrap="none" rtlCol="0">
            <a:noAutofit/>
          </a:bodyPr>
          <a:lstStyle/>
          <a:p>
            <a:pPr marL="180000" indent="-180000" algn="l">
              <a:spcAft>
                <a:spcPts val="300"/>
              </a:spcAft>
              <a:buFont typeface="Arial" panose="020B0604020202020204" pitchFamily="34" charset="0"/>
              <a:buChar char="•"/>
            </a:pPr>
            <a:endParaRPr lang="fr-FR" sz="1000" err="1">
              <a:solidFill>
                <a:schemeClr val="accent4">
                  <a:lumMod val="25000"/>
                </a:schemeClr>
              </a:solidFill>
            </a:endParaRPr>
          </a:p>
        </p:txBody>
      </p:sp>
    </p:spTree>
    <p:extLst>
      <p:ext uri="{BB962C8B-B14F-4D97-AF65-F5344CB8AC3E}">
        <p14:creationId xmlns:p14="http://schemas.microsoft.com/office/powerpoint/2010/main" val="424625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Our team is composed of consultants with different backgrounds and professional experiences</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4</a:t>
            </a:fld>
            <a:endParaRPr lang="en-US">
              <a:solidFill>
                <a:schemeClr val="accent5">
                  <a:lumMod val="25000"/>
                </a:schemeClr>
              </a:solidFill>
              <a:latin typeface="Helvetica Neue"/>
            </a:endParaRPr>
          </a:p>
        </p:txBody>
      </p:sp>
      <p:sp>
        <p:nvSpPr>
          <p:cNvPr id="8" name="Rounded Rectangle 10">
            <a:extLst>
              <a:ext uri="{FF2B5EF4-FFF2-40B4-BE49-F238E27FC236}">
                <a16:creationId xmlns:a16="http://schemas.microsoft.com/office/drawing/2014/main" id="{DD3CD66D-C9EE-4F7F-A282-2054805A520E}"/>
              </a:ext>
            </a:extLst>
          </p:cNvPr>
          <p:cNvSpPr/>
          <p:nvPr/>
        </p:nvSpPr>
        <p:spPr bwMode="auto">
          <a:xfrm>
            <a:off x="865323" y="5597262"/>
            <a:ext cx="8754965"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8945" algn="just" defTabSz="801688">
              <a:lnSpc>
                <a:spcPct val="110000"/>
              </a:lnSpc>
            </a:pPr>
            <a:r>
              <a:rPr lang="en-US" sz="1050">
                <a:solidFill>
                  <a:schemeClr val="accent5">
                    <a:lumMod val="25000"/>
                  </a:schemeClr>
                </a:solidFill>
                <a:latin typeface="Helvetica Neue"/>
              </a:rPr>
              <a:t>Our team comes from a very diverse background: biological chemistry, finance, mathematics, economics, engineering and philosophy.</a:t>
            </a:r>
            <a:endParaRPr lang="fr-FR">
              <a:solidFill>
                <a:schemeClr val="accent5">
                  <a:lumMod val="25000"/>
                </a:schemeClr>
              </a:solidFill>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a:rPr>
              <a:t>The team</a:t>
            </a:r>
            <a:endParaRPr lang="en-ZA" sz="1600" b="1" err="1">
              <a:solidFill>
                <a:schemeClr val="accent5">
                  <a:lumMod val="25000"/>
                </a:schemeClr>
              </a:solidFill>
              <a:latin typeface="Helvetica Neue"/>
              <a:ea typeface="Calibri"/>
              <a:cs typeface="Calibri" pitchFamily="34" charset="0"/>
            </a:endParaRP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1083293"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sp>
        <p:nvSpPr>
          <p:cNvPr id="23" name="ZoneTexte 20">
            <a:extLst>
              <a:ext uri="{FF2B5EF4-FFF2-40B4-BE49-F238E27FC236}">
                <a16:creationId xmlns:a16="http://schemas.microsoft.com/office/drawing/2014/main" id="{8F0BB889-B19C-4049-A307-6EFA960D320D}"/>
              </a:ext>
            </a:extLst>
          </p:cNvPr>
          <p:cNvSpPr txBox="1"/>
          <p:nvPr/>
        </p:nvSpPr>
        <p:spPr>
          <a:xfrm>
            <a:off x="1008502" y="3192100"/>
            <a:ext cx="1860528" cy="276999"/>
          </a:xfrm>
          <a:prstGeom prst="rect">
            <a:avLst/>
          </a:prstGeom>
          <a:noFill/>
        </p:spPr>
        <p:txBody>
          <a:bodyPr vert="horz" wrap="square" lIns="91440" tIns="45720" rIns="91440" bIns="45720" rtlCol="0" anchor="t" anchorCtr="0">
            <a:spAutoFit/>
          </a:bodyPr>
          <a:lstStyle/>
          <a:p>
            <a:pPr algn="ctr">
              <a:spcAft>
                <a:spcPts val="300"/>
              </a:spcAft>
            </a:pPr>
            <a:r>
              <a:rPr lang="en-US" sz="1200" b="1">
                <a:solidFill>
                  <a:schemeClr val="accent4">
                    <a:lumMod val="25000"/>
                  </a:schemeClr>
                </a:solidFill>
                <a:latin typeface="Helvetica" pitchFamily="2" charset="0"/>
                <a:ea typeface="+mn-lt"/>
                <a:cs typeface="+mn-lt"/>
              </a:rPr>
              <a:t>Ajay Srivatsa</a:t>
            </a:r>
            <a:endParaRPr lang="en-US" sz="1200" i="1">
              <a:solidFill>
                <a:schemeClr val="accent4">
                  <a:lumMod val="25000"/>
                </a:schemeClr>
              </a:solidFill>
              <a:latin typeface="Helvetica" pitchFamily="2" charset="0"/>
            </a:endParaRPr>
          </a:p>
        </p:txBody>
      </p:sp>
      <p:sp>
        <p:nvSpPr>
          <p:cNvPr id="24" name="ZoneTexte 20">
            <a:extLst>
              <a:ext uri="{FF2B5EF4-FFF2-40B4-BE49-F238E27FC236}">
                <a16:creationId xmlns:a16="http://schemas.microsoft.com/office/drawing/2014/main" id="{B615A09F-EEB7-E845-BF34-4D846F97D7DA}"/>
              </a:ext>
            </a:extLst>
          </p:cNvPr>
          <p:cNvSpPr txBox="1"/>
          <p:nvPr/>
        </p:nvSpPr>
        <p:spPr>
          <a:xfrm>
            <a:off x="3683096" y="3204996"/>
            <a:ext cx="1860528" cy="276999"/>
          </a:xfrm>
          <a:prstGeom prst="rect">
            <a:avLst/>
          </a:prstGeom>
          <a:noFill/>
        </p:spPr>
        <p:txBody>
          <a:bodyPr vert="horz" wrap="square" lIns="91440" tIns="45720" rIns="91440" bIns="45720" rtlCol="0" anchor="t" anchorCtr="0">
            <a:spAutoFit/>
          </a:bodyPr>
          <a:lstStyle/>
          <a:p>
            <a:pPr algn="ctr">
              <a:spcAft>
                <a:spcPts val="300"/>
              </a:spcAft>
            </a:pPr>
            <a:r>
              <a:rPr lang="en-US" sz="1200" b="1">
                <a:solidFill>
                  <a:schemeClr val="tx2"/>
                </a:solidFill>
                <a:latin typeface="Helvetica"/>
                <a:cs typeface="Helvetica"/>
              </a:rPr>
              <a:t>Doruk Yasa  </a:t>
            </a:r>
            <a:endParaRPr lang="en-US" sz="1200" b="1">
              <a:solidFill>
                <a:schemeClr val="tx2"/>
              </a:solidFill>
              <a:latin typeface="Helvetica" pitchFamily="2" charset="0"/>
              <a:cs typeface="Helvetica" pitchFamily="2" charset="0"/>
            </a:endParaRPr>
          </a:p>
        </p:txBody>
      </p:sp>
      <p:sp>
        <p:nvSpPr>
          <p:cNvPr id="25" name="ZoneTexte 20">
            <a:extLst>
              <a:ext uri="{FF2B5EF4-FFF2-40B4-BE49-F238E27FC236}">
                <a16:creationId xmlns:a16="http://schemas.microsoft.com/office/drawing/2014/main" id="{7CA3DFD0-1A6E-2042-B9FA-96EFBA0D20F8}"/>
              </a:ext>
            </a:extLst>
          </p:cNvPr>
          <p:cNvSpPr txBox="1"/>
          <p:nvPr/>
        </p:nvSpPr>
        <p:spPr>
          <a:xfrm>
            <a:off x="6799010" y="3206902"/>
            <a:ext cx="1860528" cy="276999"/>
          </a:xfrm>
          <a:prstGeom prst="rect">
            <a:avLst/>
          </a:prstGeom>
          <a:noFill/>
        </p:spPr>
        <p:txBody>
          <a:bodyPr vert="horz" wrap="square" lIns="91440" tIns="45720" rIns="91440" bIns="45720" rtlCol="0" anchor="t" anchorCtr="0">
            <a:spAutoFit/>
          </a:bodyPr>
          <a:lstStyle/>
          <a:p>
            <a:pPr algn="ctr">
              <a:spcAft>
                <a:spcPts val="300"/>
              </a:spcAft>
            </a:pPr>
            <a:r>
              <a:rPr lang="en-US" sz="1200" b="1">
                <a:solidFill>
                  <a:schemeClr val="accent4">
                    <a:lumMod val="25000"/>
                  </a:schemeClr>
                </a:solidFill>
                <a:latin typeface="Helvetica" pitchFamily="2" charset="0"/>
              </a:rPr>
              <a:t>Elias Lindbergs</a:t>
            </a:r>
          </a:p>
        </p:txBody>
      </p:sp>
      <p:sp>
        <p:nvSpPr>
          <p:cNvPr id="26" name="ZoneTexte 20">
            <a:extLst>
              <a:ext uri="{FF2B5EF4-FFF2-40B4-BE49-F238E27FC236}">
                <a16:creationId xmlns:a16="http://schemas.microsoft.com/office/drawing/2014/main" id="{CDDA9CAA-F8A4-164D-AE90-CCBD9E229F92}"/>
              </a:ext>
            </a:extLst>
          </p:cNvPr>
          <p:cNvSpPr txBox="1"/>
          <p:nvPr/>
        </p:nvSpPr>
        <p:spPr>
          <a:xfrm>
            <a:off x="2107427" y="5161378"/>
            <a:ext cx="1860528" cy="276999"/>
          </a:xfrm>
          <a:prstGeom prst="rect">
            <a:avLst/>
          </a:prstGeom>
          <a:noFill/>
        </p:spPr>
        <p:txBody>
          <a:bodyPr vert="horz" wrap="square" lIns="91440" tIns="45720" rIns="91440" bIns="45720" rtlCol="0" anchor="t" anchorCtr="0">
            <a:spAutoFit/>
          </a:bodyPr>
          <a:lstStyle/>
          <a:p>
            <a:pPr algn="ctr">
              <a:spcAft>
                <a:spcPts val="300"/>
              </a:spcAft>
            </a:pPr>
            <a:r>
              <a:rPr lang="en-US" sz="1200" b="1">
                <a:solidFill>
                  <a:schemeClr val="accent4">
                    <a:lumMod val="25000"/>
                  </a:schemeClr>
                </a:solidFill>
                <a:latin typeface="Helvetica" pitchFamily="2" charset="0"/>
              </a:rPr>
              <a:t>Pierre-Antoine </a:t>
            </a:r>
            <a:r>
              <a:rPr lang="en-US" sz="1200" b="1" err="1">
                <a:solidFill>
                  <a:schemeClr val="accent4">
                    <a:lumMod val="25000"/>
                  </a:schemeClr>
                </a:solidFill>
                <a:latin typeface="Helvetica" pitchFamily="2" charset="0"/>
              </a:rPr>
              <a:t>Bannier</a:t>
            </a:r>
            <a:endParaRPr lang="en-US" sz="1200" b="1">
              <a:solidFill>
                <a:schemeClr val="accent4">
                  <a:lumMod val="25000"/>
                </a:schemeClr>
              </a:solidFill>
              <a:latin typeface="Helvetica" pitchFamily="2" charset="0"/>
            </a:endParaRPr>
          </a:p>
        </p:txBody>
      </p:sp>
      <p:sp>
        <p:nvSpPr>
          <p:cNvPr id="27" name="ZoneTexte 20">
            <a:extLst>
              <a:ext uri="{FF2B5EF4-FFF2-40B4-BE49-F238E27FC236}">
                <a16:creationId xmlns:a16="http://schemas.microsoft.com/office/drawing/2014/main" id="{1B892179-BBDD-5D42-BC18-6509C582A43A}"/>
              </a:ext>
            </a:extLst>
          </p:cNvPr>
          <p:cNvSpPr txBox="1"/>
          <p:nvPr/>
        </p:nvSpPr>
        <p:spPr>
          <a:xfrm>
            <a:off x="5367523" y="5163071"/>
            <a:ext cx="1860528" cy="276999"/>
          </a:xfrm>
          <a:prstGeom prst="rect">
            <a:avLst/>
          </a:prstGeom>
          <a:noFill/>
        </p:spPr>
        <p:txBody>
          <a:bodyPr vert="horz" wrap="square" lIns="91440" tIns="45720" rIns="91440" bIns="45720" rtlCol="0" anchor="t" anchorCtr="0">
            <a:spAutoFit/>
          </a:bodyPr>
          <a:lstStyle/>
          <a:p>
            <a:pPr algn="ctr">
              <a:spcAft>
                <a:spcPts val="300"/>
              </a:spcAft>
            </a:pPr>
            <a:r>
              <a:rPr lang="en-US" sz="1200" b="1" err="1">
                <a:solidFill>
                  <a:schemeClr val="accent4">
                    <a:lumMod val="25000"/>
                  </a:schemeClr>
                </a:solidFill>
                <a:latin typeface="Helvetica" pitchFamily="2" charset="0"/>
              </a:rPr>
              <a:t>Xuwen</a:t>
            </a:r>
            <a:r>
              <a:rPr lang="en-US" sz="1200" b="1">
                <a:solidFill>
                  <a:schemeClr val="accent4">
                    <a:lumMod val="25000"/>
                  </a:schemeClr>
                </a:solidFill>
                <a:latin typeface="Helvetica" pitchFamily="2" charset="0"/>
              </a:rPr>
              <a:t> Liu</a:t>
            </a:r>
            <a:endParaRPr lang="fr-FR">
              <a:solidFill>
                <a:schemeClr val="accent4">
                  <a:lumMod val="25000"/>
                </a:schemeClr>
              </a:solidFill>
              <a:latin typeface="Helvetica" pitchFamily="2" charset="0"/>
            </a:endParaRPr>
          </a:p>
        </p:txBody>
      </p:sp>
      <p:pic>
        <p:nvPicPr>
          <p:cNvPr id="28" name="Image 4" descr="Une image contenant personne, homme, jeune, posant&#10;&#10;Description générée automatiquement">
            <a:extLst>
              <a:ext uri="{FF2B5EF4-FFF2-40B4-BE49-F238E27FC236}">
                <a16:creationId xmlns:a16="http://schemas.microsoft.com/office/drawing/2014/main" id="{CA1B9D40-FBB3-7E40-8F24-9E4C55219AA1}"/>
              </a:ext>
            </a:extLst>
          </p:cNvPr>
          <p:cNvPicPr>
            <a:picLocks noChangeAspect="1"/>
          </p:cNvPicPr>
          <p:nvPr/>
        </p:nvPicPr>
        <p:blipFill>
          <a:blip r:embed="rId2"/>
          <a:stretch>
            <a:fillRect/>
          </a:stretch>
        </p:blipFill>
        <p:spPr>
          <a:xfrm>
            <a:off x="1242238" y="1727530"/>
            <a:ext cx="1400158" cy="1421422"/>
          </a:xfrm>
          <a:prstGeom prst="rect">
            <a:avLst/>
          </a:prstGeom>
        </p:spPr>
      </p:pic>
      <p:pic>
        <p:nvPicPr>
          <p:cNvPr id="29" name="Image 5" descr="Une image contenant personne, parapluie, tenant, uniforme scolaire&#10;&#10;Description générée automatiquement">
            <a:extLst>
              <a:ext uri="{FF2B5EF4-FFF2-40B4-BE49-F238E27FC236}">
                <a16:creationId xmlns:a16="http://schemas.microsoft.com/office/drawing/2014/main" id="{8E1E70D2-AE63-574D-8A18-29AF8B0D2C36}"/>
              </a:ext>
            </a:extLst>
          </p:cNvPr>
          <p:cNvPicPr>
            <a:picLocks noChangeAspect="1"/>
          </p:cNvPicPr>
          <p:nvPr/>
        </p:nvPicPr>
        <p:blipFill>
          <a:blip r:embed="rId3"/>
          <a:stretch>
            <a:fillRect/>
          </a:stretch>
        </p:blipFill>
        <p:spPr>
          <a:xfrm>
            <a:off x="3914024" y="1773116"/>
            <a:ext cx="1399961" cy="1421424"/>
          </a:xfrm>
          <a:prstGeom prst="rect">
            <a:avLst/>
          </a:prstGeom>
        </p:spPr>
      </p:pic>
      <p:pic>
        <p:nvPicPr>
          <p:cNvPr id="31" name="Image 6" descr="Une image contenant mur, personne, habits, intérieur&#10;&#10;Description générée automatiquement">
            <a:extLst>
              <a:ext uri="{FF2B5EF4-FFF2-40B4-BE49-F238E27FC236}">
                <a16:creationId xmlns:a16="http://schemas.microsoft.com/office/drawing/2014/main" id="{2D12D0EC-1B85-DA40-A434-33E55A6F940F}"/>
              </a:ext>
            </a:extLst>
          </p:cNvPr>
          <p:cNvPicPr>
            <a:picLocks noChangeAspect="1"/>
          </p:cNvPicPr>
          <p:nvPr/>
        </p:nvPicPr>
        <p:blipFill>
          <a:blip r:embed="rId4"/>
          <a:stretch>
            <a:fillRect/>
          </a:stretch>
        </p:blipFill>
        <p:spPr>
          <a:xfrm>
            <a:off x="5576418" y="3729404"/>
            <a:ext cx="1443938" cy="1421422"/>
          </a:xfrm>
          <a:prstGeom prst="rect">
            <a:avLst/>
          </a:prstGeom>
        </p:spPr>
      </p:pic>
      <p:pic>
        <p:nvPicPr>
          <p:cNvPr id="46" name="Image 7" descr="Une image contenant personne, mur, homme, intérieur&#10;&#10;Description générée automatiquement">
            <a:extLst>
              <a:ext uri="{FF2B5EF4-FFF2-40B4-BE49-F238E27FC236}">
                <a16:creationId xmlns:a16="http://schemas.microsoft.com/office/drawing/2014/main" id="{69835481-2F44-5149-9166-604AF1DF6113}"/>
              </a:ext>
            </a:extLst>
          </p:cNvPr>
          <p:cNvPicPr>
            <a:picLocks noChangeAspect="1"/>
          </p:cNvPicPr>
          <p:nvPr/>
        </p:nvPicPr>
        <p:blipFill>
          <a:blip r:embed="rId5"/>
          <a:stretch>
            <a:fillRect/>
          </a:stretch>
        </p:blipFill>
        <p:spPr>
          <a:xfrm>
            <a:off x="2338313" y="3729405"/>
            <a:ext cx="1399960" cy="1421423"/>
          </a:xfrm>
          <a:prstGeom prst="rect">
            <a:avLst/>
          </a:prstGeom>
        </p:spPr>
      </p:pic>
      <p:pic>
        <p:nvPicPr>
          <p:cNvPr id="47" name="Image 9" descr="Une image contenant personne, complet, homme, portant&#10;&#10;Description générée automatiquement">
            <a:extLst>
              <a:ext uri="{FF2B5EF4-FFF2-40B4-BE49-F238E27FC236}">
                <a16:creationId xmlns:a16="http://schemas.microsoft.com/office/drawing/2014/main" id="{7AFEED53-ACCB-B64D-88D7-3C64FB6BC9C3}"/>
              </a:ext>
            </a:extLst>
          </p:cNvPr>
          <p:cNvPicPr>
            <a:picLocks noChangeAspect="1"/>
          </p:cNvPicPr>
          <p:nvPr/>
        </p:nvPicPr>
        <p:blipFill>
          <a:blip r:embed="rId6"/>
          <a:stretch>
            <a:fillRect/>
          </a:stretch>
        </p:blipFill>
        <p:spPr>
          <a:xfrm>
            <a:off x="7188904" y="1726661"/>
            <a:ext cx="1095049" cy="1459379"/>
          </a:xfrm>
          <a:prstGeom prst="rect">
            <a:avLst/>
          </a:prstGeom>
        </p:spPr>
      </p:pic>
    </p:spTree>
    <p:extLst>
      <p:ext uri="{BB962C8B-B14F-4D97-AF65-F5344CB8AC3E}">
        <p14:creationId xmlns:p14="http://schemas.microsoft.com/office/powerpoint/2010/main" val="45239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We identified the strengths and the weaknesses of the Bokan restaurant &amp; bar</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5</a:t>
            </a:fld>
            <a:endParaRPr lang="en-US">
              <a:solidFill>
                <a:schemeClr val="accent5">
                  <a:lumMod val="25000"/>
                </a:schemeClr>
              </a:solidFill>
              <a:latin typeface="Helvetica Neue"/>
            </a:endParaRPr>
          </a:p>
        </p:txBody>
      </p:sp>
      <p:sp>
        <p:nvSpPr>
          <p:cNvPr id="8" name="Rounded Rectangle 10">
            <a:extLst>
              <a:ext uri="{FF2B5EF4-FFF2-40B4-BE49-F238E27FC236}">
                <a16:creationId xmlns:a16="http://schemas.microsoft.com/office/drawing/2014/main" id="{DD3CD66D-C9EE-4F7F-A282-2054805A520E}"/>
              </a:ext>
            </a:extLst>
          </p:cNvPr>
          <p:cNvSpPr/>
          <p:nvPr/>
        </p:nvSpPr>
        <p:spPr bwMode="auto">
          <a:xfrm>
            <a:off x="869675" y="5597262"/>
            <a:ext cx="8176100"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8945" algn="just" defTabSz="801688">
              <a:lnSpc>
                <a:spcPct val="110000"/>
              </a:lnSpc>
            </a:pPr>
            <a:r>
              <a:rPr lang="en-US" sz="1050">
                <a:solidFill>
                  <a:schemeClr val="accent5">
                    <a:lumMod val="25000"/>
                  </a:schemeClr>
                </a:solidFill>
                <a:latin typeface="Helvetica Neue"/>
              </a:rPr>
              <a:t>We analyzed the case with </a:t>
            </a:r>
            <a:r>
              <a:rPr lang="en-US" sz="1050" b="1">
                <a:solidFill>
                  <a:schemeClr val="accent5">
                    <a:lumMod val="25000"/>
                  </a:schemeClr>
                </a:solidFill>
                <a:latin typeface="Helvetica Neue"/>
              </a:rPr>
              <a:t>strength and weakness</a:t>
            </a:r>
            <a:r>
              <a:rPr lang="en-US" sz="1050">
                <a:solidFill>
                  <a:schemeClr val="accent5">
                    <a:lumMod val="25000"/>
                  </a:schemeClr>
                </a:solidFill>
                <a:latin typeface="Helvetica Neue"/>
              </a:rPr>
              <a:t> analysis and then we make correspond recommendations.</a:t>
            </a:r>
            <a:endParaRPr lang="fr-FR">
              <a:solidFill>
                <a:schemeClr val="accent5">
                  <a:lumMod val="25000"/>
                </a:schemeClr>
              </a:solidFill>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pitchFamily="34" charset="0"/>
              </a:rPr>
              <a:t>We adopted a top-down approach to analyse the business issues</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1083293"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pic>
        <p:nvPicPr>
          <p:cNvPr id="32" name="Picture 31">
            <a:extLst>
              <a:ext uri="{FF2B5EF4-FFF2-40B4-BE49-F238E27FC236}">
                <a16:creationId xmlns:a16="http://schemas.microsoft.com/office/drawing/2014/main" id="{3F76D5AF-8BAC-584B-AE07-85E194A7BC4B}"/>
              </a:ext>
            </a:extLst>
          </p:cNvPr>
          <p:cNvPicPr>
            <a:picLocks noChangeAspect="1"/>
          </p:cNvPicPr>
          <p:nvPr/>
        </p:nvPicPr>
        <p:blipFill>
          <a:blip r:embed="rId2">
            <a:clrChange>
              <a:clrFrom>
                <a:srgbClr val="F8FAFB"/>
              </a:clrFrom>
              <a:clrTo>
                <a:srgbClr val="F8FAFB">
                  <a:alpha val="0"/>
                </a:srgbClr>
              </a:clrTo>
            </a:clrChange>
            <a:extLst>
              <a:ext uri="{28A0092B-C50C-407E-A947-70E740481C1C}">
                <a14:useLocalDpi xmlns:a14="http://schemas.microsoft.com/office/drawing/2010/main" val="0"/>
              </a:ext>
            </a:extLst>
          </a:blip>
          <a:srcRect l="2079" r="2079"/>
          <a:stretch/>
        </p:blipFill>
        <p:spPr>
          <a:xfrm>
            <a:off x="5902443" y="3997343"/>
            <a:ext cx="546618" cy="548640"/>
          </a:xfrm>
          <a:prstGeom prst="ellipse">
            <a:avLst/>
          </a:prstGeom>
          <a:ln w="12700">
            <a:solidFill>
              <a:srgbClr val="84B1DC"/>
            </a:solidFill>
          </a:ln>
        </p:spPr>
      </p:pic>
      <p:pic>
        <p:nvPicPr>
          <p:cNvPr id="33" name="Picture 32">
            <a:extLst>
              <a:ext uri="{FF2B5EF4-FFF2-40B4-BE49-F238E27FC236}">
                <a16:creationId xmlns:a16="http://schemas.microsoft.com/office/drawing/2014/main" id="{A1997607-FFDB-A149-9DB0-AC03259DF6BB}"/>
              </a:ext>
            </a:extLst>
          </p:cNvPr>
          <p:cNvPicPr>
            <a:picLocks noChangeAspect="1"/>
          </p:cNvPicPr>
          <p:nvPr/>
        </p:nvPicPr>
        <p:blipFill>
          <a:blip r:embed="rId3">
            <a:clrChange>
              <a:clrFrom>
                <a:srgbClr val="F8FAFB"/>
              </a:clrFrom>
              <a:clrTo>
                <a:srgbClr val="F8FAFB">
                  <a:alpha val="0"/>
                </a:srgbClr>
              </a:clrTo>
            </a:clrChange>
            <a:extLst>
              <a:ext uri="{28A0092B-C50C-407E-A947-70E740481C1C}">
                <a14:useLocalDpi xmlns:a14="http://schemas.microsoft.com/office/drawing/2010/main" val="0"/>
              </a:ext>
            </a:extLst>
          </a:blip>
          <a:srcRect t="1017" b="1017"/>
          <a:stretch/>
        </p:blipFill>
        <p:spPr>
          <a:xfrm>
            <a:off x="5902443" y="2245125"/>
            <a:ext cx="546618" cy="548640"/>
          </a:xfrm>
          <a:prstGeom prst="ellipse">
            <a:avLst/>
          </a:prstGeom>
          <a:ln w="12700">
            <a:solidFill>
              <a:srgbClr val="84B1DC"/>
            </a:solidFill>
          </a:ln>
        </p:spPr>
      </p:pic>
      <p:pic>
        <p:nvPicPr>
          <p:cNvPr id="34" name="Picture 33">
            <a:extLst>
              <a:ext uri="{FF2B5EF4-FFF2-40B4-BE49-F238E27FC236}">
                <a16:creationId xmlns:a16="http://schemas.microsoft.com/office/drawing/2014/main" id="{39F9F33B-8265-E04D-AF67-FE10967336E0}"/>
              </a:ext>
            </a:extLst>
          </p:cNvPr>
          <p:cNvPicPr>
            <a:picLocks noChangeAspect="1"/>
          </p:cNvPicPr>
          <p:nvPr/>
        </p:nvPicPr>
        <p:blipFill>
          <a:blip r:embed="rId4">
            <a:clrChange>
              <a:clrFrom>
                <a:srgbClr val="F8FAFB"/>
              </a:clrFrom>
              <a:clrTo>
                <a:srgbClr val="F8FAFB">
                  <a:alpha val="0"/>
                </a:srgbClr>
              </a:clrTo>
            </a:clrChange>
            <a:extLst>
              <a:ext uri="{28A0092B-C50C-407E-A947-70E740481C1C}">
                <a14:useLocalDpi xmlns:a14="http://schemas.microsoft.com/office/drawing/2010/main" val="0"/>
              </a:ext>
            </a:extLst>
          </a:blip>
          <a:srcRect l="3472" r="3472"/>
          <a:stretch/>
        </p:blipFill>
        <p:spPr>
          <a:xfrm>
            <a:off x="5902443" y="3150740"/>
            <a:ext cx="546618" cy="548640"/>
          </a:xfrm>
          <a:prstGeom prst="ellipse">
            <a:avLst/>
          </a:prstGeom>
          <a:ln w="12700">
            <a:solidFill>
              <a:srgbClr val="84B1DC"/>
            </a:solidFill>
          </a:ln>
        </p:spPr>
      </p:pic>
      <p:sp>
        <p:nvSpPr>
          <p:cNvPr id="36" name="Rounded Rectangle 10">
            <a:extLst>
              <a:ext uri="{FF2B5EF4-FFF2-40B4-BE49-F238E27FC236}">
                <a16:creationId xmlns:a16="http://schemas.microsoft.com/office/drawing/2014/main" id="{F62FFB9C-526D-4040-9053-29F2EE0F859A}"/>
              </a:ext>
            </a:extLst>
          </p:cNvPr>
          <p:cNvSpPr/>
          <p:nvPr/>
        </p:nvSpPr>
        <p:spPr bwMode="auto">
          <a:xfrm>
            <a:off x="6686348" y="2288529"/>
            <a:ext cx="2122154" cy="461833"/>
          </a:xfrm>
          <a:prstGeom prst="roundRect">
            <a:avLst/>
          </a:prstGeom>
          <a:solidFill>
            <a:schemeClr val="accent5">
              <a:lumMod val="75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Food</a:t>
            </a:r>
            <a:endParaRPr lang="en-US" sz="700" b="1">
              <a:solidFill>
                <a:srgbClr val="002060"/>
              </a:solidFill>
              <a:latin typeface="Helvetica Neue"/>
            </a:endParaRPr>
          </a:p>
        </p:txBody>
      </p:sp>
      <p:sp>
        <p:nvSpPr>
          <p:cNvPr id="37" name="Rounded Rectangle 10">
            <a:extLst>
              <a:ext uri="{FF2B5EF4-FFF2-40B4-BE49-F238E27FC236}">
                <a16:creationId xmlns:a16="http://schemas.microsoft.com/office/drawing/2014/main" id="{6E944F63-7945-B148-A996-D8123F7927BB}"/>
              </a:ext>
            </a:extLst>
          </p:cNvPr>
          <p:cNvSpPr/>
          <p:nvPr/>
        </p:nvSpPr>
        <p:spPr bwMode="auto">
          <a:xfrm>
            <a:off x="6686348" y="3133222"/>
            <a:ext cx="2122154" cy="461833"/>
          </a:xfrm>
          <a:prstGeom prst="roundRect">
            <a:avLst/>
          </a:prstGeom>
          <a:solidFill>
            <a:schemeClr val="accent5">
              <a:lumMod val="75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Branding</a:t>
            </a:r>
            <a:endParaRPr lang="en-US" sz="700" b="1">
              <a:solidFill>
                <a:srgbClr val="002060"/>
              </a:solidFill>
              <a:latin typeface="Helvetica Neue"/>
            </a:endParaRPr>
          </a:p>
        </p:txBody>
      </p:sp>
      <p:sp>
        <p:nvSpPr>
          <p:cNvPr id="38" name="Rounded Rectangle 10">
            <a:extLst>
              <a:ext uri="{FF2B5EF4-FFF2-40B4-BE49-F238E27FC236}">
                <a16:creationId xmlns:a16="http://schemas.microsoft.com/office/drawing/2014/main" id="{C9372DCE-F8A8-D741-B8D7-902E1CF5E56E}"/>
              </a:ext>
            </a:extLst>
          </p:cNvPr>
          <p:cNvSpPr/>
          <p:nvPr/>
        </p:nvSpPr>
        <p:spPr bwMode="auto">
          <a:xfrm>
            <a:off x="6686348" y="3977915"/>
            <a:ext cx="2122154" cy="461833"/>
          </a:xfrm>
          <a:prstGeom prst="roundRect">
            <a:avLst/>
          </a:prstGeom>
          <a:solidFill>
            <a:schemeClr val="accent5">
              <a:lumMod val="75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Service</a:t>
            </a:r>
            <a:endParaRPr lang="en-US" sz="700" b="1">
              <a:solidFill>
                <a:srgbClr val="002060"/>
              </a:solidFill>
              <a:latin typeface="Helvetica Neue"/>
            </a:endParaRPr>
          </a:p>
        </p:txBody>
      </p:sp>
      <p:sp>
        <p:nvSpPr>
          <p:cNvPr id="23" name="折角形 22">
            <a:extLst>
              <a:ext uri="{FF2B5EF4-FFF2-40B4-BE49-F238E27FC236}">
                <a16:creationId xmlns:a16="http://schemas.microsoft.com/office/drawing/2014/main" id="{141E754D-6CED-6549-BA1B-781862613526}"/>
              </a:ext>
            </a:extLst>
          </p:cNvPr>
          <p:cNvSpPr/>
          <p:nvPr/>
        </p:nvSpPr>
        <p:spPr>
          <a:xfrm>
            <a:off x="882133" y="3136792"/>
            <a:ext cx="1666406" cy="588073"/>
          </a:xfrm>
          <a:prstGeom prst="foldedCorner">
            <a:avLst>
              <a:gd name="adj" fmla="val 50000"/>
            </a:avLst>
          </a:prstGeom>
          <a:solidFill>
            <a:schemeClr val="bg2">
              <a:lumMod val="90000"/>
              <a:alpha val="50196"/>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r>
              <a:rPr lang="en-US" altLang="zh-CN" sz="1400" b="1">
                <a:solidFill>
                  <a:srgbClr val="002060"/>
                </a:solidFill>
                <a:latin typeface="Helvetica Neue"/>
              </a:rPr>
              <a:t>Bokan restaurant and bar reviews</a:t>
            </a:r>
            <a:endParaRPr lang="zh-CN" altLang="en-US" sz="1400" b="1">
              <a:solidFill>
                <a:srgbClr val="002060"/>
              </a:solidFill>
              <a:latin typeface="Helvetica Neue"/>
            </a:endParaRPr>
          </a:p>
        </p:txBody>
      </p:sp>
      <p:sp>
        <p:nvSpPr>
          <p:cNvPr id="24" name="Rounded Rectangle 10">
            <a:extLst>
              <a:ext uri="{FF2B5EF4-FFF2-40B4-BE49-F238E27FC236}">
                <a16:creationId xmlns:a16="http://schemas.microsoft.com/office/drawing/2014/main" id="{EE04FF1F-DB50-7143-8A7C-0C822ADEF757}"/>
              </a:ext>
            </a:extLst>
          </p:cNvPr>
          <p:cNvSpPr/>
          <p:nvPr/>
        </p:nvSpPr>
        <p:spPr bwMode="auto">
          <a:xfrm>
            <a:off x="2999288" y="2671389"/>
            <a:ext cx="1308017" cy="461833"/>
          </a:xfrm>
          <a:prstGeom prst="roundRect">
            <a:avLst/>
          </a:prstGeom>
          <a:solidFill>
            <a:schemeClr val="accent5">
              <a:lumMod val="90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Strength</a:t>
            </a:r>
            <a:endParaRPr lang="en-US" sz="700" b="1">
              <a:solidFill>
                <a:srgbClr val="002060"/>
              </a:solidFill>
              <a:latin typeface="Helvetica Neue"/>
            </a:endParaRPr>
          </a:p>
        </p:txBody>
      </p:sp>
      <p:sp>
        <p:nvSpPr>
          <p:cNvPr id="25" name="Rounded Rectangle 10">
            <a:extLst>
              <a:ext uri="{FF2B5EF4-FFF2-40B4-BE49-F238E27FC236}">
                <a16:creationId xmlns:a16="http://schemas.microsoft.com/office/drawing/2014/main" id="{7DC04E13-5484-B946-962E-6C5501D32B6C}"/>
              </a:ext>
            </a:extLst>
          </p:cNvPr>
          <p:cNvSpPr/>
          <p:nvPr/>
        </p:nvSpPr>
        <p:spPr bwMode="auto">
          <a:xfrm>
            <a:off x="2999288" y="3638458"/>
            <a:ext cx="1308017" cy="461833"/>
          </a:xfrm>
          <a:prstGeom prst="roundRect">
            <a:avLst/>
          </a:prstGeom>
          <a:solidFill>
            <a:schemeClr val="accent5">
              <a:lumMod val="90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Weakness</a:t>
            </a:r>
            <a:endParaRPr lang="en-US" sz="700" b="1">
              <a:solidFill>
                <a:srgbClr val="002060"/>
              </a:solidFill>
              <a:latin typeface="Helvetica Neue"/>
            </a:endParaRPr>
          </a:p>
        </p:txBody>
      </p:sp>
      <p:cxnSp>
        <p:nvCxnSpPr>
          <p:cNvPr id="6" name="曲线连接符 5">
            <a:extLst>
              <a:ext uri="{FF2B5EF4-FFF2-40B4-BE49-F238E27FC236}">
                <a16:creationId xmlns:a16="http://schemas.microsoft.com/office/drawing/2014/main" id="{2EC7480A-1518-4943-A961-4221E12786AD}"/>
              </a:ext>
            </a:extLst>
          </p:cNvPr>
          <p:cNvCxnSpPr>
            <a:stCxn id="23" idx="3"/>
            <a:endCxn id="24" idx="1"/>
          </p:cNvCxnSpPr>
          <p:nvPr/>
        </p:nvCxnSpPr>
        <p:spPr>
          <a:xfrm flipV="1">
            <a:off x="2548539" y="2902306"/>
            <a:ext cx="450749" cy="528523"/>
          </a:xfrm>
          <a:prstGeom prst="curvedConnector3">
            <a:avLst/>
          </a:prstGeom>
          <a:ln w="28575">
            <a:solidFill>
              <a:schemeClr val="accent5">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BBF6EFFE-6F5B-414C-882E-641CA818C8B9}"/>
              </a:ext>
            </a:extLst>
          </p:cNvPr>
          <p:cNvCxnSpPr>
            <a:cxnSpLocks/>
            <a:stCxn id="23" idx="3"/>
            <a:endCxn id="25" idx="1"/>
          </p:cNvCxnSpPr>
          <p:nvPr/>
        </p:nvCxnSpPr>
        <p:spPr>
          <a:xfrm>
            <a:off x="2548539" y="3430829"/>
            <a:ext cx="450749" cy="438546"/>
          </a:xfrm>
          <a:prstGeom prst="curvedConnector3">
            <a:avLst/>
          </a:prstGeom>
          <a:ln w="28575">
            <a:solidFill>
              <a:schemeClr val="accent5">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虚尾箭头 10">
            <a:extLst>
              <a:ext uri="{FF2B5EF4-FFF2-40B4-BE49-F238E27FC236}">
                <a16:creationId xmlns:a16="http://schemas.microsoft.com/office/drawing/2014/main" id="{173019FA-D2D4-794F-8404-75E0AAEC7F0D}"/>
              </a:ext>
            </a:extLst>
          </p:cNvPr>
          <p:cNvSpPr/>
          <p:nvPr/>
        </p:nvSpPr>
        <p:spPr>
          <a:xfrm rot="20315426">
            <a:off x="4634144" y="2602613"/>
            <a:ext cx="938463" cy="382860"/>
          </a:xfrm>
          <a:prstGeom prst="stripedRightArrow">
            <a:avLst/>
          </a:prstGeom>
          <a:solidFill>
            <a:schemeClr val="accent5">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endParaRPr>
          </a:p>
        </p:txBody>
      </p:sp>
      <p:sp>
        <p:nvSpPr>
          <p:cNvPr id="44" name="虚尾箭头 43">
            <a:extLst>
              <a:ext uri="{FF2B5EF4-FFF2-40B4-BE49-F238E27FC236}">
                <a16:creationId xmlns:a16="http://schemas.microsoft.com/office/drawing/2014/main" id="{04B6C71F-2E04-714B-A16C-56F58063484F}"/>
              </a:ext>
            </a:extLst>
          </p:cNvPr>
          <p:cNvSpPr/>
          <p:nvPr/>
        </p:nvSpPr>
        <p:spPr>
          <a:xfrm rot="1465746">
            <a:off x="4631587" y="3786484"/>
            <a:ext cx="938463" cy="382860"/>
          </a:xfrm>
          <a:prstGeom prst="stripedRightArrow">
            <a:avLst/>
          </a:prstGeom>
          <a:solidFill>
            <a:schemeClr val="accent5">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endParaRPr>
          </a:p>
        </p:txBody>
      </p:sp>
      <p:sp>
        <p:nvSpPr>
          <p:cNvPr id="12" name="文本框 11">
            <a:extLst>
              <a:ext uri="{FF2B5EF4-FFF2-40B4-BE49-F238E27FC236}">
                <a16:creationId xmlns:a16="http://schemas.microsoft.com/office/drawing/2014/main" id="{914F354A-E208-C14D-99DB-22188DEB9C18}"/>
              </a:ext>
            </a:extLst>
          </p:cNvPr>
          <p:cNvSpPr txBox="1"/>
          <p:nvPr/>
        </p:nvSpPr>
        <p:spPr>
          <a:xfrm rot="20442812">
            <a:off x="4333026" y="2033994"/>
            <a:ext cx="1462790" cy="404293"/>
          </a:xfrm>
          <a:prstGeom prst="rect">
            <a:avLst/>
          </a:prstGeom>
          <a:noFill/>
        </p:spPr>
        <p:txBody>
          <a:bodyPr vert="horz" wrap="square" rtlCol="0">
            <a:noAutofit/>
          </a:bodyPr>
          <a:lstStyle/>
          <a:p>
            <a:pPr algn="l">
              <a:spcAft>
                <a:spcPts val="300"/>
              </a:spcAft>
            </a:pPr>
            <a:r>
              <a:rPr kumimoji="1" lang="en-US" altLang="zh-CN" sz="1400" b="1">
                <a:solidFill>
                  <a:srgbClr val="FF8D20"/>
                </a:solidFill>
                <a:latin typeface="Helvetica" pitchFamily="2" charset="0"/>
                <a:cs typeface="Arial" panose="020B0604020202020204" pitchFamily="34" charset="0"/>
              </a:rPr>
              <a:t>Enhance the strength</a:t>
            </a:r>
            <a:endParaRPr kumimoji="1" lang="zh-CN" altLang="en-US" sz="1400" b="1" err="1">
              <a:solidFill>
                <a:srgbClr val="FF8D20"/>
              </a:solidFill>
              <a:latin typeface="Helvetica" pitchFamily="2" charset="0"/>
              <a:cs typeface="Arial" panose="020B0604020202020204" pitchFamily="34" charset="0"/>
            </a:endParaRPr>
          </a:p>
        </p:txBody>
      </p:sp>
      <p:sp>
        <p:nvSpPr>
          <p:cNvPr id="46" name="文本框 45">
            <a:extLst>
              <a:ext uri="{FF2B5EF4-FFF2-40B4-BE49-F238E27FC236}">
                <a16:creationId xmlns:a16="http://schemas.microsoft.com/office/drawing/2014/main" id="{2C90A71D-0E46-1F49-A380-0F0698254DAF}"/>
              </a:ext>
            </a:extLst>
          </p:cNvPr>
          <p:cNvSpPr txBox="1"/>
          <p:nvPr/>
        </p:nvSpPr>
        <p:spPr>
          <a:xfrm rot="1469646">
            <a:off x="4333026" y="4281004"/>
            <a:ext cx="1462790" cy="404293"/>
          </a:xfrm>
          <a:prstGeom prst="rect">
            <a:avLst/>
          </a:prstGeom>
          <a:noFill/>
        </p:spPr>
        <p:txBody>
          <a:bodyPr vert="horz" wrap="square" rtlCol="0">
            <a:noAutofit/>
          </a:bodyPr>
          <a:lstStyle/>
          <a:p>
            <a:pPr algn="l">
              <a:spcAft>
                <a:spcPts val="300"/>
              </a:spcAft>
            </a:pPr>
            <a:r>
              <a:rPr kumimoji="1" lang="en-US" altLang="zh-CN" sz="1400" b="1">
                <a:solidFill>
                  <a:srgbClr val="FF8D20"/>
                </a:solidFill>
                <a:latin typeface="Helvetica" pitchFamily="2" charset="0"/>
                <a:cs typeface="Arial" panose="020B0604020202020204" pitchFamily="34" charset="0"/>
              </a:rPr>
              <a:t>Improve the weakness</a:t>
            </a:r>
            <a:endParaRPr kumimoji="1" lang="zh-CN" altLang="en-US" sz="1400" b="1" err="1">
              <a:solidFill>
                <a:srgbClr val="FF8D20"/>
              </a:solidFill>
              <a:latin typeface="Helvetica" pitchFamily="2" charset="0"/>
              <a:cs typeface="Arial" panose="020B0604020202020204" pitchFamily="34" charset="0"/>
            </a:endParaRPr>
          </a:p>
        </p:txBody>
      </p:sp>
    </p:spTree>
    <p:extLst>
      <p:ext uri="{BB962C8B-B14F-4D97-AF65-F5344CB8AC3E}">
        <p14:creationId xmlns:p14="http://schemas.microsoft.com/office/powerpoint/2010/main" val="13012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vert="horz" lIns="0" tIns="45720" rIns="0" bIns="45720" rtlCol="0" anchor="ctr">
            <a:noAutofit/>
          </a:bodyPr>
          <a:lstStyle/>
          <a:p>
            <a:r>
              <a:rPr lang="en-US">
                <a:solidFill>
                  <a:schemeClr val="accent5">
                    <a:lumMod val="25000"/>
                  </a:schemeClr>
                </a:solidFill>
                <a:latin typeface="Helvetica Neue"/>
              </a:rPr>
              <a:t>Great view, tasting food and delicious cocktail are the strength of Bokan </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6</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pitchFamily="34" charset="0"/>
              </a:rPr>
              <a:t>Strengths of Bokan Restaurant &amp; Bar</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955546" y="5802948"/>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grpSp>
        <p:nvGrpSpPr>
          <p:cNvPr id="16" name="组合 15">
            <a:extLst>
              <a:ext uri="{FF2B5EF4-FFF2-40B4-BE49-F238E27FC236}">
                <a16:creationId xmlns:a16="http://schemas.microsoft.com/office/drawing/2014/main" id="{C324CE80-8AAA-7540-B27B-1B0DC5681E55}"/>
              </a:ext>
            </a:extLst>
          </p:cNvPr>
          <p:cNvGrpSpPr/>
          <p:nvPr/>
        </p:nvGrpSpPr>
        <p:grpSpPr>
          <a:xfrm>
            <a:off x="2947737" y="1608296"/>
            <a:ext cx="6698574" cy="3552682"/>
            <a:chOff x="2722104" y="1697022"/>
            <a:chExt cx="6924207" cy="3463956"/>
          </a:xfrm>
        </p:grpSpPr>
        <p:pic>
          <p:nvPicPr>
            <p:cNvPr id="9" name="图片 8">
              <a:extLst>
                <a:ext uri="{FF2B5EF4-FFF2-40B4-BE49-F238E27FC236}">
                  <a16:creationId xmlns:a16="http://schemas.microsoft.com/office/drawing/2014/main" id="{B0AF4FC6-C59C-2B4A-BD9B-FB170A8D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104" y="1697022"/>
              <a:ext cx="6924207" cy="3463956"/>
            </a:xfrm>
            <a:prstGeom prst="rect">
              <a:avLst/>
            </a:prstGeom>
          </p:spPr>
        </p:pic>
        <p:sp>
          <p:nvSpPr>
            <p:cNvPr id="11" name="矩形 10">
              <a:extLst>
                <a:ext uri="{FF2B5EF4-FFF2-40B4-BE49-F238E27FC236}">
                  <a16:creationId xmlns:a16="http://schemas.microsoft.com/office/drawing/2014/main" id="{BC9D42DA-02EA-3E45-849A-A25E74F9E6C2}"/>
                </a:ext>
              </a:extLst>
            </p:cNvPr>
            <p:cNvSpPr/>
            <p:nvPr/>
          </p:nvSpPr>
          <p:spPr>
            <a:xfrm>
              <a:off x="3597442" y="4776537"/>
              <a:ext cx="1355558" cy="27672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endParaRPr>
            </a:p>
          </p:txBody>
        </p:sp>
      </p:grpSp>
      <p:sp>
        <p:nvSpPr>
          <p:cNvPr id="20" name="Espace réservé du texte 1">
            <a:extLst>
              <a:ext uri="{FF2B5EF4-FFF2-40B4-BE49-F238E27FC236}">
                <a16:creationId xmlns:a16="http://schemas.microsoft.com/office/drawing/2014/main" id="{D59AC910-ED28-0244-A290-0458590CD8B9}"/>
              </a:ext>
            </a:extLst>
          </p:cNvPr>
          <p:cNvSpPr txBox="1">
            <a:spLocks/>
          </p:cNvSpPr>
          <p:nvPr/>
        </p:nvSpPr>
        <p:spPr>
          <a:xfrm>
            <a:off x="860225" y="1728632"/>
            <a:ext cx="2496586" cy="1549093"/>
          </a:xfrm>
          <a:prstGeom prst="rect">
            <a:avLst/>
          </a:prstGeom>
        </p:spPr>
        <p:txBody>
          <a:bodyPr vert="horz" lIns="0" tIns="45720" rIns="0" bIns="45720" rtlCol="0" anchor="t">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b="1" i="0">
                <a:solidFill>
                  <a:schemeClr val="accent5">
                    <a:lumMod val="25000"/>
                  </a:schemeClr>
                </a:solidFill>
                <a:latin typeface="Helvetica Neue"/>
              </a:rPr>
              <a:t>Our approach</a:t>
            </a:r>
          </a:p>
          <a:p>
            <a:pPr marL="171450" indent="-171450">
              <a:buFont typeface="Wingdings"/>
              <a:buChar char="Ø"/>
            </a:pPr>
            <a:r>
              <a:rPr lang="en-US" i="0">
                <a:solidFill>
                  <a:schemeClr val="accent5">
                    <a:lumMod val="25000"/>
                  </a:schemeClr>
                </a:solidFill>
                <a:latin typeface="Helvetica Neue"/>
              </a:rPr>
              <a:t>Word cleaning </a:t>
            </a:r>
          </a:p>
          <a:p>
            <a:pPr marL="171450" indent="-171450">
              <a:buFont typeface="Wingdings"/>
              <a:buChar char="Ø"/>
            </a:pPr>
            <a:r>
              <a:rPr lang="en-US" i="0">
                <a:solidFill>
                  <a:schemeClr val="accent5">
                    <a:lumMod val="25000"/>
                  </a:schemeClr>
                </a:solidFill>
                <a:latin typeface="Helvetica Neue"/>
              </a:rPr>
              <a:t>Lemmatization</a:t>
            </a:r>
          </a:p>
          <a:p>
            <a:pPr marL="171450" indent="-171450">
              <a:buFont typeface="Wingdings"/>
              <a:buChar char="Ø"/>
            </a:pPr>
            <a:r>
              <a:rPr lang="en-US" i="0">
                <a:solidFill>
                  <a:schemeClr val="accent5">
                    <a:lumMod val="25000"/>
                  </a:schemeClr>
                </a:solidFill>
                <a:latin typeface="Helvetica Neue"/>
              </a:rPr>
              <a:t>TF-IDF</a:t>
            </a:r>
          </a:p>
          <a:p>
            <a:endParaRPr lang="en-US" i="0">
              <a:solidFill>
                <a:schemeClr val="accent5">
                  <a:lumMod val="25000"/>
                </a:schemeClr>
              </a:solidFill>
              <a:latin typeface="Helvetica Neue"/>
            </a:endParaRPr>
          </a:p>
          <a:p>
            <a:r>
              <a:rPr lang="en-US" b="1" i="0">
                <a:solidFill>
                  <a:schemeClr val="accent5">
                    <a:lumMod val="25000"/>
                  </a:schemeClr>
                </a:solidFill>
                <a:latin typeface="Helvetica Neue"/>
              </a:rPr>
              <a:t>Recommendations</a:t>
            </a:r>
          </a:p>
        </p:txBody>
      </p:sp>
      <p:pic>
        <p:nvPicPr>
          <p:cNvPr id="22" name="图形 11" descr="指向右边的反手食指">
            <a:extLst>
              <a:ext uri="{FF2B5EF4-FFF2-40B4-BE49-F238E27FC236}">
                <a16:creationId xmlns:a16="http://schemas.microsoft.com/office/drawing/2014/main" id="{46608CD2-7309-DA4A-9D1B-EC31C899DB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062" y="3598702"/>
            <a:ext cx="373895" cy="373895"/>
          </a:xfrm>
          <a:prstGeom prst="rect">
            <a:avLst/>
          </a:prstGeom>
        </p:spPr>
      </p:pic>
      <p:pic>
        <p:nvPicPr>
          <p:cNvPr id="23" name="图形 11" descr="指向右边的反手食指">
            <a:extLst>
              <a:ext uri="{FF2B5EF4-FFF2-40B4-BE49-F238E27FC236}">
                <a16:creationId xmlns:a16="http://schemas.microsoft.com/office/drawing/2014/main" id="{C092B98B-FB1B-2C4C-BD88-A131B7667F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225" y="4162638"/>
            <a:ext cx="373895" cy="373895"/>
          </a:xfrm>
          <a:prstGeom prst="rect">
            <a:avLst/>
          </a:prstGeom>
        </p:spPr>
      </p:pic>
      <p:sp>
        <p:nvSpPr>
          <p:cNvPr id="24" name="文本框 41">
            <a:extLst>
              <a:ext uri="{FF2B5EF4-FFF2-40B4-BE49-F238E27FC236}">
                <a16:creationId xmlns:a16="http://schemas.microsoft.com/office/drawing/2014/main" id="{C4865338-B861-CF4B-B092-F83AB22DD689}"/>
              </a:ext>
            </a:extLst>
          </p:cNvPr>
          <p:cNvSpPr txBox="1"/>
          <p:nvPr/>
        </p:nvSpPr>
        <p:spPr>
          <a:xfrm>
            <a:off x="1291499" y="3580276"/>
            <a:ext cx="1734152" cy="486398"/>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pitchFamily="2" charset="0"/>
                <a:cs typeface="Helvetica"/>
              </a:rPr>
              <a:t>Keep ameliorating</a:t>
            </a:r>
          </a:p>
          <a:p>
            <a:pPr>
              <a:spcAft>
                <a:spcPts val="300"/>
              </a:spcAft>
            </a:pPr>
            <a:r>
              <a:rPr lang="en-US" altLang="zh-CN" sz="1200" b="1">
                <a:solidFill>
                  <a:schemeClr val="tx2"/>
                </a:solidFill>
                <a:latin typeface="Helvetica" pitchFamily="2" charset="0"/>
                <a:cs typeface="Helvetica"/>
              </a:rPr>
              <a:t>the rooftop ambiance</a:t>
            </a:r>
          </a:p>
        </p:txBody>
      </p:sp>
      <p:sp>
        <p:nvSpPr>
          <p:cNvPr id="25" name="矩形 24">
            <a:extLst>
              <a:ext uri="{FF2B5EF4-FFF2-40B4-BE49-F238E27FC236}">
                <a16:creationId xmlns:a16="http://schemas.microsoft.com/office/drawing/2014/main" id="{C8D3D58C-5C2C-784F-8F67-2FB4129681FF}"/>
              </a:ext>
            </a:extLst>
          </p:cNvPr>
          <p:cNvSpPr/>
          <p:nvPr/>
        </p:nvSpPr>
        <p:spPr>
          <a:xfrm>
            <a:off x="6819554" y="4766690"/>
            <a:ext cx="373895" cy="2838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endParaRPr>
          </a:p>
        </p:txBody>
      </p:sp>
      <p:sp>
        <p:nvSpPr>
          <p:cNvPr id="26" name="文本框 41">
            <a:extLst>
              <a:ext uri="{FF2B5EF4-FFF2-40B4-BE49-F238E27FC236}">
                <a16:creationId xmlns:a16="http://schemas.microsoft.com/office/drawing/2014/main" id="{AE788559-A89A-2D4D-AFD3-3E3F9EF9F767}"/>
              </a:ext>
            </a:extLst>
          </p:cNvPr>
          <p:cNvSpPr txBox="1"/>
          <p:nvPr/>
        </p:nvSpPr>
        <p:spPr>
          <a:xfrm>
            <a:off x="1291499" y="4162638"/>
            <a:ext cx="1734152" cy="486398"/>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pitchFamily="2" charset="0"/>
                <a:cs typeface="Helvetica"/>
              </a:rPr>
              <a:t>Maintain the high quality of food and cocktail</a:t>
            </a:r>
          </a:p>
        </p:txBody>
      </p:sp>
      <p:pic>
        <p:nvPicPr>
          <p:cNvPr id="27" name="图形 11" descr="指向右边的反手食指">
            <a:extLst>
              <a:ext uri="{FF2B5EF4-FFF2-40B4-BE49-F238E27FC236}">
                <a16:creationId xmlns:a16="http://schemas.microsoft.com/office/drawing/2014/main" id="{C367321F-1AAA-9346-9AB4-8938CE4929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225" y="4863556"/>
            <a:ext cx="373895" cy="373895"/>
          </a:xfrm>
          <a:prstGeom prst="rect">
            <a:avLst/>
          </a:prstGeom>
        </p:spPr>
      </p:pic>
      <p:sp>
        <p:nvSpPr>
          <p:cNvPr id="28" name="文本框 41">
            <a:extLst>
              <a:ext uri="{FF2B5EF4-FFF2-40B4-BE49-F238E27FC236}">
                <a16:creationId xmlns:a16="http://schemas.microsoft.com/office/drawing/2014/main" id="{C6020FB3-1C3B-C74B-AB73-B80CCBF0D650}"/>
              </a:ext>
            </a:extLst>
          </p:cNvPr>
          <p:cNvSpPr txBox="1"/>
          <p:nvPr/>
        </p:nvSpPr>
        <p:spPr>
          <a:xfrm>
            <a:off x="1291499" y="4852195"/>
            <a:ext cx="1734152" cy="486398"/>
          </a:xfrm>
          <a:prstGeom prst="rect">
            <a:avLst/>
          </a:prstGeom>
          <a:noFill/>
        </p:spPr>
        <p:txBody>
          <a:bodyPr vert="horz" wrap="square" lIns="91440" tIns="45720" rIns="91440" bIns="45720" rtlCol="0" anchor="t">
            <a:noAutofit/>
          </a:bodyPr>
          <a:lstStyle/>
          <a:p>
            <a:pPr>
              <a:spcAft>
                <a:spcPts val="300"/>
              </a:spcAft>
            </a:pPr>
            <a:r>
              <a:rPr lang="en-US" altLang="zh-CN" sz="1200" b="1">
                <a:solidFill>
                  <a:schemeClr val="tx2"/>
                </a:solidFill>
                <a:latin typeface="Helvetica" pitchFamily="2" charset="0"/>
                <a:cs typeface="Helvetica"/>
              </a:rPr>
              <a:t>Refine the menu design</a:t>
            </a:r>
          </a:p>
        </p:txBody>
      </p:sp>
      <p:sp>
        <p:nvSpPr>
          <p:cNvPr id="29" name="Rounded Rectangle 10">
            <a:extLst>
              <a:ext uri="{FF2B5EF4-FFF2-40B4-BE49-F238E27FC236}">
                <a16:creationId xmlns:a16="http://schemas.microsoft.com/office/drawing/2014/main" id="{71B66212-04D3-6F42-9609-BC316BE0D569}"/>
              </a:ext>
            </a:extLst>
          </p:cNvPr>
          <p:cNvSpPr/>
          <p:nvPr/>
        </p:nvSpPr>
        <p:spPr bwMode="auto">
          <a:xfrm>
            <a:off x="860225" y="5597262"/>
            <a:ext cx="8185550"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0395" indent="-171450" algn="just" defTabSz="801688">
              <a:lnSpc>
                <a:spcPct val="110000"/>
              </a:lnSpc>
              <a:buFontTx/>
              <a:buChar char="-"/>
            </a:pPr>
            <a:r>
              <a:rPr lang="en-US" sz="1100">
                <a:solidFill>
                  <a:schemeClr val="accent5">
                    <a:lumMod val="25000"/>
                  </a:schemeClr>
                </a:solidFill>
                <a:latin typeface="Helvetica Neue"/>
              </a:rPr>
              <a:t>“We really enjoyed a </a:t>
            </a:r>
            <a:r>
              <a:rPr lang="en-US" altLang="zh-CN" sz="1100">
                <a:solidFill>
                  <a:schemeClr val="accent5">
                    <a:lumMod val="25000"/>
                  </a:schemeClr>
                </a:solidFill>
                <a:latin typeface="Helvetica Neue"/>
              </a:rPr>
              <a:t>very nice cocktail called 'old venues' </a:t>
            </a:r>
            <a:r>
              <a:rPr lang="en-US" sz="1100">
                <a:solidFill>
                  <a:schemeClr val="accent5">
                    <a:lumMod val="25000"/>
                  </a:schemeClr>
                </a:solidFill>
                <a:latin typeface="Helvetica Neue"/>
              </a:rPr>
              <a:t>and planning to come back to see amazing view from the bar and scenery of the river and city center. Truly recommended.”</a:t>
            </a:r>
            <a:endParaRPr lang="fr-FR">
              <a:solidFill>
                <a:schemeClr val="accent5">
                  <a:lumMod val="25000"/>
                </a:schemeClr>
              </a:solidFill>
            </a:endParaRPr>
          </a:p>
          <a:p>
            <a:pPr marL="620395" indent="-171450" algn="just" defTabSz="801688">
              <a:lnSpc>
                <a:spcPct val="110000"/>
              </a:lnSpc>
              <a:buFontTx/>
              <a:buChar char="-"/>
            </a:pPr>
            <a:r>
              <a:rPr lang="en-US" sz="1100">
                <a:solidFill>
                  <a:schemeClr val="accent5">
                    <a:lumMod val="25000"/>
                  </a:schemeClr>
                </a:solidFill>
                <a:latin typeface="Helvetica Neue"/>
              </a:rPr>
              <a:t>” Amazing view and even better cocktails”</a:t>
            </a:r>
          </a:p>
        </p:txBody>
      </p:sp>
    </p:spTree>
    <p:extLst>
      <p:ext uri="{BB962C8B-B14F-4D97-AF65-F5344CB8AC3E}">
        <p14:creationId xmlns:p14="http://schemas.microsoft.com/office/powerpoint/2010/main" val="89438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a:xfrm>
            <a:off x="867014" y="1093365"/>
            <a:ext cx="8640452" cy="291555"/>
          </a:xfrm>
        </p:spPr>
        <p:txBody>
          <a:bodyPr/>
          <a:lstStyle/>
          <a:p>
            <a:r>
              <a:rPr lang="en-US">
                <a:solidFill>
                  <a:schemeClr val="accent5">
                    <a:lumMod val="25000"/>
                  </a:schemeClr>
                </a:solidFill>
                <a:latin typeface="Helvetica Neue"/>
              </a:rPr>
              <a:t>The service quality has room for improvement</a:t>
            </a:r>
            <a:endParaRPr lang="fr-FR">
              <a:solidFill>
                <a:schemeClr val="accent5">
                  <a:lumMod val="25000"/>
                </a:schemeClr>
              </a:solidFill>
              <a:latin typeface="Helvetica Neue"/>
            </a:endParaRP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7</a:t>
            </a:fld>
            <a:endParaRPr lang="en-US">
              <a:solidFill>
                <a:schemeClr val="accent5">
                  <a:lumMod val="25000"/>
                </a:schemeClr>
              </a:solidFill>
              <a:latin typeface="Helvetica Neue"/>
            </a:endParaRPr>
          </a:p>
        </p:txBody>
      </p:sp>
      <p:sp>
        <p:nvSpPr>
          <p:cNvPr id="8" name="Rounded Rectangle 10">
            <a:extLst>
              <a:ext uri="{FF2B5EF4-FFF2-40B4-BE49-F238E27FC236}">
                <a16:creationId xmlns:a16="http://schemas.microsoft.com/office/drawing/2014/main" id="{DD3CD66D-C9EE-4F7F-A282-2054805A520E}"/>
              </a:ext>
            </a:extLst>
          </p:cNvPr>
          <p:cNvSpPr/>
          <p:nvPr/>
        </p:nvSpPr>
        <p:spPr bwMode="auto">
          <a:xfrm>
            <a:off x="869675" y="5597262"/>
            <a:ext cx="8176100"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0395" indent="-171450" algn="just" defTabSz="801688">
              <a:lnSpc>
                <a:spcPct val="110000"/>
              </a:lnSpc>
              <a:buFontTx/>
              <a:buChar char="-"/>
            </a:pPr>
            <a:r>
              <a:rPr lang="en-US" sz="1100">
                <a:solidFill>
                  <a:schemeClr val="accent5">
                    <a:lumMod val="25000"/>
                  </a:schemeClr>
                </a:solidFill>
                <a:latin typeface="Helvetica Neue"/>
              </a:rPr>
              <a:t>“We had to wait for 30 minutes for a bottle of wine, unacceptable.”</a:t>
            </a:r>
            <a:endParaRPr lang="fr-FR">
              <a:solidFill>
                <a:schemeClr val="accent5">
                  <a:lumMod val="25000"/>
                </a:schemeClr>
              </a:solidFill>
            </a:endParaRPr>
          </a:p>
          <a:p>
            <a:pPr marL="620395" indent="-171450" algn="just" defTabSz="801688">
              <a:lnSpc>
                <a:spcPct val="110000"/>
              </a:lnSpc>
              <a:buFontTx/>
              <a:buChar char="-"/>
            </a:pPr>
            <a:r>
              <a:rPr lang="en-US" sz="1100">
                <a:solidFill>
                  <a:schemeClr val="accent5">
                    <a:lumMod val="25000"/>
                  </a:schemeClr>
                </a:solidFill>
                <a:latin typeface="Helvetica Neue"/>
              </a:rPr>
              <a:t>”The service was painfully slow(took 45min to get our food out after taking orders)”</a:t>
            </a: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pitchFamily="34" charset="0"/>
              </a:rPr>
              <a:t>Weakness revealed by low-rating reviews</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1083293"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pic>
        <p:nvPicPr>
          <p:cNvPr id="1034" name="Picture 10">
            <a:extLst>
              <a:ext uri="{FF2B5EF4-FFF2-40B4-BE49-F238E27FC236}">
                <a16:creationId xmlns:a16="http://schemas.microsoft.com/office/drawing/2014/main" id="{869B2FAD-288F-A049-8A45-1D34E886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25" y="2928437"/>
            <a:ext cx="6266802" cy="247157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01A37444-0040-104F-9B07-C67EC81A6851}"/>
              </a:ext>
            </a:extLst>
          </p:cNvPr>
          <p:cNvSpPr/>
          <p:nvPr/>
        </p:nvSpPr>
        <p:spPr>
          <a:xfrm>
            <a:off x="5282816" y="2942009"/>
            <a:ext cx="1382679" cy="693065"/>
          </a:xfrm>
          <a:prstGeom prst="rect">
            <a:avLst/>
          </a:prstGeom>
          <a:solidFill>
            <a:schemeClr val="accent5"/>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300"/>
              </a:spcAft>
            </a:pPr>
            <a:r>
              <a:rPr kumimoji="1" lang="en-US" altLang="zh-CN" sz="1050">
                <a:solidFill>
                  <a:schemeClr val="tx2"/>
                </a:solidFill>
                <a:latin typeface="Helvetica" pitchFamily="2" charset="0"/>
              </a:rPr>
              <a:t>Only slow service</a:t>
            </a:r>
          </a:p>
          <a:p>
            <a:pPr algn="ctr">
              <a:spcAft>
                <a:spcPts val="300"/>
              </a:spcAft>
            </a:pPr>
            <a:r>
              <a:rPr kumimoji="1" lang="en-US" altLang="zh-CN" sz="1050" b="1">
                <a:solidFill>
                  <a:schemeClr val="tx2"/>
                </a:solidFill>
                <a:latin typeface="Helvetica" pitchFamily="2" charset="0"/>
              </a:rPr>
              <a:t>35%</a:t>
            </a:r>
            <a:endParaRPr kumimoji="1" lang="zh-CN" altLang="en-US" sz="1050" b="1" err="1">
              <a:solidFill>
                <a:schemeClr val="tx2"/>
              </a:solidFill>
              <a:latin typeface="Helvetica" pitchFamily="2" charset="0"/>
            </a:endParaRPr>
          </a:p>
        </p:txBody>
      </p:sp>
      <p:sp>
        <p:nvSpPr>
          <p:cNvPr id="18" name="矩形 17">
            <a:extLst>
              <a:ext uri="{FF2B5EF4-FFF2-40B4-BE49-F238E27FC236}">
                <a16:creationId xmlns:a16="http://schemas.microsoft.com/office/drawing/2014/main" id="{EDDD4FDA-7077-9647-BEBA-DD9444A80F9C}"/>
              </a:ext>
            </a:extLst>
          </p:cNvPr>
          <p:cNvSpPr/>
          <p:nvPr/>
        </p:nvSpPr>
        <p:spPr>
          <a:xfrm>
            <a:off x="5282816" y="3627809"/>
            <a:ext cx="1382679" cy="583241"/>
          </a:xfrm>
          <a:prstGeom prst="rect">
            <a:avLst/>
          </a:prstGeom>
          <a:solidFill>
            <a:schemeClr val="accent5">
              <a:lumMod val="9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300"/>
              </a:spcAft>
            </a:pPr>
            <a:r>
              <a:rPr kumimoji="1" lang="en-US" altLang="zh-CN" sz="1050">
                <a:solidFill>
                  <a:schemeClr val="tx2"/>
                </a:solidFill>
                <a:latin typeface="Helvetica" pitchFamily="2" charset="0"/>
              </a:rPr>
              <a:t>Slow &amp; Unqualified service</a:t>
            </a:r>
          </a:p>
          <a:p>
            <a:pPr algn="ctr">
              <a:spcAft>
                <a:spcPts val="300"/>
              </a:spcAft>
            </a:pPr>
            <a:r>
              <a:rPr kumimoji="1" lang="en-US" altLang="zh-CN" sz="1050" b="1">
                <a:solidFill>
                  <a:schemeClr val="tx2"/>
                </a:solidFill>
                <a:latin typeface="Helvetica" pitchFamily="2" charset="0"/>
              </a:rPr>
              <a:t>22%</a:t>
            </a:r>
            <a:endParaRPr kumimoji="1" lang="zh-CN" altLang="en-US" sz="1050" b="1" err="1">
              <a:solidFill>
                <a:schemeClr val="tx2"/>
              </a:solidFill>
              <a:latin typeface="Helvetica" pitchFamily="2" charset="0"/>
            </a:endParaRPr>
          </a:p>
        </p:txBody>
      </p:sp>
      <p:sp>
        <p:nvSpPr>
          <p:cNvPr id="19" name="矩形 18">
            <a:extLst>
              <a:ext uri="{FF2B5EF4-FFF2-40B4-BE49-F238E27FC236}">
                <a16:creationId xmlns:a16="http://schemas.microsoft.com/office/drawing/2014/main" id="{BF29A0F7-78E1-5F46-A56A-E85590032464}"/>
              </a:ext>
            </a:extLst>
          </p:cNvPr>
          <p:cNvSpPr/>
          <p:nvPr/>
        </p:nvSpPr>
        <p:spPr>
          <a:xfrm>
            <a:off x="5282816" y="4215796"/>
            <a:ext cx="1382679" cy="583242"/>
          </a:xfrm>
          <a:prstGeom prst="rect">
            <a:avLst/>
          </a:prstGeom>
          <a:solidFill>
            <a:schemeClr val="accent5">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300"/>
              </a:spcAft>
            </a:pPr>
            <a:r>
              <a:rPr kumimoji="1" lang="en-US" altLang="zh-CN" sz="1050">
                <a:solidFill>
                  <a:schemeClr val="tx2"/>
                </a:solidFill>
                <a:latin typeface="Helvetica" pitchFamily="2" charset="0"/>
              </a:rPr>
              <a:t>Only unqualified service</a:t>
            </a:r>
          </a:p>
          <a:p>
            <a:pPr algn="ctr">
              <a:spcAft>
                <a:spcPts val="300"/>
              </a:spcAft>
            </a:pPr>
            <a:r>
              <a:rPr kumimoji="1" lang="en-US" altLang="zh-CN" sz="1050" b="1">
                <a:solidFill>
                  <a:schemeClr val="tx2"/>
                </a:solidFill>
                <a:latin typeface="Helvetica" pitchFamily="2" charset="0"/>
              </a:rPr>
              <a:t>23%</a:t>
            </a:r>
            <a:endParaRPr kumimoji="1" lang="zh-CN" altLang="en-US" sz="1050" b="1" err="1">
              <a:solidFill>
                <a:schemeClr val="tx2"/>
              </a:solidFill>
              <a:latin typeface="Helvetica" pitchFamily="2" charset="0"/>
            </a:endParaRPr>
          </a:p>
        </p:txBody>
      </p:sp>
      <p:sp>
        <p:nvSpPr>
          <p:cNvPr id="20" name="矩形 19">
            <a:extLst>
              <a:ext uri="{FF2B5EF4-FFF2-40B4-BE49-F238E27FC236}">
                <a16:creationId xmlns:a16="http://schemas.microsoft.com/office/drawing/2014/main" id="{C49D54A0-1DBC-F24A-AF58-6CB02B889E21}"/>
              </a:ext>
            </a:extLst>
          </p:cNvPr>
          <p:cNvSpPr/>
          <p:nvPr/>
        </p:nvSpPr>
        <p:spPr>
          <a:xfrm>
            <a:off x="5282816" y="4801509"/>
            <a:ext cx="1382679" cy="526310"/>
          </a:xfrm>
          <a:prstGeom prst="rect">
            <a:avLst/>
          </a:prstGeom>
          <a:solidFill>
            <a:schemeClr val="accent4"/>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300"/>
              </a:spcAft>
            </a:pPr>
            <a:r>
              <a:rPr kumimoji="1" lang="en-US" altLang="zh-CN" sz="1050">
                <a:solidFill>
                  <a:schemeClr val="tx2"/>
                </a:solidFill>
                <a:latin typeface="Helvetica" pitchFamily="2" charset="0"/>
              </a:rPr>
              <a:t>Other</a:t>
            </a:r>
          </a:p>
          <a:p>
            <a:pPr algn="ctr">
              <a:spcAft>
                <a:spcPts val="300"/>
              </a:spcAft>
            </a:pPr>
            <a:r>
              <a:rPr kumimoji="1" lang="en-US" altLang="zh-CN" sz="1050" b="1">
                <a:solidFill>
                  <a:schemeClr val="tx2"/>
                </a:solidFill>
                <a:latin typeface="Helvetica" pitchFamily="2" charset="0"/>
              </a:rPr>
              <a:t>20%</a:t>
            </a:r>
            <a:endParaRPr kumimoji="1" lang="zh-CN" altLang="en-US" sz="1050" b="1" err="1">
              <a:solidFill>
                <a:schemeClr val="tx2"/>
              </a:solidFill>
              <a:latin typeface="Helvetica" pitchFamily="2" charset="0"/>
            </a:endParaRPr>
          </a:p>
        </p:txBody>
      </p:sp>
      <p:cxnSp>
        <p:nvCxnSpPr>
          <p:cNvPr id="12" name="直线连接符 11">
            <a:extLst>
              <a:ext uri="{FF2B5EF4-FFF2-40B4-BE49-F238E27FC236}">
                <a16:creationId xmlns:a16="http://schemas.microsoft.com/office/drawing/2014/main" id="{230C6DFC-CBB3-4344-AA98-E328505316AF}"/>
              </a:ext>
            </a:extLst>
          </p:cNvPr>
          <p:cNvCxnSpPr/>
          <p:nvPr/>
        </p:nvCxnSpPr>
        <p:spPr>
          <a:xfrm flipV="1">
            <a:off x="4150895" y="3056021"/>
            <a:ext cx="1010652" cy="863408"/>
          </a:xfrm>
          <a:prstGeom prst="line">
            <a:avLst/>
          </a:prstGeom>
          <a:ln w="6350">
            <a:solidFill>
              <a:srgbClr val="E49039"/>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4B75A2C8-EB5B-324A-87CA-5C57D77A5B64}"/>
              </a:ext>
            </a:extLst>
          </p:cNvPr>
          <p:cNvCxnSpPr>
            <a:cxnSpLocks/>
          </p:cNvCxnSpPr>
          <p:nvPr/>
        </p:nvCxnSpPr>
        <p:spPr>
          <a:xfrm>
            <a:off x="4150895" y="4822019"/>
            <a:ext cx="1010652" cy="423716"/>
          </a:xfrm>
          <a:prstGeom prst="line">
            <a:avLst/>
          </a:prstGeom>
          <a:ln w="6350">
            <a:solidFill>
              <a:srgbClr val="E49039"/>
            </a:solidFill>
          </a:ln>
        </p:spPr>
        <p:style>
          <a:lnRef idx="1">
            <a:schemeClr val="accent1"/>
          </a:lnRef>
          <a:fillRef idx="0">
            <a:schemeClr val="accent1"/>
          </a:fillRef>
          <a:effectRef idx="0">
            <a:schemeClr val="accent1"/>
          </a:effectRef>
          <a:fontRef idx="minor">
            <a:schemeClr val="tx1"/>
          </a:fontRef>
        </p:style>
      </p:cxnSp>
      <p:sp>
        <p:nvSpPr>
          <p:cNvPr id="16" name="折角形 15">
            <a:extLst>
              <a:ext uri="{FF2B5EF4-FFF2-40B4-BE49-F238E27FC236}">
                <a16:creationId xmlns:a16="http://schemas.microsoft.com/office/drawing/2014/main" id="{3539231A-CC09-F549-AF0B-B5355D746DF5}"/>
              </a:ext>
            </a:extLst>
          </p:cNvPr>
          <p:cNvSpPr/>
          <p:nvPr/>
        </p:nvSpPr>
        <p:spPr>
          <a:xfrm>
            <a:off x="860225" y="1744579"/>
            <a:ext cx="1666406" cy="588073"/>
          </a:xfrm>
          <a:prstGeom prst="foldedCorner">
            <a:avLst>
              <a:gd name="adj" fmla="val 50000"/>
            </a:avLst>
          </a:prstGeom>
          <a:solidFill>
            <a:srgbClr val="E6913A">
              <a:alpha val="5019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300"/>
              </a:spcAft>
            </a:pPr>
            <a:r>
              <a:rPr kumimoji="1" lang="en-US" altLang="zh-CN" sz="1050" b="1">
                <a:solidFill>
                  <a:schemeClr val="tx1"/>
                </a:solidFill>
                <a:latin typeface="Helvetica" pitchFamily="2" charset="0"/>
              </a:rPr>
              <a:t>30,000 London restaurant reviews</a:t>
            </a:r>
            <a:endParaRPr kumimoji="1" lang="zh-CN" altLang="en-US" sz="1050" b="1">
              <a:solidFill>
                <a:schemeClr val="tx1"/>
              </a:solidFill>
              <a:latin typeface="Helvetica" pitchFamily="2" charset="0"/>
            </a:endParaRPr>
          </a:p>
        </p:txBody>
      </p:sp>
      <p:sp>
        <p:nvSpPr>
          <p:cNvPr id="17" name="圆角矩形 16">
            <a:extLst>
              <a:ext uri="{FF2B5EF4-FFF2-40B4-BE49-F238E27FC236}">
                <a16:creationId xmlns:a16="http://schemas.microsoft.com/office/drawing/2014/main" id="{BF7E083F-9DB7-704D-9C88-BAD679FFE79C}"/>
              </a:ext>
            </a:extLst>
          </p:cNvPr>
          <p:cNvSpPr/>
          <p:nvPr/>
        </p:nvSpPr>
        <p:spPr>
          <a:xfrm>
            <a:off x="5282816" y="1728202"/>
            <a:ext cx="1382679" cy="613610"/>
          </a:xfrm>
          <a:prstGeom prst="roundRect">
            <a:avLst/>
          </a:prstGeom>
          <a:solidFill>
            <a:srgbClr val="E49039">
              <a:alpha val="5019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300"/>
              </a:spcAft>
            </a:pPr>
            <a:r>
              <a:rPr kumimoji="1" lang="en-US" altLang="zh-CN" sz="1200" b="1">
                <a:solidFill>
                  <a:schemeClr val="tx1"/>
                </a:solidFill>
                <a:latin typeface="Helvetica" pitchFamily="2" charset="0"/>
              </a:rPr>
              <a:t>Words around one theme</a:t>
            </a:r>
            <a:endParaRPr kumimoji="1" lang="zh-CN" altLang="en-US" sz="1200" b="1" err="1">
              <a:solidFill>
                <a:schemeClr val="tx1"/>
              </a:solidFill>
              <a:latin typeface="Helvetica" pitchFamily="2" charset="0"/>
            </a:endParaRPr>
          </a:p>
        </p:txBody>
      </p:sp>
      <p:sp>
        <p:nvSpPr>
          <p:cNvPr id="24" name="虚尾箭头 23">
            <a:extLst>
              <a:ext uri="{FF2B5EF4-FFF2-40B4-BE49-F238E27FC236}">
                <a16:creationId xmlns:a16="http://schemas.microsoft.com/office/drawing/2014/main" id="{2C6BFEDB-8716-244C-A796-8E075D8E789D}"/>
              </a:ext>
            </a:extLst>
          </p:cNvPr>
          <p:cNvSpPr/>
          <p:nvPr/>
        </p:nvSpPr>
        <p:spPr>
          <a:xfrm>
            <a:off x="2803833" y="1879933"/>
            <a:ext cx="2357714" cy="270711"/>
          </a:xfrm>
          <a:prstGeom prst="stripedRightArrow">
            <a:avLst/>
          </a:prstGeom>
          <a:solidFill>
            <a:srgbClr val="E49039"/>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latin typeface="Helvetica" pitchFamily="2" charset="0"/>
            </a:endParaRPr>
          </a:p>
        </p:txBody>
      </p:sp>
      <p:sp>
        <p:nvSpPr>
          <p:cNvPr id="32" name="虚尾箭头 31">
            <a:extLst>
              <a:ext uri="{FF2B5EF4-FFF2-40B4-BE49-F238E27FC236}">
                <a16:creationId xmlns:a16="http://schemas.microsoft.com/office/drawing/2014/main" id="{B1473A2C-7985-9B4C-B9F1-497EC85381DF}"/>
              </a:ext>
            </a:extLst>
          </p:cNvPr>
          <p:cNvSpPr/>
          <p:nvPr/>
        </p:nvSpPr>
        <p:spPr>
          <a:xfrm rot="9556256">
            <a:off x="4113874" y="2398127"/>
            <a:ext cx="1112742" cy="312274"/>
          </a:xfrm>
          <a:prstGeom prst="stripedRightArrow">
            <a:avLst/>
          </a:prstGeom>
          <a:solidFill>
            <a:srgbClr val="E49039"/>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latin typeface="Helvetica" pitchFamily="2" charset="0"/>
            </a:endParaRPr>
          </a:p>
        </p:txBody>
      </p:sp>
      <p:pic>
        <p:nvPicPr>
          <p:cNvPr id="26" name="图形 25" descr="带齿轮的头部">
            <a:extLst>
              <a:ext uri="{FF2B5EF4-FFF2-40B4-BE49-F238E27FC236}">
                <a16:creationId xmlns:a16="http://schemas.microsoft.com/office/drawing/2014/main" id="{9200B74E-2D0D-584A-A847-E1381A9124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3752" y="2104718"/>
            <a:ext cx="373456" cy="373456"/>
          </a:xfrm>
          <a:prstGeom prst="rect">
            <a:avLst/>
          </a:prstGeom>
        </p:spPr>
      </p:pic>
      <p:sp>
        <p:nvSpPr>
          <p:cNvPr id="27" name="圆柱体 26">
            <a:extLst>
              <a:ext uri="{FF2B5EF4-FFF2-40B4-BE49-F238E27FC236}">
                <a16:creationId xmlns:a16="http://schemas.microsoft.com/office/drawing/2014/main" id="{E6517EA5-C75B-7F4D-8026-A3A4C9BA8729}"/>
              </a:ext>
            </a:extLst>
          </p:cNvPr>
          <p:cNvSpPr/>
          <p:nvPr/>
        </p:nvSpPr>
        <p:spPr>
          <a:xfrm>
            <a:off x="3465330" y="1609784"/>
            <a:ext cx="817672" cy="267701"/>
          </a:xfrm>
          <a:prstGeom prst="can">
            <a:avLst/>
          </a:prstGeom>
          <a:solidFill>
            <a:schemeClr val="accent5"/>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300"/>
              </a:spcAft>
            </a:pPr>
            <a:r>
              <a:rPr kumimoji="1" lang="en-US" altLang="zh-CN" sz="1000" b="1">
                <a:solidFill>
                  <a:schemeClr val="tx2"/>
                </a:solidFill>
                <a:latin typeface="Helvetica" pitchFamily="2" charset="0"/>
              </a:rPr>
              <a:t>Word2Vec</a:t>
            </a:r>
            <a:endParaRPr kumimoji="1" lang="zh-CN" altLang="en-US" sz="1000" b="1" err="1">
              <a:solidFill>
                <a:schemeClr val="tx2"/>
              </a:solidFill>
              <a:latin typeface="Helvetica" pitchFamily="2" charset="0"/>
            </a:endParaRPr>
          </a:p>
        </p:txBody>
      </p:sp>
      <p:cxnSp>
        <p:nvCxnSpPr>
          <p:cNvPr id="29" name="直线连接符 28">
            <a:extLst>
              <a:ext uri="{FF2B5EF4-FFF2-40B4-BE49-F238E27FC236}">
                <a16:creationId xmlns:a16="http://schemas.microsoft.com/office/drawing/2014/main" id="{2E3EAB8B-9B41-D041-BD3E-C835431434CD}"/>
              </a:ext>
            </a:extLst>
          </p:cNvPr>
          <p:cNvCxnSpPr/>
          <p:nvPr/>
        </p:nvCxnSpPr>
        <p:spPr>
          <a:xfrm>
            <a:off x="7057577" y="1683336"/>
            <a:ext cx="0" cy="3608777"/>
          </a:xfrm>
          <a:prstGeom prst="line">
            <a:avLst/>
          </a:prstGeom>
          <a:ln w="635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0F892642-683D-8B47-B415-52BFD633F115}"/>
              </a:ext>
            </a:extLst>
          </p:cNvPr>
          <p:cNvCxnSpPr/>
          <p:nvPr/>
        </p:nvCxnSpPr>
        <p:spPr>
          <a:xfrm>
            <a:off x="6773779" y="2960252"/>
            <a:ext cx="0" cy="1250798"/>
          </a:xfrm>
          <a:prstGeom prst="straightConnector1">
            <a:avLst/>
          </a:prstGeom>
          <a:ln w="6350">
            <a:solidFill>
              <a:schemeClr val="accent5">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067151AD-7C6C-7E49-ACDE-FE7022412CC9}"/>
              </a:ext>
            </a:extLst>
          </p:cNvPr>
          <p:cNvSpPr txBox="1"/>
          <p:nvPr/>
        </p:nvSpPr>
        <p:spPr>
          <a:xfrm>
            <a:off x="2118167" y="6018835"/>
            <a:ext cx="0" cy="0"/>
          </a:xfrm>
          <a:prstGeom prst="rect">
            <a:avLst/>
          </a:prstGeom>
          <a:noFill/>
        </p:spPr>
        <p:txBody>
          <a:bodyPr vert="horz" wrap="none" rtlCol="0">
            <a:noAutofit/>
          </a:bodyPr>
          <a:lstStyle/>
          <a:p>
            <a:pPr marL="180000" indent="-180000" algn="l">
              <a:spcAft>
                <a:spcPts val="300"/>
              </a:spcAft>
              <a:buFont typeface="Arial" panose="020B0604020202020204" pitchFamily="34" charset="0"/>
              <a:buChar char="•"/>
            </a:pPr>
            <a:endParaRPr kumimoji="1" lang="zh-CN" altLang="en-US" sz="1000" err="1">
              <a:solidFill>
                <a:schemeClr val="tx2"/>
              </a:solidFill>
            </a:endParaRPr>
          </a:p>
        </p:txBody>
      </p:sp>
      <p:pic>
        <p:nvPicPr>
          <p:cNvPr id="53" name="图形 52" descr="指向右边的反手食指">
            <a:extLst>
              <a:ext uri="{FF2B5EF4-FFF2-40B4-BE49-F238E27FC236}">
                <a16:creationId xmlns:a16="http://schemas.microsoft.com/office/drawing/2014/main" id="{6662B00D-4D17-1149-9FD6-87DE5AFCE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31299" y="3203143"/>
            <a:ext cx="373895" cy="373895"/>
          </a:xfrm>
          <a:prstGeom prst="rect">
            <a:avLst/>
          </a:prstGeom>
        </p:spPr>
      </p:pic>
      <p:sp>
        <p:nvSpPr>
          <p:cNvPr id="54" name="文本框 53">
            <a:extLst>
              <a:ext uri="{FF2B5EF4-FFF2-40B4-BE49-F238E27FC236}">
                <a16:creationId xmlns:a16="http://schemas.microsoft.com/office/drawing/2014/main" id="{0F058925-2DB0-B942-96FF-D7CA89BB8B85}"/>
              </a:ext>
            </a:extLst>
          </p:cNvPr>
          <p:cNvSpPr txBox="1"/>
          <p:nvPr/>
        </p:nvSpPr>
        <p:spPr>
          <a:xfrm>
            <a:off x="7692831" y="3203143"/>
            <a:ext cx="1499295" cy="410932"/>
          </a:xfrm>
          <a:prstGeom prst="rect">
            <a:avLst/>
          </a:prstGeom>
          <a:noFill/>
        </p:spPr>
        <p:txBody>
          <a:bodyPr vert="horz" wrap="square" rtlCol="0">
            <a:noAutofit/>
          </a:bodyPr>
          <a:lstStyle/>
          <a:p>
            <a:pPr algn="l">
              <a:spcAft>
                <a:spcPts val="300"/>
              </a:spcAft>
            </a:pPr>
            <a:r>
              <a:rPr kumimoji="1" lang="en-US" altLang="zh-CN" sz="1200" b="1">
                <a:solidFill>
                  <a:schemeClr val="tx2"/>
                </a:solidFill>
                <a:latin typeface="Helvetica" pitchFamily="2" charset="0"/>
              </a:rPr>
              <a:t>Improve the quality of service</a:t>
            </a:r>
            <a:endParaRPr kumimoji="1" lang="zh-CN" altLang="en-US" sz="1200" b="1">
              <a:solidFill>
                <a:schemeClr val="tx2"/>
              </a:solidFill>
              <a:latin typeface="Helvetica" pitchFamily="2" charset="0"/>
            </a:endParaRPr>
          </a:p>
        </p:txBody>
      </p:sp>
      <p:sp>
        <p:nvSpPr>
          <p:cNvPr id="4" name="TextBox 3">
            <a:extLst>
              <a:ext uri="{FF2B5EF4-FFF2-40B4-BE49-F238E27FC236}">
                <a16:creationId xmlns:a16="http://schemas.microsoft.com/office/drawing/2014/main" id="{22191B25-2ED4-0847-B88F-A2D2705004BA}"/>
              </a:ext>
            </a:extLst>
          </p:cNvPr>
          <p:cNvSpPr txBox="1"/>
          <p:nvPr/>
        </p:nvSpPr>
        <p:spPr>
          <a:xfrm>
            <a:off x="7324826" y="1754204"/>
            <a:ext cx="0" cy="0"/>
          </a:xfrm>
          <a:prstGeom prst="rect">
            <a:avLst/>
          </a:prstGeom>
          <a:noFill/>
        </p:spPr>
        <p:txBody>
          <a:bodyPr vert="horz" wrap="none" rtlCol="0">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pic>
        <p:nvPicPr>
          <p:cNvPr id="30" name="图形 52" descr="指向右边的反手食指">
            <a:extLst>
              <a:ext uri="{FF2B5EF4-FFF2-40B4-BE49-F238E27FC236}">
                <a16:creationId xmlns:a16="http://schemas.microsoft.com/office/drawing/2014/main" id="{6C1AE1D7-D365-4A09-894A-716444EAF0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35262" y="3925544"/>
            <a:ext cx="373895" cy="373895"/>
          </a:xfrm>
          <a:prstGeom prst="rect">
            <a:avLst/>
          </a:prstGeom>
        </p:spPr>
      </p:pic>
      <p:sp>
        <p:nvSpPr>
          <p:cNvPr id="33" name="文本框 53">
            <a:extLst>
              <a:ext uri="{FF2B5EF4-FFF2-40B4-BE49-F238E27FC236}">
                <a16:creationId xmlns:a16="http://schemas.microsoft.com/office/drawing/2014/main" id="{C90E7C36-834B-4022-8945-EB0D6A6159C4}"/>
              </a:ext>
            </a:extLst>
          </p:cNvPr>
          <p:cNvSpPr txBox="1"/>
          <p:nvPr/>
        </p:nvSpPr>
        <p:spPr>
          <a:xfrm>
            <a:off x="7697044" y="3925544"/>
            <a:ext cx="1348731" cy="410932"/>
          </a:xfrm>
          <a:prstGeom prst="rect">
            <a:avLst/>
          </a:prstGeom>
          <a:noFill/>
        </p:spPr>
        <p:txBody>
          <a:bodyPr vert="horz" wrap="square" lIns="91440" tIns="45720" rIns="91440" bIns="45720" rtlCol="0" anchor="t">
            <a:noAutofit/>
          </a:bodyPr>
          <a:lstStyle/>
          <a:p>
            <a:pPr>
              <a:spcAft>
                <a:spcPts val="300"/>
              </a:spcAft>
            </a:pPr>
            <a:r>
              <a:rPr kumimoji="1" lang="en-US" altLang="zh-CN" sz="1200" b="1">
                <a:solidFill>
                  <a:schemeClr val="tx2"/>
                </a:solidFill>
                <a:latin typeface="Helvetica"/>
                <a:cs typeface="Helvetica"/>
              </a:rPr>
              <a:t>Reduce the service time</a:t>
            </a:r>
            <a:endParaRPr lang="en-US" altLang="zh-CN" sz="1200" b="1">
              <a:solidFill>
                <a:schemeClr val="tx2"/>
              </a:solidFill>
              <a:latin typeface="Helvetica" pitchFamily="2" charset="0"/>
              <a:cs typeface="Helvetica"/>
            </a:endParaRPr>
          </a:p>
        </p:txBody>
      </p:sp>
      <p:cxnSp>
        <p:nvCxnSpPr>
          <p:cNvPr id="34" name="直线箭头连接符 33">
            <a:extLst>
              <a:ext uri="{FF2B5EF4-FFF2-40B4-BE49-F238E27FC236}">
                <a16:creationId xmlns:a16="http://schemas.microsoft.com/office/drawing/2014/main" id="{76AAC71B-6C43-9343-AA04-5CE889BEA143}"/>
              </a:ext>
            </a:extLst>
          </p:cNvPr>
          <p:cNvCxnSpPr>
            <a:cxnSpLocks/>
          </p:cNvCxnSpPr>
          <p:nvPr/>
        </p:nvCxnSpPr>
        <p:spPr>
          <a:xfrm>
            <a:off x="6878052" y="3627809"/>
            <a:ext cx="0" cy="1194210"/>
          </a:xfrm>
          <a:prstGeom prst="straightConnector1">
            <a:avLst/>
          </a:prstGeom>
          <a:ln w="6350">
            <a:solidFill>
              <a:schemeClr val="accent5">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Espace réservé du texte 1">
            <a:extLst>
              <a:ext uri="{FF2B5EF4-FFF2-40B4-BE49-F238E27FC236}">
                <a16:creationId xmlns:a16="http://schemas.microsoft.com/office/drawing/2014/main" id="{0C791CFB-E0CF-0944-9A6B-79E738F49889}"/>
              </a:ext>
            </a:extLst>
          </p:cNvPr>
          <p:cNvSpPr txBox="1">
            <a:spLocks/>
          </p:cNvSpPr>
          <p:nvPr/>
        </p:nvSpPr>
        <p:spPr>
          <a:xfrm>
            <a:off x="7235311" y="1666400"/>
            <a:ext cx="2496586" cy="1549093"/>
          </a:xfrm>
          <a:prstGeom prst="rect">
            <a:avLst/>
          </a:prstGeom>
        </p:spPr>
        <p:txBody>
          <a:bodyPr vert="horz" lIns="0" tIns="45720" rIns="0" bIns="45720" rtlCol="0" anchor="t">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r>
              <a:rPr lang="en-US" b="1" i="0">
                <a:solidFill>
                  <a:schemeClr val="accent5">
                    <a:lumMod val="25000"/>
                  </a:schemeClr>
                </a:solidFill>
                <a:latin typeface="Helvetica Neue"/>
              </a:rPr>
              <a:t>Our approach</a:t>
            </a:r>
          </a:p>
          <a:p>
            <a:pPr marL="171450" indent="-171450">
              <a:buFont typeface="Wingdings"/>
              <a:buChar char="Ø"/>
            </a:pPr>
            <a:r>
              <a:rPr lang="en-US" i="0">
                <a:solidFill>
                  <a:schemeClr val="accent5">
                    <a:lumMod val="25000"/>
                  </a:schemeClr>
                </a:solidFill>
                <a:latin typeface="Helvetica Neue"/>
              </a:rPr>
              <a:t>Corpus construction</a:t>
            </a:r>
          </a:p>
          <a:p>
            <a:pPr marL="171450" indent="-171450">
              <a:buFont typeface="Wingdings"/>
              <a:buChar char="Ø"/>
            </a:pPr>
            <a:r>
              <a:rPr lang="en-US" i="0">
                <a:solidFill>
                  <a:schemeClr val="accent5">
                    <a:lumMod val="25000"/>
                  </a:schemeClr>
                </a:solidFill>
                <a:latin typeface="Helvetica Neue"/>
              </a:rPr>
              <a:t>Word2Vec</a:t>
            </a:r>
          </a:p>
          <a:p>
            <a:pPr marL="171450" indent="-171450">
              <a:buFont typeface="Wingdings"/>
              <a:buChar char="Ø"/>
            </a:pPr>
            <a:endParaRPr lang="en-US" i="0">
              <a:solidFill>
                <a:schemeClr val="accent5">
                  <a:lumMod val="25000"/>
                </a:schemeClr>
              </a:solidFill>
              <a:latin typeface="Helvetica Neue"/>
            </a:endParaRPr>
          </a:p>
          <a:p>
            <a:r>
              <a:rPr lang="en-US" b="1" i="0">
                <a:solidFill>
                  <a:schemeClr val="accent5">
                    <a:lumMod val="25000"/>
                  </a:schemeClr>
                </a:solidFill>
                <a:latin typeface="Helvetica Neue"/>
              </a:rPr>
              <a:t>Recommendations</a:t>
            </a:r>
          </a:p>
        </p:txBody>
      </p:sp>
    </p:spTree>
    <p:extLst>
      <p:ext uri="{BB962C8B-B14F-4D97-AF65-F5344CB8AC3E}">
        <p14:creationId xmlns:p14="http://schemas.microsoft.com/office/powerpoint/2010/main" val="104743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a:extLst>
              <a:ext uri="{FF2B5EF4-FFF2-40B4-BE49-F238E27FC236}">
                <a16:creationId xmlns:a16="http://schemas.microsoft.com/office/drawing/2014/main" id="{F0E2F7C5-2E00-AB47-AE58-1114B47DEC9B}"/>
              </a:ext>
            </a:extLst>
          </p:cNvPr>
          <p:cNvSpPr/>
          <p:nvPr/>
        </p:nvSpPr>
        <p:spPr>
          <a:xfrm>
            <a:off x="6555138" y="2420109"/>
            <a:ext cx="2380254" cy="2881099"/>
          </a:xfrm>
          <a:prstGeom prst="roundRect">
            <a:avLst>
              <a:gd name="adj" fmla="val 10962"/>
            </a:avLst>
          </a:prstGeom>
          <a:noFill/>
          <a:ln w="19050">
            <a:solidFill>
              <a:schemeClr val="accent5">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We identified three areas of improvements to enhance the customer experience and gain market shares</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8</a:t>
            </a:fld>
            <a:endParaRPr lang="en-US">
              <a:solidFill>
                <a:schemeClr val="accent5">
                  <a:lumMod val="25000"/>
                </a:schemeClr>
              </a:solidFill>
              <a:latin typeface="Helvetica Neue"/>
            </a:endParaRPr>
          </a:p>
        </p:txBody>
      </p:sp>
      <p:sp>
        <p:nvSpPr>
          <p:cNvPr id="8" name="Rounded Rectangle 10">
            <a:extLst>
              <a:ext uri="{FF2B5EF4-FFF2-40B4-BE49-F238E27FC236}">
                <a16:creationId xmlns:a16="http://schemas.microsoft.com/office/drawing/2014/main" id="{DD3CD66D-C9EE-4F7F-A282-2054805A520E}"/>
              </a:ext>
            </a:extLst>
          </p:cNvPr>
          <p:cNvSpPr/>
          <p:nvPr/>
        </p:nvSpPr>
        <p:spPr bwMode="auto">
          <a:xfrm>
            <a:off x="869675" y="5597262"/>
            <a:ext cx="8176100" cy="640051"/>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49263" algn="just" defTabSz="801688">
              <a:lnSpc>
                <a:spcPct val="110000"/>
              </a:lnSpc>
            </a:pPr>
            <a:r>
              <a:rPr lang="en-US" sz="1050">
                <a:solidFill>
                  <a:schemeClr val="accent5">
                    <a:lumMod val="25000"/>
                  </a:schemeClr>
                </a:solidFill>
                <a:latin typeface="Helvetica Neue"/>
              </a:rPr>
              <a:t>We subdivided the issues into </a:t>
            </a:r>
            <a:r>
              <a:rPr lang="en-US" sz="1050" b="1">
                <a:solidFill>
                  <a:schemeClr val="accent5">
                    <a:lumMod val="25000"/>
                  </a:schemeClr>
                </a:solidFill>
                <a:latin typeface="Helvetica Neue"/>
              </a:rPr>
              <a:t>three categories and sub-categories</a:t>
            </a:r>
            <a:r>
              <a:rPr lang="en-US" sz="1050">
                <a:solidFill>
                  <a:schemeClr val="accent5">
                    <a:lumMod val="25000"/>
                  </a:schemeClr>
                </a:solidFill>
                <a:latin typeface="Helvetica Neue"/>
              </a:rPr>
              <a:t> in order to have a holistic view of the business issues.</a:t>
            </a: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15000"/>
              </a:lnSpc>
              <a:spcAft>
                <a:spcPts val="1000"/>
              </a:spcAft>
            </a:pPr>
            <a:r>
              <a:rPr lang="en-ZA" sz="1600" b="1">
                <a:solidFill>
                  <a:schemeClr val="accent5">
                    <a:lumMod val="25000"/>
                  </a:schemeClr>
                </a:solidFill>
                <a:latin typeface="Helvetica Neue"/>
                <a:ea typeface="Calibri"/>
                <a:cs typeface="Calibri"/>
              </a:rPr>
              <a:t>Recommendations</a:t>
            </a:r>
          </a:p>
        </p:txBody>
      </p:sp>
      <p:sp>
        <p:nvSpPr>
          <p:cNvPr id="48" name="Isosceles Triangle 12">
            <a:extLst>
              <a:ext uri="{FF2B5EF4-FFF2-40B4-BE49-F238E27FC236}">
                <a16:creationId xmlns:a16="http://schemas.microsoft.com/office/drawing/2014/main" id="{EA788674-20E7-49FD-94BC-F8C9E34AB220}"/>
              </a:ext>
            </a:extLst>
          </p:cNvPr>
          <p:cNvSpPr/>
          <p:nvPr/>
        </p:nvSpPr>
        <p:spPr bwMode="auto">
          <a:xfrm rot="5400000">
            <a:off x="1083293" y="5800575"/>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pic>
        <p:nvPicPr>
          <p:cNvPr id="34" name="Picture 33">
            <a:extLst>
              <a:ext uri="{FF2B5EF4-FFF2-40B4-BE49-F238E27FC236}">
                <a16:creationId xmlns:a16="http://schemas.microsoft.com/office/drawing/2014/main" id="{39F9F33B-8265-E04D-AF67-FE10967336E0}"/>
              </a:ext>
            </a:extLst>
          </p:cNvPr>
          <p:cNvPicPr>
            <a:picLocks noChangeAspect="1"/>
          </p:cNvPicPr>
          <p:nvPr/>
        </p:nvPicPr>
        <p:blipFill>
          <a:blip r:embed="rId2">
            <a:clrChange>
              <a:clrFrom>
                <a:srgbClr val="F8FAFB"/>
              </a:clrFrom>
              <a:clrTo>
                <a:srgbClr val="F8FAFB">
                  <a:alpha val="0"/>
                </a:srgbClr>
              </a:clrTo>
            </a:clrChange>
            <a:extLst>
              <a:ext uri="{28A0092B-C50C-407E-A947-70E740481C1C}">
                <a14:useLocalDpi xmlns:a14="http://schemas.microsoft.com/office/drawing/2010/main" val="0"/>
              </a:ext>
            </a:extLst>
          </a:blip>
          <a:srcRect l="3472" r="3472"/>
          <a:stretch/>
        </p:blipFill>
        <p:spPr>
          <a:xfrm>
            <a:off x="7474116" y="1556792"/>
            <a:ext cx="546618" cy="548640"/>
          </a:xfrm>
          <a:prstGeom prst="ellipse">
            <a:avLst/>
          </a:prstGeom>
          <a:ln w="12700">
            <a:solidFill>
              <a:srgbClr val="84B1DC"/>
            </a:solidFill>
          </a:ln>
        </p:spPr>
      </p:pic>
      <p:sp>
        <p:nvSpPr>
          <p:cNvPr id="38" name="Rounded Rectangle 10">
            <a:extLst>
              <a:ext uri="{FF2B5EF4-FFF2-40B4-BE49-F238E27FC236}">
                <a16:creationId xmlns:a16="http://schemas.microsoft.com/office/drawing/2014/main" id="{C9372DCE-F8A8-D741-B8D7-902E1CF5E56E}"/>
              </a:ext>
            </a:extLst>
          </p:cNvPr>
          <p:cNvSpPr/>
          <p:nvPr/>
        </p:nvSpPr>
        <p:spPr bwMode="auto">
          <a:xfrm>
            <a:off x="6684188" y="2189448"/>
            <a:ext cx="2122154" cy="461833"/>
          </a:xfrm>
          <a:prstGeom prst="roundRect">
            <a:avLst/>
          </a:prstGeom>
          <a:solidFill>
            <a:schemeClr val="accent5">
              <a:lumMod val="75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Branding</a:t>
            </a:r>
          </a:p>
        </p:txBody>
      </p:sp>
      <p:grpSp>
        <p:nvGrpSpPr>
          <p:cNvPr id="4" name="Groupe 3">
            <a:extLst>
              <a:ext uri="{FF2B5EF4-FFF2-40B4-BE49-F238E27FC236}">
                <a16:creationId xmlns:a16="http://schemas.microsoft.com/office/drawing/2014/main" id="{2820F801-09CA-477F-8BFD-1FEF2E919C0D}"/>
              </a:ext>
            </a:extLst>
          </p:cNvPr>
          <p:cNvGrpSpPr/>
          <p:nvPr/>
        </p:nvGrpSpPr>
        <p:grpSpPr>
          <a:xfrm>
            <a:off x="3798105" y="1567908"/>
            <a:ext cx="2380254" cy="3744415"/>
            <a:chOff x="484987" y="1634598"/>
            <a:chExt cx="2380254" cy="3744415"/>
          </a:xfrm>
        </p:grpSpPr>
        <p:sp>
          <p:nvSpPr>
            <p:cNvPr id="30" name="Rounded Rectangle 29">
              <a:extLst>
                <a:ext uri="{FF2B5EF4-FFF2-40B4-BE49-F238E27FC236}">
                  <a16:creationId xmlns:a16="http://schemas.microsoft.com/office/drawing/2014/main" id="{570334B6-F1F8-3F4C-89E1-BE6DC48A717E}"/>
                </a:ext>
              </a:extLst>
            </p:cNvPr>
            <p:cNvSpPr/>
            <p:nvPr/>
          </p:nvSpPr>
          <p:spPr>
            <a:xfrm>
              <a:off x="484987" y="2497914"/>
              <a:ext cx="2380254" cy="2881099"/>
            </a:xfrm>
            <a:prstGeom prst="roundRect">
              <a:avLst>
                <a:gd name="adj" fmla="val 10962"/>
              </a:avLst>
            </a:prstGeom>
            <a:noFill/>
            <a:ln w="19050">
              <a:solidFill>
                <a:schemeClr val="accent5">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sp>
          <p:nvSpPr>
            <p:cNvPr id="10" name="Rounded Rectangle 10">
              <a:extLst>
                <a:ext uri="{FF2B5EF4-FFF2-40B4-BE49-F238E27FC236}">
                  <a16:creationId xmlns:a16="http://schemas.microsoft.com/office/drawing/2014/main" id="{BDE20D92-AF3E-1743-B30B-0210CF350007}"/>
                </a:ext>
              </a:extLst>
            </p:cNvPr>
            <p:cNvSpPr/>
            <p:nvPr/>
          </p:nvSpPr>
          <p:spPr bwMode="auto">
            <a:xfrm>
              <a:off x="708339" y="3490623"/>
              <a:ext cx="1929231" cy="421661"/>
            </a:xfrm>
            <a:prstGeom prst="roundRect">
              <a:avLst/>
            </a:prstGeom>
            <a:solidFill>
              <a:srgbClr val="D9D9D9"/>
            </a:solidFill>
            <a:ln w="12700" cap="flat" cmpd="sng" algn="ctr">
              <a:solidFill>
                <a:srgbClr val="BCBCBC"/>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100" b="1">
                  <a:solidFill>
                    <a:schemeClr val="accent5">
                      <a:lumMod val="25000"/>
                    </a:schemeClr>
                  </a:solidFill>
                  <a:latin typeface="Helvetica Neue"/>
                </a:rPr>
                <a:t>Quality</a:t>
              </a:r>
            </a:p>
          </p:txBody>
        </p:sp>
        <p:pic>
          <p:nvPicPr>
            <p:cNvPr id="33" name="Picture 32">
              <a:extLst>
                <a:ext uri="{FF2B5EF4-FFF2-40B4-BE49-F238E27FC236}">
                  <a16:creationId xmlns:a16="http://schemas.microsoft.com/office/drawing/2014/main" id="{A1997607-FFDB-A149-9DB0-AC03259DF6BB}"/>
                </a:ext>
              </a:extLst>
            </p:cNvPr>
            <p:cNvPicPr>
              <a:picLocks noChangeAspect="1"/>
            </p:cNvPicPr>
            <p:nvPr/>
          </p:nvPicPr>
          <p:blipFill>
            <a:blip r:embed="rId3">
              <a:clrChange>
                <a:clrFrom>
                  <a:srgbClr val="F8FAFB"/>
                </a:clrFrom>
                <a:clrTo>
                  <a:srgbClr val="F8FAFB">
                    <a:alpha val="0"/>
                  </a:srgbClr>
                </a:clrTo>
              </a:clrChange>
              <a:extLst>
                <a:ext uri="{28A0092B-C50C-407E-A947-70E740481C1C}">
                  <a14:useLocalDpi xmlns:a14="http://schemas.microsoft.com/office/drawing/2010/main" val="0"/>
                </a:ext>
              </a:extLst>
            </a:blip>
            <a:srcRect t="1017" b="1017"/>
            <a:stretch/>
          </p:blipFill>
          <p:spPr>
            <a:xfrm>
              <a:off x="1399645" y="1634598"/>
              <a:ext cx="546618" cy="548640"/>
            </a:xfrm>
            <a:prstGeom prst="ellipse">
              <a:avLst/>
            </a:prstGeom>
            <a:ln w="12700">
              <a:solidFill>
                <a:srgbClr val="84B1DC"/>
              </a:solidFill>
            </a:ln>
          </p:spPr>
        </p:pic>
        <p:sp>
          <p:nvSpPr>
            <p:cNvPr id="36" name="Rounded Rectangle 10">
              <a:extLst>
                <a:ext uri="{FF2B5EF4-FFF2-40B4-BE49-F238E27FC236}">
                  <a16:creationId xmlns:a16="http://schemas.microsoft.com/office/drawing/2014/main" id="{F62FFB9C-526D-4040-9053-29F2EE0F859A}"/>
                </a:ext>
              </a:extLst>
            </p:cNvPr>
            <p:cNvSpPr/>
            <p:nvPr/>
          </p:nvSpPr>
          <p:spPr bwMode="auto">
            <a:xfrm>
              <a:off x="614037" y="2266998"/>
              <a:ext cx="2122154" cy="461833"/>
            </a:xfrm>
            <a:prstGeom prst="roundRect">
              <a:avLst/>
            </a:prstGeom>
            <a:solidFill>
              <a:schemeClr val="accent5">
                <a:lumMod val="75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Food</a:t>
              </a:r>
              <a:endParaRPr lang="en-US" sz="700" b="1">
                <a:solidFill>
                  <a:srgbClr val="002060"/>
                </a:solidFill>
                <a:latin typeface="Helvetica Neue"/>
              </a:endParaRPr>
            </a:p>
          </p:txBody>
        </p:sp>
        <p:sp>
          <p:nvSpPr>
            <p:cNvPr id="39" name="Rounded Rectangle 10">
              <a:extLst>
                <a:ext uri="{FF2B5EF4-FFF2-40B4-BE49-F238E27FC236}">
                  <a16:creationId xmlns:a16="http://schemas.microsoft.com/office/drawing/2014/main" id="{681ED327-0984-9E4F-8FA4-AE4036833F90}"/>
                </a:ext>
              </a:extLst>
            </p:cNvPr>
            <p:cNvSpPr/>
            <p:nvPr/>
          </p:nvSpPr>
          <p:spPr bwMode="auto">
            <a:xfrm>
              <a:off x="708339" y="4106221"/>
              <a:ext cx="1929231" cy="421661"/>
            </a:xfrm>
            <a:prstGeom prst="roundRect">
              <a:avLst/>
            </a:prstGeom>
            <a:solidFill>
              <a:srgbClr val="D9D9D9"/>
            </a:solidFill>
            <a:ln w="12700" cap="flat" cmpd="sng" algn="ctr">
              <a:solidFill>
                <a:srgbClr val="BCBCBC"/>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100" b="1">
                  <a:solidFill>
                    <a:schemeClr val="accent5">
                      <a:lumMod val="25000"/>
                    </a:schemeClr>
                  </a:solidFill>
                  <a:latin typeface="Helvetica Neue"/>
                </a:rPr>
                <a:t>Menu</a:t>
              </a:r>
            </a:p>
          </p:txBody>
        </p:sp>
      </p:grpSp>
      <p:grpSp>
        <p:nvGrpSpPr>
          <p:cNvPr id="5" name="Groupe 4">
            <a:extLst>
              <a:ext uri="{FF2B5EF4-FFF2-40B4-BE49-F238E27FC236}">
                <a16:creationId xmlns:a16="http://schemas.microsoft.com/office/drawing/2014/main" id="{28200D01-BBCB-43BF-97CD-FCB2993C4889}"/>
              </a:ext>
            </a:extLst>
          </p:cNvPr>
          <p:cNvGrpSpPr/>
          <p:nvPr/>
        </p:nvGrpSpPr>
        <p:grpSpPr>
          <a:xfrm>
            <a:off x="1061892" y="1583580"/>
            <a:ext cx="2380254" cy="3728743"/>
            <a:chOff x="3796882" y="1572465"/>
            <a:chExt cx="2380254" cy="3728743"/>
          </a:xfrm>
        </p:grpSpPr>
        <p:sp>
          <p:nvSpPr>
            <p:cNvPr id="40" name="Rounded Rectangle 39">
              <a:extLst>
                <a:ext uri="{FF2B5EF4-FFF2-40B4-BE49-F238E27FC236}">
                  <a16:creationId xmlns:a16="http://schemas.microsoft.com/office/drawing/2014/main" id="{37561BAC-D8CB-9748-B8F6-CAE967CBBE5A}"/>
                </a:ext>
              </a:extLst>
            </p:cNvPr>
            <p:cNvSpPr/>
            <p:nvPr/>
          </p:nvSpPr>
          <p:spPr>
            <a:xfrm>
              <a:off x="3796882" y="2420109"/>
              <a:ext cx="2380254" cy="2881099"/>
            </a:xfrm>
            <a:prstGeom prst="roundRect">
              <a:avLst>
                <a:gd name="adj" fmla="val 10962"/>
              </a:avLst>
            </a:prstGeom>
            <a:noFill/>
            <a:ln w="19050">
              <a:solidFill>
                <a:schemeClr val="accent5">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000" indent="-180000" algn="l">
                <a:spcAft>
                  <a:spcPts val="300"/>
                </a:spcAft>
                <a:buFont typeface="Arial" panose="020B0604020202020204" pitchFamily="34" charset="0"/>
                <a:buChar char="•"/>
              </a:pPr>
              <a:endParaRPr lang="fr-FR" sz="1000" err="1">
                <a:solidFill>
                  <a:schemeClr val="tx2"/>
                </a:solidFill>
              </a:endParaRPr>
            </a:p>
          </p:txBody>
        </p:sp>
        <p:pic>
          <p:nvPicPr>
            <p:cNvPr id="32" name="Picture 31">
              <a:extLst>
                <a:ext uri="{FF2B5EF4-FFF2-40B4-BE49-F238E27FC236}">
                  <a16:creationId xmlns:a16="http://schemas.microsoft.com/office/drawing/2014/main" id="{3F76D5AF-8BAC-584B-AE07-85E194A7BC4B}"/>
                </a:ext>
              </a:extLst>
            </p:cNvPr>
            <p:cNvPicPr>
              <a:picLocks noChangeAspect="1"/>
            </p:cNvPicPr>
            <p:nvPr/>
          </p:nvPicPr>
          <p:blipFill>
            <a:blip r:embed="rId4">
              <a:clrChange>
                <a:clrFrom>
                  <a:srgbClr val="F8FAFB"/>
                </a:clrFrom>
                <a:clrTo>
                  <a:srgbClr val="F8FAFB">
                    <a:alpha val="0"/>
                  </a:srgbClr>
                </a:clrTo>
              </a:clrChange>
              <a:extLst>
                <a:ext uri="{28A0092B-C50C-407E-A947-70E740481C1C}">
                  <a14:useLocalDpi xmlns:a14="http://schemas.microsoft.com/office/drawing/2010/main" val="0"/>
                </a:ext>
              </a:extLst>
            </a:blip>
            <a:srcRect l="2079" r="2079"/>
            <a:stretch/>
          </p:blipFill>
          <p:spPr>
            <a:xfrm>
              <a:off x="4698150" y="1572465"/>
              <a:ext cx="546618" cy="548640"/>
            </a:xfrm>
            <a:prstGeom prst="ellipse">
              <a:avLst/>
            </a:prstGeom>
            <a:ln w="12700">
              <a:solidFill>
                <a:srgbClr val="84B1DC"/>
              </a:solidFill>
            </a:ln>
          </p:spPr>
        </p:pic>
        <p:sp>
          <p:nvSpPr>
            <p:cNvPr id="37" name="Rounded Rectangle 10">
              <a:extLst>
                <a:ext uri="{FF2B5EF4-FFF2-40B4-BE49-F238E27FC236}">
                  <a16:creationId xmlns:a16="http://schemas.microsoft.com/office/drawing/2014/main" id="{6E944F63-7945-B148-A996-D8123F7927BB}"/>
                </a:ext>
              </a:extLst>
            </p:cNvPr>
            <p:cNvSpPr/>
            <p:nvPr/>
          </p:nvSpPr>
          <p:spPr bwMode="auto">
            <a:xfrm>
              <a:off x="3910382" y="2189193"/>
              <a:ext cx="2122154" cy="461833"/>
            </a:xfrm>
            <a:prstGeom prst="roundRect">
              <a:avLst/>
            </a:prstGeom>
            <a:solidFill>
              <a:schemeClr val="accent5">
                <a:lumMod val="75000"/>
              </a:schemeClr>
            </a:solidFill>
            <a:ln w="12700"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400" b="1">
                  <a:solidFill>
                    <a:srgbClr val="002060"/>
                  </a:solidFill>
                  <a:latin typeface="Helvetica Neue"/>
                </a:rPr>
                <a:t>Service</a:t>
              </a:r>
              <a:endParaRPr lang="en-US" sz="700" b="1">
                <a:solidFill>
                  <a:srgbClr val="002060"/>
                </a:solidFill>
                <a:latin typeface="Helvetica Neue"/>
              </a:endParaRPr>
            </a:p>
          </p:txBody>
        </p:sp>
        <p:sp>
          <p:nvSpPr>
            <p:cNvPr id="41" name="Rounded Rectangle 10">
              <a:extLst>
                <a:ext uri="{FF2B5EF4-FFF2-40B4-BE49-F238E27FC236}">
                  <a16:creationId xmlns:a16="http://schemas.microsoft.com/office/drawing/2014/main" id="{13CEC08E-5881-674E-AEA5-0F696958E281}"/>
                </a:ext>
              </a:extLst>
            </p:cNvPr>
            <p:cNvSpPr/>
            <p:nvPr/>
          </p:nvSpPr>
          <p:spPr bwMode="auto">
            <a:xfrm>
              <a:off x="4066386" y="3412817"/>
              <a:ext cx="1929231" cy="421661"/>
            </a:xfrm>
            <a:prstGeom prst="roundRect">
              <a:avLst/>
            </a:prstGeom>
            <a:solidFill>
              <a:srgbClr val="D9D9D9"/>
            </a:solidFill>
            <a:ln w="12700" cap="flat" cmpd="sng" algn="ctr">
              <a:solidFill>
                <a:srgbClr val="BCBCBC"/>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100" b="1">
                  <a:solidFill>
                    <a:schemeClr val="accent5">
                      <a:lumMod val="25000"/>
                    </a:schemeClr>
                  </a:solidFill>
                  <a:latin typeface="Helvetica Neue"/>
                </a:rPr>
                <a:t>Efficiency</a:t>
              </a:r>
            </a:p>
          </p:txBody>
        </p:sp>
        <p:sp>
          <p:nvSpPr>
            <p:cNvPr id="42" name="Rounded Rectangle 10">
              <a:extLst>
                <a:ext uri="{FF2B5EF4-FFF2-40B4-BE49-F238E27FC236}">
                  <a16:creationId xmlns:a16="http://schemas.microsoft.com/office/drawing/2014/main" id="{550A4FEA-2158-1C4E-A83F-156002224C85}"/>
                </a:ext>
              </a:extLst>
            </p:cNvPr>
            <p:cNvSpPr/>
            <p:nvPr/>
          </p:nvSpPr>
          <p:spPr bwMode="auto">
            <a:xfrm>
              <a:off x="4066386" y="4028416"/>
              <a:ext cx="1929231" cy="421661"/>
            </a:xfrm>
            <a:prstGeom prst="roundRect">
              <a:avLst/>
            </a:prstGeom>
            <a:solidFill>
              <a:srgbClr val="D9D9D9"/>
            </a:solidFill>
            <a:ln w="12700" cap="flat" cmpd="sng" algn="ctr">
              <a:solidFill>
                <a:srgbClr val="BCBCBC"/>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100" b="1">
                  <a:solidFill>
                    <a:schemeClr val="accent5">
                      <a:lumMod val="25000"/>
                    </a:schemeClr>
                  </a:solidFill>
                  <a:latin typeface="Helvetica Neue"/>
                </a:rPr>
                <a:t>Qualification</a:t>
              </a:r>
            </a:p>
          </p:txBody>
        </p:sp>
      </p:grpSp>
      <p:sp>
        <p:nvSpPr>
          <p:cNvPr id="45" name="Rounded Rectangle 10">
            <a:extLst>
              <a:ext uri="{FF2B5EF4-FFF2-40B4-BE49-F238E27FC236}">
                <a16:creationId xmlns:a16="http://schemas.microsoft.com/office/drawing/2014/main" id="{04C2899D-B801-EC48-9BE7-63E32428961C}"/>
              </a:ext>
            </a:extLst>
          </p:cNvPr>
          <p:cNvSpPr/>
          <p:nvPr/>
        </p:nvSpPr>
        <p:spPr bwMode="auto">
          <a:xfrm>
            <a:off x="6777800" y="3409026"/>
            <a:ext cx="1929231" cy="421661"/>
          </a:xfrm>
          <a:prstGeom prst="roundRect">
            <a:avLst/>
          </a:prstGeom>
          <a:solidFill>
            <a:srgbClr val="D9D9D9"/>
          </a:solidFill>
          <a:ln w="12700" cap="flat" cmpd="sng" algn="ctr">
            <a:solidFill>
              <a:srgbClr val="BCBCBC"/>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050" b="1">
                <a:solidFill>
                  <a:schemeClr val="accent5">
                    <a:lumMod val="25000"/>
                  </a:schemeClr>
                </a:solidFill>
                <a:latin typeface="Helvetica Neue"/>
              </a:rPr>
              <a:t>Customer Targeting</a:t>
            </a:r>
            <a:endParaRPr lang="fr-FR"/>
          </a:p>
        </p:txBody>
      </p:sp>
      <p:sp>
        <p:nvSpPr>
          <p:cNvPr id="50" name="Rounded Rectangle 10">
            <a:extLst>
              <a:ext uri="{FF2B5EF4-FFF2-40B4-BE49-F238E27FC236}">
                <a16:creationId xmlns:a16="http://schemas.microsoft.com/office/drawing/2014/main" id="{C26CC861-5433-4A48-AADD-91EBD4FA5663}"/>
              </a:ext>
            </a:extLst>
          </p:cNvPr>
          <p:cNvSpPr/>
          <p:nvPr/>
        </p:nvSpPr>
        <p:spPr bwMode="auto">
          <a:xfrm>
            <a:off x="6787426" y="4024625"/>
            <a:ext cx="1929231" cy="421661"/>
          </a:xfrm>
          <a:prstGeom prst="roundRect">
            <a:avLst/>
          </a:prstGeom>
          <a:solidFill>
            <a:srgbClr val="D9D9D9"/>
          </a:solidFill>
          <a:ln w="12700" cap="flat" cmpd="sng" algn="ctr">
            <a:solidFill>
              <a:srgbClr val="BCBCBC"/>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801688">
              <a:lnSpc>
                <a:spcPts val="1000"/>
              </a:lnSpc>
              <a:spcAft>
                <a:spcPts val="300"/>
              </a:spcAft>
            </a:pPr>
            <a:r>
              <a:rPr lang="en-US" sz="1100" b="1">
                <a:solidFill>
                  <a:schemeClr val="accent5">
                    <a:lumMod val="25000"/>
                  </a:schemeClr>
                </a:solidFill>
                <a:latin typeface="Helvetica Neue"/>
              </a:rPr>
              <a:t>Customer Satisfaction</a:t>
            </a:r>
          </a:p>
        </p:txBody>
      </p:sp>
    </p:spTree>
    <p:extLst>
      <p:ext uri="{BB962C8B-B14F-4D97-AF65-F5344CB8AC3E}">
        <p14:creationId xmlns:p14="http://schemas.microsoft.com/office/powerpoint/2010/main" val="89988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A55DD08-5628-4E49-95A9-A982DEB1C000}"/>
              </a:ext>
            </a:extLst>
          </p:cNvPr>
          <p:cNvSpPr>
            <a:spLocks noGrp="1"/>
          </p:cNvSpPr>
          <p:nvPr>
            <p:ph type="body" sz="quarter" idx="13"/>
          </p:nvPr>
        </p:nvSpPr>
        <p:spPr/>
        <p:txBody>
          <a:bodyPr/>
          <a:lstStyle/>
          <a:p>
            <a:r>
              <a:rPr lang="en-US">
                <a:solidFill>
                  <a:schemeClr val="accent5">
                    <a:lumMod val="25000"/>
                  </a:schemeClr>
                </a:solidFill>
                <a:latin typeface="Helvetica Neue"/>
              </a:rPr>
              <a:t>Improve the quality of service and reduce the service time </a:t>
            </a:r>
          </a:p>
        </p:txBody>
      </p:sp>
      <p:sp>
        <p:nvSpPr>
          <p:cNvPr id="3" name="Espace réservé du numéro de diapositive 2">
            <a:extLst>
              <a:ext uri="{FF2B5EF4-FFF2-40B4-BE49-F238E27FC236}">
                <a16:creationId xmlns:a16="http://schemas.microsoft.com/office/drawing/2014/main" id="{ECAE2BAE-3A71-4AF9-9D18-3F6F5503FA3A}"/>
              </a:ext>
            </a:extLst>
          </p:cNvPr>
          <p:cNvSpPr>
            <a:spLocks noGrp="1"/>
          </p:cNvSpPr>
          <p:nvPr>
            <p:ph type="sldNum" sz="quarter" idx="14"/>
          </p:nvPr>
        </p:nvSpPr>
        <p:spPr/>
        <p:txBody>
          <a:bodyPr/>
          <a:lstStyle/>
          <a:p>
            <a:r>
              <a:rPr lang="en-US">
                <a:solidFill>
                  <a:schemeClr val="accent5">
                    <a:lumMod val="25000"/>
                  </a:schemeClr>
                </a:solidFill>
                <a:latin typeface="Helvetica Neue"/>
              </a:rPr>
              <a:t>Page </a:t>
            </a:r>
            <a:fld id="{2806C930-563E-4B37-BA97-6DD111B3062F}" type="slidenum">
              <a:rPr lang="en-US" smtClean="0">
                <a:solidFill>
                  <a:schemeClr val="accent5">
                    <a:lumMod val="25000"/>
                  </a:schemeClr>
                </a:solidFill>
                <a:latin typeface="Helvetica Neue"/>
              </a:rPr>
              <a:pPr/>
              <a:t>9</a:t>
            </a:fld>
            <a:endParaRPr lang="en-US">
              <a:solidFill>
                <a:schemeClr val="accent5">
                  <a:lumMod val="25000"/>
                </a:schemeClr>
              </a:solidFill>
              <a:latin typeface="Helvetica Neue"/>
            </a:endParaRPr>
          </a:p>
        </p:txBody>
      </p:sp>
      <p:sp>
        <p:nvSpPr>
          <p:cNvPr id="35" name="Zone de texte 3">
            <a:extLst>
              <a:ext uri="{FF2B5EF4-FFF2-40B4-BE49-F238E27FC236}">
                <a16:creationId xmlns:a16="http://schemas.microsoft.com/office/drawing/2014/main" id="{FB8AF8C0-ED6B-4F64-9951-DC468BD2DD3D}"/>
              </a:ext>
            </a:extLst>
          </p:cNvPr>
          <p:cNvSpPr txBox="1"/>
          <p:nvPr/>
        </p:nvSpPr>
        <p:spPr>
          <a:xfrm>
            <a:off x="2158575" y="360728"/>
            <a:ext cx="7487736" cy="28522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l">
              <a:lnSpc>
                <a:spcPct val="115000"/>
              </a:lnSpc>
              <a:spcAft>
                <a:spcPts val="1000"/>
              </a:spcAft>
            </a:pPr>
            <a:r>
              <a:rPr lang="en-ZA" sz="1600" b="1">
                <a:solidFill>
                  <a:schemeClr val="accent5">
                    <a:lumMod val="25000"/>
                  </a:schemeClr>
                </a:solidFill>
                <a:latin typeface="Helvetica Neue"/>
                <a:ea typeface="Calibri"/>
                <a:cs typeface="Calibri" pitchFamily="34" charset="0"/>
              </a:rPr>
              <a:t>Service recommendations and cost &amp; benefit analysis</a:t>
            </a:r>
          </a:p>
        </p:txBody>
      </p:sp>
      <p:sp>
        <p:nvSpPr>
          <p:cNvPr id="38" name="Espace réservé du texte 1">
            <a:extLst>
              <a:ext uri="{FF2B5EF4-FFF2-40B4-BE49-F238E27FC236}">
                <a16:creationId xmlns:a16="http://schemas.microsoft.com/office/drawing/2014/main" id="{B6312E68-E8EE-7A42-BA43-E0888C23E7E6}"/>
              </a:ext>
            </a:extLst>
          </p:cNvPr>
          <p:cNvSpPr txBox="1">
            <a:spLocks/>
          </p:cNvSpPr>
          <p:nvPr/>
        </p:nvSpPr>
        <p:spPr>
          <a:xfrm>
            <a:off x="869675" y="1904184"/>
            <a:ext cx="3242133" cy="3224365"/>
          </a:xfrm>
          <a:prstGeom prst="rect">
            <a:avLst/>
          </a:prstGeom>
        </p:spPr>
        <p:txBody>
          <a:bodyPr vert="horz" lIns="0" tIns="45720" rIns="0" bIns="45720" rtlCol="0" anchor="ctr">
            <a:noAutofit/>
          </a:bodyPr>
          <a:lstStyle>
            <a:lvl1pPr marL="0" indent="0" algn="l" defTabSz="914361" rtl="0" eaLnBrk="1" latinLnBrk="0" hangingPunct="1">
              <a:lnSpc>
                <a:spcPct val="100000"/>
              </a:lnSpc>
              <a:spcBef>
                <a:spcPts val="300"/>
              </a:spcBef>
              <a:spcAft>
                <a:spcPts val="300"/>
              </a:spcAft>
              <a:buFontTx/>
              <a:buNone/>
              <a:defRPr sz="1400" i="1" kern="1200">
                <a:solidFill>
                  <a:schemeClr val="accent1"/>
                </a:solidFill>
                <a:latin typeface="+mn-lt"/>
                <a:ea typeface="+mn-ea"/>
                <a:cs typeface="+mn-cs"/>
              </a:defRPr>
            </a:lvl1pPr>
            <a:lvl2pPr marL="180000" indent="-180000" algn="l" defTabSz="914361" rtl="0" eaLnBrk="1" latinLnBrk="0" hangingPunct="1">
              <a:lnSpc>
                <a:spcPct val="100000"/>
              </a:lnSpc>
              <a:spcBef>
                <a:spcPts val="300"/>
              </a:spcBef>
              <a:spcAft>
                <a:spcPts val="300"/>
              </a:spcAft>
              <a:buSzPct val="100000"/>
              <a:buFont typeface="Arial" panose="020B0604020202020204" pitchFamily="34" charset="0"/>
              <a:buChar char="•"/>
              <a:defRPr sz="1000" kern="1200">
                <a:solidFill>
                  <a:schemeClr val="tx2"/>
                </a:solidFill>
                <a:latin typeface="+mn-lt"/>
                <a:ea typeface="+mn-ea"/>
                <a:cs typeface="+mn-cs"/>
              </a:defRPr>
            </a:lvl2pPr>
            <a:lvl3pPr marL="360000" indent="-198000" algn="l" defTabSz="914361" rtl="0" eaLnBrk="1" latinLnBrk="0" hangingPunct="1">
              <a:lnSpc>
                <a:spcPct val="100000"/>
              </a:lnSpc>
              <a:spcBef>
                <a:spcPts val="200"/>
              </a:spcBef>
              <a:spcAft>
                <a:spcPts val="200"/>
              </a:spcAft>
              <a:buSzPct val="100000"/>
              <a:buFont typeface="Garamond" panose="02020404030301010803" pitchFamily="18" charset="0"/>
              <a:buChar char="−"/>
              <a:defRPr sz="1000" kern="1200">
                <a:solidFill>
                  <a:schemeClr val="tx2"/>
                </a:solidFill>
                <a:latin typeface="+mn-lt"/>
                <a:ea typeface="+mn-ea"/>
                <a:cs typeface="+mn-cs"/>
              </a:defRPr>
            </a:lvl3pPr>
            <a:lvl4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4pPr>
            <a:lvl5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5pPr>
            <a:lvl6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6pPr>
            <a:lvl7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7pPr>
            <a:lvl8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8pPr>
            <a:lvl9pPr marL="540000" indent="-180000" algn="l" defTabSz="914361" rtl="0" eaLnBrk="1" latinLnBrk="0" hangingPunct="1">
              <a:lnSpc>
                <a:spcPct val="100000"/>
              </a:lnSpc>
              <a:spcBef>
                <a:spcPts val="0"/>
              </a:spcBef>
              <a:spcAft>
                <a:spcPts val="300"/>
              </a:spcAft>
              <a:buSzPct val="80000"/>
              <a:buFont typeface="Wingdings" panose="05000000000000000000" pitchFamily="2" charset="2"/>
              <a:buChar char="§"/>
              <a:defRPr sz="1000" kern="1200">
                <a:solidFill>
                  <a:schemeClr val="tx2"/>
                </a:solidFill>
                <a:latin typeface="+mn-lt"/>
                <a:ea typeface="+mn-ea"/>
                <a:cs typeface="+mn-cs"/>
              </a:defRPr>
            </a:lvl9pPr>
          </a:lstStyle>
          <a:p>
            <a:pPr algn="just"/>
            <a:r>
              <a:rPr lang="en-US" b="1" i="0">
                <a:solidFill>
                  <a:schemeClr val="tx2"/>
                </a:solidFill>
                <a:latin typeface="Helvetica"/>
                <a:cs typeface="Helvetica"/>
              </a:rPr>
              <a:t>Recommendations</a:t>
            </a:r>
            <a:endParaRPr lang="fr-FR">
              <a:solidFill>
                <a:schemeClr val="tx2"/>
              </a:solidFill>
              <a:latin typeface="Helvetica"/>
              <a:cs typeface="Helvetica"/>
            </a:endParaRPr>
          </a:p>
          <a:p>
            <a:pPr marL="171450" indent="-171450" algn="just">
              <a:buFont typeface="Wingdings"/>
              <a:buChar char="Ø"/>
            </a:pPr>
            <a:r>
              <a:rPr lang="en-US" i="0">
                <a:solidFill>
                  <a:schemeClr val="tx2"/>
                </a:solidFill>
                <a:latin typeface="Helvetica"/>
                <a:cs typeface="Helvetica"/>
              </a:rPr>
              <a:t>Recruit seasonal staff and temporary servers for busy hour.  </a:t>
            </a:r>
            <a:endParaRPr lang="en-US">
              <a:solidFill>
                <a:schemeClr val="tx2"/>
              </a:solidFill>
              <a:latin typeface="Helvetica"/>
              <a:cs typeface="Helvetica"/>
            </a:endParaRPr>
          </a:p>
          <a:p>
            <a:pPr marL="171450" indent="-171450" algn="just">
              <a:buFont typeface="Wingdings"/>
              <a:buChar char="Ø"/>
            </a:pPr>
            <a:r>
              <a:rPr lang="en-US" i="0">
                <a:solidFill>
                  <a:schemeClr val="tx2"/>
                </a:solidFill>
                <a:latin typeface="Helvetica"/>
                <a:cs typeface="Helvetica"/>
              </a:rPr>
              <a:t>Include the rating of service in the KPI of the waiters</a:t>
            </a:r>
          </a:p>
          <a:p>
            <a:pPr marL="171450" indent="-171450" algn="just">
              <a:buFont typeface="Wingdings"/>
              <a:buChar char="Ø"/>
            </a:pPr>
            <a:r>
              <a:rPr lang="en-US" i="0">
                <a:solidFill>
                  <a:schemeClr val="tx2"/>
                </a:solidFill>
                <a:latin typeface="Helvetica"/>
                <a:cs typeface="Helvetica"/>
              </a:rPr>
              <a:t>More employees’ training focused on the behavior under stress</a:t>
            </a:r>
          </a:p>
          <a:p>
            <a:pPr marL="171450" indent="-171450" algn="just">
              <a:buFont typeface="Wingdings"/>
              <a:buChar char="Ø"/>
            </a:pPr>
            <a:r>
              <a:rPr lang="en-US" i="0">
                <a:solidFill>
                  <a:schemeClr val="tx2"/>
                </a:solidFill>
                <a:latin typeface="Helvetica"/>
                <a:cs typeface="Helvetica"/>
              </a:rPr>
              <a:t>Standardize serving procedures and track serving time</a:t>
            </a:r>
          </a:p>
          <a:p>
            <a:pPr marL="171450" indent="-171450" algn="just">
              <a:buFont typeface="Wingdings"/>
              <a:buChar char="Ø"/>
            </a:pPr>
            <a:r>
              <a:rPr lang="en-US" i="0">
                <a:solidFill>
                  <a:schemeClr val="tx2"/>
                </a:solidFill>
                <a:latin typeface="Helvetica"/>
                <a:cs typeface="Helvetica"/>
              </a:rPr>
              <a:t>Reduce service charges for unsatisfied client and provide options of auto-service at the bar</a:t>
            </a:r>
          </a:p>
          <a:p>
            <a:pPr marL="171450" indent="-171450" algn="just">
              <a:buFont typeface="Wingdings"/>
              <a:buChar char="Ø"/>
            </a:pPr>
            <a:endParaRPr lang="en-US" i="0">
              <a:solidFill>
                <a:schemeClr val="tx2"/>
              </a:solidFill>
              <a:latin typeface="Helvetica"/>
              <a:cs typeface="Helvetica"/>
            </a:endParaRPr>
          </a:p>
          <a:p>
            <a:pPr marL="171450" indent="-171450" algn="just">
              <a:buFont typeface="Wingdings"/>
              <a:buChar char="Ø"/>
            </a:pPr>
            <a:endParaRPr lang="en-US" i="0">
              <a:solidFill>
                <a:schemeClr val="tx2"/>
              </a:solidFill>
              <a:latin typeface="Helvetica"/>
              <a:cs typeface="Helvetica"/>
            </a:endParaRPr>
          </a:p>
        </p:txBody>
      </p:sp>
      <p:sp>
        <p:nvSpPr>
          <p:cNvPr id="39" name="Rounded Rectangle 10">
            <a:extLst>
              <a:ext uri="{FF2B5EF4-FFF2-40B4-BE49-F238E27FC236}">
                <a16:creationId xmlns:a16="http://schemas.microsoft.com/office/drawing/2014/main" id="{0606A274-295B-804F-9F2D-B1A8ADB2CBD2}"/>
              </a:ext>
            </a:extLst>
          </p:cNvPr>
          <p:cNvSpPr/>
          <p:nvPr/>
        </p:nvSpPr>
        <p:spPr bwMode="auto">
          <a:xfrm>
            <a:off x="869675" y="5284160"/>
            <a:ext cx="8176100" cy="1189068"/>
          </a:xfrm>
          <a:prstGeom prst="roundRect">
            <a:avLst/>
          </a:prstGeom>
          <a:noFill/>
          <a:ln w="12700" cap="flat" cmpd="sng" algn="ctr">
            <a:solidFill>
              <a:schemeClr val="accent5">
                <a:lumMod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20395" indent="-171450" algn="just" defTabSz="801688">
              <a:lnSpc>
                <a:spcPct val="110000"/>
              </a:lnSpc>
              <a:buFontTx/>
              <a:buChar char="-"/>
            </a:pPr>
            <a:r>
              <a:rPr lang="en-US" sz="1050">
                <a:solidFill>
                  <a:schemeClr val="accent5">
                    <a:lumMod val="25000"/>
                  </a:schemeClr>
                </a:solidFill>
                <a:latin typeface="Helvetica Neue"/>
              </a:rPr>
              <a:t>The additional waiter and assistant in the kitchen as well as the employee training could increase the serving efficiency, the customer number per year and thus the revenue per year. But the marginal effect is decreasing and at a certain point saturating. </a:t>
            </a:r>
            <a:endParaRPr lang="fr-FR">
              <a:solidFill>
                <a:schemeClr val="accent5">
                  <a:lumMod val="25000"/>
                </a:schemeClr>
              </a:solidFill>
            </a:endParaRPr>
          </a:p>
          <a:p>
            <a:pPr marL="620395" indent="-171450" algn="just" defTabSz="801688">
              <a:lnSpc>
                <a:spcPct val="110000"/>
              </a:lnSpc>
              <a:buFontTx/>
              <a:buChar char="-"/>
            </a:pPr>
            <a:r>
              <a:rPr lang="en-US" altLang="zh-CN" sz="1050">
                <a:solidFill>
                  <a:schemeClr val="accent5">
                    <a:lumMod val="25000"/>
                  </a:schemeClr>
                </a:solidFill>
                <a:latin typeface="Helvetica Neue"/>
              </a:rPr>
              <a:t>The annual salary of additional waiter and assistant is 25k pounds. The average sale per customer is 60 pounds.</a:t>
            </a:r>
          </a:p>
          <a:p>
            <a:pPr marL="620395" indent="-171450" algn="just" defTabSz="801688">
              <a:lnSpc>
                <a:spcPct val="110000"/>
              </a:lnSpc>
              <a:buFontTx/>
              <a:buChar char="-"/>
            </a:pPr>
            <a:r>
              <a:rPr lang="en-US" altLang="zh-CN" sz="1050">
                <a:solidFill>
                  <a:schemeClr val="accent5">
                    <a:lumMod val="25000"/>
                  </a:schemeClr>
                </a:solidFill>
                <a:latin typeface="Helvetica Neue"/>
              </a:rPr>
              <a:t>The dining time consist of fixed eating time and serving time that could be optimized.</a:t>
            </a:r>
          </a:p>
          <a:p>
            <a:pPr marL="620395" indent="-171450" algn="just" defTabSz="801688">
              <a:lnSpc>
                <a:spcPct val="110000"/>
              </a:lnSpc>
              <a:buFontTx/>
              <a:buChar char="-"/>
            </a:pPr>
            <a:r>
              <a:rPr lang="en-US" altLang="zh-CN" sz="1050">
                <a:solidFill>
                  <a:schemeClr val="accent5">
                    <a:lumMod val="25000"/>
                  </a:schemeClr>
                </a:solidFill>
                <a:latin typeface="Helvetica Neue"/>
              </a:rPr>
              <a:t>Our calculation is based on full recovery situation of the restaurant.</a:t>
            </a:r>
          </a:p>
        </p:txBody>
      </p:sp>
      <p:sp>
        <p:nvSpPr>
          <p:cNvPr id="40" name="Isosceles Triangle 12">
            <a:extLst>
              <a:ext uri="{FF2B5EF4-FFF2-40B4-BE49-F238E27FC236}">
                <a16:creationId xmlns:a16="http://schemas.microsoft.com/office/drawing/2014/main" id="{4A672BF4-45F5-3F4A-A693-6C460B2024FF}"/>
              </a:ext>
            </a:extLst>
          </p:cNvPr>
          <p:cNvSpPr/>
          <p:nvPr/>
        </p:nvSpPr>
        <p:spPr bwMode="auto">
          <a:xfrm rot="5400000">
            <a:off x="1083293" y="5764950"/>
            <a:ext cx="183250" cy="228679"/>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801688" rtl="0" eaLnBrk="0" fontAlgn="base" latinLnBrk="0" hangingPunct="0">
              <a:lnSpc>
                <a:spcPct val="100000"/>
              </a:lnSpc>
              <a:spcBef>
                <a:spcPct val="0"/>
              </a:spcBef>
              <a:spcAft>
                <a:spcPct val="0"/>
              </a:spcAft>
              <a:buClrTx/>
              <a:buSzTx/>
              <a:buFontTx/>
              <a:buNone/>
              <a:tabLst/>
            </a:pPr>
            <a:endParaRPr kumimoji="0" lang="fr-FR" sz="1100" b="1" i="0" u="none" strike="noStrike" cap="none" normalizeH="0" baseline="0">
              <a:ln>
                <a:noFill/>
              </a:ln>
              <a:solidFill>
                <a:schemeClr val="tx2"/>
              </a:solidFill>
              <a:effectLst/>
              <a:latin typeface="Helvetica Neue"/>
            </a:endParaRPr>
          </a:p>
        </p:txBody>
      </p:sp>
      <p:pic>
        <p:nvPicPr>
          <p:cNvPr id="5" name="Image 5">
            <a:extLst>
              <a:ext uri="{FF2B5EF4-FFF2-40B4-BE49-F238E27FC236}">
                <a16:creationId xmlns:a16="http://schemas.microsoft.com/office/drawing/2014/main" id="{8A4BE7F7-B4BB-4366-994A-EF6098A65C5B}"/>
              </a:ext>
            </a:extLst>
          </p:cNvPr>
          <p:cNvPicPr>
            <a:picLocks noChangeAspect="1"/>
          </p:cNvPicPr>
          <p:nvPr/>
        </p:nvPicPr>
        <p:blipFill>
          <a:blip r:embed="rId2"/>
          <a:stretch>
            <a:fillRect/>
          </a:stretch>
        </p:blipFill>
        <p:spPr>
          <a:xfrm>
            <a:off x="4449485" y="1905565"/>
            <a:ext cx="4900745" cy="3202481"/>
          </a:xfrm>
          <a:prstGeom prst="rect">
            <a:avLst/>
          </a:prstGeom>
        </p:spPr>
      </p:pic>
    </p:spTree>
    <p:extLst>
      <p:ext uri="{BB962C8B-B14F-4D97-AF65-F5344CB8AC3E}">
        <p14:creationId xmlns:p14="http://schemas.microsoft.com/office/powerpoint/2010/main" val="4093219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ISIBLEUPSLIDESLIDELIBPARTS" val="System.Collections.Generic.List`1[System.String]"/>
  <p:tag name="UPSLIDEPRINTFACINGPAGESDESIGN" val="Rochefort &amp; Associes"/>
  <p:tag name="UPSLIDEPRINTFACINGPAGESLAYOUT" val="Diapositive de titre"/>
  <p:tag name="UPSLIDEPRINTTWOSIDES" val="FALSE"/>
  <p:tag name="UPSLIDEPRINTUSEAUTOGENERATEDFACINGPAGELAYOUT" val="FALSE"/>
  <p:tag name="UPSLIDETOCALGOID" val="Standard"/>
  <p:tag name="UPSLIDETOCMASTERID" val="Rochefort Classique8 13 2019"/>
  <p:tag name="UPSLIDETOCMASTERNAME" val="Rochefort Classique"/>
  <p:tag name="UPSLIDETOCMASTERLASTEDITIONDATE" val="637024956856804587"/>
  <p:tag name="TEMPLATESHORTNAMETAG" val="Template Rochefort FR"/>
  <p:tag name="TEMPLATEFULLNAMETAG" val="Template Rochefort FR"/>
  <p:tag name="UPSLIDE" val="Roc02468_Rochefort &amp; Associés_08-08-2019"/>
  <p:tag name="UPSLIDEVERSION" val="6.5.2.2"/>
  <p:tag name="UPSLIDETOCOPTIONS" val="&lt;?xml version=&quot;1.0&quot; encoding=&quot;utf-16&quot;?&gt;&#10;&lt;TocContentOptions xmlns:xsi=&quot;http://www.w3.org/2001/XMLSchema-instance&quot; xmlns:xsd=&quot;http://www.w3.org/2001/XMLSchema&quot;&gt;&#10;  &lt;TocSlidesOptions&gt;&#10;    &lt;ContainsSubSectionTitles&gt;true&lt;/ContainsSubSectionTitles&gt;&#10;    &lt;ContainsSlideTitles&gt;false&lt;/ContainsSlideTitles&gt;&#10;    &lt;ContainsParentLessSlidesTitles&gt;false&lt;/ContainsParentLessSlidesTitles&gt;&#10;    &lt;ContainsPrentLessSubsections&gt;true&lt;/ContainsPrentLessSubsections&gt;&#10;    &lt;ContainsAppendix&gt;true&lt;/ContainsAppendix&gt;&#10;    &lt;ContainsUnNumberedSections&gt;true&lt;/ContainsUnNumberedSections&gt;&#10;    &lt;SlideTitle /&gt;&#10;  &lt;/TocSlidesOptions&gt;&#10;  &lt;SectionSlideOptions&gt;&#10;    &lt;ContainsOwnSubSection&gt;true&lt;/ContainsOwnSubSection&gt;&#10;    &lt;ContainsOwnSlide&gt;false&lt;/ContainsOwnSlide&gt;&#10;    &lt;ContainsOtherSections&gt;true&lt;/ContainsOtherSections&gt;&#10;    &lt;ContainsOthersSubsection&gt;true&lt;/ContainsOthersSubsection&gt;&#10;    &lt;containsAppendix&gt;true&lt;/containsAppendix&gt;&#10;    &lt;containsUnnumberedSections&gt;true&lt;/containsUnnumberedSections&gt;&#10;    &lt;SlideTitle /&gt;&#10;  &lt;/SectionSlideOptions&gt;&#10;  &lt;SubSectionSlideOptions&gt;&#10;    &lt;ContainsOtherSubsections&gt;true&lt;/ContainsOtherSubsections&gt;&#10;    &lt;ContainsOwnSlides&gt;false&lt;/ContainsOwnSlides&gt;&#10;    &lt;ContainsParentSection&gt;true&lt;/ContainsParentSection&gt;&#10;    &lt;ContainsOtherSections&gt;true&lt;/ContainsOtherSections&gt;&#10;    &lt;containsAppendix&gt;true&lt;/containsAppendix&gt;&#10;    &lt;containsUnnumberedSections&gt;true&lt;/containsUnnumberedSections&gt;&#10;    &lt;SlideTitle /&gt;&#10;  &lt;/SubSectionSlideOptions&gt;&#10;  &lt;UsedSlideLayouts&gt;&#10;    &lt;TocSlidesLayout&gt;&#10;      &lt;DesignName&gt;Rochefort&lt;/DesignName&gt;&#10;      &lt;LayoutName&gt;Sommaire&lt;/LayoutName&gt;&#10;    &lt;/TocSlidesLayout&gt;&#10;    &lt;SectionLayout&gt;&#10;      &lt;DesignName&gt;Rochefort&lt;/DesignName&gt;&#10;      &lt;LayoutName&gt;Sommaire&lt;/LayoutName&gt;&#10;    &lt;/SectionLayout&gt;&#10;    &lt;SubsectionLayout&gt;&#10;      &lt;DesignName&gt;Rochefort&lt;/DesignName&gt;&#10;      &lt;LayoutName&gt;Sommaire&lt;/LayoutName&gt;&#10;    &lt;/SubsectionLayout&gt;&#10;    &lt;TitleSliLayout&gt;&#10;      &lt;DesignName&gt;Rochefort &amp;amp; Associes&lt;/DesignName&gt;&#10;      &lt;LayoutName&gt;Diapositive de titre&lt;/LayoutName&gt;&#10;    &lt;/TitleSliLayout&gt;&#10;  &lt;/UsedSlideLayouts&gt;&#10;  &lt;ActiveReminders&gt;&#10;    &lt;ReminderScriptList&gt;&#10;      &lt;ReminderScript&gt;&#10;        &lt;Key xsi:type=&quot;xsd:string&quot;&gt;Reminder09/08/2019 16:14:421515642313&lt;/Key&gt;&#10;        &lt;Value xsi:type=&quot;xsd:string&quot;&gt;&amp;lt;%SubSecNumElseSecNum%&amp;gt; - &amp;lt;%SubSecNameElseSecName%&amp;gt;&lt;/Value&gt;&#10;      &lt;/ReminderScript&gt;&#10;    &lt;/ReminderScriptList&gt;&#10;  &lt;/ActiveReminders&gt;&#10;  &lt;CustomAlgoOptions&gt;&#10;    &lt;CustomBaseAlgoOptions&gt;&#10;      &lt;UseSlideTitleAsSubSectionMarker&gt;false&lt;/UseSlideTitleAsSubSectionMarker&gt;&#10;      &lt;SlideTitleAsSectionMarker&gt;&#10;        &lt;UseTitleAsReminder&gt;false&lt;/UseTitleAsReminder&gt;&#10;      &lt;/SlideTitleAsSectionMarker&gt;&#10;      &lt;ShowSectionNums&gt;true&lt;/ShowSectionNums&gt;&#10;      &lt;ShowSlideIndex&gt;true&lt;/ShowSlideIndex&gt;&#10;      &lt;myColorOfNonCurrentItems&gt;&#10;        &lt;UseFixedColor&gt;false&lt;/UseFixedColor&gt;&#10;        &lt;R&gt;0&lt;/R&gt;&#10;        &lt;G&gt;0&lt;/G&gt;&#10;        &lt;B&gt;0&lt;/B&gt;&#10;      &lt;/myColorOfNonCurrentItems&gt;&#10;      &lt;currentItemFormat&gt;&#10;        &lt;UseBanner&gt;false&lt;/UseBanner&gt;&#10;        &lt;BannerFillR&gt;0&lt;/BannerFillR&gt;&#10;        &lt;BannerFillG&gt;0&lt;/BannerFillG&gt;&#10;        &lt;BannerFillB&gt;0&lt;/BannerFillB&gt;&#10;        &lt;ForceBold&gt;true&lt;/ForceBold&gt;&#10;        &lt;ApplyToSubSections&gt;true&lt;/ApplyToSubSections&gt;&#10;        &lt;ApplyToSectionsOnSubSectionDividers&gt;true&lt;/ApplyToSectionsOnSubSectionDividers&gt;&#10;        &lt;UseSubSecSpecificBanner&gt;false&lt;/UseSubSecSpecificBanner&gt;&#10;        &lt;SubSecBannerFillR&gt;0&lt;/SubSecBannerFillR&gt;&#10;        &lt;SubSecBannerFillG&gt;0&lt;/SubSecBannerFillG&gt;&#10;        &lt;SubSecBannerFillB&gt;0&lt;/SubSecBannerFillB&gt;&#10;      &lt;/currentItemFormat&gt;&#10;      &lt;nonCurrentItemAttenuation&gt;&#10;        &lt;Shading&gt;0.6&lt;/Shading&gt;&#10;      &lt;/nonCurrentItemAttenuation&gt;&#10;      &lt;ForceDisplayTOCOnTwocolumns&gt;false&lt;/ForceDisplayTOCOnTwocolumns&gt;&#10;      &lt;DisplayTOCOnTwocolumns&gt;false&lt;/DisplayTOCOnTwocolumns&gt;&#10;      &lt;Scripts&gt;&#10;        &lt;BeforeSubSecTitle /&gt;&#10;        &lt;BeforeSlideIndex&gt;p. &lt;/BeforeSlideIndex&gt;&#10;        &lt;AfterSecNum&gt; - &lt;/AfterSecNum&gt;&#10;        &lt;BeforeSecNum /&gt;&#10;        &lt;AfterSubSecNum&gt; - &lt;/AfterSubSecNum&gt;&#10;        &lt;BeforeSubSecNum /&gt;&#10;      &lt;/Scripts&gt;&#10;      &lt;Lines&gt;&#10;        &lt;UseLineBelowSections&gt;false&lt;/UseLineBelowSections&gt;&#10;        &lt;LineBelowSection&gt;&#10;          &lt;XOffset&gt;0&lt;/XOffset&gt;&#10;          &lt;YOffset&gt;0&lt;/YOffset&gt;&#10;          &lt;Weight&gt;0&lt;/Weight&gt;&#10;          &lt;R&gt;0&lt;/R&gt;&#10;          &lt;G&gt;0&lt;/G&gt;&#10;          &lt;B&gt;0&lt;/B&gt;&#10;          &lt;LineStyle&gt;1&lt;/LineStyle&gt;&#10;        &lt;/LineBelowSection&gt;&#10;      &lt;/Lines&gt;&#10;      &lt;ManVerticalSpacing&gt;&#10;        &lt;UseManualSpacing&gt;true&lt;/UseManualSpacing&gt;&#10;        &lt;ManualSpacing&gt;&#10;          &lt;SpaceBeforeSections&gt;15&lt;/SpaceBeforeSections&gt;&#10;          &lt;SpaceBeforeSubSections&gt;4&lt;/SpaceBeforeSubSections&gt;&#10;          &lt;SpaceBeforeSlides&gt;5.49921274&lt;/SpaceBeforeSlides&gt;&#10;        &lt;/ManualSpacing&gt;&#10;        &lt;ManualSpacingSections&gt;&#10;          &lt;SpaceBeforeSections&gt;16.4976387&lt;/SpaceBeforeSections&gt;&#10;          &lt;SpaceBeforeSubSections&gt;10.9984255&lt;/SpaceBeforeSubSections&gt;&#10;          &lt;SpaceBeforeSlides&gt;5.49921274&lt;/SpaceBeforeSlides&gt;&#10;        &lt;/ManualSpacingSections&gt;&#10;        &lt;ManualSpacingSubSections&gt;&#10;          &lt;SpaceBeforeSections&gt;16.4976387&lt;/SpaceBeforeSections&gt;&#10;          &lt;SpaceBeforeSubSections&gt;10.9984255&lt;/SpaceBeforeSubSections&gt;&#10;          &lt;SpaceBeforeSlides&gt;5.49921274&lt;/SpaceBeforeSlides&gt;&#10;        &lt;/ManualSpacingSubSections&gt;&#10;        &lt;UseSpecificSpacingForSecDivider&gt;false&lt;/UseSpecificSpacingForSecDivider&gt;&#10;        &lt;UseSpecificSpacingForSubSecDivider&gt;false&lt;/UseSpecificSpacingForSubSecDivider&gt;&#10;      &lt;/ManVerticalSpacing&gt;&#10;    &lt;/CustomBaseAlgoOptions&gt;&#10;  &lt;/CustomAlgoOptions&gt;&#10;  &lt;XmlSubSectionsHaveSlide&gt;true&lt;/XmlSubSectionsHaveSlide&gt;&#10;  &lt;AllowDuplicateTitleSlides&gt;true&lt;/AllowDuplicateTitleSlides&gt;&#10;  &lt;ShowEmptySlideTitles&gt;false&lt;/ShowEmptySlideTitles&gt;&#10;  &lt;NumberingOption&gt;&#10;    &lt;NumType&gt;FullArabic&lt;/NumType&gt;&#10;  &lt;/NumberingOption&gt;&#10;  &lt;NumberingOptionForAppendix&gt;&#10;    &lt;NumType&gt;FullArabic&lt;/NumType&gt;&#10;  &lt;/NumberingOptionForAppendix&gt;&#10;&lt;/TocContentOptions&gt;"/>
</p:tagLst>
</file>

<file path=ppt/tags/tag10.xml><?xml version="1.0" encoding="utf-8"?>
<p:tagLst xmlns:a="http://schemas.openxmlformats.org/drawingml/2006/main" xmlns:r="http://schemas.openxmlformats.org/officeDocument/2006/relationships" xmlns:p="http://schemas.openxmlformats.org/presentationml/2006/main">
  <p:tag name="NAME" val="SUBSECTIONINDEX"/>
  <p:tag name="TOCTEMPLATESHAPENAME" val="Numéro de slide des sous-sections"/>
  <p:tag name="TOCTEMPLATESHAPEDESCRIPTION" val="Définit le format de la forme contenant les numéros de slides des sous-sections."/>
</p:tagLst>
</file>

<file path=ppt/tags/tag11.xml><?xml version="1.0" encoding="utf-8"?>
<p:tagLst xmlns:a="http://schemas.openxmlformats.org/drawingml/2006/main" xmlns:r="http://schemas.openxmlformats.org/officeDocument/2006/relationships" xmlns:p="http://schemas.openxmlformats.org/presentationml/2006/main">
  <p:tag name="TOCSHAPE" val="AA"/>
  <p:tag name="NAME" val="SUBSECTIONUM"/>
  <p:tag name="TOCTEMPLATESHAPENAME" val="Index des sous-section"/>
  <p:tag name="TOCTEMPLATESHAPEDESCRIPTION" val="Définit le format de la forme contenant les numéros des sou-sections"/>
</p:tagLst>
</file>

<file path=ppt/tags/tag12.xml><?xml version="1.0" encoding="utf-8"?>
<p:tagLst xmlns:a="http://schemas.openxmlformats.org/drawingml/2006/main" xmlns:r="http://schemas.openxmlformats.org/officeDocument/2006/relationships" xmlns:p="http://schemas.openxmlformats.org/presentationml/2006/main">
  <p:tag name="NAME" val="SUBSECTIONTITLE"/>
  <p:tag name="TOCTEMPLATESHAPENAME" val="Titre des sous-sections"/>
  <p:tag name="TOCTEMPLATESHAPEDESCRIPTION" val="Définit le format de la forme contenant les titres des sous-sections."/>
</p:tagLst>
</file>

<file path=ppt/tags/tag13.xml><?xml version="1.0" encoding="utf-8"?>
<p:tagLst xmlns:a="http://schemas.openxmlformats.org/drawingml/2006/main" xmlns:r="http://schemas.openxmlformats.org/officeDocument/2006/relationships" xmlns:p="http://schemas.openxmlformats.org/presentationml/2006/main">
  <p:tag name="TOCSHAPE" val="A"/>
  <p:tag name="NAME" val="SLIDETITLE"/>
  <p:tag name="TOCTEMPLATESHAPENAME" val="Titre des diapositives"/>
  <p:tag name="TOCTEMPLATESHAPEDESCRIPTION" val="Définit le format de la forme contenant les titres de slide"/>
</p:tagLst>
</file>

<file path=ppt/tags/tag14.xml><?xml version="1.0" encoding="utf-8"?>
<p:tagLst xmlns:a="http://schemas.openxmlformats.org/drawingml/2006/main" xmlns:r="http://schemas.openxmlformats.org/officeDocument/2006/relationships" xmlns:p="http://schemas.openxmlformats.org/presentationml/2006/main">
  <p:tag name="TOCSHAPE" val="304"/>
  <p:tag name="SLIDEINDEX" val="304"/>
  <p:tag name="NAME" val="SLIDEINDEX"/>
  <p:tag name="TOCTEMPLATESHAPENAME" val="Numéro de slide"/>
  <p:tag name="TOCTEMPLATESHAPEDESCRIPTION" val="Définit le format de la forme contenant le numéro de diapositive"/>
</p:tagLst>
</file>

<file path=ppt/tags/tag15.xml><?xml version="1.0" encoding="utf-8"?>
<p:tagLst xmlns:a="http://schemas.openxmlformats.org/drawingml/2006/main" xmlns:r="http://schemas.openxmlformats.org/officeDocument/2006/relationships" xmlns:p="http://schemas.openxmlformats.org/presentationml/2006/main">
  <p:tag name="NAME" val="DRAWAREA"/>
  <p:tag name="TOCTEMPLATESHAPENAME" val="Zone de tracé"/>
  <p:tag name="TOCTEMPLATESHAPEDESCRIPTION" val="Délimite la position verticale de la table des matières."/>
</p:tagLst>
</file>

<file path=ppt/tags/tag16.xml><?xml version="1.0" encoding="utf-8"?>
<p:tagLst xmlns:a="http://schemas.openxmlformats.org/drawingml/2006/main" xmlns:r="http://schemas.openxmlformats.org/officeDocument/2006/relationships" xmlns:p="http://schemas.openxmlformats.org/presentationml/2006/main">
  <p:tag name="TOCSHAPE" val="AA"/>
  <p:tag name="NAME" val="SECTIONUM"/>
  <p:tag name="TOCTEMPLATESHAPENAME" val="Numéro de section"/>
  <p:tag name="TOCTEMPLATESHAPEDESCRIPTION" val="Définit le format de la forme contenant les numéros de sections"/>
</p:tagLst>
</file>

<file path=ppt/tags/tag17.xml><?xml version="1.0" encoding="utf-8"?>
<p:tagLst xmlns:a="http://schemas.openxmlformats.org/drawingml/2006/main" xmlns:r="http://schemas.openxmlformats.org/officeDocument/2006/relationships" xmlns:p="http://schemas.openxmlformats.org/presentationml/2006/main">
  <p:tag name="NAME" val="SECTIONTITLE"/>
  <p:tag name="TOCTEMPLATESHAPENAME" val="Titre de section"/>
  <p:tag name="TOCTEMPLATESHAPEDESCRIPTION" val="Définit le format de la forme contenant les titres de section"/>
</p:tagLst>
</file>

<file path=ppt/tags/tag18.xml><?xml version="1.0" encoding="utf-8"?>
<p:tagLst xmlns:a="http://schemas.openxmlformats.org/drawingml/2006/main" xmlns:r="http://schemas.openxmlformats.org/officeDocument/2006/relationships" xmlns:p="http://schemas.openxmlformats.org/presentationml/2006/main">
  <p:tag name="NAME" val="SECTIONINDEX"/>
  <p:tag name="TOCTEMPLATESHAPENAME" val="Numéro de slide des sections"/>
  <p:tag name="TOCTEMPLATESHAPEDESCRIPTION" val="Définit le format de la forme contenant les numéros de slides pour les sections."/>
</p:tagLst>
</file>

<file path=ppt/tags/tag19.xml><?xml version="1.0" encoding="utf-8"?>
<p:tagLst xmlns:a="http://schemas.openxmlformats.org/drawingml/2006/main" xmlns:r="http://schemas.openxmlformats.org/officeDocument/2006/relationships" xmlns:p="http://schemas.openxmlformats.org/presentationml/2006/main">
  <p:tag name="NAME" val="SUBSECTIONINDEX"/>
  <p:tag name="TOCTEMPLATESHAPENAME" val="Numéro de slide des sous-sections"/>
  <p:tag name="TOCTEMPLATESHAPEDESCRIPTION" val="Définit le format de la forme contenant les numéros de slides des sous-sections."/>
</p:tagLst>
</file>

<file path=ppt/tags/tag2.xml><?xml version="1.0" encoding="utf-8"?>
<p:tagLst xmlns:a="http://schemas.openxmlformats.org/drawingml/2006/main" xmlns:r="http://schemas.openxmlformats.org/officeDocument/2006/relationships" xmlns:p="http://schemas.openxmlformats.org/presentationml/2006/main">
  <p:tag name="SLIDEELEMTYPE" val="27"/>
</p:tagLst>
</file>

<file path=ppt/tags/tag20.xml><?xml version="1.0" encoding="utf-8"?>
<p:tagLst xmlns:a="http://schemas.openxmlformats.org/drawingml/2006/main" xmlns:r="http://schemas.openxmlformats.org/officeDocument/2006/relationships" xmlns:p="http://schemas.openxmlformats.org/presentationml/2006/main">
  <p:tag name="TOCSHAPE" val="AA"/>
  <p:tag name="NAME" val="SUBSECTIONUM"/>
  <p:tag name="TOCTEMPLATESHAPENAME" val="Index des sous-section"/>
  <p:tag name="TOCTEMPLATESHAPEDESCRIPTION" val="Définit le format de la forme contenant les numéros des sou-sections"/>
</p:tagLst>
</file>

<file path=ppt/tags/tag21.xml><?xml version="1.0" encoding="utf-8"?>
<p:tagLst xmlns:a="http://schemas.openxmlformats.org/drawingml/2006/main" xmlns:r="http://schemas.openxmlformats.org/officeDocument/2006/relationships" xmlns:p="http://schemas.openxmlformats.org/presentationml/2006/main">
  <p:tag name="NAME" val="SUBSECTIONTITLE"/>
  <p:tag name="TOCTEMPLATESHAPENAME" val="Titre des sous-sections"/>
  <p:tag name="TOCTEMPLATESHAPEDESCRIPTION" val="Définit le format de la forme contenant les titres des sous-sections."/>
</p:tagLst>
</file>

<file path=ppt/tags/tag22.xml><?xml version="1.0" encoding="utf-8"?>
<p:tagLst xmlns:a="http://schemas.openxmlformats.org/drawingml/2006/main" xmlns:r="http://schemas.openxmlformats.org/officeDocument/2006/relationships" xmlns:p="http://schemas.openxmlformats.org/presentationml/2006/main">
  <p:tag name="TOCSHAPE" val="307"/>
  <p:tag name="SLIDEINDEX" val="307"/>
  <p:tag name="NAME" val="SLIDEINDEX"/>
  <p:tag name="TOCTEMPLATESHAPENAME" val="Numéro de slide"/>
  <p:tag name="TOCTEMPLATESHAPEDESCRIPTION" val="Définit le format de la forme contenant le numéro de diapositive"/>
</p:tagLst>
</file>

<file path=ppt/tags/tag23.xml><?xml version="1.0" encoding="utf-8"?>
<p:tagLst xmlns:a="http://schemas.openxmlformats.org/drawingml/2006/main" xmlns:r="http://schemas.openxmlformats.org/officeDocument/2006/relationships" xmlns:p="http://schemas.openxmlformats.org/presentationml/2006/main">
  <p:tag name="TOCSHAPE" val="A"/>
  <p:tag name="NAME" val="SLIDETITLE"/>
  <p:tag name="TOCTEMPLATESHAPENAME" val="Titre des diapositives"/>
  <p:tag name="TOCTEMPLATESHAPEDESCRIPTION" val="Définit le format de la forme contenant les titres de slide"/>
</p:tagLst>
</file>

<file path=ppt/tags/tag24.xml><?xml version="1.0" encoding="utf-8"?>
<p:tagLst xmlns:a="http://schemas.openxmlformats.org/drawingml/2006/main" xmlns:r="http://schemas.openxmlformats.org/officeDocument/2006/relationships" xmlns:p="http://schemas.openxmlformats.org/presentationml/2006/main">
  <p:tag name="NAME" val="DRAWAREA"/>
  <p:tag name="TOCTEMPLATESHAPENAME" val="Zone de tracé"/>
  <p:tag name="TOCTEMPLATESHAPEDESCRIPTION" val="Délimite la position verticale de la table des matières."/>
</p:tagLst>
</file>

<file path=ppt/tags/tag25.xml><?xml version="1.0" encoding="utf-8"?>
<p:tagLst xmlns:a="http://schemas.openxmlformats.org/drawingml/2006/main" xmlns:r="http://schemas.openxmlformats.org/officeDocument/2006/relationships" xmlns:p="http://schemas.openxmlformats.org/presentationml/2006/main">
  <p:tag name="TOCSHAPE" val="AA"/>
  <p:tag name="NAME" val="SECTIONUM"/>
  <p:tag name="TOCTEMPLATESHAPENAME" val="Numéro de section"/>
  <p:tag name="TOCTEMPLATESHAPEDESCRIPTION" val="Définit le format de la forme contenant les numéros de sections"/>
</p:tagLst>
</file>

<file path=ppt/tags/tag26.xml><?xml version="1.0" encoding="utf-8"?>
<p:tagLst xmlns:a="http://schemas.openxmlformats.org/drawingml/2006/main" xmlns:r="http://schemas.openxmlformats.org/officeDocument/2006/relationships" xmlns:p="http://schemas.openxmlformats.org/presentationml/2006/main">
  <p:tag name="NAME" val="SECTIONTITLE"/>
  <p:tag name="TOCTEMPLATESHAPENAME" val="Titre de section"/>
  <p:tag name="TOCTEMPLATESHAPEDESCRIPTION" val="Définit le format de la forme contenant les titres de section"/>
</p:tagLst>
</file>

<file path=ppt/tags/tag27.xml><?xml version="1.0" encoding="utf-8"?>
<p:tagLst xmlns:a="http://schemas.openxmlformats.org/drawingml/2006/main" xmlns:r="http://schemas.openxmlformats.org/officeDocument/2006/relationships" xmlns:p="http://schemas.openxmlformats.org/presentationml/2006/main">
  <p:tag name="NAME" val="SECTIONINDEX"/>
  <p:tag name="TOCTEMPLATESHAPENAME" val="Numéro de slide des sections"/>
  <p:tag name="TOCTEMPLATESHAPEDESCRIPTION" val="Définit le format de la forme contenant les numéros de slides pour les sections."/>
</p:tagLst>
</file>

<file path=ppt/tags/tag28.xml><?xml version="1.0" encoding="utf-8"?>
<p:tagLst xmlns:a="http://schemas.openxmlformats.org/drawingml/2006/main" xmlns:r="http://schemas.openxmlformats.org/officeDocument/2006/relationships" xmlns:p="http://schemas.openxmlformats.org/presentationml/2006/main">
  <p:tag name="NAME" val="SUBSECTIONINDEX"/>
  <p:tag name="TOCTEMPLATESHAPENAME" val="Numéro de slide des sous-sections"/>
  <p:tag name="TOCTEMPLATESHAPEDESCRIPTION" val="Définit le format de la forme contenant les numéros de slides des sous-sections."/>
</p:tagLst>
</file>

<file path=ppt/tags/tag29.xml><?xml version="1.0" encoding="utf-8"?>
<p:tagLst xmlns:a="http://schemas.openxmlformats.org/drawingml/2006/main" xmlns:r="http://schemas.openxmlformats.org/officeDocument/2006/relationships" xmlns:p="http://schemas.openxmlformats.org/presentationml/2006/main">
  <p:tag name="TOCSHAPE" val="AA"/>
  <p:tag name="NAME" val="SUBSECTIONUM"/>
  <p:tag name="TOCTEMPLATESHAPENAME" val="Index des sous-section"/>
  <p:tag name="TOCTEMPLATESHAPEDESCRIPTION" val="Définit le format de la forme contenant les numéros des sou-sections"/>
</p:tagLst>
</file>

<file path=ppt/tags/tag3.xml><?xml version="1.0" encoding="utf-8"?>
<p:tagLst xmlns:a="http://schemas.openxmlformats.org/drawingml/2006/main" xmlns:r="http://schemas.openxmlformats.org/officeDocument/2006/relationships" xmlns:p="http://schemas.openxmlformats.org/presentationml/2006/main">
  <p:tag name="NAME" val="Reminder09/08/2019 16:14:421515642313"/>
  <p:tag name="TOCTEMPLATESHAPENAME" val="Rappel Section"/>
</p:tagLst>
</file>

<file path=ppt/tags/tag30.xml><?xml version="1.0" encoding="utf-8"?>
<p:tagLst xmlns:a="http://schemas.openxmlformats.org/drawingml/2006/main" xmlns:r="http://schemas.openxmlformats.org/officeDocument/2006/relationships" xmlns:p="http://schemas.openxmlformats.org/presentationml/2006/main">
  <p:tag name="NAME" val="SUBSECTIONTITLE"/>
  <p:tag name="TOCTEMPLATESHAPENAME" val="Titre des sous-sections"/>
  <p:tag name="TOCTEMPLATESHAPEDESCRIPTION" val="Définit le format de la forme contenant les titres des sous-sections."/>
</p:tagLst>
</file>

<file path=ppt/tags/tag31.xml><?xml version="1.0" encoding="utf-8"?>
<p:tagLst xmlns:a="http://schemas.openxmlformats.org/drawingml/2006/main" xmlns:r="http://schemas.openxmlformats.org/officeDocument/2006/relationships" xmlns:p="http://schemas.openxmlformats.org/presentationml/2006/main">
  <p:tag name="NAME" val="Reminder09/08/2019 16:14:421515642313"/>
  <p:tag name="TOCTEMPLATESHAPENAME" val="Rappel Section"/>
  <p:tag name="TOCTEMPLATESHAPEDESCRIPTION" val=""/>
</p:tagLst>
</file>

<file path=ppt/tags/tag4.xml><?xml version="1.0" encoding="utf-8"?>
<p:tagLst xmlns:a="http://schemas.openxmlformats.org/drawingml/2006/main" xmlns:r="http://schemas.openxmlformats.org/officeDocument/2006/relationships" xmlns:p="http://schemas.openxmlformats.org/presentationml/2006/main">
  <p:tag name="TOCSHAPE" val="A"/>
  <p:tag name="NAME" val="SLIDETITLE"/>
  <p:tag name="TOCTEMPLATESHAPENAME" val="Titre des diapositives"/>
  <p:tag name="TOCTEMPLATESHAPEDESCRIPTION" val="Définit le format de la forme contenant les titres de slide"/>
</p:tagLst>
</file>

<file path=ppt/tags/tag5.xml><?xml version="1.0" encoding="utf-8"?>
<p:tagLst xmlns:a="http://schemas.openxmlformats.org/drawingml/2006/main" xmlns:r="http://schemas.openxmlformats.org/officeDocument/2006/relationships" xmlns:p="http://schemas.openxmlformats.org/presentationml/2006/main">
  <p:tag name="TOCSHAPE" val="304"/>
  <p:tag name="SLIDEINDEX" val="304"/>
  <p:tag name="NAME" val="SLIDEINDEX"/>
  <p:tag name="TOCTEMPLATESHAPENAME" val="Numéro de slide"/>
  <p:tag name="TOCTEMPLATESHAPEDESCRIPTION" val="Définit le format de la forme contenant le numéro de diapositive"/>
</p:tagLst>
</file>

<file path=ppt/tags/tag6.xml><?xml version="1.0" encoding="utf-8"?>
<p:tagLst xmlns:a="http://schemas.openxmlformats.org/drawingml/2006/main" xmlns:r="http://schemas.openxmlformats.org/officeDocument/2006/relationships" xmlns:p="http://schemas.openxmlformats.org/presentationml/2006/main">
  <p:tag name="NAME" val="DRAWAREA"/>
  <p:tag name="TOCTEMPLATESHAPENAME" val="Zone de tracé"/>
  <p:tag name="TOCTEMPLATESHAPEDESCRIPTION" val="Délimite la position verticale de la table des matières."/>
</p:tagLst>
</file>

<file path=ppt/tags/tag7.xml><?xml version="1.0" encoding="utf-8"?>
<p:tagLst xmlns:a="http://schemas.openxmlformats.org/drawingml/2006/main" xmlns:r="http://schemas.openxmlformats.org/officeDocument/2006/relationships" xmlns:p="http://schemas.openxmlformats.org/presentationml/2006/main">
  <p:tag name="TOCSHAPE" val="AA"/>
  <p:tag name="NAME" val="SECTIONUM"/>
  <p:tag name="TOCTEMPLATESHAPENAME" val="Numéro de section"/>
  <p:tag name="TOCTEMPLATESHAPEDESCRIPTION" val="Définit le format de la forme contenant les numéros de sections"/>
</p:tagLst>
</file>

<file path=ppt/tags/tag8.xml><?xml version="1.0" encoding="utf-8"?>
<p:tagLst xmlns:a="http://schemas.openxmlformats.org/drawingml/2006/main" xmlns:r="http://schemas.openxmlformats.org/officeDocument/2006/relationships" xmlns:p="http://schemas.openxmlformats.org/presentationml/2006/main">
  <p:tag name="NAME" val="SECTIONTITLE"/>
  <p:tag name="TOCTEMPLATESHAPENAME" val="Titre de section"/>
  <p:tag name="TOCTEMPLATESHAPEDESCRIPTION" val="Définit le format de la forme contenant les titres de section"/>
</p:tagLst>
</file>

<file path=ppt/tags/tag9.xml><?xml version="1.0" encoding="utf-8"?>
<p:tagLst xmlns:a="http://schemas.openxmlformats.org/drawingml/2006/main" xmlns:r="http://schemas.openxmlformats.org/officeDocument/2006/relationships" xmlns:p="http://schemas.openxmlformats.org/presentationml/2006/main">
  <p:tag name="NAME" val="SECTIONINDEX"/>
  <p:tag name="TOCTEMPLATESHAPENAME" val="Numéro de slide des sections"/>
  <p:tag name="TOCTEMPLATESHAPEDESCRIPTION" val="Définit le format de la forme contenant les numéros de slides pour les sections."/>
</p:tagLst>
</file>

<file path=ppt/theme/theme1.xml><?xml version="1.0" encoding="utf-8"?>
<a:theme xmlns:a="http://schemas.openxmlformats.org/drawingml/2006/main" name="Rochefort">
  <a:themeElements>
    <a:clrScheme name="Rochefort">
      <a:dk1>
        <a:sysClr val="windowText" lastClr="000000"/>
      </a:dk1>
      <a:lt1>
        <a:sysClr val="window" lastClr="FFFFFF"/>
      </a:lt1>
      <a:dk2>
        <a:srgbClr val="000066"/>
      </a:dk2>
      <a:lt2>
        <a:srgbClr val="ACCBF9"/>
      </a:lt2>
      <a:accent1>
        <a:srgbClr val="4066AA"/>
      </a:accent1>
      <a:accent2>
        <a:srgbClr val="6789C5"/>
      </a:accent2>
      <a:accent3>
        <a:srgbClr val="8CB4E3"/>
      </a:accent3>
      <a:accent4>
        <a:srgbClr val="AECDF0"/>
      </a:accent4>
      <a:accent5>
        <a:srgbClr val="E0EBF6"/>
      </a:accent5>
      <a:accent6>
        <a:srgbClr val="878787"/>
      </a:accent6>
      <a:hlink>
        <a:srgbClr val="9454C3"/>
      </a:hlink>
      <a:folHlink>
        <a:srgbClr val="3EBBF0"/>
      </a:folHlink>
    </a:clrScheme>
    <a:fontScheme name="Rochefort">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a:solidFill>
            <a:schemeClr val="accent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180000" indent="-180000" algn="l">
          <a:spcAft>
            <a:spcPts val="300"/>
          </a:spcAft>
          <a:buFont typeface="Arial" panose="020B0604020202020204" pitchFamily="34" charset="0"/>
          <a:buChar char="•"/>
          <a:defRPr sz="1000"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A6A6A6"/>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rtlCol="0">
        <a:noAutofit/>
      </a:bodyPr>
      <a:lstStyle>
        <a:defPPr marL="180000" indent="-180000" algn="l">
          <a:spcAft>
            <a:spcPts val="300"/>
          </a:spcAft>
          <a:buFont typeface="Arial" panose="020B0604020202020204" pitchFamily="34" charset="0"/>
          <a:buChar char="•"/>
          <a:defRPr sz="1000" dirty="0" err="1">
            <a:solidFill>
              <a:schemeClr val="tx2"/>
            </a:solidFill>
          </a:defRPr>
        </a:defPPr>
      </a:lstStyle>
    </a:txDef>
  </a:objectDefaults>
  <a:extraClrSchemeLst/>
  <a:extLst>
    <a:ext uri="{05A4C25C-085E-4340-85A3-A5531E510DB2}">
      <thm15:themeFamily xmlns:thm15="http://schemas.microsoft.com/office/thememl/2012/main" name="UpSlideTemplate.potx" id="{C9F13D20-51D2-4B98-8EE4-FA06932EC03C}" vid="{EF97598A-2E29-4152-B870-A275912CA7FD}"/>
    </a:ext>
  </a:extLst>
</a:theme>
</file>

<file path=ppt/theme/theme2.xml><?xml version="1.0" encoding="utf-8"?>
<a:theme xmlns:a="http://schemas.openxmlformats.org/drawingml/2006/main" name="UpSlide Table Of Content Master (do not e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SlideTemplate.potx" id="{C9F13D20-51D2-4B98-8EE4-FA06932EC03C}" vid="{0A360C16-D13E-420A-815C-831250ADB188}"/>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78CE09F451044085BD20AE26165FED" ma:contentTypeVersion="10" ma:contentTypeDescription="Create a new document." ma:contentTypeScope="" ma:versionID="dc9d4b6c3cc9391248b84dcf92b26d2f">
  <xsd:schema xmlns:xsd="http://www.w3.org/2001/XMLSchema" xmlns:xs="http://www.w3.org/2001/XMLSchema" xmlns:p="http://schemas.microsoft.com/office/2006/metadata/properties" xmlns:ns2="e5e58b11-f745-45e3-9bae-2ebf80225d14" xmlns:ns3="ad2e9ad2-38b0-4b2b-a771-3ca98dc4e31f" targetNamespace="http://schemas.microsoft.com/office/2006/metadata/properties" ma:root="true" ma:fieldsID="d8d5c6acc5951d70d6ec70dc6cdd85a2" ns2:_="" ns3:_="">
    <xsd:import namespace="e5e58b11-f745-45e3-9bae-2ebf80225d14"/>
    <xsd:import namespace="ad2e9ad2-38b0-4b2b-a771-3ca98dc4e3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58b11-f745-45e3-9bae-2ebf80225d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2e9ad2-38b0-4b2b-a771-3ca98dc4e3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FDB963-2BD7-4666-9CD1-82BB7FDB50B9}">
  <ds:schemaRefs>
    <ds:schemaRef ds:uri="ad2e9ad2-38b0-4b2b-a771-3ca98dc4e31f"/>
    <ds:schemaRef ds:uri="e5e58b11-f745-45e3-9bae-2ebf80225d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0F0858F-CD12-408D-B28E-973C2A176E02}">
  <ds:schemaRefs>
    <ds:schemaRef ds:uri="http://schemas.microsoft.com/sharepoint/v3/contenttype/forms"/>
  </ds:schemaRefs>
</ds:datastoreItem>
</file>

<file path=customXml/itemProps3.xml><?xml version="1.0" encoding="utf-8"?>
<ds:datastoreItem xmlns:ds="http://schemas.openxmlformats.org/officeDocument/2006/customXml" ds:itemID="{1CE140E7-32F2-4BCC-BBAD-57E876276BBA}">
  <ds:schemaRefs>
    <ds:schemaRef ds:uri="ad2e9ad2-38b0-4b2b-a771-3ca98dc4e31f"/>
    <ds:schemaRef ds:uri="e5e58b11-f745-45e3-9bae-2ebf80225d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UpSlideTemplate</Template>
  <Application>Microsoft Office PowerPoint</Application>
  <PresentationFormat>Format A4 (210 x 297 mm)</PresentationFormat>
  <Slides>19</Slides>
  <Notes>0</Notes>
  <HiddenSlides>0</HiddenSlides>
  <ScaleCrop>false</ScaleCrop>
  <HeadingPairs>
    <vt:vector size="4" baseType="variant">
      <vt:variant>
        <vt:lpstr>Thème</vt:lpstr>
      </vt:variant>
      <vt:variant>
        <vt:i4>2</vt:i4>
      </vt:variant>
      <vt:variant>
        <vt:lpstr>Titres des diapositives</vt:lpstr>
      </vt:variant>
      <vt:variant>
        <vt:i4>19</vt:i4>
      </vt:variant>
    </vt:vector>
  </HeadingPairs>
  <TitlesOfParts>
    <vt:vector size="21" baseType="lpstr">
      <vt:lpstr>Rochefort</vt:lpstr>
      <vt:lpstr>UpSlide Table Of Content Master (do not edit)</vt:lpstr>
      <vt:lpstr>Business Strategy – Bokan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Thank you for your attention!</vt:lpstr>
      <vt:lpstr>Appendix</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R2 - Transaction shareholding structure presentation</dc:title>
  <dc:creator>RA</dc:creator>
  <cp:revision>2</cp:revision>
  <cp:lastPrinted>2019-09-26T20:59:27Z</cp:lastPrinted>
  <dcterms:created xsi:type="dcterms:W3CDTF">2019-09-25T14:40:40Z</dcterms:created>
  <dcterms:modified xsi:type="dcterms:W3CDTF">2021-03-18T16:06:37Z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0x0101004C78CE09F451044085BD20AE26165FED</vt:lpwstr>
  </property>
</Properties>
</file>