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80" r:id="rId23"/>
    <p:sldId id="282" r:id="rId24"/>
    <p:sldId id="284" r:id="rId25"/>
    <p:sldId id="286" r:id="rId26"/>
    <p:sldId id="285" r:id="rId27"/>
    <p:sldId id="287" r:id="rId28"/>
    <p:sldId id="288" r:id="rId29"/>
    <p:sldId id="290" r:id="rId30"/>
    <p:sldId id="289" r:id="rId31"/>
    <p:sldId id="291" r:id="rId32"/>
    <p:sldId id="293" r:id="rId33"/>
    <p:sldId id="294" r:id="rId34"/>
    <p:sldId id="295" r:id="rId35"/>
    <p:sldId id="296" r:id="rId36"/>
    <p:sldId id="300" r:id="rId37"/>
    <p:sldId id="299" r:id="rId38"/>
    <p:sldId id="298" r:id="rId39"/>
    <p:sldId id="297" r:id="rId40"/>
    <p:sldId id="301" r:id="rId41"/>
    <p:sldId id="303" r:id="rId42"/>
    <p:sldId id="302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C8F1E-2092-4F8F-95F5-20D7EAE81158}" v="2079" dt="2023-09-18T18:18:33.017"/>
    <p1510:client id="{2941A6C5-D96D-F4F7-DE35-6CCE2F2AEDF4}" v="354" dt="2023-09-18T21:54:12.122"/>
    <p1510:client id="{5BF68FFC-BF50-EE93-44CE-FF27DA492871}" v="715" dt="2023-09-18T23:15:19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6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2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9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C3099-97A1-4E46-6510-A854FD141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59"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230803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  <a:cs typeface="Calibri Light"/>
              </a:rPr>
              <a:t>Advanced Techniques For GNSS</a:t>
            </a:r>
            <a:endParaRPr lang="en-US" sz="38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07045"/>
            <a:ext cx="6470693" cy="6052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Weighted Least squares estimation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3F12B-8913-E6B6-312F-B01B7AB4A891}"/>
              </a:ext>
            </a:extLst>
          </p:cNvPr>
          <p:cNvSpPr txBox="1"/>
          <p:nvPr/>
        </p:nvSpPr>
        <p:spPr>
          <a:xfrm>
            <a:off x="8131423" y="5747520"/>
            <a:ext cx="5969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Student: Ajay </a:t>
            </a:r>
            <a:r>
              <a:rPr lang="en-US" b="1" err="1">
                <a:solidFill>
                  <a:schemeClr val="bg1"/>
                </a:solidFill>
              </a:rPr>
              <a:t>Ragh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Guide: Ansgar Dreier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4F860-7D75-2FBE-1560-1468DC61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C/No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E7C6-4422-3D05-1E33-F1A8F3FB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Like elevation weighting, here we estimate the uncertainty of measurement using the C/No as quality indicator.</a:t>
            </a:r>
          </a:p>
          <a:p>
            <a:r>
              <a:rPr lang="en-US" sz="2400" dirty="0"/>
              <a:t>The uncertainty is calculated by the model from </a:t>
            </a:r>
            <a:r>
              <a:rPr lang="en-US" sz="2400" dirty="0" err="1">
                <a:ea typeface="+mn-lt"/>
                <a:cs typeface="+mn-lt"/>
              </a:rPr>
              <a:t>Kuusniemi</a:t>
            </a:r>
            <a:r>
              <a:rPr lang="en-US" sz="2400" dirty="0">
                <a:ea typeface="+mn-lt"/>
                <a:cs typeface="+mn-lt"/>
              </a:rPr>
              <a:t> et al. (2007)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values </a:t>
            </a:r>
            <a:r>
              <a:rPr lang="en-US" sz="2400" b="1" dirty="0"/>
              <a:t>a </a:t>
            </a:r>
            <a:r>
              <a:rPr lang="en-US" sz="2400" dirty="0"/>
              <a:t>and </a:t>
            </a:r>
            <a:r>
              <a:rPr lang="en-US" sz="2400" b="1" dirty="0"/>
              <a:t>b </a:t>
            </a:r>
            <a:r>
              <a:rPr lang="en-US" sz="2400" dirty="0"/>
              <a:t>are model parameters whose values were estimated in </a:t>
            </a:r>
            <a:r>
              <a:rPr lang="en-US" sz="2400" dirty="0" err="1">
                <a:ea typeface="+mn-lt"/>
                <a:cs typeface="+mn-lt"/>
              </a:rPr>
              <a:t>Kuusniemi</a:t>
            </a:r>
            <a:r>
              <a:rPr lang="en-US" sz="2400" dirty="0">
                <a:ea typeface="+mn-lt"/>
                <a:cs typeface="+mn-lt"/>
              </a:rPr>
              <a:t>, (2005)</a:t>
            </a:r>
            <a:endParaRPr lang="en-US" sz="2400" dirty="0"/>
          </a:p>
        </p:txBody>
      </p:sp>
      <p:pic>
        <p:nvPicPr>
          <p:cNvPr id="4" name="Picture 3" descr="A black text with a plus and b&#10;&#10;Description automatically generated">
            <a:extLst>
              <a:ext uri="{FF2B5EF4-FFF2-40B4-BE49-F238E27FC236}">
                <a16:creationId xmlns:a16="http://schemas.microsoft.com/office/drawing/2014/main" id="{2544EB23-5B8D-6FF9-2CD7-423F8604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28" y="3615793"/>
            <a:ext cx="4554747" cy="12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04A3-030D-4CE4-6ED0-6E561E6B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Combined Elevation &amp; C/No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5CFC-6672-FCB4-AD16-25A6A568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625005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A technique that calculates an uncertainty value based on the elevation angle and C/No of the received signal proposed in  </a:t>
            </a:r>
            <a:r>
              <a:rPr lang="en-US" sz="2400" dirty="0">
                <a:ea typeface="+mn-lt"/>
                <a:cs typeface="+mn-lt"/>
              </a:rPr>
              <a:t>Realini and </a:t>
            </a:r>
            <a:r>
              <a:rPr lang="en-US" sz="2400" err="1">
                <a:ea typeface="+mn-lt"/>
                <a:cs typeface="+mn-lt"/>
              </a:rPr>
              <a:t>Reguzzoni</a:t>
            </a:r>
            <a:r>
              <a:rPr lang="en-US" sz="2400" dirty="0">
                <a:ea typeface="+mn-lt"/>
                <a:cs typeface="+mn-lt"/>
              </a:rPr>
              <a:t>(2013).</a:t>
            </a:r>
            <a:endParaRPr lang="en-US">
              <a:ea typeface="+mn-lt"/>
              <a:cs typeface="+mn-lt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</a:t>
            </a:r>
            <a:r>
              <a:rPr lang="en-US" sz="2400" b="1" dirty="0"/>
              <a:t>s1</a:t>
            </a:r>
            <a:r>
              <a:rPr lang="en-US" sz="2400" dirty="0"/>
              <a:t> is the threshold value for C/No.</a:t>
            </a:r>
          </a:p>
          <a:p>
            <a:r>
              <a:rPr lang="en-US" sz="2400" dirty="0"/>
              <a:t>The other parameter values are </a:t>
            </a:r>
            <a:r>
              <a:rPr lang="en-US" sz="2400" b="1" dirty="0"/>
              <a:t>s0 = 10</a:t>
            </a:r>
            <a:r>
              <a:rPr lang="en-US" sz="2400" dirty="0"/>
              <a:t>,</a:t>
            </a:r>
          </a:p>
          <a:p>
            <a:r>
              <a:rPr lang="en-US" sz="2400" b="1" dirty="0"/>
              <a:t>A=B=30</a:t>
            </a:r>
            <a:r>
              <a:rPr lang="en-US" sz="2400" dirty="0"/>
              <a:t> (</a:t>
            </a:r>
            <a:r>
              <a:rPr lang="en-US" sz="2400" dirty="0">
                <a:ea typeface="+mn-lt"/>
                <a:cs typeface="+mn-lt"/>
              </a:rPr>
              <a:t>Angrisano et al., 2018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DF7AB-84A9-2EC3-655D-8C8E952A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08" y="1887049"/>
            <a:ext cx="6107501" cy="24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5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BBF16-32D4-98A7-AA79-569B970A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Redundancy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AAF5-E7B4-BBB4-9B62-37452847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 Redundancy Matrix (</a:t>
            </a:r>
            <a:r>
              <a:rPr lang="en-US" sz="2400" b="1" dirty="0"/>
              <a:t>R</a:t>
            </a:r>
            <a:r>
              <a:rPr lang="en-US" sz="2400" dirty="0"/>
              <a:t>) is used to understand the contribution  towards the total redundancy of the system.</a:t>
            </a:r>
          </a:p>
          <a:p>
            <a:endParaRPr lang="en-US" sz="2400" dirty="0"/>
          </a:p>
          <a:p>
            <a:r>
              <a:rPr lang="en-US" sz="2400" dirty="0"/>
              <a:t>The diagonal elements </a:t>
            </a:r>
            <a:r>
              <a:rPr lang="en-US" sz="2400" b="1" dirty="0" err="1"/>
              <a:t>r</a:t>
            </a:r>
            <a:r>
              <a:rPr lang="en-US" sz="2400" b="1" baseline="-25000" dirty="0" err="1"/>
              <a:t>i</a:t>
            </a:r>
            <a:r>
              <a:rPr lang="en-US" sz="2400" b="1" dirty="0"/>
              <a:t> </a:t>
            </a:r>
            <a:r>
              <a:rPr lang="en-US" sz="2400" dirty="0"/>
              <a:t> redundancy number (values between 0-1). </a:t>
            </a:r>
            <a:endParaRPr lang="en-US" dirty="0"/>
          </a:p>
          <a:p>
            <a:r>
              <a:rPr lang="en-US" sz="2400" dirty="0"/>
              <a:t>Low </a:t>
            </a:r>
            <a:r>
              <a:rPr lang="en-US" sz="2400" b="1" dirty="0" err="1">
                <a:ea typeface="+mn-lt"/>
                <a:cs typeface="+mn-lt"/>
              </a:rPr>
              <a:t>r</a:t>
            </a:r>
            <a:r>
              <a:rPr lang="en-US" sz="1600" b="1" baseline="-25000" dirty="0" err="1">
                <a:ea typeface="+mn-lt"/>
                <a:cs typeface="+mn-lt"/>
              </a:rPr>
              <a:t>i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dirty="0"/>
              <a:t>is leverage measurement (lack redundancy).</a:t>
            </a:r>
            <a:endParaRPr lang="en-US" sz="1600" b="1" baseline="-25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3A250-20E0-9077-AB80-7F6EB44D8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4" r="-338" b="20690"/>
          <a:stretch/>
        </p:blipFill>
        <p:spPr>
          <a:xfrm>
            <a:off x="5307313" y="2021366"/>
            <a:ext cx="3259562" cy="357902"/>
          </a:xfrm>
          <a:prstGeom prst="rect">
            <a:avLst/>
          </a:prstGeom>
        </p:spPr>
      </p:pic>
      <p:pic>
        <p:nvPicPr>
          <p:cNvPr id="5" name="Picture 4" descr="A close up of black text&#10;&#10;Description automatically generated">
            <a:extLst>
              <a:ext uri="{FF2B5EF4-FFF2-40B4-BE49-F238E27FC236}">
                <a16:creationId xmlns:a16="http://schemas.microsoft.com/office/drawing/2014/main" id="{669F5B75-5A3C-E7B8-12BD-163F0FE6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98" y="4920541"/>
            <a:ext cx="6538820" cy="16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FB807-82A2-DD4D-2B70-3B662A0F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9" y="643467"/>
            <a:ext cx="651381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52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FCAA8-1723-20D0-2A62-84A560E8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727A-A89C-F723-D92F-1AA78139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Approximately 24 hour GNSS raw measurements as a RINEX file (9841 epochs).</a:t>
            </a:r>
          </a:p>
          <a:p>
            <a:r>
              <a:rPr lang="en-US" sz="2400" dirty="0"/>
              <a:t>A smaller data sequence of 75 epochs.</a:t>
            </a:r>
          </a:p>
          <a:p>
            <a:r>
              <a:rPr lang="en-US" sz="2400" dirty="0"/>
              <a:t>From the larger data we extracted two smaller data sequences based on satellite visibility. </a:t>
            </a:r>
          </a:p>
          <a:p>
            <a:pPr marL="457200" indent="-457200">
              <a:buAutoNum type="arabicPeriod"/>
            </a:pPr>
            <a:r>
              <a:rPr lang="en-US" sz="2400" dirty="0"/>
              <a:t>High satellite visibility sequence</a:t>
            </a:r>
          </a:p>
          <a:p>
            <a:pPr marL="457200" indent="-457200">
              <a:buAutoNum type="arabicPeriod"/>
            </a:pPr>
            <a:r>
              <a:rPr lang="en-US" sz="2400" dirty="0"/>
              <a:t>Low satellite visibility sequence</a:t>
            </a:r>
          </a:p>
        </p:txBody>
      </p:sp>
    </p:spTree>
    <p:extLst>
      <p:ext uri="{BB962C8B-B14F-4D97-AF65-F5344CB8AC3E}">
        <p14:creationId xmlns:p14="http://schemas.microsoft.com/office/powerpoint/2010/main" val="50010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aph showing a number of satellites&#10;&#10;Description automatically generated">
            <a:extLst>
              <a:ext uri="{FF2B5EF4-FFF2-40B4-BE49-F238E27FC236}">
                <a16:creationId xmlns:a16="http://schemas.microsoft.com/office/drawing/2014/main" id="{2A458911-B90E-92C0-EF80-E23013DF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4" y="55231"/>
            <a:ext cx="12068406" cy="634458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53B55-2124-7104-E6F2-9D19191D9979}"/>
              </a:ext>
            </a:extLst>
          </p:cNvPr>
          <p:cNvSpPr txBox="1"/>
          <p:nvPr/>
        </p:nvSpPr>
        <p:spPr>
          <a:xfrm>
            <a:off x="4275209" y="5972080"/>
            <a:ext cx="714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Satellite Visibility Plot Of Large Sequence</a:t>
            </a:r>
          </a:p>
        </p:txBody>
      </p:sp>
    </p:spTree>
    <p:extLst>
      <p:ext uri="{BB962C8B-B14F-4D97-AF65-F5344CB8AC3E}">
        <p14:creationId xmlns:p14="http://schemas.microsoft.com/office/powerpoint/2010/main" val="138204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aph showing a number of satellites&#10;&#10;Description automatically generated">
            <a:extLst>
              <a:ext uri="{FF2B5EF4-FFF2-40B4-BE49-F238E27FC236}">
                <a16:creationId xmlns:a16="http://schemas.microsoft.com/office/drawing/2014/main" id="{2A458911-B90E-92C0-EF80-E23013DFD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7" t="3726" r="7545" b="7289"/>
          <a:stretch/>
        </p:blipFill>
        <p:spPr>
          <a:xfrm>
            <a:off x="242717" y="-1350"/>
            <a:ext cx="11946001" cy="61037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53B55-2124-7104-E6F2-9D19191D9979}"/>
              </a:ext>
            </a:extLst>
          </p:cNvPr>
          <p:cNvSpPr txBox="1"/>
          <p:nvPr/>
        </p:nvSpPr>
        <p:spPr>
          <a:xfrm>
            <a:off x="4002039" y="6029590"/>
            <a:ext cx="714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Satellite Visibility Plot Of Small Sequence</a:t>
            </a:r>
          </a:p>
        </p:txBody>
      </p:sp>
    </p:spTree>
    <p:extLst>
      <p:ext uri="{BB962C8B-B14F-4D97-AF65-F5344CB8AC3E}">
        <p14:creationId xmlns:p14="http://schemas.microsoft.com/office/powerpoint/2010/main" val="191103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458911-B90E-92C0-EF80-E23013DFD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9" t="3956" r="7306" b="5714"/>
          <a:stretch/>
        </p:blipFill>
        <p:spPr>
          <a:xfrm>
            <a:off x="-1697" y="-4335"/>
            <a:ext cx="11947018" cy="604671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53B55-2124-7104-E6F2-9D19191D9979}"/>
              </a:ext>
            </a:extLst>
          </p:cNvPr>
          <p:cNvSpPr txBox="1"/>
          <p:nvPr/>
        </p:nvSpPr>
        <p:spPr>
          <a:xfrm>
            <a:off x="3498832" y="6029590"/>
            <a:ext cx="714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High and Low satellite Visibility data sequence regions</a:t>
            </a:r>
          </a:p>
        </p:txBody>
      </p:sp>
    </p:spTree>
    <p:extLst>
      <p:ext uri="{BB962C8B-B14F-4D97-AF65-F5344CB8AC3E}">
        <p14:creationId xmlns:p14="http://schemas.microsoft.com/office/powerpoint/2010/main" val="313322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FB807-82A2-DD4D-2B70-3B662A0F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9" y="643467"/>
            <a:ext cx="651381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Plots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(PDOP)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57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EQW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1.13 to 3.07</a:t>
            </a:r>
          </a:p>
          <a:p>
            <a:endParaRPr lang="en-US" dirty="0"/>
          </a:p>
        </p:txBody>
      </p:sp>
      <p:pic>
        <p:nvPicPr>
          <p:cNvPr id="7" name="Content Placeholder 6" descr="A graph of blue lines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 b="-279"/>
          <a:stretch/>
        </p:blipFill>
        <p:spPr>
          <a:xfrm>
            <a:off x="3626751" y="688682"/>
            <a:ext cx="8569187" cy="571135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752D-1772-3246-E376-276FF19D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Aim?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64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EQW+RDM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1.47 to 5.59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3" r="13091" b="-53"/>
          <a:stretch/>
        </p:blipFill>
        <p:spPr>
          <a:xfrm>
            <a:off x="3499124" y="918719"/>
            <a:ext cx="8691869" cy="54847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ELV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2.83 to 9.41</a:t>
            </a:r>
          </a:p>
          <a:p>
            <a:endParaRPr lang="en-US" dirty="0"/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" r="10075" b="-53"/>
          <a:stretch/>
        </p:blipFill>
        <p:spPr>
          <a:xfrm>
            <a:off x="3700407" y="1062492"/>
            <a:ext cx="8497253" cy="53300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ELV+RDM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3.41 to 15.94</a:t>
            </a:r>
          </a:p>
          <a:p>
            <a:endParaRPr lang="en-US" dirty="0"/>
          </a:p>
        </p:txBody>
      </p:sp>
      <p:pic>
        <p:nvPicPr>
          <p:cNvPr id="7" name="Content Placeholder 6" descr="A graph showing a number of satellites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" t="4225" r="7166" b="-56"/>
          <a:stretch/>
        </p:blipFill>
        <p:spPr>
          <a:xfrm>
            <a:off x="3686030" y="530530"/>
            <a:ext cx="8505433" cy="58624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sz="1700" dirty="0">
                <a:latin typeface="Arial"/>
                <a:cs typeface="Arial"/>
              </a:rPr>
              <a:t>Degradation: Light</a:t>
            </a:r>
          </a:p>
          <a:p>
            <a:r>
              <a:rPr lang="en-US" sz="1700" dirty="0">
                <a:latin typeface="Arial"/>
                <a:cs typeface="Arial"/>
              </a:rPr>
              <a:t>Params: a = 0.01, b= 25</a:t>
            </a:r>
            <a:endParaRPr lang="en-US" dirty="0"/>
          </a:p>
          <a:p>
            <a:r>
              <a:rPr lang="en-US" dirty="0"/>
              <a:t>Variation:</a:t>
            </a:r>
          </a:p>
          <a:p>
            <a:r>
              <a:rPr lang="en-US" dirty="0"/>
              <a:t>0.12 to 0.31</a:t>
            </a:r>
          </a:p>
          <a:p>
            <a:endParaRPr lang="en-US" dirty="0"/>
          </a:p>
        </p:txBody>
      </p:sp>
      <p:pic>
        <p:nvPicPr>
          <p:cNvPr id="7" name="Content Placeholder 6" descr="A graph showing a number of satellites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 t="3773" r="9408" b="-56"/>
          <a:stretch/>
        </p:blipFill>
        <p:spPr>
          <a:xfrm>
            <a:off x="3527879" y="530531"/>
            <a:ext cx="8669984" cy="58655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6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sz="1700" dirty="0">
                <a:latin typeface="Arial"/>
                <a:cs typeface="Arial"/>
              </a:rPr>
              <a:t>Degradation: Heavy</a:t>
            </a:r>
          </a:p>
          <a:p>
            <a:r>
              <a:rPr lang="en-US" sz="1700" dirty="0">
                <a:latin typeface="Arial"/>
                <a:cs typeface="Arial"/>
              </a:rPr>
              <a:t>Params: a = 0.001, b= 40</a:t>
            </a:r>
            <a:endParaRPr lang="en-US" dirty="0"/>
          </a:p>
          <a:p>
            <a:r>
              <a:rPr lang="en-US" dirty="0"/>
              <a:t>Variation:</a:t>
            </a:r>
          </a:p>
          <a:p>
            <a:r>
              <a:rPr lang="en-US" dirty="0"/>
              <a:t>0.057 to 0.14</a:t>
            </a:r>
          </a:p>
          <a:p>
            <a:endParaRPr lang="en-US" dirty="0"/>
          </a:p>
        </p:txBody>
      </p:sp>
      <p:pic>
        <p:nvPicPr>
          <p:cNvPr id="7" name="Content Placeholder 6" descr="A blue graph with white text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" t="2472" r="9246" b="-278"/>
          <a:stretch/>
        </p:blipFill>
        <p:spPr>
          <a:xfrm>
            <a:off x="3729162" y="142342"/>
            <a:ext cx="8466797" cy="62708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CN+RDM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sz="1700" dirty="0">
                <a:latin typeface="Arial"/>
                <a:cs typeface="Arial"/>
              </a:rPr>
              <a:t>Degradation: Light</a:t>
            </a:r>
          </a:p>
          <a:p>
            <a:r>
              <a:rPr lang="en-US" sz="1700" dirty="0">
                <a:latin typeface="Arial"/>
                <a:cs typeface="Arial"/>
              </a:rPr>
              <a:t>Params: a = 0.01, b= 25</a:t>
            </a:r>
            <a:endParaRPr lang="en-US" dirty="0"/>
          </a:p>
          <a:p>
            <a:r>
              <a:rPr lang="en-US" dirty="0"/>
              <a:t>Variation:</a:t>
            </a:r>
          </a:p>
          <a:p>
            <a:r>
              <a:rPr lang="en-US" dirty="0"/>
              <a:t>0.15 to 0.61</a:t>
            </a:r>
          </a:p>
          <a:p>
            <a:endParaRPr lang="en-US" dirty="0"/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r="9242" b="-58"/>
          <a:stretch/>
        </p:blipFill>
        <p:spPr>
          <a:xfrm>
            <a:off x="3427237" y="1062493"/>
            <a:ext cx="8758929" cy="5336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CN+RDM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sz="1700" dirty="0">
                <a:latin typeface="Arial"/>
                <a:cs typeface="Arial"/>
              </a:rPr>
              <a:t>Degradation: Heavy</a:t>
            </a:r>
          </a:p>
          <a:p>
            <a:r>
              <a:rPr lang="en-US" sz="1700" dirty="0">
                <a:latin typeface="Arial"/>
                <a:cs typeface="Arial"/>
              </a:rPr>
              <a:t>Params: a = 0.001, b= 40</a:t>
            </a:r>
            <a:endParaRPr lang="en-US" dirty="0"/>
          </a:p>
          <a:p>
            <a:r>
              <a:rPr lang="en-US" dirty="0"/>
              <a:t>Variation:</a:t>
            </a:r>
          </a:p>
          <a:p>
            <a:r>
              <a:rPr lang="en-US" dirty="0"/>
              <a:t>0.07 to 0.28</a:t>
            </a:r>
          </a:p>
          <a:p>
            <a:endParaRPr lang="en-US" dirty="0"/>
          </a:p>
        </p:txBody>
      </p:sp>
      <p:pic>
        <p:nvPicPr>
          <p:cNvPr id="7" name="Content Placeholder 6" descr="A graph showing a blue line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" r="12426" b="356"/>
          <a:stretch/>
        </p:blipFill>
        <p:spPr>
          <a:xfrm>
            <a:off x="3326596" y="-1432"/>
            <a:ext cx="8859536" cy="639234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8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ELVCN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Threshold: 60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4.51 to 17.62</a:t>
            </a:r>
          </a:p>
          <a:p>
            <a:endParaRPr lang="en-US" dirty="0"/>
          </a:p>
        </p:txBody>
      </p:sp>
      <p:pic>
        <p:nvPicPr>
          <p:cNvPr id="7" name="Content Placeholder 6" descr="A graph showing a blue line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1" r="10188" b="-53"/>
          <a:stretch/>
        </p:blipFill>
        <p:spPr>
          <a:xfrm>
            <a:off x="3427237" y="-1431"/>
            <a:ext cx="8767346" cy="639392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2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ELVCN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Threshold: 50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3.12 to 13.27</a:t>
            </a:r>
          </a:p>
          <a:p>
            <a:endParaRPr lang="en-US" dirty="0"/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r="11897" b="-279"/>
          <a:stretch/>
        </p:blipFill>
        <p:spPr>
          <a:xfrm>
            <a:off x="3384104" y="-1431"/>
            <a:ext cx="8813037" cy="63973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ELVCN+RDM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Threshold: 60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5.49 to 28.19</a:t>
            </a:r>
          </a:p>
          <a:p>
            <a:endParaRPr lang="en-US" dirty="0"/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" r="11610" b="-279"/>
          <a:stretch/>
        </p:blipFill>
        <p:spPr>
          <a:xfrm>
            <a:off x="3700406" y="-1431"/>
            <a:ext cx="8491246" cy="63973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4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0EFB4-2FA0-EB7C-6824-F4BACC6C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 SPP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B430-3F32-851F-94BB-A533468C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Improve the accuracy of SPP by using Weighting Techniques.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Techniques Explored:</a:t>
            </a:r>
          </a:p>
          <a:p>
            <a:pPr marL="383540" lvl="1"/>
            <a:r>
              <a:rPr lang="en-US" sz="2400" dirty="0">
                <a:latin typeface="Calibri"/>
                <a:ea typeface="+mn-lt"/>
                <a:cs typeface="+mn-lt"/>
              </a:rPr>
              <a:t>C/N</a:t>
            </a:r>
            <a:r>
              <a:rPr lang="en-US" sz="1400" dirty="0">
                <a:latin typeface="Calibri"/>
                <a:ea typeface="+mn-lt"/>
                <a:cs typeface="+mn-lt"/>
              </a:rPr>
              <a:t>0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200" dirty="0"/>
              <a:t>Weighting</a:t>
            </a:r>
          </a:p>
          <a:p>
            <a:pPr marL="383540" lvl="1"/>
            <a:r>
              <a:rPr lang="en-US" sz="2200" dirty="0"/>
              <a:t>Elevation Weighting</a:t>
            </a:r>
          </a:p>
          <a:p>
            <a:pPr marL="383540" lvl="1"/>
            <a:r>
              <a:rPr lang="en-US" sz="2200" dirty="0"/>
              <a:t>Combined SNR and Elevation weighting</a:t>
            </a:r>
          </a:p>
        </p:txBody>
      </p:sp>
    </p:spTree>
    <p:extLst>
      <p:ext uri="{BB962C8B-B14F-4D97-AF65-F5344CB8AC3E}">
        <p14:creationId xmlns:p14="http://schemas.microsoft.com/office/powerpoint/2010/main" val="245257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ELVCN+RDM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Data sequence: Large</a:t>
            </a:r>
          </a:p>
          <a:p>
            <a:r>
              <a:rPr lang="en-US" dirty="0"/>
              <a:t>Plot: PDOP</a:t>
            </a:r>
          </a:p>
          <a:p>
            <a:r>
              <a:rPr lang="en-US" dirty="0"/>
              <a:t>Threshold: 50</a:t>
            </a:r>
          </a:p>
          <a:p>
            <a:r>
              <a:rPr lang="en-US" dirty="0"/>
              <a:t>Variation:</a:t>
            </a:r>
          </a:p>
          <a:p>
            <a:r>
              <a:rPr lang="en-US" dirty="0"/>
              <a:t>3.90 to 21.07</a:t>
            </a:r>
          </a:p>
          <a:p>
            <a:endParaRPr lang="en-US" dirty="0"/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C1174946-69AA-4B44-4887-0E0B7599D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70" b="-279"/>
          <a:stretch/>
        </p:blipFill>
        <p:spPr>
          <a:xfrm>
            <a:off x="3700405" y="-1431"/>
            <a:ext cx="8489784" cy="640081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6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FB807-82A2-DD4D-2B70-3B662A0F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9" y="643467"/>
            <a:ext cx="651381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Plots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(RMS Error)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09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Large - Horizontal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 Heavy (1.17248)</a:t>
            </a:r>
          </a:p>
          <a:p>
            <a:pPr marL="342900" indent="-342900">
              <a:buAutoNum type="arabicPeriod"/>
            </a:pPr>
            <a:r>
              <a:rPr lang="en-US" dirty="0"/>
              <a:t>ELV (1.18683)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87" y="836761"/>
            <a:ext cx="8445314" cy="472401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6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Short - Horizontal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CN+RDM Light (0.38206)</a:t>
            </a:r>
          </a:p>
          <a:p>
            <a:pPr marL="342900" indent="-342900">
              <a:buAutoNum type="arabicPeriod"/>
            </a:pPr>
            <a:r>
              <a:rPr lang="en-US" dirty="0"/>
              <a:t>EQW+RDM (0.392509)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70" y="910691"/>
            <a:ext cx="8244031" cy="469117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749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High Visibility- Horizontal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 Heavy (0.8071)</a:t>
            </a:r>
          </a:p>
          <a:p>
            <a:pPr marL="342900" indent="-342900">
              <a:buAutoNum type="arabicPeriod"/>
            </a:pPr>
            <a:r>
              <a:rPr lang="en-US" dirty="0"/>
              <a:t>ELV (0.8074)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70" y="960768"/>
            <a:ext cx="8244031" cy="45910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467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Low Visibility - Horizontal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 Heavy (0.9954)</a:t>
            </a:r>
          </a:p>
          <a:p>
            <a:pPr marL="342900" indent="-342900">
              <a:buAutoNum type="arabicPeriod"/>
            </a:pPr>
            <a:r>
              <a:rPr lang="en-US" dirty="0"/>
              <a:t>CN Light (1.0668)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70" y="918181"/>
            <a:ext cx="8244031" cy="467619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237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Large - </a:t>
            </a:r>
            <a:br>
              <a:rPr lang="en-US" sz="4000" dirty="0"/>
            </a:br>
            <a:r>
              <a:rPr lang="en-US" sz="4000" dirty="0"/>
              <a:t>Vertical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 Heavy (1.95325)</a:t>
            </a:r>
          </a:p>
          <a:p>
            <a:pPr marL="342900" indent="-342900">
              <a:buAutoNum type="arabicPeriod"/>
            </a:pPr>
            <a:r>
              <a:rPr lang="en-US" dirty="0"/>
              <a:t>CN Light (1.97572)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82" y="836761"/>
            <a:ext cx="8339924" cy="472401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344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Short - </a:t>
            </a:r>
            <a:br>
              <a:rPr lang="en-US" sz="4000" dirty="0"/>
            </a:br>
            <a:r>
              <a:rPr lang="en-US" sz="4000" dirty="0"/>
              <a:t>Vertical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ELVCN-50 (0.3467)</a:t>
            </a:r>
          </a:p>
          <a:p>
            <a:pPr marL="342900" indent="-342900">
              <a:buAutoNum type="arabicPeriod"/>
            </a:pPr>
            <a:r>
              <a:rPr lang="en-US" dirty="0"/>
              <a:t>ELVCN-60 (0.3552)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graph of blue rectangular bars with white labels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70" y="928102"/>
            <a:ext cx="8244031" cy="46563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976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High Visibility- Vertical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CN+RDM Heavy(1.60012)</a:t>
            </a:r>
          </a:p>
          <a:p>
            <a:pPr marL="342900" indent="-342900">
              <a:buAutoNum type="arabicPeriod"/>
            </a:pPr>
            <a:r>
              <a:rPr lang="en-US" dirty="0"/>
              <a:t>CN Heavy (1.65267)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17" y="960768"/>
            <a:ext cx="8172736" cy="45910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818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A12D-F807-1952-A4BB-367D4DB0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Low Visibility - Vertical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58B4B8-7F3E-7C90-5328-67651A2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Best technique: </a:t>
            </a:r>
          </a:p>
          <a:p>
            <a:pPr marL="342900" indent="-342900">
              <a:buAutoNum type="arabicPeriod"/>
            </a:pPr>
            <a:r>
              <a:rPr lang="en-US" dirty="0"/>
              <a:t>CN Light (0.949886)</a:t>
            </a:r>
          </a:p>
          <a:p>
            <a:pPr marL="342900" indent="-342900">
              <a:buAutoNum type="arabicPeriod"/>
            </a:pPr>
            <a:r>
              <a:rPr lang="en-US" dirty="0"/>
              <a:t>CN Heavy (0.961547)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graph of blue rectangular bars with white rectangles&#10;&#10;Description automatically generated">
            <a:extLst>
              <a:ext uri="{FF2B5EF4-FFF2-40B4-BE49-F238E27FC236}">
                <a16:creationId xmlns:a16="http://schemas.microsoft.com/office/drawing/2014/main" id="{44BEF7AA-4DCB-A123-CB43-7DA65540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70" y="977417"/>
            <a:ext cx="8244031" cy="45577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6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173B1-C5A7-5EE4-F63F-1A359492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Single Point Positioning (SPP)</a:t>
            </a:r>
          </a:p>
        </p:txBody>
      </p:sp>
      <p:pic>
        <p:nvPicPr>
          <p:cNvPr id="4" name="Content Placeholder 3" descr="A diagram of a satellite&#10;&#10;Description automatically generated">
            <a:extLst>
              <a:ext uri="{FF2B5EF4-FFF2-40B4-BE49-F238E27FC236}">
                <a16:creationId xmlns:a16="http://schemas.microsoft.com/office/drawing/2014/main" id="{3615DE6B-A271-05EB-CF31-3FA6ED1D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08" y="640081"/>
            <a:ext cx="5998998" cy="5054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038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FB807-82A2-DD4D-2B70-3B662A0F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9" y="643467"/>
            <a:ext cx="651381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56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71512-9392-75EE-0F23-BA7CEBA6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Best Performing Techniques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8BE86-C647-39A8-4792-B2E024D95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288888"/>
              </p:ext>
            </p:extLst>
          </p:nvPr>
        </p:nvGraphicFramePr>
        <p:xfrm>
          <a:off x="805132" y="2099094"/>
          <a:ext cx="5188340" cy="3887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7085">
                  <a:extLst>
                    <a:ext uri="{9D8B030D-6E8A-4147-A177-3AD203B41FA5}">
                      <a16:colId xmlns:a16="http://schemas.microsoft.com/office/drawing/2014/main" val="1003256491"/>
                    </a:ext>
                  </a:extLst>
                </a:gridCol>
                <a:gridCol w="1297085">
                  <a:extLst>
                    <a:ext uri="{9D8B030D-6E8A-4147-A177-3AD203B41FA5}">
                      <a16:colId xmlns:a16="http://schemas.microsoft.com/office/drawing/2014/main" val="3400716423"/>
                    </a:ext>
                  </a:extLst>
                </a:gridCol>
                <a:gridCol w="1297085">
                  <a:extLst>
                    <a:ext uri="{9D8B030D-6E8A-4147-A177-3AD203B41FA5}">
                      <a16:colId xmlns:a16="http://schemas.microsoft.com/office/drawing/2014/main" val="1972144934"/>
                    </a:ext>
                  </a:extLst>
                </a:gridCol>
                <a:gridCol w="1297085">
                  <a:extLst>
                    <a:ext uri="{9D8B030D-6E8A-4147-A177-3AD203B41FA5}">
                      <a16:colId xmlns:a16="http://schemas.microsoft.com/office/drawing/2014/main" val="4159303465"/>
                    </a:ext>
                  </a:extLst>
                </a:gridCol>
              </a:tblGrid>
              <a:tr h="743218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12137"/>
                  </a:ext>
                </a:extLst>
              </a:tr>
              <a:tr h="743218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CN+RDM(Light)</a:t>
                      </a:r>
                      <a:br>
                        <a:rPr lang="en-US" sz="1800" b="0" i="0" u="none" strike="noStrike" noProof="0" dirty="0">
                          <a:latin typeface="Univers"/>
                        </a:rPr>
                      </a:br>
                      <a:endParaRPr lang="en-US" sz="1800" b="0" i="0" u="none" strike="noStrike" noProof="0">
                        <a:latin typeface="Univer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CN+RDM(Light)</a:t>
                      </a:r>
                      <a:br>
                        <a:rPr lang="en-US" sz="900" b="0" i="0" u="none" strike="noStrike" noProof="0" dirty="0">
                          <a:latin typeface="Univers"/>
                        </a:rPr>
                      </a:br>
                      <a:endParaRPr lang="en-US" sz="900" b="0" i="0" u="none" strike="noStrike" noProof="0">
                        <a:latin typeface="Univer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CN+RDM(Light)</a:t>
                      </a:r>
                      <a:br>
                        <a:rPr lang="en-US" sz="900" b="0" i="0" u="none" strike="noStrike" noProof="0" dirty="0">
                          <a:latin typeface="Univers"/>
                        </a:rPr>
                      </a:br>
                      <a:endParaRPr lang="en-US" sz="900" b="0" i="0" u="none" strike="noStrike" noProof="0">
                        <a:latin typeface="Univer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05664"/>
                  </a:ext>
                </a:extLst>
              </a:tr>
              <a:tr h="743218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 (Heavy)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 (Heavy)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38438"/>
                  </a:ext>
                </a:extLst>
              </a:tr>
              <a:tr h="743218">
                <a:tc>
                  <a:txBody>
                    <a:bodyPr/>
                    <a:lstStyle/>
                    <a:p>
                      <a:r>
                        <a:rPr lang="en-US" dirty="0"/>
                        <a:t>Low Sat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(Heavy)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07438"/>
                  </a:ext>
                </a:extLst>
              </a:tr>
              <a:tr h="743218">
                <a:tc>
                  <a:txBody>
                    <a:bodyPr/>
                    <a:lstStyle/>
                    <a:p>
                      <a:r>
                        <a:rPr lang="en-US" dirty="0"/>
                        <a:t>High Sat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ELVCN60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(Heavy)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68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70FADCC-7C09-2A18-427E-D7493C027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641954"/>
              </p:ext>
            </p:extLst>
          </p:nvPr>
        </p:nvGraphicFramePr>
        <p:xfrm>
          <a:off x="6500381" y="2106916"/>
          <a:ext cx="5152048" cy="388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8012">
                  <a:extLst>
                    <a:ext uri="{9D8B030D-6E8A-4147-A177-3AD203B41FA5}">
                      <a16:colId xmlns:a16="http://schemas.microsoft.com/office/drawing/2014/main" val="1003256491"/>
                    </a:ext>
                  </a:extLst>
                </a:gridCol>
                <a:gridCol w="1288012">
                  <a:extLst>
                    <a:ext uri="{9D8B030D-6E8A-4147-A177-3AD203B41FA5}">
                      <a16:colId xmlns:a16="http://schemas.microsoft.com/office/drawing/2014/main" val="3400716423"/>
                    </a:ext>
                  </a:extLst>
                </a:gridCol>
                <a:gridCol w="1288012">
                  <a:extLst>
                    <a:ext uri="{9D8B030D-6E8A-4147-A177-3AD203B41FA5}">
                      <a16:colId xmlns:a16="http://schemas.microsoft.com/office/drawing/2014/main" val="1972144934"/>
                    </a:ext>
                  </a:extLst>
                </a:gridCol>
                <a:gridCol w="1288012">
                  <a:extLst>
                    <a:ext uri="{9D8B030D-6E8A-4147-A177-3AD203B41FA5}">
                      <a16:colId xmlns:a16="http://schemas.microsoft.com/office/drawing/2014/main" val="4159303465"/>
                    </a:ext>
                  </a:extLst>
                </a:gridCol>
              </a:tblGrid>
              <a:tr h="7765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RMS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12137"/>
                  </a:ext>
                </a:extLst>
              </a:tr>
              <a:tr h="7765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ELVCN50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ELVCN50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ELVCN50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05664"/>
                  </a:ext>
                </a:extLst>
              </a:tr>
              <a:tr h="7765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CN 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CN 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Univers"/>
                        </a:rPr>
                        <a:t>CN (Heavy)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38438"/>
                  </a:ext>
                </a:extLst>
              </a:tr>
              <a:tr h="7765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Low Sat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(Light)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(Light)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(Light)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07438"/>
                  </a:ext>
                </a:extLst>
              </a:tr>
              <a:tr h="7765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High Sat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 +RDM 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+RDM (Heavy)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Univers"/>
                        </a:rPr>
                        <a:t>CN +RDM (Heavy)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68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AF05AE-6B1B-E19B-C2D9-27694EFCE6A0}"/>
              </a:ext>
            </a:extLst>
          </p:cNvPr>
          <p:cNvSpPr txBox="1"/>
          <p:nvPr/>
        </p:nvSpPr>
        <p:spPr>
          <a:xfrm>
            <a:off x="1324428" y="6077857"/>
            <a:ext cx="4535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Horizontal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A188A-9444-9141-158F-F00FA200966A}"/>
              </a:ext>
            </a:extLst>
          </p:cNvPr>
          <p:cNvSpPr txBox="1"/>
          <p:nvPr/>
        </p:nvSpPr>
        <p:spPr>
          <a:xfrm>
            <a:off x="6629673" y="6092234"/>
            <a:ext cx="4535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Vertical Component</a:t>
            </a:r>
          </a:p>
        </p:txBody>
      </p:sp>
    </p:spTree>
    <p:extLst>
      <p:ext uri="{BB962C8B-B14F-4D97-AF65-F5344CB8AC3E}">
        <p14:creationId xmlns:p14="http://schemas.microsoft.com/office/powerpoint/2010/main" val="4266646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2D581-0BE2-9EB4-85CE-73D14CF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4F42-2C08-B44E-4239-1366C004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Weighting techniques improved the error in measurement. </a:t>
            </a:r>
          </a:p>
          <a:p>
            <a:pPr marL="457200" indent="-457200">
              <a:buAutoNum type="arabicPeriod"/>
            </a:pPr>
            <a:r>
              <a:rPr lang="en-US" sz="2400" dirty="0"/>
              <a:t>Redundancy matrix gave mixed results, but we have observed some cases especially in data sequences with high visibility where redundancy matrices gave slightly better or similar results.</a:t>
            </a:r>
          </a:p>
          <a:p>
            <a:pPr marL="457200" indent="-457200">
              <a:buAutoNum type="arabicPeriod"/>
            </a:pPr>
            <a:r>
              <a:rPr lang="en-US" sz="2400" dirty="0"/>
              <a:t>We found that C/No based techniques performed the best in majority of the experiments.</a:t>
            </a:r>
          </a:p>
          <a:p>
            <a:pPr marL="457200" indent="-457200">
              <a:buAutoNum type="arabicPeriod"/>
            </a:pPr>
            <a:r>
              <a:rPr lang="en-US" sz="2400" dirty="0"/>
              <a:t>The best performing techniques :</a:t>
            </a:r>
          </a:p>
          <a:p>
            <a:pPr marL="383540" lvl="1">
              <a:buAutoNum type="arabicPeriod"/>
            </a:pPr>
            <a:r>
              <a:rPr lang="en-US" sz="2200" dirty="0"/>
              <a:t>CN (Heavy) : best in 10 cases</a:t>
            </a:r>
          </a:p>
          <a:p>
            <a:pPr marL="383540" lvl="1">
              <a:buAutoNum type="arabicPeriod"/>
            </a:pPr>
            <a:r>
              <a:rPr lang="en-US" sz="2200" dirty="0"/>
              <a:t>CN (Light), CN+RDM(Light), CN+RDM(Heavy), ELVCN50 all these techniques came best in 3 cases each. </a:t>
            </a:r>
          </a:p>
          <a:p>
            <a:pPr marL="383540" lvl="1">
              <a:buAutoNum type="arabicPeriod"/>
            </a:pPr>
            <a:endParaRPr lang="en-US" sz="2200" dirty="0"/>
          </a:p>
          <a:p>
            <a:pPr marL="457200" indent="-457200">
              <a:buClr>
                <a:srgbClr val="EE6E99"/>
              </a:buClr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837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9C744-D8E9-3191-1F34-B54771F8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54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E307-6497-3A90-ED78-C12E57B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Point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D235-F479-BCF5-9F7A-9C1B0735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</a:pPr>
            <a:r>
              <a:rPr lang="en-US" dirty="0"/>
              <a:t>The Geometry Consist of one receiver antenna and at least 4 satellites.</a:t>
            </a:r>
            <a:endParaRPr lang="en-US"/>
          </a:p>
          <a:p>
            <a:pPr>
              <a:buFont typeface="Calibri"/>
            </a:pPr>
            <a:r>
              <a:rPr lang="en-US" dirty="0"/>
              <a:t>Estimate the receiver position via Least Squares(LS) estimation.</a:t>
            </a:r>
          </a:p>
          <a:p>
            <a:pPr>
              <a:buFont typeface="Calibri"/>
            </a:pPr>
            <a:r>
              <a:rPr lang="en-US" dirty="0"/>
              <a:t>The Unknowns are receiver position (X,Y,Z) and receiver clock offset</a:t>
            </a:r>
          </a:p>
          <a:p>
            <a:pPr>
              <a:buFont typeface="Calibri"/>
            </a:pPr>
            <a:r>
              <a:rPr lang="en-US" dirty="0"/>
              <a:t>The measurement model is given by:</a:t>
            </a:r>
          </a:p>
          <a:p>
            <a:pPr>
              <a:buFont typeface="Calibri"/>
            </a:pPr>
            <a:r>
              <a:rPr lang="en-US" dirty="0"/>
              <a:t>The uncertainty of measurement 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7A15-5D3B-BD3D-1980-7AE29EC3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3425562"/>
            <a:ext cx="6466935" cy="3011743"/>
          </a:xfrm>
          <a:prstGeom prst="rect">
            <a:avLst/>
          </a:prstGeom>
        </p:spPr>
      </p:pic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713F0E14-D5BB-8FA6-7143-B0CC3B0B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60" y="4476570"/>
            <a:ext cx="3337164" cy="14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34184-404A-A278-0740-69A65047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57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636AA-2A85-1566-E857-D8A6EB00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Weighting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82F4-A6D8-041A-F95E-F3542CE2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idea is to decide varying weightages for each measurement based on some parameter.</a:t>
            </a:r>
          </a:p>
          <a:p>
            <a:r>
              <a:rPr lang="en-US" sz="2400" dirty="0"/>
              <a:t>The higher weight means more reliable measurement and vice versa.</a:t>
            </a:r>
          </a:p>
          <a:p>
            <a:r>
              <a:rPr lang="en-US" sz="2400" dirty="0"/>
              <a:t>Commonly weighting is done based on the C/No (Carrier-Noise ratio), satellite elevation angle or a combination of both.</a:t>
            </a:r>
          </a:p>
          <a:p>
            <a:r>
              <a:rPr lang="en-US" sz="2400" dirty="0"/>
              <a:t>These two parameters are good indicators of the measurement quality.</a:t>
            </a:r>
          </a:p>
        </p:txBody>
      </p:sp>
    </p:spTree>
    <p:extLst>
      <p:ext uri="{BB962C8B-B14F-4D97-AF65-F5344CB8AC3E}">
        <p14:creationId xmlns:p14="http://schemas.microsoft.com/office/powerpoint/2010/main" val="83966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13ECE-CB66-07DE-7B12-EDFB2F91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Satellite Elevation Weighting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C15F-1106-595C-C42D-1D733B4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measurement quality improves as elevation angle moves towards zenith (90</a:t>
            </a:r>
            <a:r>
              <a:rPr lang="en-US" sz="2400" baseline="30000" dirty="0"/>
              <a:t>o</a:t>
            </a:r>
            <a:r>
              <a:rPr lang="en-US" sz="2400" dirty="0"/>
              <a:t> )</a:t>
            </a:r>
          </a:p>
          <a:p>
            <a:r>
              <a:rPr lang="en-US" sz="2400" dirty="0"/>
              <a:t>Traditionally we use elevation masks to remove satellites elevation near horizon (less than 10</a:t>
            </a:r>
            <a:r>
              <a:rPr lang="en-US" sz="2400" baseline="30000" dirty="0"/>
              <a:t>o</a:t>
            </a:r>
            <a:r>
              <a:rPr lang="en-US" sz="2400" dirty="0"/>
              <a:t>-5</a:t>
            </a:r>
            <a:r>
              <a:rPr lang="en-US" sz="2400" baseline="30000" dirty="0"/>
              <a:t>o</a:t>
            </a:r>
            <a:r>
              <a:rPr lang="en-US" sz="2400" dirty="0"/>
              <a:t>)</a:t>
            </a:r>
          </a:p>
          <a:p>
            <a:r>
              <a:rPr lang="en-US" sz="2400" dirty="0"/>
              <a:t>In this technique we instead of removing the measurements we assign a weight depending on its elevation angle.</a:t>
            </a:r>
          </a:p>
        </p:txBody>
      </p:sp>
    </p:spTree>
    <p:extLst>
      <p:ext uri="{BB962C8B-B14F-4D97-AF65-F5344CB8AC3E}">
        <p14:creationId xmlns:p14="http://schemas.microsoft.com/office/powerpoint/2010/main" val="337783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13ECE-CB66-07DE-7B12-EDFB2F91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Satellite Elevation Weighting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C15F-1106-595C-C42D-1D733B4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calculate the uncertainty of measurement from the elevation angle by: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stochastic model showing the uncertainty of measurement in the LS estimation :</a:t>
            </a:r>
          </a:p>
          <a:p>
            <a:endParaRPr lang="en-US" sz="2400" dirty="0"/>
          </a:p>
        </p:txBody>
      </p:sp>
      <p:pic>
        <p:nvPicPr>
          <p:cNvPr id="4" name="Picture 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4ED17086-CC8C-D708-17ED-2C29E7A0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18" r="402" b="917"/>
          <a:stretch/>
        </p:blipFill>
        <p:spPr>
          <a:xfrm>
            <a:off x="7254815" y="2037882"/>
            <a:ext cx="3562721" cy="1202326"/>
          </a:xfrm>
          <a:prstGeom prst="rect">
            <a:avLst/>
          </a:prstGeom>
        </p:spPr>
      </p:pic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F1DA6F04-09D2-0BEF-E71B-AB5746F9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69" y="4879136"/>
            <a:ext cx="3624711" cy="15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0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2E8E6"/>
      </a:lt2>
      <a:accent1>
        <a:srgbClr val="EE6E99"/>
      </a:accent1>
      <a:accent2>
        <a:srgbClr val="EA4EC3"/>
      </a:accent2>
      <a:accent3>
        <a:srgbClr val="D96EEE"/>
      </a:accent3>
      <a:accent4>
        <a:srgbClr val="904EEA"/>
      </a:accent4>
      <a:accent5>
        <a:srgbClr val="6F6EEE"/>
      </a:accent5>
      <a:accent6>
        <a:srgbClr val="4E8FEA"/>
      </a:accent6>
      <a:hlink>
        <a:srgbClr val="568F7C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RetrospectVTI</vt:lpstr>
      <vt:lpstr>Advanced Techniques For GNSS</vt:lpstr>
      <vt:lpstr>Aim?</vt:lpstr>
      <vt:lpstr>Improve SPP</vt:lpstr>
      <vt:lpstr>Single Point Positioning (SPP)</vt:lpstr>
      <vt:lpstr>Single Point Positioning</vt:lpstr>
      <vt:lpstr>How?</vt:lpstr>
      <vt:lpstr>Weighting Techniques</vt:lpstr>
      <vt:lpstr>Satellite Elevation Weighting (1/2)</vt:lpstr>
      <vt:lpstr>Satellite Elevation Weighting (2/2)</vt:lpstr>
      <vt:lpstr>C/No Weighting</vt:lpstr>
      <vt:lpstr>Combined Elevation &amp; C/No Weighting</vt:lpstr>
      <vt:lpstr>Redundancy Matrix</vt:lpstr>
      <vt:lpstr>Implementation</vt:lpstr>
      <vt:lpstr>Data</vt:lpstr>
      <vt:lpstr>PowerPoint Presentation</vt:lpstr>
      <vt:lpstr>PowerPoint Presentation</vt:lpstr>
      <vt:lpstr>PowerPoint Presentation</vt:lpstr>
      <vt:lpstr>Plots (PDOP)</vt:lpstr>
      <vt:lpstr>EQW</vt:lpstr>
      <vt:lpstr>EQW+RDM</vt:lpstr>
      <vt:lpstr>ELV</vt:lpstr>
      <vt:lpstr>ELV+RDM</vt:lpstr>
      <vt:lpstr>CN</vt:lpstr>
      <vt:lpstr>CN</vt:lpstr>
      <vt:lpstr>CN+RDM</vt:lpstr>
      <vt:lpstr>CN+RDM</vt:lpstr>
      <vt:lpstr>ELVCN</vt:lpstr>
      <vt:lpstr>ELVCN</vt:lpstr>
      <vt:lpstr>ELVCN+RDM</vt:lpstr>
      <vt:lpstr>ELVCN+RDM</vt:lpstr>
      <vt:lpstr>Plots (RMS Error)</vt:lpstr>
      <vt:lpstr>Large - Horizontal</vt:lpstr>
      <vt:lpstr>Short - Horizontal</vt:lpstr>
      <vt:lpstr>High Visibility- Horizontal</vt:lpstr>
      <vt:lpstr>Low Visibility - Horizontal</vt:lpstr>
      <vt:lpstr>Large -  Vertical</vt:lpstr>
      <vt:lpstr>Short -  Vertical</vt:lpstr>
      <vt:lpstr>High Visibility- Vertical</vt:lpstr>
      <vt:lpstr>Low Visibility - Vertical</vt:lpstr>
      <vt:lpstr>Conclusion</vt:lpstr>
      <vt:lpstr>Best Performing Techniques</vt:lpstr>
      <vt:lpstr>Observations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1071</cp:revision>
  <dcterms:created xsi:type="dcterms:W3CDTF">2023-09-18T09:20:25Z</dcterms:created>
  <dcterms:modified xsi:type="dcterms:W3CDTF">2023-09-18T23:17:45Z</dcterms:modified>
</cp:coreProperties>
</file>