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16"/>
  </p:notesMasterIdLst>
  <p:sldIdLst>
    <p:sldId id="256" r:id="rId2"/>
    <p:sldId id="257" r:id="rId3"/>
    <p:sldId id="296" r:id="rId4"/>
    <p:sldId id="275" r:id="rId5"/>
    <p:sldId id="260" r:id="rId6"/>
    <p:sldId id="288" r:id="rId7"/>
    <p:sldId id="289" r:id="rId8"/>
    <p:sldId id="261" r:id="rId9"/>
    <p:sldId id="291" r:id="rId10"/>
    <p:sldId id="292" r:id="rId11"/>
    <p:sldId id="293" r:id="rId12"/>
    <p:sldId id="263" r:id="rId13"/>
    <p:sldId id="273"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7" autoAdjust="0"/>
    <p:restoredTop sz="95394" autoAdjust="0"/>
  </p:normalViewPr>
  <p:slideViewPr>
    <p:cSldViewPr snapToGrid="0">
      <p:cViewPr varScale="1">
        <p:scale>
          <a:sx n="85" d="100"/>
          <a:sy n="85" d="100"/>
        </p:scale>
        <p:origin x="6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23208-2931-4070-95CC-3762E3897636}" type="datetimeFigureOut">
              <a:rPr lang="en-IN" smtClean="0"/>
              <a:t>06-07-2022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4991C-3C58-45F1-8B63-ECA8B8B6EC6C}" type="slidenum">
              <a:rPr lang="en-IN" smtClean="0"/>
              <a:t>‹#›</a:t>
            </a:fld>
            <a:endParaRPr lang="en-IN"/>
          </a:p>
        </p:txBody>
      </p:sp>
    </p:spTree>
    <p:extLst>
      <p:ext uri="{BB962C8B-B14F-4D97-AF65-F5344CB8AC3E}">
        <p14:creationId xmlns:p14="http://schemas.microsoft.com/office/powerpoint/2010/main" val="888533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654991C-3C58-45F1-8B63-ECA8B8B6EC6C}" type="slidenum">
              <a:rPr lang="en-IN" smtClean="0"/>
              <a:t>2</a:t>
            </a:fld>
            <a:endParaRPr lang="en-IN"/>
          </a:p>
        </p:txBody>
      </p:sp>
    </p:spTree>
    <p:extLst>
      <p:ext uri="{BB962C8B-B14F-4D97-AF65-F5344CB8AC3E}">
        <p14:creationId xmlns:p14="http://schemas.microsoft.com/office/powerpoint/2010/main" val="339650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DFFBBC-8237-47AD-8A31-CECAD0310CEF}" type="datetime1">
              <a:rPr lang="en-IN" smtClean="0"/>
              <a:t>06-07-2022</a:t>
            </a:fld>
            <a:endParaRPr lang="en-IN"/>
          </a:p>
        </p:txBody>
      </p:sp>
      <p:sp>
        <p:nvSpPr>
          <p:cNvPr id="5" name="Footer Placeholder 4"/>
          <p:cNvSpPr>
            <a:spLocks noGrp="1"/>
          </p:cNvSpPr>
          <p:nvPr>
            <p:ph type="ftr" sz="quarter" idx="11"/>
          </p:nvPr>
        </p:nvSpPr>
        <p:spPr/>
        <p:txBody>
          <a:bodyPr/>
          <a:lstStyle/>
          <a:p>
            <a:r>
              <a:rPr lang="en-IN"/>
              <a:t>e-Complaints</a:t>
            </a:r>
          </a:p>
        </p:txBody>
      </p:sp>
      <p:sp>
        <p:nvSpPr>
          <p:cNvPr id="6" name="Slide Number Placeholder 5"/>
          <p:cNvSpPr>
            <a:spLocks noGrp="1"/>
          </p:cNvSpPr>
          <p:nvPr>
            <p:ph type="sldNum" sz="quarter" idx="12"/>
          </p:nvPr>
        </p:nvSpPr>
        <p:spPr/>
        <p:txBody>
          <a:bodyPr/>
          <a:lstStyle/>
          <a:p>
            <a:fld id="{A1ECB44D-7B03-4D3E-8982-2A2B384FC54F}" type="slidenum">
              <a:rPr lang="en-IN" smtClean="0"/>
              <a:t>‹#›</a:t>
            </a:fld>
            <a:endParaRPr lang="en-IN"/>
          </a:p>
        </p:txBody>
      </p:sp>
    </p:spTree>
    <p:extLst>
      <p:ext uri="{BB962C8B-B14F-4D97-AF65-F5344CB8AC3E}">
        <p14:creationId xmlns:p14="http://schemas.microsoft.com/office/powerpoint/2010/main" val="156748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8A116-C534-4F21-AA3B-9198BF18D2F6}" type="datetime1">
              <a:rPr lang="en-IN" smtClean="0"/>
              <a:t>06-07-2022</a:t>
            </a:fld>
            <a:endParaRPr lang="en-IN"/>
          </a:p>
        </p:txBody>
      </p:sp>
      <p:sp>
        <p:nvSpPr>
          <p:cNvPr id="5" name="Footer Placeholder 4"/>
          <p:cNvSpPr>
            <a:spLocks noGrp="1"/>
          </p:cNvSpPr>
          <p:nvPr>
            <p:ph type="ftr" sz="quarter" idx="11"/>
          </p:nvPr>
        </p:nvSpPr>
        <p:spPr/>
        <p:txBody>
          <a:bodyPr/>
          <a:lstStyle/>
          <a:p>
            <a:r>
              <a:rPr lang="en-IN"/>
              <a:t>e-Complaints</a:t>
            </a:r>
          </a:p>
        </p:txBody>
      </p:sp>
      <p:sp>
        <p:nvSpPr>
          <p:cNvPr id="6" name="Slide Number Placeholder 5"/>
          <p:cNvSpPr>
            <a:spLocks noGrp="1"/>
          </p:cNvSpPr>
          <p:nvPr>
            <p:ph type="sldNum" sz="quarter" idx="12"/>
          </p:nvPr>
        </p:nvSpPr>
        <p:spPr/>
        <p:txBody>
          <a:bodyPr/>
          <a:lstStyle/>
          <a:p>
            <a:fld id="{A1ECB44D-7B03-4D3E-8982-2A2B384FC54F}" type="slidenum">
              <a:rPr lang="en-IN" smtClean="0"/>
              <a:t>‹#›</a:t>
            </a:fld>
            <a:endParaRPr lang="en-IN"/>
          </a:p>
        </p:txBody>
      </p:sp>
    </p:spTree>
    <p:extLst>
      <p:ext uri="{BB962C8B-B14F-4D97-AF65-F5344CB8AC3E}">
        <p14:creationId xmlns:p14="http://schemas.microsoft.com/office/powerpoint/2010/main" val="416520640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8A116-C534-4F21-AA3B-9198BF18D2F6}" type="datetime1">
              <a:rPr lang="en-IN" smtClean="0"/>
              <a:t>06-07-2022</a:t>
            </a:fld>
            <a:endParaRPr lang="en-IN"/>
          </a:p>
        </p:txBody>
      </p:sp>
      <p:sp>
        <p:nvSpPr>
          <p:cNvPr id="5" name="Footer Placeholder 4"/>
          <p:cNvSpPr>
            <a:spLocks noGrp="1"/>
          </p:cNvSpPr>
          <p:nvPr>
            <p:ph type="ftr" sz="quarter" idx="11"/>
          </p:nvPr>
        </p:nvSpPr>
        <p:spPr/>
        <p:txBody>
          <a:bodyPr/>
          <a:lstStyle/>
          <a:p>
            <a:r>
              <a:rPr lang="en-IN"/>
              <a:t>e-Complaints</a:t>
            </a:r>
          </a:p>
        </p:txBody>
      </p:sp>
      <p:sp>
        <p:nvSpPr>
          <p:cNvPr id="6" name="Slide Number Placeholder 5"/>
          <p:cNvSpPr>
            <a:spLocks noGrp="1"/>
          </p:cNvSpPr>
          <p:nvPr>
            <p:ph type="sldNum" sz="quarter" idx="12"/>
          </p:nvPr>
        </p:nvSpPr>
        <p:spPr/>
        <p:txBody>
          <a:bodyPr/>
          <a:lstStyle/>
          <a:p>
            <a:fld id="{A1ECB44D-7B03-4D3E-8982-2A2B384FC54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524613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8A116-C534-4F21-AA3B-9198BF18D2F6}" type="datetime1">
              <a:rPr lang="en-IN" smtClean="0"/>
              <a:t>06-07-2022</a:t>
            </a:fld>
            <a:endParaRPr lang="en-IN"/>
          </a:p>
        </p:txBody>
      </p:sp>
      <p:sp>
        <p:nvSpPr>
          <p:cNvPr id="5" name="Footer Placeholder 4"/>
          <p:cNvSpPr>
            <a:spLocks noGrp="1"/>
          </p:cNvSpPr>
          <p:nvPr>
            <p:ph type="ftr" sz="quarter" idx="11"/>
          </p:nvPr>
        </p:nvSpPr>
        <p:spPr/>
        <p:txBody>
          <a:bodyPr/>
          <a:lstStyle/>
          <a:p>
            <a:r>
              <a:rPr lang="en-IN"/>
              <a:t>e-Complaints</a:t>
            </a:r>
          </a:p>
        </p:txBody>
      </p:sp>
      <p:sp>
        <p:nvSpPr>
          <p:cNvPr id="6" name="Slide Number Placeholder 5"/>
          <p:cNvSpPr>
            <a:spLocks noGrp="1"/>
          </p:cNvSpPr>
          <p:nvPr>
            <p:ph type="sldNum" sz="quarter" idx="12"/>
          </p:nvPr>
        </p:nvSpPr>
        <p:spPr/>
        <p:txBody>
          <a:bodyPr/>
          <a:lstStyle/>
          <a:p>
            <a:fld id="{A1ECB44D-7B03-4D3E-8982-2A2B384FC54F}" type="slidenum">
              <a:rPr lang="en-IN" smtClean="0"/>
              <a:t>‹#›</a:t>
            </a:fld>
            <a:endParaRPr lang="en-IN"/>
          </a:p>
        </p:txBody>
      </p:sp>
    </p:spTree>
    <p:extLst>
      <p:ext uri="{BB962C8B-B14F-4D97-AF65-F5344CB8AC3E}">
        <p14:creationId xmlns:p14="http://schemas.microsoft.com/office/powerpoint/2010/main" val="294866846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8A116-C534-4F21-AA3B-9198BF18D2F6}" type="datetime1">
              <a:rPr lang="en-IN" smtClean="0"/>
              <a:t>06-07-2022</a:t>
            </a:fld>
            <a:endParaRPr lang="en-IN"/>
          </a:p>
        </p:txBody>
      </p:sp>
      <p:sp>
        <p:nvSpPr>
          <p:cNvPr id="5" name="Footer Placeholder 4"/>
          <p:cNvSpPr>
            <a:spLocks noGrp="1"/>
          </p:cNvSpPr>
          <p:nvPr>
            <p:ph type="ftr" sz="quarter" idx="11"/>
          </p:nvPr>
        </p:nvSpPr>
        <p:spPr/>
        <p:txBody>
          <a:bodyPr/>
          <a:lstStyle/>
          <a:p>
            <a:r>
              <a:rPr lang="en-IN"/>
              <a:t>e-Complaints</a:t>
            </a:r>
          </a:p>
        </p:txBody>
      </p:sp>
      <p:sp>
        <p:nvSpPr>
          <p:cNvPr id="6" name="Slide Number Placeholder 5"/>
          <p:cNvSpPr>
            <a:spLocks noGrp="1"/>
          </p:cNvSpPr>
          <p:nvPr>
            <p:ph type="sldNum" sz="quarter" idx="12"/>
          </p:nvPr>
        </p:nvSpPr>
        <p:spPr/>
        <p:txBody>
          <a:bodyPr/>
          <a:lstStyle/>
          <a:p>
            <a:fld id="{A1ECB44D-7B03-4D3E-8982-2A2B384FC54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416318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8A116-C534-4F21-AA3B-9198BF18D2F6}" type="datetime1">
              <a:rPr lang="en-IN" smtClean="0"/>
              <a:t>06-07-2022</a:t>
            </a:fld>
            <a:endParaRPr lang="en-IN"/>
          </a:p>
        </p:txBody>
      </p:sp>
      <p:sp>
        <p:nvSpPr>
          <p:cNvPr id="5" name="Footer Placeholder 4"/>
          <p:cNvSpPr>
            <a:spLocks noGrp="1"/>
          </p:cNvSpPr>
          <p:nvPr>
            <p:ph type="ftr" sz="quarter" idx="11"/>
          </p:nvPr>
        </p:nvSpPr>
        <p:spPr/>
        <p:txBody>
          <a:bodyPr/>
          <a:lstStyle/>
          <a:p>
            <a:r>
              <a:rPr lang="en-IN"/>
              <a:t>e-Complaints</a:t>
            </a:r>
          </a:p>
        </p:txBody>
      </p:sp>
      <p:sp>
        <p:nvSpPr>
          <p:cNvPr id="6" name="Slide Number Placeholder 5"/>
          <p:cNvSpPr>
            <a:spLocks noGrp="1"/>
          </p:cNvSpPr>
          <p:nvPr>
            <p:ph type="sldNum" sz="quarter" idx="12"/>
          </p:nvPr>
        </p:nvSpPr>
        <p:spPr/>
        <p:txBody>
          <a:bodyPr/>
          <a:lstStyle/>
          <a:p>
            <a:fld id="{A1ECB44D-7B03-4D3E-8982-2A2B384FC54F}" type="slidenum">
              <a:rPr lang="en-IN" smtClean="0"/>
              <a:t>‹#›</a:t>
            </a:fld>
            <a:endParaRPr lang="en-IN"/>
          </a:p>
        </p:txBody>
      </p:sp>
    </p:spTree>
    <p:extLst>
      <p:ext uri="{BB962C8B-B14F-4D97-AF65-F5344CB8AC3E}">
        <p14:creationId xmlns:p14="http://schemas.microsoft.com/office/powerpoint/2010/main" val="118215431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4446B-0C60-4313-B0E9-EFE65D93E45A}" type="datetime1">
              <a:rPr lang="en-IN" smtClean="0"/>
              <a:t>06-07-2022</a:t>
            </a:fld>
            <a:endParaRPr lang="en-IN"/>
          </a:p>
        </p:txBody>
      </p:sp>
      <p:sp>
        <p:nvSpPr>
          <p:cNvPr id="5" name="Footer Placeholder 4"/>
          <p:cNvSpPr>
            <a:spLocks noGrp="1"/>
          </p:cNvSpPr>
          <p:nvPr>
            <p:ph type="ftr" sz="quarter" idx="11"/>
          </p:nvPr>
        </p:nvSpPr>
        <p:spPr/>
        <p:txBody>
          <a:bodyPr/>
          <a:lstStyle/>
          <a:p>
            <a:r>
              <a:rPr lang="en-IN"/>
              <a:t>e-Complaints</a:t>
            </a:r>
          </a:p>
        </p:txBody>
      </p:sp>
      <p:sp>
        <p:nvSpPr>
          <p:cNvPr id="6" name="Slide Number Placeholder 5"/>
          <p:cNvSpPr>
            <a:spLocks noGrp="1"/>
          </p:cNvSpPr>
          <p:nvPr>
            <p:ph type="sldNum" sz="quarter" idx="12"/>
          </p:nvPr>
        </p:nvSpPr>
        <p:spPr/>
        <p:txBody>
          <a:bodyPr/>
          <a:lstStyle/>
          <a:p>
            <a:fld id="{A1ECB44D-7B03-4D3E-8982-2A2B384FC54F}" type="slidenum">
              <a:rPr lang="en-IN" smtClean="0"/>
              <a:t>‹#›</a:t>
            </a:fld>
            <a:endParaRPr lang="en-IN"/>
          </a:p>
        </p:txBody>
      </p:sp>
    </p:spTree>
    <p:extLst>
      <p:ext uri="{BB962C8B-B14F-4D97-AF65-F5344CB8AC3E}">
        <p14:creationId xmlns:p14="http://schemas.microsoft.com/office/powerpoint/2010/main" val="598029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37F62-6A61-4F97-9282-D8507854E780}" type="datetime1">
              <a:rPr lang="en-IN" smtClean="0"/>
              <a:t>06-07-2022</a:t>
            </a:fld>
            <a:endParaRPr lang="en-IN"/>
          </a:p>
        </p:txBody>
      </p:sp>
      <p:sp>
        <p:nvSpPr>
          <p:cNvPr id="5" name="Footer Placeholder 4"/>
          <p:cNvSpPr>
            <a:spLocks noGrp="1"/>
          </p:cNvSpPr>
          <p:nvPr>
            <p:ph type="ftr" sz="quarter" idx="11"/>
          </p:nvPr>
        </p:nvSpPr>
        <p:spPr/>
        <p:txBody>
          <a:bodyPr/>
          <a:lstStyle/>
          <a:p>
            <a:r>
              <a:rPr lang="en-IN"/>
              <a:t>e-Complaints</a:t>
            </a:r>
          </a:p>
        </p:txBody>
      </p:sp>
      <p:sp>
        <p:nvSpPr>
          <p:cNvPr id="6" name="Slide Number Placeholder 5"/>
          <p:cNvSpPr>
            <a:spLocks noGrp="1"/>
          </p:cNvSpPr>
          <p:nvPr>
            <p:ph type="sldNum" sz="quarter" idx="12"/>
          </p:nvPr>
        </p:nvSpPr>
        <p:spPr/>
        <p:txBody>
          <a:bodyPr/>
          <a:lstStyle/>
          <a:p>
            <a:fld id="{A1ECB44D-7B03-4D3E-8982-2A2B384FC54F}" type="slidenum">
              <a:rPr lang="en-IN" smtClean="0"/>
              <a:t>‹#›</a:t>
            </a:fld>
            <a:endParaRPr lang="en-IN"/>
          </a:p>
        </p:txBody>
      </p:sp>
    </p:spTree>
    <p:extLst>
      <p:ext uri="{BB962C8B-B14F-4D97-AF65-F5344CB8AC3E}">
        <p14:creationId xmlns:p14="http://schemas.microsoft.com/office/powerpoint/2010/main" val="221576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BD04E-104B-4C37-88F7-AAACC19800BC}" type="datetime1">
              <a:rPr lang="en-IN" smtClean="0"/>
              <a:t>06-07-2022</a:t>
            </a:fld>
            <a:endParaRPr lang="en-IN"/>
          </a:p>
        </p:txBody>
      </p:sp>
      <p:sp>
        <p:nvSpPr>
          <p:cNvPr id="5" name="Footer Placeholder 4"/>
          <p:cNvSpPr>
            <a:spLocks noGrp="1"/>
          </p:cNvSpPr>
          <p:nvPr>
            <p:ph type="ftr" sz="quarter" idx="11"/>
          </p:nvPr>
        </p:nvSpPr>
        <p:spPr/>
        <p:txBody>
          <a:bodyPr/>
          <a:lstStyle/>
          <a:p>
            <a:r>
              <a:rPr lang="en-IN"/>
              <a:t>e-Complaints</a:t>
            </a:r>
          </a:p>
        </p:txBody>
      </p:sp>
      <p:sp>
        <p:nvSpPr>
          <p:cNvPr id="6" name="Slide Number Placeholder 5"/>
          <p:cNvSpPr>
            <a:spLocks noGrp="1"/>
          </p:cNvSpPr>
          <p:nvPr>
            <p:ph type="sldNum" sz="quarter" idx="12"/>
          </p:nvPr>
        </p:nvSpPr>
        <p:spPr/>
        <p:txBody>
          <a:bodyPr/>
          <a:lstStyle/>
          <a:p>
            <a:fld id="{A1ECB44D-7B03-4D3E-8982-2A2B384FC54F}" type="slidenum">
              <a:rPr lang="en-IN" smtClean="0"/>
              <a:t>‹#›</a:t>
            </a:fld>
            <a:endParaRPr lang="en-IN"/>
          </a:p>
        </p:txBody>
      </p:sp>
    </p:spTree>
    <p:extLst>
      <p:ext uri="{BB962C8B-B14F-4D97-AF65-F5344CB8AC3E}">
        <p14:creationId xmlns:p14="http://schemas.microsoft.com/office/powerpoint/2010/main" val="2626109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3701E8-75B1-45B9-B544-56C688BB74F9}" type="datetime1">
              <a:rPr lang="en-IN" smtClean="0"/>
              <a:t>06-07-2022</a:t>
            </a:fld>
            <a:endParaRPr lang="en-IN"/>
          </a:p>
        </p:txBody>
      </p:sp>
      <p:sp>
        <p:nvSpPr>
          <p:cNvPr id="5" name="Footer Placeholder 4"/>
          <p:cNvSpPr>
            <a:spLocks noGrp="1"/>
          </p:cNvSpPr>
          <p:nvPr>
            <p:ph type="ftr" sz="quarter" idx="11"/>
          </p:nvPr>
        </p:nvSpPr>
        <p:spPr/>
        <p:txBody>
          <a:bodyPr/>
          <a:lstStyle/>
          <a:p>
            <a:r>
              <a:rPr lang="en-IN"/>
              <a:t>e-Complaints</a:t>
            </a:r>
          </a:p>
        </p:txBody>
      </p:sp>
      <p:sp>
        <p:nvSpPr>
          <p:cNvPr id="6" name="Slide Number Placeholder 5"/>
          <p:cNvSpPr>
            <a:spLocks noGrp="1"/>
          </p:cNvSpPr>
          <p:nvPr>
            <p:ph type="sldNum" sz="quarter" idx="12"/>
          </p:nvPr>
        </p:nvSpPr>
        <p:spPr/>
        <p:txBody>
          <a:bodyPr/>
          <a:lstStyle/>
          <a:p>
            <a:fld id="{A1ECB44D-7B03-4D3E-8982-2A2B384FC54F}" type="slidenum">
              <a:rPr lang="en-IN" smtClean="0"/>
              <a:t>‹#›</a:t>
            </a:fld>
            <a:endParaRPr lang="en-IN"/>
          </a:p>
        </p:txBody>
      </p:sp>
    </p:spTree>
    <p:extLst>
      <p:ext uri="{BB962C8B-B14F-4D97-AF65-F5344CB8AC3E}">
        <p14:creationId xmlns:p14="http://schemas.microsoft.com/office/powerpoint/2010/main" val="289859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4769FA-633B-40F7-AF7C-1BBD457B8EED}" type="datetime1">
              <a:rPr lang="en-IN" smtClean="0"/>
              <a:t>06-07-2022</a:t>
            </a:fld>
            <a:endParaRPr lang="en-IN"/>
          </a:p>
        </p:txBody>
      </p:sp>
      <p:sp>
        <p:nvSpPr>
          <p:cNvPr id="6" name="Footer Placeholder 5"/>
          <p:cNvSpPr>
            <a:spLocks noGrp="1"/>
          </p:cNvSpPr>
          <p:nvPr>
            <p:ph type="ftr" sz="quarter" idx="11"/>
          </p:nvPr>
        </p:nvSpPr>
        <p:spPr/>
        <p:txBody>
          <a:bodyPr/>
          <a:lstStyle/>
          <a:p>
            <a:r>
              <a:rPr lang="en-IN"/>
              <a:t>e-Complaints</a:t>
            </a:r>
          </a:p>
        </p:txBody>
      </p:sp>
      <p:sp>
        <p:nvSpPr>
          <p:cNvPr id="7" name="Slide Number Placeholder 6"/>
          <p:cNvSpPr>
            <a:spLocks noGrp="1"/>
          </p:cNvSpPr>
          <p:nvPr>
            <p:ph type="sldNum" sz="quarter" idx="12"/>
          </p:nvPr>
        </p:nvSpPr>
        <p:spPr/>
        <p:txBody>
          <a:bodyPr/>
          <a:lstStyle/>
          <a:p>
            <a:fld id="{A1ECB44D-7B03-4D3E-8982-2A2B384FC54F}" type="slidenum">
              <a:rPr lang="en-IN" smtClean="0"/>
              <a:t>‹#›</a:t>
            </a:fld>
            <a:endParaRPr lang="en-IN"/>
          </a:p>
        </p:txBody>
      </p:sp>
    </p:spTree>
    <p:extLst>
      <p:ext uri="{BB962C8B-B14F-4D97-AF65-F5344CB8AC3E}">
        <p14:creationId xmlns:p14="http://schemas.microsoft.com/office/powerpoint/2010/main" val="1453291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7F4DA8-3B29-434B-93DC-1DFF515A1148}" type="datetime1">
              <a:rPr lang="en-IN" smtClean="0"/>
              <a:t>06-07-2022</a:t>
            </a:fld>
            <a:endParaRPr lang="en-IN"/>
          </a:p>
        </p:txBody>
      </p:sp>
      <p:sp>
        <p:nvSpPr>
          <p:cNvPr id="8" name="Footer Placeholder 7"/>
          <p:cNvSpPr>
            <a:spLocks noGrp="1"/>
          </p:cNvSpPr>
          <p:nvPr>
            <p:ph type="ftr" sz="quarter" idx="11"/>
          </p:nvPr>
        </p:nvSpPr>
        <p:spPr/>
        <p:txBody>
          <a:bodyPr/>
          <a:lstStyle/>
          <a:p>
            <a:r>
              <a:rPr lang="en-IN"/>
              <a:t>e-Complaints</a:t>
            </a:r>
          </a:p>
        </p:txBody>
      </p:sp>
      <p:sp>
        <p:nvSpPr>
          <p:cNvPr id="9" name="Slide Number Placeholder 8"/>
          <p:cNvSpPr>
            <a:spLocks noGrp="1"/>
          </p:cNvSpPr>
          <p:nvPr>
            <p:ph type="sldNum" sz="quarter" idx="12"/>
          </p:nvPr>
        </p:nvSpPr>
        <p:spPr/>
        <p:txBody>
          <a:bodyPr/>
          <a:lstStyle/>
          <a:p>
            <a:fld id="{A1ECB44D-7B03-4D3E-8982-2A2B384FC54F}" type="slidenum">
              <a:rPr lang="en-IN" smtClean="0"/>
              <a:t>‹#›</a:t>
            </a:fld>
            <a:endParaRPr lang="en-IN"/>
          </a:p>
        </p:txBody>
      </p:sp>
    </p:spTree>
    <p:extLst>
      <p:ext uri="{BB962C8B-B14F-4D97-AF65-F5344CB8AC3E}">
        <p14:creationId xmlns:p14="http://schemas.microsoft.com/office/powerpoint/2010/main" val="3968196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3B969C-62AC-44B5-9174-BFF759EADE4A}" type="datetime1">
              <a:rPr lang="en-IN" smtClean="0"/>
              <a:t>06-07-2022</a:t>
            </a:fld>
            <a:endParaRPr lang="en-IN"/>
          </a:p>
        </p:txBody>
      </p:sp>
      <p:sp>
        <p:nvSpPr>
          <p:cNvPr id="4" name="Footer Placeholder 3"/>
          <p:cNvSpPr>
            <a:spLocks noGrp="1"/>
          </p:cNvSpPr>
          <p:nvPr>
            <p:ph type="ftr" sz="quarter" idx="11"/>
          </p:nvPr>
        </p:nvSpPr>
        <p:spPr/>
        <p:txBody>
          <a:bodyPr/>
          <a:lstStyle/>
          <a:p>
            <a:r>
              <a:rPr lang="en-IN"/>
              <a:t>e-Complaints</a:t>
            </a:r>
          </a:p>
        </p:txBody>
      </p:sp>
      <p:sp>
        <p:nvSpPr>
          <p:cNvPr id="5" name="Slide Number Placeholder 4"/>
          <p:cNvSpPr>
            <a:spLocks noGrp="1"/>
          </p:cNvSpPr>
          <p:nvPr>
            <p:ph type="sldNum" sz="quarter" idx="12"/>
          </p:nvPr>
        </p:nvSpPr>
        <p:spPr/>
        <p:txBody>
          <a:bodyPr/>
          <a:lstStyle/>
          <a:p>
            <a:fld id="{A1ECB44D-7B03-4D3E-8982-2A2B384FC54F}" type="slidenum">
              <a:rPr lang="en-IN" smtClean="0"/>
              <a:t>‹#›</a:t>
            </a:fld>
            <a:endParaRPr lang="en-IN"/>
          </a:p>
        </p:txBody>
      </p:sp>
    </p:spTree>
    <p:extLst>
      <p:ext uri="{BB962C8B-B14F-4D97-AF65-F5344CB8AC3E}">
        <p14:creationId xmlns:p14="http://schemas.microsoft.com/office/powerpoint/2010/main" val="374604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8D8F7-2132-4471-A17A-21BB6FDCAB73}" type="datetime1">
              <a:rPr lang="en-IN" smtClean="0"/>
              <a:t>06-07-2022</a:t>
            </a:fld>
            <a:endParaRPr lang="en-IN"/>
          </a:p>
        </p:txBody>
      </p:sp>
      <p:sp>
        <p:nvSpPr>
          <p:cNvPr id="3" name="Footer Placeholder 2"/>
          <p:cNvSpPr>
            <a:spLocks noGrp="1"/>
          </p:cNvSpPr>
          <p:nvPr>
            <p:ph type="ftr" sz="quarter" idx="11"/>
          </p:nvPr>
        </p:nvSpPr>
        <p:spPr/>
        <p:txBody>
          <a:bodyPr/>
          <a:lstStyle/>
          <a:p>
            <a:r>
              <a:rPr lang="en-IN"/>
              <a:t>e-Complaints</a:t>
            </a:r>
          </a:p>
        </p:txBody>
      </p:sp>
      <p:sp>
        <p:nvSpPr>
          <p:cNvPr id="4" name="Slide Number Placeholder 3"/>
          <p:cNvSpPr>
            <a:spLocks noGrp="1"/>
          </p:cNvSpPr>
          <p:nvPr>
            <p:ph type="sldNum" sz="quarter" idx="12"/>
          </p:nvPr>
        </p:nvSpPr>
        <p:spPr/>
        <p:txBody>
          <a:bodyPr/>
          <a:lstStyle/>
          <a:p>
            <a:fld id="{A1ECB44D-7B03-4D3E-8982-2A2B384FC54F}" type="slidenum">
              <a:rPr lang="en-IN" smtClean="0"/>
              <a:t>‹#›</a:t>
            </a:fld>
            <a:endParaRPr lang="en-IN"/>
          </a:p>
        </p:txBody>
      </p:sp>
    </p:spTree>
    <p:extLst>
      <p:ext uri="{BB962C8B-B14F-4D97-AF65-F5344CB8AC3E}">
        <p14:creationId xmlns:p14="http://schemas.microsoft.com/office/powerpoint/2010/main" val="411156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8020B-255B-41AC-853D-88C5F6A89D0B}" type="datetime1">
              <a:rPr lang="en-IN" smtClean="0"/>
              <a:t>06-07-2022</a:t>
            </a:fld>
            <a:endParaRPr lang="en-IN"/>
          </a:p>
        </p:txBody>
      </p:sp>
      <p:sp>
        <p:nvSpPr>
          <p:cNvPr id="6" name="Footer Placeholder 5"/>
          <p:cNvSpPr>
            <a:spLocks noGrp="1"/>
          </p:cNvSpPr>
          <p:nvPr>
            <p:ph type="ftr" sz="quarter" idx="11"/>
          </p:nvPr>
        </p:nvSpPr>
        <p:spPr/>
        <p:txBody>
          <a:bodyPr/>
          <a:lstStyle/>
          <a:p>
            <a:r>
              <a:rPr lang="en-IN"/>
              <a:t>e-Complaints</a:t>
            </a:r>
          </a:p>
        </p:txBody>
      </p:sp>
      <p:sp>
        <p:nvSpPr>
          <p:cNvPr id="7" name="Slide Number Placeholder 6"/>
          <p:cNvSpPr>
            <a:spLocks noGrp="1"/>
          </p:cNvSpPr>
          <p:nvPr>
            <p:ph type="sldNum" sz="quarter" idx="12"/>
          </p:nvPr>
        </p:nvSpPr>
        <p:spPr/>
        <p:txBody>
          <a:bodyPr/>
          <a:lstStyle/>
          <a:p>
            <a:fld id="{A1ECB44D-7B03-4D3E-8982-2A2B384FC54F}" type="slidenum">
              <a:rPr lang="en-IN" smtClean="0"/>
              <a:t>‹#›</a:t>
            </a:fld>
            <a:endParaRPr lang="en-IN"/>
          </a:p>
        </p:txBody>
      </p:sp>
    </p:spTree>
    <p:extLst>
      <p:ext uri="{BB962C8B-B14F-4D97-AF65-F5344CB8AC3E}">
        <p14:creationId xmlns:p14="http://schemas.microsoft.com/office/powerpoint/2010/main" val="235739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DC3F36-C8AE-46C5-B69D-D2F14576CE7C}" type="datetime1">
              <a:rPr lang="en-IN" smtClean="0"/>
              <a:t>06-07-2022</a:t>
            </a:fld>
            <a:endParaRPr lang="en-IN"/>
          </a:p>
        </p:txBody>
      </p:sp>
      <p:sp>
        <p:nvSpPr>
          <p:cNvPr id="6" name="Footer Placeholder 5"/>
          <p:cNvSpPr>
            <a:spLocks noGrp="1"/>
          </p:cNvSpPr>
          <p:nvPr>
            <p:ph type="ftr" sz="quarter" idx="11"/>
          </p:nvPr>
        </p:nvSpPr>
        <p:spPr/>
        <p:txBody>
          <a:bodyPr/>
          <a:lstStyle/>
          <a:p>
            <a:r>
              <a:rPr lang="en-IN"/>
              <a:t>e-Complaints</a:t>
            </a:r>
          </a:p>
        </p:txBody>
      </p:sp>
      <p:sp>
        <p:nvSpPr>
          <p:cNvPr id="7" name="Slide Number Placeholder 6"/>
          <p:cNvSpPr>
            <a:spLocks noGrp="1"/>
          </p:cNvSpPr>
          <p:nvPr>
            <p:ph type="sldNum" sz="quarter" idx="12"/>
          </p:nvPr>
        </p:nvSpPr>
        <p:spPr/>
        <p:txBody>
          <a:bodyPr/>
          <a:lstStyle/>
          <a:p>
            <a:fld id="{A1ECB44D-7B03-4D3E-8982-2A2B384FC54F}" type="slidenum">
              <a:rPr lang="en-IN" smtClean="0"/>
              <a:t>‹#›</a:t>
            </a:fld>
            <a:endParaRPr lang="en-IN"/>
          </a:p>
        </p:txBody>
      </p:sp>
    </p:spTree>
    <p:extLst>
      <p:ext uri="{BB962C8B-B14F-4D97-AF65-F5344CB8AC3E}">
        <p14:creationId xmlns:p14="http://schemas.microsoft.com/office/powerpoint/2010/main" val="185158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98A116-C534-4F21-AA3B-9198BF18D2F6}" type="datetime1">
              <a:rPr lang="en-IN" smtClean="0"/>
              <a:t>06-07-2022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e-Complaints</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1ECB44D-7B03-4D3E-8982-2A2B384FC54F}" type="slidenum">
              <a:rPr lang="en-IN" smtClean="0"/>
              <a:t>‹#›</a:t>
            </a:fld>
            <a:endParaRPr lang="en-IN"/>
          </a:p>
        </p:txBody>
      </p:sp>
    </p:spTree>
    <p:extLst>
      <p:ext uri="{BB962C8B-B14F-4D97-AF65-F5344CB8AC3E}">
        <p14:creationId xmlns:p14="http://schemas.microsoft.com/office/powerpoint/2010/main" val="308300851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090" y="359497"/>
            <a:ext cx="8945356" cy="1073020"/>
          </a:xfrm>
        </p:spPr>
        <p:txBody>
          <a:bodyPr>
            <a:normAutofit fontScale="90000"/>
          </a:bodyPr>
          <a:lstStyle/>
          <a:p>
            <a:pPr algn="ctr"/>
            <a:r>
              <a:rPr lang="en-IN" sz="2400" b="1" dirty="0">
                <a:solidFill>
                  <a:schemeClr val="tx1"/>
                </a:solidFill>
                <a:latin typeface="Times New Roman" panose="02020603050405020304" pitchFamily="18" charset="0"/>
                <a:cs typeface="Times New Roman" panose="02020603050405020304" pitchFamily="18" charset="0"/>
              </a:rPr>
              <a:t>BHARAT INSTITUTE OF ENGINEERING AND TECHNOLOGY</a:t>
            </a:r>
            <a:br>
              <a:rPr lang="en-IN" sz="2400" b="1" dirty="0">
                <a:solidFill>
                  <a:schemeClr val="tx1"/>
                </a:solidFill>
              </a:rPr>
            </a:br>
            <a:r>
              <a:rPr lang="en-IN" sz="1800" dirty="0" err="1">
                <a:solidFill>
                  <a:schemeClr val="tx1"/>
                </a:solidFill>
              </a:rPr>
              <a:t>Ibrahimpatnam</a:t>
            </a:r>
            <a:r>
              <a:rPr lang="en-IN" sz="1800" dirty="0">
                <a:solidFill>
                  <a:schemeClr val="tx1"/>
                </a:solidFill>
              </a:rPr>
              <a:t> – 501 510, Hyderabad</a:t>
            </a:r>
          </a:p>
        </p:txBody>
      </p:sp>
      <p:sp>
        <p:nvSpPr>
          <p:cNvPr id="9" name="Slide Number Placeholder 8"/>
          <p:cNvSpPr>
            <a:spLocks noGrp="1"/>
          </p:cNvSpPr>
          <p:nvPr>
            <p:ph type="sldNum" sz="quarter" idx="12"/>
          </p:nvPr>
        </p:nvSpPr>
        <p:spPr/>
        <p:txBody>
          <a:bodyPr/>
          <a:lstStyle/>
          <a:p>
            <a:fld id="{A1ECB44D-7B03-4D3E-8982-2A2B384FC54F}" type="slidenum">
              <a:rPr lang="en-IN" smtClean="0"/>
              <a:t>1</a:t>
            </a:fld>
            <a:endParaRPr lang="en-IN"/>
          </a:p>
        </p:txBody>
      </p:sp>
      <p:sp>
        <p:nvSpPr>
          <p:cNvPr id="3" name="Subtitle 2"/>
          <p:cNvSpPr>
            <a:spLocks noGrp="1"/>
          </p:cNvSpPr>
          <p:nvPr>
            <p:ph type="subTitle" idx="4294967295"/>
          </p:nvPr>
        </p:nvSpPr>
        <p:spPr>
          <a:xfrm>
            <a:off x="0" y="2455863"/>
            <a:ext cx="10001250" cy="1495425"/>
          </a:xfrm>
        </p:spPr>
        <p:txBody>
          <a:bodyPr>
            <a:normAutofit fontScale="85000" lnSpcReduction="10000"/>
          </a:bodyPr>
          <a:lstStyle/>
          <a:p>
            <a:pPr marL="0" indent="0" algn="ctr">
              <a:buNone/>
            </a:pPr>
            <a:r>
              <a:rPr lang="en-IN" sz="2400" b="1">
                <a:solidFill>
                  <a:schemeClr val="accent1">
                    <a:lumMod val="75000"/>
                  </a:schemeClr>
                </a:solidFill>
              </a:rPr>
              <a:t>PROJECT TITLE:</a:t>
            </a:r>
          </a:p>
          <a:p>
            <a:pPr marL="0" indent="0" algn="ctr">
              <a:buNone/>
            </a:pPr>
            <a:r>
              <a:rPr lang="en-IN" sz="3500" b="1">
                <a:solidFill>
                  <a:schemeClr val="accent1">
                    <a:lumMod val="75000"/>
                  </a:schemeClr>
                </a:solidFill>
              </a:rPr>
              <a:t>Crop Yield Prediction using Temperature and Rainfall parameters using Artificial Neural Network (ANN)</a:t>
            </a:r>
            <a:endParaRPr lang="en-IN" sz="4000" b="1" dirty="0">
              <a:solidFill>
                <a:schemeClr val="accent1">
                  <a:lumMod val="75000"/>
                </a:schemeClr>
              </a:solidFill>
            </a:endParaRPr>
          </a:p>
          <a:p>
            <a:pPr marL="0" indent="0" algn="ctr">
              <a:buNone/>
            </a:pPr>
            <a:endParaRPr lang="en-IN" sz="2800" dirty="0">
              <a:solidFill>
                <a:schemeClr val="accent1">
                  <a:lumMod val="75000"/>
                </a:schemeClr>
              </a:solidFill>
            </a:endParaRP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96" y="359497"/>
            <a:ext cx="1353027" cy="13530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90681" y="4693975"/>
            <a:ext cx="4189160" cy="1938992"/>
          </a:xfrm>
          <a:prstGeom prst="rect">
            <a:avLst/>
          </a:prstGeom>
          <a:noFill/>
        </p:spPr>
        <p:txBody>
          <a:bodyPr wrap="none" rtlCol="0">
            <a:spAutoFit/>
          </a:bodyPr>
          <a:lstStyle/>
          <a:p>
            <a:r>
              <a:rPr lang="en-IN" sz="2400" dirty="0"/>
              <a:t>Submitted by:</a:t>
            </a:r>
          </a:p>
          <a:p>
            <a:r>
              <a:rPr lang="en-IN" sz="2400"/>
              <a:t>18E11A0503 – B Ajay Kumar</a:t>
            </a:r>
            <a:endParaRPr lang="en-IN" sz="2400" dirty="0"/>
          </a:p>
          <a:p>
            <a:r>
              <a:rPr lang="en-IN" sz="2400"/>
              <a:t>18E11A0510 - G Bharath Reddy</a:t>
            </a:r>
            <a:endParaRPr lang="en-IN" sz="2400" dirty="0"/>
          </a:p>
          <a:p>
            <a:r>
              <a:rPr lang="en-IN" sz="2400"/>
              <a:t>18E11A0532 - M Shiva Kumar</a:t>
            </a:r>
            <a:endParaRPr lang="en-IN" sz="2400" dirty="0"/>
          </a:p>
          <a:p>
            <a:r>
              <a:rPr lang="en-IN" sz="2400"/>
              <a:t>19E15A0503 - M Akhil Netha</a:t>
            </a:r>
            <a:endParaRPr lang="en-IN" sz="2400" dirty="0"/>
          </a:p>
        </p:txBody>
      </p:sp>
      <p:sp>
        <p:nvSpPr>
          <p:cNvPr id="7" name="Subtitle 2"/>
          <p:cNvSpPr txBox="1">
            <a:spLocks/>
          </p:cNvSpPr>
          <p:nvPr/>
        </p:nvSpPr>
        <p:spPr>
          <a:xfrm>
            <a:off x="1728768" y="1218367"/>
            <a:ext cx="9144000" cy="98090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IN" sz="2800" b="1" dirty="0"/>
              <a:t>Department of Computer Science and Engineering</a:t>
            </a:r>
            <a:r>
              <a:rPr lang="en-IN" sz="4000" dirty="0"/>
              <a:t> </a:t>
            </a:r>
          </a:p>
          <a:p>
            <a:pPr marL="0" indent="0" algn="ctr">
              <a:buFont typeface="Wingdings 3" charset="2"/>
              <a:buNone/>
            </a:pPr>
            <a:r>
              <a:rPr lang="en-IN" sz="2800" b="1" i="1"/>
              <a:t>Major Project Work</a:t>
            </a:r>
            <a:endParaRPr lang="en-IN" sz="2800" b="1" i="1" dirty="0"/>
          </a:p>
        </p:txBody>
      </p:sp>
      <p:sp>
        <p:nvSpPr>
          <p:cNvPr id="8" name="TextBox 7"/>
          <p:cNvSpPr txBox="1"/>
          <p:nvPr/>
        </p:nvSpPr>
        <p:spPr>
          <a:xfrm flipH="1">
            <a:off x="2945389" y="3862978"/>
            <a:ext cx="3945168" cy="830997"/>
          </a:xfrm>
          <a:prstGeom prst="rect">
            <a:avLst/>
          </a:prstGeom>
          <a:noFill/>
        </p:spPr>
        <p:txBody>
          <a:bodyPr wrap="square" rtlCol="0">
            <a:spAutoFit/>
          </a:bodyPr>
          <a:lstStyle/>
          <a:p>
            <a:pPr algn="ctr"/>
            <a:r>
              <a:rPr lang="en-IN" sz="2400" b="1">
                <a:solidFill>
                  <a:schemeClr val="accent1">
                    <a:lumMod val="75000"/>
                  </a:schemeClr>
                </a:solidFill>
              </a:rPr>
              <a:t>Viva Voice</a:t>
            </a:r>
            <a:endParaRPr lang="en-IN" sz="2400" b="1" dirty="0">
              <a:solidFill>
                <a:schemeClr val="accent1">
                  <a:lumMod val="75000"/>
                </a:schemeClr>
              </a:solidFill>
            </a:endParaRPr>
          </a:p>
          <a:p>
            <a:pPr algn="ctr"/>
            <a:r>
              <a:rPr lang="en-IN" sz="2400" b="1">
                <a:solidFill>
                  <a:schemeClr val="accent1">
                    <a:lumMod val="75000"/>
                  </a:schemeClr>
                </a:solidFill>
              </a:rPr>
              <a:t>Date: 7 July 2022</a:t>
            </a:r>
            <a:endParaRPr lang="en-IN" sz="2400" b="1" dirty="0">
              <a:solidFill>
                <a:schemeClr val="accent1">
                  <a:lumMod val="75000"/>
                </a:schemeClr>
              </a:solidFill>
            </a:endParaRPr>
          </a:p>
        </p:txBody>
      </p:sp>
      <p:sp>
        <p:nvSpPr>
          <p:cNvPr id="11" name="TextBox 10">
            <a:extLst>
              <a:ext uri="{FF2B5EF4-FFF2-40B4-BE49-F238E27FC236}">
                <a16:creationId xmlns:a16="http://schemas.microsoft.com/office/drawing/2014/main" id="{FC3C0A3B-C691-4919-9078-4351D4A6ED3E}"/>
              </a:ext>
            </a:extLst>
          </p:cNvPr>
          <p:cNvSpPr txBox="1"/>
          <p:nvPr/>
        </p:nvSpPr>
        <p:spPr>
          <a:xfrm flipH="1">
            <a:off x="504143" y="5298174"/>
            <a:ext cx="3945168" cy="1200329"/>
          </a:xfrm>
          <a:prstGeom prst="rect">
            <a:avLst/>
          </a:prstGeom>
          <a:noFill/>
        </p:spPr>
        <p:txBody>
          <a:bodyPr wrap="square" rtlCol="0">
            <a:spAutoFit/>
          </a:bodyPr>
          <a:lstStyle/>
          <a:p>
            <a:r>
              <a:rPr lang="en-IN" sz="2400" dirty="0"/>
              <a:t>Project Guide:</a:t>
            </a:r>
          </a:p>
          <a:p>
            <a:r>
              <a:rPr lang="en-IN" sz="2400"/>
              <a:t>Mr N S S S Girish Kumar</a:t>
            </a:r>
          </a:p>
          <a:p>
            <a:r>
              <a:rPr lang="en-IN" sz="2400"/>
              <a:t>Assistant Professor, CSE</a:t>
            </a:r>
            <a:endParaRPr lang="en-IN" sz="2400" dirty="0"/>
          </a:p>
        </p:txBody>
      </p:sp>
    </p:spTree>
    <p:extLst>
      <p:ext uri="{BB962C8B-B14F-4D97-AF65-F5344CB8AC3E}">
        <p14:creationId xmlns:p14="http://schemas.microsoft.com/office/powerpoint/2010/main" val="1193080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6024-CAE8-49BF-BC50-DB8FDA862C93}"/>
              </a:ext>
            </a:extLst>
          </p:cNvPr>
          <p:cNvSpPr>
            <a:spLocks noGrp="1"/>
          </p:cNvSpPr>
          <p:nvPr>
            <p:ph type="title"/>
          </p:nvPr>
        </p:nvSpPr>
        <p:spPr>
          <a:xfrm>
            <a:off x="335664" y="402911"/>
            <a:ext cx="8596668" cy="1320800"/>
          </a:xfrm>
        </p:spPr>
        <p:txBody>
          <a:bodyPr/>
          <a:lstStyle/>
          <a:p>
            <a:r>
              <a:rPr lang="en-IN" dirty="0"/>
              <a:t>Construction of Prediction Model:</a:t>
            </a:r>
          </a:p>
        </p:txBody>
      </p:sp>
      <p:sp>
        <p:nvSpPr>
          <p:cNvPr id="5" name="Slide Number Placeholder 4">
            <a:extLst>
              <a:ext uri="{FF2B5EF4-FFF2-40B4-BE49-F238E27FC236}">
                <a16:creationId xmlns:a16="http://schemas.microsoft.com/office/drawing/2014/main" id="{EB28687B-7325-4D77-96B3-330136C9E27C}"/>
              </a:ext>
            </a:extLst>
          </p:cNvPr>
          <p:cNvSpPr>
            <a:spLocks noGrp="1"/>
          </p:cNvSpPr>
          <p:nvPr>
            <p:ph type="sldNum" sz="quarter" idx="12"/>
          </p:nvPr>
        </p:nvSpPr>
        <p:spPr/>
        <p:txBody>
          <a:bodyPr/>
          <a:lstStyle/>
          <a:p>
            <a:fld id="{A1ECB44D-7B03-4D3E-8982-2A2B384FC54F}" type="slidenum">
              <a:rPr lang="en-IN" smtClean="0"/>
              <a:t>10</a:t>
            </a:fld>
            <a:endParaRPr lang="en-IN"/>
          </a:p>
        </p:txBody>
      </p:sp>
      <p:sp>
        <p:nvSpPr>
          <p:cNvPr id="9" name="TextBox 8">
            <a:extLst>
              <a:ext uri="{FF2B5EF4-FFF2-40B4-BE49-F238E27FC236}">
                <a16:creationId xmlns:a16="http://schemas.microsoft.com/office/drawing/2014/main" id="{A964C9B6-F88D-4129-AAA1-8D695BE2326B}"/>
              </a:ext>
            </a:extLst>
          </p:cNvPr>
          <p:cNvSpPr txBox="1"/>
          <p:nvPr/>
        </p:nvSpPr>
        <p:spPr>
          <a:xfrm>
            <a:off x="1699937" y="5322756"/>
            <a:ext cx="7026101" cy="369332"/>
          </a:xfrm>
          <a:prstGeom prst="rect">
            <a:avLst/>
          </a:prstGeom>
          <a:noFill/>
        </p:spPr>
        <p:txBody>
          <a:bodyPr wrap="square">
            <a:spAutoFit/>
          </a:bodyPr>
          <a:lstStyle/>
          <a:p>
            <a:r>
              <a:rPr lang="en-US" sz="1800" b="1" i="0" u="none" strike="noStrike" baseline="0" dirty="0">
                <a:solidFill>
                  <a:srgbClr val="000000"/>
                </a:solidFill>
                <a:latin typeface="Cambria" panose="02040503050406030204" pitchFamily="18" charset="0"/>
              </a:rPr>
              <a:t>Fig </a:t>
            </a:r>
            <a:r>
              <a:rPr lang="en-US" sz="1800" b="1" i="0" u="none" strike="noStrike" baseline="0">
                <a:solidFill>
                  <a:srgbClr val="000000"/>
                </a:solidFill>
                <a:latin typeface="Cambria" panose="02040503050406030204" pitchFamily="18" charset="0"/>
              </a:rPr>
              <a:t>: </a:t>
            </a:r>
            <a:r>
              <a:rPr lang="en-US" sz="1800" b="0" i="0" u="none" strike="noStrike" baseline="0">
                <a:solidFill>
                  <a:srgbClr val="000000"/>
                </a:solidFill>
                <a:latin typeface="Cambria" panose="02040503050406030204" pitchFamily="18" charset="0"/>
              </a:rPr>
              <a:t>Artificial Neural </a:t>
            </a:r>
            <a:r>
              <a:rPr lang="en-US" sz="1800" b="0" i="0" u="none" strike="noStrike" baseline="0" dirty="0">
                <a:solidFill>
                  <a:srgbClr val="000000"/>
                </a:solidFill>
                <a:latin typeface="Cambria" panose="02040503050406030204" pitchFamily="18" charset="0"/>
              </a:rPr>
              <a:t>Network </a:t>
            </a:r>
            <a:r>
              <a:rPr lang="en-US" sz="1800" b="0" i="0" u="none" strike="noStrike" baseline="0">
                <a:solidFill>
                  <a:srgbClr val="000000"/>
                </a:solidFill>
                <a:latin typeface="Cambria" panose="02040503050406030204" pitchFamily="18" charset="0"/>
              </a:rPr>
              <a:t>structure Crop Yield Prediction </a:t>
            </a:r>
            <a:endParaRPr lang="en-IN" dirty="0"/>
          </a:p>
        </p:txBody>
      </p:sp>
      <p:pic>
        <p:nvPicPr>
          <p:cNvPr id="8" name="Picture 7">
            <a:extLst>
              <a:ext uri="{FF2B5EF4-FFF2-40B4-BE49-F238E27FC236}">
                <a16:creationId xmlns:a16="http://schemas.microsoft.com/office/drawing/2014/main" id="{5D1DC0BB-8628-4528-8102-53C8CD8F0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617" y="1953900"/>
            <a:ext cx="7026101" cy="3138667"/>
          </a:xfrm>
          <a:prstGeom prst="rect">
            <a:avLst/>
          </a:prstGeom>
        </p:spPr>
      </p:pic>
    </p:spTree>
    <p:extLst>
      <p:ext uri="{BB962C8B-B14F-4D97-AF65-F5344CB8AC3E}">
        <p14:creationId xmlns:p14="http://schemas.microsoft.com/office/powerpoint/2010/main" val="322123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217A-7B1A-416E-8D17-9AE32296743F}"/>
              </a:ext>
            </a:extLst>
          </p:cNvPr>
          <p:cNvSpPr>
            <a:spLocks noGrp="1"/>
          </p:cNvSpPr>
          <p:nvPr>
            <p:ph type="title"/>
          </p:nvPr>
        </p:nvSpPr>
        <p:spPr>
          <a:xfrm>
            <a:off x="323242" y="331695"/>
            <a:ext cx="8950760" cy="1320800"/>
          </a:xfrm>
        </p:spPr>
        <p:txBody>
          <a:bodyPr/>
          <a:lstStyle/>
          <a:p>
            <a:r>
              <a:rPr lang="en-IN" dirty="0"/>
              <a:t>Construction of Prediction Model (Cont.):</a:t>
            </a:r>
          </a:p>
        </p:txBody>
      </p:sp>
      <p:sp>
        <p:nvSpPr>
          <p:cNvPr id="3" name="Content Placeholder 2">
            <a:extLst>
              <a:ext uri="{FF2B5EF4-FFF2-40B4-BE49-F238E27FC236}">
                <a16:creationId xmlns:a16="http://schemas.microsoft.com/office/drawing/2014/main" id="{7665969E-EEA8-4AB5-9B82-83F66E316824}"/>
              </a:ext>
            </a:extLst>
          </p:cNvPr>
          <p:cNvSpPr>
            <a:spLocks noGrp="1"/>
          </p:cNvSpPr>
          <p:nvPr>
            <p:ph idx="1"/>
          </p:nvPr>
        </p:nvSpPr>
        <p:spPr>
          <a:xfrm>
            <a:off x="677334" y="1577884"/>
            <a:ext cx="8596668" cy="4007128"/>
          </a:xfrm>
        </p:spPr>
        <p:txBody>
          <a:bodyPr>
            <a:normAutofit lnSpcReduction="10000"/>
          </a:bodyPr>
          <a:lstStyle/>
          <a:p>
            <a:r>
              <a:rPr lang="en-US"/>
              <a:t>Step  7:  For  preparing  the  data  set  for  applying  multilayer  perceptron  technique,  unwanted columns were removed. They were sr. no, name of the district and year. </a:t>
            </a:r>
          </a:p>
          <a:p>
            <a:r>
              <a:rPr lang="en-US"/>
              <a:t>Step 8: The data set was then sorted on the basis of area. Outliers will be detected and omitted using various Data cleaning methods available. </a:t>
            </a:r>
          </a:p>
          <a:p>
            <a:r>
              <a:rPr lang="en-US"/>
              <a:t>Step 9: the data which is present in label from converted to encoding using sklearn. </a:t>
            </a:r>
          </a:p>
          <a:p>
            <a:r>
              <a:rPr lang="en-US"/>
              <a:t>Step 10: The dataset was then sorted on the basis production. </a:t>
            </a:r>
          </a:p>
          <a:p>
            <a:r>
              <a:rPr lang="en-US"/>
              <a:t>Step 11: we considered production as output parameter and features like: crop, area, district, and season.</a:t>
            </a:r>
          </a:p>
          <a:p>
            <a:r>
              <a:rPr lang="en-US"/>
              <a:t>Step 12: This data set was then saved in .csv format for further application of the multilayer perceptron technique in Python TensorFlow.</a:t>
            </a:r>
          </a:p>
          <a:p>
            <a:r>
              <a:rPr lang="en-US"/>
              <a:t>Step 13: Model is trained Using linear Regression with Neural Network with Adam optimizer and 3 layers.</a:t>
            </a:r>
            <a:endParaRPr lang="en-IN"/>
          </a:p>
        </p:txBody>
      </p:sp>
    </p:spTree>
    <p:extLst>
      <p:ext uri="{BB962C8B-B14F-4D97-AF65-F5344CB8AC3E}">
        <p14:creationId xmlns:p14="http://schemas.microsoft.com/office/powerpoint/2010/main" val="2182069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600" dirty="0">
                <a:latin typeface="Calibri" panose="020F0502020204030204" pitchFamily="34" charset="0"/>
                <a:cs typeface="Calibri" panose="020F0502020204030204" pitchFamily="34" charset="0"/>
              </a:rPr>
              <a:t>Conclusion:</a:t>
            </a:r>
          </a:p>
        </p:txBody>
      </p:sp>
      <p:sp>
        <p:nvSpPr>
          <p:cNvPr id="6" name="TextBox 5"/>
          <p:cNvSpPr txBox="1"/>
          <p:nvPr/>
        </p:nvSpPr>
        <p:spPr>
          <a:xfrm>
            <a:off x="800812" y="1757513"/>
            <a:ext cx="8701776" cy="3416320"/>
          </a:xfrm>
          <a:prstGeom prst="rect">
            <a:avLst/>
          </a:prstGeom>
          <a:noFill/>
        </p:spPr>
        <p:txBody>
          <a:bodyPr wrap="square" rtlCol="0">
            <a:spAutoFit/>
          </a:bodyPr>
          <a:lstStyle/>
          <a:p>
            <a:pPr algn="l"/>
            <a:r>
              <a:rPr lang="en-US">
                <a:solidFill>
                  <a:srgbClr val="000000"/>
                </a:solidFill>
                <a:latin typeface="Cambria" panose="02040503050406030204" pitchFamily="18" charset="0"/>
              </a:rPr>
              <a:t>The proposed model with back-propagation tries to reduce the MSE using the RELU activation and gradient descent function. The learning rate for each class was kept constant, i.e. 0.001. When we increase the number of epochs to , the error decreases. This result was used as input to determine the success rate of one culture compared to another. The best harvest will be suggested to farmers depending on neighborhood and weather. </a:t>
            </a:r>
          </a:p>
          <a:p>
            <a:pPr algn="l"/>
            <a:endParaRPr lang="en-US">
              <a:solidFill>
                <a:srgbClr val="000000"/>
              </a:solidFill>
              <a:latin typeface="Cambria" panose="02040503050406030204" pitchFamily="18" charset="0"/>
            </a:endParaRPr>
          </a:p>
          <a:p>
            <a:pPr algn="l"/>
            <a:r>
              <a:rPr lang="en-US">
                <a:solidFill>
                  <a:srgbClr val="000000"/>
                </a:solidFill>
                <a:latin typeface="Cambria" panose="02040503050406030204" pitchFamily="18" charset="0"/>
              </a:rPr>
              <a:t>A nonlinear technique is needed to understand the relationship in order to explore the interactions between different parameters that directly or indirectly affect crop yield. Due to the complexity and severity of crop parameters, a linear methodology is not sufficient to conclude relationships between factors and crop yield.</a:t>
            </a:r>
            <a:br>
              <a:rPr lang="en-US" dirty="0">
                <a:solidFill>
                  <a:srgbClr val="000000"/>
                </a:solidFill>
                <a:latin typeface="Cambria" panose="02040503050406030204" pitchFamily="18" charset="0"/>
              </a:rPr>
            </a:br>
            <a:endParaRPr lang="en-IN" dirty="0">
              <a:solidFill>
                <a:srgbClr val="000000"/>
              </a:solidFill>
              <a:latin typeface="Cambria" panose="02040503050406030204" pitchFamily="18" charset="0"/>
            </a:endParaRPr>
          </a:p>
        </p:txBody>
      </p:sp>
    </p:spTree>
    <p:extLst>
      <p:ext uri="{BB962C8B-B14F-4D97-AF65-F5344CB8AC3E}">
        <p14:creationId xmlns:p14="http://schemas.microsoft.com/office/powerpoint/2010/main" val="4248666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32" y="331438"/>
            <a:ext cx="8534400" cy="1507067"/>
          </a:xfrm>
        </p:spPr>
        <p:txBody>
          <a:bodyPr/>
          <a:lstStyle/>
          <a:p>
            <a:r>
              <a:rPr lang="en-IN" dirty="0">
                <a:latin typeface="Calibri" panose="020F0502020204030204" pitchFamily="34" charset="0"/>
                <a:cs typeface="Calibri" panose="020F0502020204030204" pitchFamily="34" charset="0"/>
              </a:rPr>
              <a:t>References:</a:t>
            </a:r>
          </a:p>
        </p:txBody>
      </p:sp>
      <p:sp>
        <p:nvSpPr>
          <p:cNvPr id="5" name="Slide Number Placeholder 4"/>
          <p:cNvSpPr>
            <a:spLocks noGrp="1"/>
          </p:cNvSpPr>
          <p:nvPr>
            <p:ph type="sldNum" sz="quarter" idx="12"/>
          </p:nvPr>
        </p:nvSpPr>
        <p:spPr/>
        <p:txBody>
          <a:bodyPr/>
          <a:lstStyle/>
          <a:p>
            <a:fld id="{A1ECB44D-7B03-4D3E-8982-2A2B384FC54F}" type="slidenum">
              <a:rPr lang="en-IN" smtClean="0"/>
              <a:t>13</a:t>
            </a:fld>
            <a:endParaRPr lang="en-IN"/>
          </a:p>
        </p:txBody>
      </p:sp>
      <p:sp>
        <p:nvSpPr>
          <p:cNvPr id="7" name="TextBox 6"/>
          <p:cNvSpPr txBox="1"/>
          <p:nvPr/>
        </p:nvSpPr>
        <p:spPr>
          <a:xfrm>
            <a:off x="600392" y="1084972"/>
            <a:ext cx="8902196" cy="5224764"/>
          </a:xfrm>
          <a:prstGeom prst="rect">
            <a:avLst/>
          </a:prstGeom>
          <a:noFill/>
        </p:spPr>
        <p:txBody>
          <a:bodyPr wrap="square" rtlCol="0">
            <a:spAutoFit/>
          </a:bodyPr>
          <a:lstStyle/>
          <a:p>
            <a:pPr marL="342900" lvl="0" indent="-342900">
              <a:lnSpc>
                <a:spcPct val="150000"/>
              </a:lnSpc>
              <a:buFont typeface="+mj-lt"/>
              <a:buAutoNum type="arabicPeriod"/>
              <a:tabLst>
                <a:tab pos="888365" algn="l"/>
              </a:tabLst>
            </a:pPr>
            <a:r>
              <a:rPr lang="en-US" sz="1600">
                <a:effectLst/>
                <a:latin typeface="Calibri" panose="020F0502020204030204" pitchFamily="34" charset="0"/>
                <a:ea typeface="Calibri" panose="020F0502020204030204" pitchFamily="34" charset="0"/>
                <a:cs typeface="Calibri" panose="020F0502020204030204" pitchFamily="34" charset="0"/>
              </a:rPr>
              <a:t>D. J. Reddy and M. R. Kumar, "Crop Yield Prediction using Machine Learning Algorithm," 2021 5th International Conference on Intelligent Computing and Control Systems (ICICCS), 2021, pp. 1466-1470, Doi: 10.1109/ICICCS51141.2021.9432236.</a:t>
            </a:r>
            <a:endParaRPr lang="en-IN" sz="1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eriod"/>
              <a:tabLst>
                <a:tab pos="888365" algn="l"/>
              </a:tabLst>
            </a:pPr>
            <a:r>
              <a:rPr lang="en-US" sz="1600">
                <a:effectLst/>
                <a:latin typeface="Calibri" panose="020F0502020204030204" pitchFamily="34" charset="0"/>
                <a:ea typeface="Calibri" panose="020F0502020204030204" pitchFamily="34" charset="0"/>
                <a:cs typeface="Calibri" panose="020F0502020204030204" pitchFamily="34" charset="0"/>
              </a:rPr>
              <a:t>Shivani S. Kale, Preeti S. Patil, “A Machine Learning Approach to Predict Crop Yield and Success Rate” in 2019 IEEE Pune Section International Conference (PuneCon) MIT World Peace University, Pune, India. Dec 18-20, 2019</a:t>
            </a:r>
            <a:endParaRPr lang="en-IN" sz="1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eriod"/>
              <a:tabLst>
                <a:tab pos="888365" algn="l"/>
              </a:tabLst>
            </a:pPr>
            <a:r>
              <a:rPr lang="en-US" sz="1600">
                <a:effectLst/>
                <a:latin typeface="Calibri" panose="020F0502020204030204" pitchFamily="34" charset="0"/>
                <a:ea typeface="Calibri" panose="020F0502020204030204" pitchFamily="34" charset="0"/>
                <a:cs typeface="Calibri" panose="020F0502020204030204" pitchFamily="34" charset="0"/>
              </a:rPr>
              <a:t>E. Khosla, R. Dharavath, and R. Priya, “Crop yield prediction using aggregated rainfall based modular artificial neural networks and support vector regression,” in Environment, Development and Sustainability, pp. 1–22, 2019.</a:t>
            </a:r>
            <a:endParaRPr lang="en-IN" sz="1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eriod"/>
              <a:tabLst>
                <a:tab pos="888365" algn="l"/>
              </a:tabLst>
            </a:pPr>
            <a:r>
              <a:rPr lang="en-US" sz="1600">
                <a:effectLst/>
                <a:latin typeface="Calibri" panose="020F0502020204030204" pitchFamily="34" charset="0"/>
                <a:ea typeface="Calibri" panose="020F0502020204030204" pitchFamily="34" charset="0"/>
                <a:cs typeface="Calibri" panose="020F0502020204030204" pitchFamily="34" charset="0"/>
              </a:rPr>
              <a:t>Shivnath Ghosh, Santanu Koley, "Machine Learning for Soil Fertility and Plant Nutrient Management using Back Propagation Neural Networks ", in International Journal on Recent and Innovation Trends in Computing and Communication Volume: 2 Issue: 2 ISSN: 2321-8169.</a:t>
            </a:r>
            <a:endParaRPr lang="en-IN" sz="1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eriod"/>
              <a:tabLst>
                <a:tab pos="888365" algn="l"/>
              </a:tabLst>
            </a:pPr>
            <a:r>
              <a:rPr lang="en-US" sz="1600">
                <a:effectLst/>
                <a:latin typeface="Calibri" panose="020F0502020204030204" pitchFamily="34" charset="0"/>
                <a:ea typeface="Calibri" panose="020F0502020204030204" pitchFamily="34" charset="0"/>
                <a:cs typeface="Calibri" panose="020F0502020204030204" pitchFamily="34" charset="0"/>
              </a:rPr>
              <a:t>K. G. Liakos, P. Busato, D. Moshou, S. Pearson, and D. Bochtis, “Machine learning in agriculture: A review,” Sensors, vol. 18, no. 8, p. 2674, 2018.</a:t>
            </a:r>
            <a:endParaRPr lang="en-IN" sz="16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619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1124" y="2563529"/>
            <a:ext cx="9404723" cy="1400530"/>
          </a:xfrm>
        </p:spPr>
        <p:txBody>
          <a:bodyPr/>
          <a:lstStyle/>
          <a:p>
            <a:r>
              <a:rPr lang="en-IN" sz="7200" dirty="0"/>
              <a:t>Thank you..</a:t>
            </a:r>
          </a:p>
        </p:txBody>
      </p:sp>
      <p:sp>
        <p:nvSpPr>
          <p:cNvPr id="4" name="Slide Number Placeholder 3"/>
          <p:cNvSpPr>
            <a:spLocks noGrp="1"/>
          </p:cNvSpPr>
          <p:nvPr>
            <p:ph type="sldNum" sz="quarter" idx="12"/>
          </p:nvPr>
        </p:nvSpPr>
        <p:spPr/>
        <p:txBody>
          <a:bodyPr/>
          <a:lstStyle/>
          <a:p>
            <a:fld id="{A1ECB44D-7B03-4D3E-8982-2A2B384FC54F}" type="slidenum">
              <a:rPr lang="en-IN" smtClean="0"/>
              <a:t>14</a:t>
            </a:fld>
            <a:endParaRPr lang="en-IN"/>
          </a:p>
        </p:txBody>
      </p:sp>
    </p:spTree>
    <p:extLst>
      <p:ext uri="{BB962C8B-B14F-4D97-AF65-F5344CB8AC3E}">
        <p14:creationId xmlns:p14="http://schemas.microsoft.com/office/powerpoint/2010/main" val="106905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32" y="636392"/>
            <a:ext cx="8534400" cy="1507067"/>
          </a:xfrm>
        </p:spPr>
        <p:txBody>
          <a:bodyPr/>
          <a:lstStyle/>
          <a:p>
            <a:r>
              <a:rPr lang="en-IN" dirty="0">
                <a:latin typeface="Calibri" panose="020F0502020204030204" pitchFamily="34" charset="0"/>
                <a:cs typeface="Calibri" panose="020F0502020204030204" pitchFamily="34" charset="0"/>
              </a:rPr>
              <a:t>Contents:</a:t>
            </a:r>
          </a:p>
        </p:txBody>
      </p:sp>
      <p:sp>
        <p:nvSpPr>
          <p:cNvPr id="5" name="Slide Number Placeholder 4"/>
          <p:cNvSpPr>
            <a:spLocks noGrp="1"/>
          </p:cNvSpPr>
          <p:nvPr>
            <p:ph type="sldNum" sz="quarter" idx="12"/>
          </p:nvPr>
        </p:nvSpPr>
        <p:spPr/>
        <p:txBody>
          <a:bodyPr/>
          <a:lstStyle/>
          <a:p>
            <a:fld id="{A1ECB44D-7B03-4D3E-8982-2A2B384FC54F}" type="slidenum">
              <a:rPr lang="en-IN" smtClean="0"/>
              <a:t>2</a:t>
            </a:fld>
            <a:endParaRPr lang="en-IN"/>
          </a:p>
        </p:txBody>
      </p:sp>
      <p:sp>
        <p:nvSpPr>
          <p:cNvPr id="3" name="TextBox 2"/>
          <p:cNvSpPr txBox="1"/>
          <p:nvPr/>
        </p:nvSpPr>
        <p:spPr>
          <a:xfrm>
            <a:off x="1033835" y="1545540"/>
            <a:ext cx="4108241" cy="3539430"/>
          </a:xfrm>
          <a:prstGeom prst="rect">
            <a:avLst/>
          </a:prstGeom>
          <a:noFill/>
        </p:spPr>
        <p:txBody>
          <a:bodyPr wrap="none" rtlCol="0">
            <a:spAutoFit/>
          </a:bodyPr>
          <a:lstStyle/>
          <a:p>
            <a:pPr marL="457200" indent="-457200">
              <a:buFont typeface="Arial" panose="020B0604020202020204" pitchFamily="34" charset="0"/>
              <a:buChar char="•"/>
            </a:pPr>
            <a:r>
              <a:rPr lang="en-IN" sz="3200"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r>
              <a:rPr lang="en-IN" sz="3200" dirty="0">
                <a:latin typeface="Calibri" panose="020F0502020204030204" pitchFamily="34" charset="0"/>
                <a:cs typeface="Calibri" panose="020F0502020204030204" pitchFamily="34" charset="0"/>
              </a:rPr>
              <a:t>Introduction</a:t>
            </a:r>
          </a:p>
          <a:p>
            <a:pPr marL="457200" indent="-457200">
              <a:buFont typeface="Arial" panose="020B0604020202020204" pitchFamily="34" charset="0"/>
              <a:buChar char="•"/>
            </a:pPr>
            <a:r>
              <a:rPr lang="en-IN" sz="3200" dirty="0">
                <a:latin typeface="Calibri" panose="020F0502020204030204" pitchFamily="34" charset="0"/>
                <a:cs typeface="Calibri" panose="020F0502020204030204" pitchFamily="34" charset="0"/>
              </a:rPr>
              <a:t>Existing System</a:t>
            </a:r>
          </a:p>
          <a:p>
            <a:pPr marL="457200" indent="-457200">
              <a:buFont typeface="Arial" panose="020B0604020202020204" pitchFamily="34" charset="0"/>
              <a:buChar char="•"/>
            </a:pPr>
            <a:r>
              <a:rPr lang="en-IN" sz="3200" dirty="0">
                <a:latin typeface="Calibri" panose="020F0502020204030204" pitchFamily="34" charset="0"/>
                <a:cs typeface="Calibri" panose="020F0502020204030204" pitchFamily="34" charset="0"/>
              </a:rPr>
              <a:t>Proposed System</a:t>
            </a:r>
          </a:p>
          <a:p>
            <a:pPr marL="457200" indent="-457200">
              <a:buFont typeface="Arial" panose="020B0604020202020204" pitchFamily="34" charset="0"/>
              <a:buChar char="•"/>
            </a:pPr>
            <a:r>
              <a:rPr lang="en-IN" sz="3200">
                <a:latin typeface="Calibri" panose="020F0502020204030204" pitchFamily="34" charset="0"/>
                <a:cs typeface="Calibri" panose="020F0502020204030204" pitchFamily="34" charset="0"/>
              </a:rPr>
              <a:t>Design </a:t>
            </a:r>
            <a:r>
              <a:rPr lang="en-IN" sz="3200" dirty="0">
                <a:latin typeface="Calibri" panose="020F0502020204030204" pitchFamily="34" charset="0"/>
                <a:cs typeface="Calibri" panose="020F0502020204030204" pitchFamily="34" charset="0"/>
              </a:rPr>
              <a:t>Methodology</a:t>
            </a:r>
          </a:p>
          <a:p>
            <a:pPr marL="457200" indent="-457200">
              <a:buFont typeface="Arial" panose="020B0604020202020204" pitchFamily="34" charset="0"/>
              <a:buChar char="•"/>
            </a:pPr>
            <a:r>
              <a:rPr lang="en-IN" sz="3200">
                <a:latin typeface="Calibri" panose="020F0502020204030204" pitchFamily="34" charset="0"/>
                <a:cs typeface="Calibri" panose="020F0502020204030204" pitchFamily="34" charset="0"/>
              </a:rPr>
              <a:t>Conclusion</a:t>
            </a:r>
            <a:endParaRPr lang="en-IN"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IN" sz="3200" dirty="0">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2071541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2E903-4252-4AA6-A5FE-1DD90A924E87}"/>
              </a:ext>
            </a:extLst>
          </p:cNvPr>
          <p:cNvSpPr>
            <a:spLocks noGrp="1"/>
          </p:cNvSpPr>
          <p:nvPr>
            <p:ph type="title"/>
          </p:nvPr>
        </p:nvSpPr>
        <p:spPr>
          <a:xfrm>
            <a:off x="175310" y="451513"/>
            <a:ext cx="8596668" cy="1320800"/>
          </a:xfrm>
        </p:spPr>
        <p:txBody>
          <a:bodyPr/>
          <a:lstStyle/>
          <a:p>
            <a:r>
              <a:rPr lang="en-US"/>
              <a:t>System Requirements:</a:t>
            </a:r>
            <a:endParaRPr lang="en-IN"/>
          </a:p>
        </p:txBody>
      </p:sp>
      <p:sp>
        <p:nvSpPr>
          <p:cNvPr id="3" name="Content Placeholder 2">
            <a:extLst>
              <a:ext uri="{FF2B5EF4-FFF2-40B4-BE49-F238E27FC236}">
                <a16:creationId xmlns:a16="http://schemas.microsoft.com/office/drawing/2014/main" id="{9123842D-84CB-47F9-976D-409A632423BE}"/>
              </a:ext>
            </a:extLst>
          </p:cNvPr>
          <p:cNvSpPr>
            <a:spLocks noGrp="1"/>
          </p:cNvSpPr>
          <p:nvPr>
            <p:ph sz="half" idx="1"/>
          </p:nvPr>
        </p:nvSpPr>
        <p:spPr/>
        <p:txBody>
          <a:bodyPr>
            <a:normAutofit fontScale="92500" lnSpcReduction="10000"/>
          </a:bodyPr>
          <a:lstStyle/>
          <a:p>
            <a:r>
              <a:rPr lang="en-US" sz="2600"/>
              <a:t>Hardware Requirements</a:t>
            </a:r>
          </a:p>
          <a:p>
            <a:endParaRPr lang="en-IN"/>
          </a:p>
          <a:p>
            <a:pPr>
              <a:buFont typeface="Arial" panose="020B0604020202020204" pitchFamily="34" charset="0"/>
              <a:buChar char="•"/>
            </a:pPr>
            <a:r>
              <a:rPr lang="en-IN"/>
              <a:t>Minimum Intel Core i3</a:t>
            </a:r>
          </a:p>
          <a:p>
            <a:pPr>
              <a:buFont typeface="Arial" panose="020B0604020202020204" pitchFamily="34" charset="0"/>
              <a:buChar char="•"/>
            </a:pPr>
            <a:r>
              <a:rPr lang="en-IN"/>
              <a:t>4GB RAM is </a:t>
            </a:r>
            <a:r>
              <a:rPr lang="en-US"/>
              <a:t>recommended</a:t>
            </a:r>
          </a:p>
          <a:p>
            <a:pPr>
              <a:buFont typeface="Arial" panose="020B0604020202020204" pitchFamily="34" charset="0"/>
              <a:buChar char="•"/>
            </a:pPr>
            <a:r>
              <a:rPr lang="en-IN"/>
              <a:t>5GB Disk Space is </a:t>
            </a:r>
            <a:r>
              <a:rPr lang="en-US"/>
              <a:t>recommended </a:t>
            </a:r>
            <a:endParaRPr lang="en-IN"/>
          </a:p>
        </p:txBody>
      </p:sp>
      <p:sp>
        <p:nvSpPr>
          <p:cNvPr id="4" name="Content Placeholder 3">
            <a:extLst>
              <a:ext uri="{FF2B5EF4-FFF2-40B4-BE49-F238E27FC236}">
                <a16:creationId xmlns:a16="http://schemas.microsoft.com/office/drawing/2014/main" id="{7C794934-BFC0-4582-A999-8E0D9762597F}"/>
              </a:ext>
            </a:extLst>
          </p:cNvPr>
          <p:cNvSpPr>
            <a:spLocks noGrp="1"/>
          </p:cNvSpPr>
          <p:nvPr>
            <p:ph sz="half" idx="2"/>
          </p:nvPr>
        </p:nvSpPr>
        <p:spPr/>
        <p:txBody>
          <a:bodyPr>
            <a:normAutofit fontScale="92500" lnSpcReduction="10000"/>
          </a:bodyPr>
          <a:lstStyle/>
          <a:p>
            <a:r>
              <a:rPr lang="en-US" sz="2600"/>
              <a:t>Software Requirements</a:t>
            </a:r>
            <a:endParaRPr lang="en-US"/>
          </a:p>
          <a:p>
            <a:endParaRPr lang="en-US"/>
          </a:p>
          <a:p>
            <a:pPr marL="342900" lvl="0" indent="-342900">
              <a:lnSpc>
                <a:spcPct val="150000"/>
              </a:lnSpc>
              <a:buFont typeface="Symbol" panose="05050102010706020507" pitchFamily="18" charset="2"/>
              <a:buChar char=""/>
              <a:tabLst>
                <a:tab pos="888365" algn="l"/>
                <a:tab pos="5467350" algn="l"/>
              </a:tabLst>
            </a:pPr>
            <a:r>
              <a:rPr lang="en-US" sz="1800">
                <a:solidFill>
                  <a:srgbClr val="1D1B11"/>
                </a:solidFill>
                <a:effectLst/>
                <a:latin typeface="Times New Roman" panose="02020603050405020304" pitchFamily="18" charset="0"/>
                <a:ea typeface="Calibri" panose="020F0502020204030204" pitchFamily="34" charset="0"/>
                <a:cs typeface="Arial" panose="020B0604020202020204" pitchFamily="34" charset="0"/>
              </a:rPr>
              <a:t>A PC/Laptop with Windows 8 or newer, 64-bit. </a:t>
            </a:r>
            <a:endParaRPr lang="en-IN" sz="180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tabLst>
                <a:tab pos="888365" algn="l"/>
                <a:tab pos="5467350" algn="l"/>
              </a:tabLst>
            </a:pPr>
            <a:r>
              <a:rPr lang="en-US" sz="1800">
                <a:solidFill>
                  <a:srgbClr val="1D1B11"/>
                </a:solidFill>
                <a:effectLst/>
                <a:latin typeface="Times New Roman" panose="02020603050405020304" pitchFamily="18" charset="0"/>
                <a:ea typeface="Calibri" panose="020F0502020204030204" pitchFamily="34" charset="0"/>
                <a:cs typeface="Arial" panose="020B0604020202020204" pitchFamily="34" charset="0"/>
              </a:rPr>
              <a:t>Jupyter Notebook (Anaconda Individual Edition for Windows)</a:t>
            </a:r>
            <a:endParaRPr lang="en-IN" sz="180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tabLst>
                <a:tab pos="888365" algn="l"/>
                <a:tab pos="5467350" algn="l"/>
              </a:tabLst>
            </a:pPr>
            <a:r>
              <a:rPr lang="en-US" sz="1800">
                <a:solidFill>
                  <a:srgbClr val="1D1B11"/>
                </a:solidFill>
                <a:effectLst/>
                <a:latin typeface="Times New Roman" panose="02020603050405020304" pitchFamily="18" charset="0"/>
                <a:ea typeface="Calibri" panose="020F0502020204030204" pitchFamily="34" charset="0"/>
                <a:cs typeface="Arial" panose="020B0604020202020204" pitchFamily="34" charset="0"/>
              </a:rPr>
              <a:t>Install the required python modules</a:t>
            </a:r>
          </a:p>
          <a:p>
            <a:pPr marL="0" lvl="0" indent="0">
              <a:lnSpc>
                <a:spcPct val="150000"/>
              </a:lnSpc>
              <a:buNone/>
              <a:tabLst>
                <a:tab pos="888365" algn="l"/>
                <a:tab pos="5467350" algn="l"/>
              </a:tabLst>
            </a:pPr>
            <a:r>
              <a:rPr lang="en-US" sz="1800">
                <a:solidFill>
                  <a:srgbClr val="1D1B11"/>
                </a:solidFill>
                <a:effectLst/>
                <a:latin typeface="Times New Roman" panose="02020603050405020304" pitchFamily="18" charset="0"/>
                <a:ea typeface="Calibri" panose="020F0502020204030204" pitchFamily="34" charset="0"/>
                <a:cs typeface="Arial" panose="020B0604020202020204" pitchFamily="34" charset="0"/>
              </a:rPr>
              <a:t>(keras, tensorflow, numpy, pandas, sklearn, matplotlib)</a:t>
            </a:r>
            <a:endParaRPr lang="en-IN" sz="1800">
              <a:effectLst/>
              <a:latin typeface="Calibri" panose="020F050202020403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endParaRPr lang="en-IN"/>
          </a:p>
        </p:txBody>
      </p:sp>
      <p:sp>
        <p:nvSpPr>
          <p:cNvPr id="6" name="Slide Number Placeholder 5">
            <a:extLst>
              <a:ext uri="{FF2B5EF4-FFF2-40B4-BE49-F238E27FC236}">
                <a16:creationId xmlns:a16="http://schemas.microsoft.com/office/drawing/2014/main" id="{0AC4B579-4431-4A68-9906-DD559E65DA15}"/>
              </a:ext>
            </a:extLst>
          </p:cNvPr>
          <p:cNvSpPr>
            <a:spLocks noGrp="1"/>
          </p:cNvSpPr>
          <p:nvPr>
            <p:ph type="sldNum" sz="quarter" idx="12"/>
          </p:nvPr>
        </p:nvSpPr>
        <p:spPr/>
        <p:txBody>
          <a:bodyPr/>
          <a:lstStyle/>
          <a:p>
            <a:fld id="{A1ECB44D-7B03-4D3E-8982-2A2B384FC54F}" type="slidenum">
              <a:rPr lang="en-IN" smtClean="0"/>
              <a:t>3</a:t>
            </a:fld>
            <a:endParaRPr lang="en-IN"/>
          </a:p>
        </p:txBody>
      </p:sp>
    </p:spTree>
    <p:extLst>
      <p:ext uri="{BB962C8B-B14F-4D97-AF65-F5344CB8AC3E}">
        <p14:creationId xmlns:p14="http://schemas.microsoft.com/office/powerpoint/2010/main" val="299892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13" y="209465"/>
            <a:ext cx="8534400" cy="1507067"/>
          </a:xfrm>
        </p:spPr>
        <p:txBody>
          <a:bodyPr/>
          <a:lstStyle/>
          <a:p>
            <a:r>
              <a:rPr lang="en-IN" dirty="0">
                <a:latin typeface="Calibri" panose="020F0502020204030204" pitchFamily="34" charset="0"/>
                <a:cs typeface="Calibri" panose="020F0502020204030204" pitchFamily="34" charset="0"/>
              </a:rPr>
              <a:t>Abstract:</a:t>
            </a:r>
          </a:p>
        </p:txBody>
      </p:sp>
      <p:sp>
        <p:nvSpPr>
          <p:cNvPr id="5" name="Slide Number Placeholder 4"/>
          <p:cNvSpPr>
            <a:spLocks noGrp="1"/>
          </p:cNvSpPr>
          <p:nvPr>
            <p:ph type="sldNum" sz="quarter" idx="12"/>
          </p:nvPr>
        </p:nvSpPr>
        <p:spPr/>
        <p:txBody>
          <a:bodyPr/>
          <a:lstStyle/>
          <a:p>
            <a:fld id="{A1ECB44D-7B03-4D3E-8982-2A2B384FC54F}" type="slidenum">
              <a:rPr lang="en-IN" smtClean="0"/>
              <a:t>4</a:t>
            </a:fld>
            <a:endParaRPr lang="en-IN"/>
          </a:p>
        </p:txBody>
      </p:sp>
      <p:sp>
        <p:nvSpPr>
          <p:cNvPr id="4" name="Subtitle 2"/>
          <p:cNvSpPr txBox="1">
            <a:spLocks/>
          </p:cNvSpPr>
          <p:nvPr/>
        </p:nvSpPr>
        <p:spPr>
          <a:xfrm>
            <a:off x="646111" y="1519247"/>
            <a:ext cx="9144000" cy="1655762"/>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IN" dirty="0"/>
          </a:p>
        </p:txBody>
      </p:sp>
      <p:sp>
        <p:nvSpPr>
          <p:cNvPr id="7" name="TextBox 6"/>
          <p:cNvSpPr txBox="1"/>
          <p:nvPr/>
        </p:nvSpPr>
        <p:spPr>
          <a:xfrm>
            <a:off x="511501" y="962999"/>
            <a:ext cx="9515538" cy="5584606"/>
          </a:xfrm>
          <a:prstGeom prst="rect">
            <a:avLst/>
          </a:prstGeom>
          <a:noFill/>
        </p:spPr>
        <p:txBody>
          <a:bodyPr wrap="square" rtlCol="0">
            <a:spAutoFit/>
          </a:bodyPr>
          <a:lstStyle/>
          <a:p>
            <a:pPr marL="342900" marR="485775" indent="-342900">
              <a:lnSpc>
                <a:spcPct val="150000"/>
              </a:lnSpc>
              <a:buFont typeface="Wingdings" panose="05000000000000000000" pitchFamily="2" charset="2"/>
              <a:buChar char="v"/>
              <a:tabLst>
                <a:tab pos="888365" algn="l"/>
              </a:tabLst>
            </a:pPr>
            <a:r>
              <a:rPr lang="en-US" sz="2000">
                <a:latin typeface="NimbusRomNo9L-Regu"/>
              </a:rPr>
              <a:t>In India, agriculture contributes about 23% of GDP and the share of the employed workforce is 59%. India is the second largest producer of agricultural crops. Technological inputs can help farmers get more productive. </a:t>
            </a:r>
          </a:p>
          <a:p>
            <a:pPr marL="342900" marR="485775" indent="-342900">
              <a:lnSpc>
                <a:spcPct val="150000"/>
              </a:lnSpc>
              <a:buFont typeface="Wingdings" panose="05000000000000000000" pitchFamily="2" charset="2"/>
              <a:buChar char="v"/>
              <a:tabLst>
                <a:tab pos="888365" algn="l"/>
              </a:tabLst>
            </a:pPr>
            <a:r>
              <a:rPr lang="en-US" sz="2000">
                <a:latin typeface="NimbusRomNo9L-Regu"/>
              </a:rPr>
              <a:t>Predicting the yield of different crops can help farmers make decisions about which crops to grow. The project focused on predicting the yield of different crops using a neural network regression model. </a:t>
            </a:r>
          </a:p>
          <a:p>
            <a:pPr marL="342900" marR="485775" indent="-342900">
              <a:lnSpc>
                <a:spcPct val="150000"/>
              </a:lnSpc>
              <a:buFont typeface="Wingdings" panose="05000000000000000000" pitchFamily="2" charset="2"/>
              <a:buChar char="v"/>
              <a:tabLst>
                <a:tab pos="888365" algn="l"/>
              </a:tabLst>
            </a:pPr>
            <a:r>
              <a:rPr lang="en-US" sz="2000">
                <a:latin typeface="NimbusRomNo9L-Regu"/>
              </a:rPr>
              <a:t>Crop cycle data for summer, Kharif, rabi, fall and full year are used. The dataset was filtered using the Python Pandas and Pandas Profiling tools for data retrieval. The model was developed in using a multilayer perceptron neural network. Initially, the result is obtained considering the RMS attachment of the optimizer with 45% accuracy, then it will be improved to 90% by increasing the layers, adjusting the weight of , tilt and change the optimizer for Adam. </a:t>
            </a:r>
            <a:endParaRPr lang="en-US" sz="2000" dirty="0">
              <a:latin typeface="NimbusRomNo9L-Regu"/>
            </a:endParaRPr>
          </a:p>
        </p:txBody>
      </p:sp>
    </p:spTree>
    <p:extLst>
      <p:ext uri="{BB962C8B-B14F-4D97-AF65-F5344CB8AC3E}">
        <p14:creationId xmlns:p14="http://schemas.microsoft.com/office/powerpoint/2010/main" val="241003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69" y="430306"/>
            <a:ext cx="8596668" cy="1320800"/>
          </a:xfrm>
        </p:spPr>
        <p:txBody>
          <a:bodyPr>
            <a:normAutofit/>
          </a:bodyPr>
          <a:lstStyle/>
          <a:p>
            <a:pPr algn="l"/>
            <a:r>
              <a:rPr lang="en-IN" sz="3600" dirty="0">
                <a:latin typeface="Calibri" panose="020F0502020204030204" pitchFamily="34" charset="0"/>
                <a:cs typeface="Calibri" panose="020F0502020204030204" pitchFamily="34" charset="0"/>
              </a:rPr>
              <a:t>Existing system:</a:t>
            </a:r>
          </a:p>
        </p:txBody>
      </p:sp>
      <p:sp>
        <p:nvSpPr>
          <p:cNvPr id="5" name="TextBox 4"/>
          <p:cNvSpPr txBox="1"/>
          <p:nvPr/>
        </p:nvSpPr>
        <p:spPr>
          <a:xfrm>
            <a:off x="842009" y="1351573"/>
            <a:ext cx="8185450" cy="3477875"/>
          </a:xfrm>
          <a:prstGeom prst="rect">
            <a:avLst/>
          </a:prstGeom>
          <a:noFill/>
        </p:spPr>
        <p:txBody>
          <a:bodyPr wrap="square" rtlCol="0">
            <a:spAutoFit/>
          </a:bodyPr>
          <a:lstStyle/>
          <a:p>
            <a:pPr marL="342900" indent="-342900">
              <a:buFont typeface="Wingdings" panose="05000000000000000000" pitchFamily="2" charset="2"/>
              <a:buChar char="v"/>
            </a:pPr>
            <a:r>
              <a:rPr lang="en-US" sz="2000">
                <a:latin typeface="NimbusRomNo9L-Regu"/>
              </a:rPr>
              <a:t>Crop yield prediction has been an area of ​​great current research interest since the years . However, at first the work was mainly focused on studying models of linear systems and was therefore only concerned interested in the linear relationship between the different agricultural parameters. </a:t>
            </a:r>
          </a:p>
          <a:p>
            <a:pPr marL="342900" indent="-342900">
              <a:buFont typeface="Wingdings" panose="05000000000000000000" pitchFamily="2" charset="2"/>
              <a:buChar char="v"/>
            </a:pPr>
            <a:r>
              <a:rPr lang="en-US" sz="2000">
                <a:latin typeface="NimbusRomNo9L-Regu"/>
              </a:rPr>
              <a:t>As a result, most conventional or traditional models cannot work properly because they cannot deal effectively with the complexity and non-linearity of the data. </a:t>
            </a:r>
          </a:p>
          <a:p>
            <a:pPr marL="342900" indent="-342900">
              <a:buFont typeface="Wingdings" panose="05000000000000000000" pitchFamily="2" charset="2"/>
              <a:buChar char="v"/>
            </a:pPr>
            <a:r>
              <a:rPr lang="en-US" sz="2000">
                <a:latin typeface="NimbusRomNo9L-Regu"/>
              </a:rPr>
              <a:t>Basically, crop forecasting models can be divided into two classes; statistical modeling and crop simulation . The first stage of modeling usually involves statistical methods.</a:t>
            </a:r>
            <a:endParaRPr lang="en-US" sz="2000" dirty="0">
              <a:latin typeface="NimbusRomNo9L-Regu"/>
            </a:endParaRPr>
          </a:p>
        </p:txBody>
      </p:sp>
    </p:spTree>
    <p:extLst>
      <p:ext uri="{BB962C8B-B14F-4D97-AF65-F5344CB8AC3E}">
        <p14:creationId xmlns:p14="http://schemas.microsoft.com/office/powerpoint/2010/main" val="3054368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C0FE-4AB2-482B-B056-6B2D60850AC9}"/>
              </a:ext>
            </a:extLst>
          </p:cNvPr>
          <p:cNvSpPr>
            <a:spLocks noGrp="1"/>
          </p:cNvSpPr>
          <p:nvPr>
            <p:ph type="title"/>
          </p:nvPr>
        </p:nvSpPr>
        <p:spPr>
          <a:xfrm>
            <a:off x="461170" y="451513"/>
            <a:ext cx="8596668" cy="1320800"/>
          </a:xfrm>
        </p:spPr>
        <p:txBody>
          <a:bodyPr/>
          <a:lstStyle/>
          <a:p>
            <a:r>
              <a:rPr lang="en-IN" dirty="0"/>
              <a:t>Proposed System:</a:t>
            </a:r>
          </a:p>
        </p:txBody>
      </p:sp>
      <p:sp>
        <p:nvSpPr>
          <p:cNvPr id="3" name="Content Placeholder 2">
            <a:extLst>
              <a:ext uri="{FF2B5EF4-FFF2-40B4-BE49-F238E27FC236}">
                <a16:creationId xmlns:a16="http://schemas.microsoft.com/office/drawing/2014/main" id="{1596B7A2-83AF-459B-B040-8DDC436305EA}"/>
              </a:ext>
            </a:extLst>
          </p:cNvPr>
          <p:cNvSpPr>
            <a:spLocks noGrp="1"/>
          </p:cNvSpPr>
          <p:nvPr>
            <p:ph idx="1"/>
          </p:nvPr>
        </p:nvSpPr>
        <p:spPr>
          <a:xfrm>
            <a:off x="461170" y="1345555"/>
            <a:ext cx="8471162" cy="3880773"/>
          </a:xfrm>
        </p:spPr>
        <p:txBody>
          <a:bodyPr>
            <a:normAutofit fontScale="92500"/>
          </a:bodyPr>
          <a:lstStyle/>
          <a:p>
            <a:r>
              <a:rPr lang="en-US" sz="2000">
                <a:solidFill>
                  <a:schemeClr val="tx1"/>
                </a:solidFill>
                <a:latin typeface="NimbusRomNo9L-Regu"/>
              </a:rPr>
              <a:t>Engineering-based models of intelligent systems (IS) can overcome this limitation. This type of technique can produce good results by manipulating the simple or complex raw data they run to compete with more complex models. </a:t>
            </a:r>
          </a:p>
          <a:p>
            <a:r>
              <a:rPr lang="en-US" sz="2000">
                <a:solidFill>
                  <a:schemeClr val="tx1"/>
                </a:solidFill>
                <a:latin typeface="NimbusRomNo9L-Regu"/>
              </a:rPr>
              <a:t>The most common ISs technique that has been used for crop or wheat prediction models is the Artificial Neural Network (ANN). The project focuses on predicting yield of different crops using a neural network regression model . Crop cycle data for summer, Kharif, Rabi, autumn and year-round will be use. </a:t>
            </a:r>
          </a:p>
          <a:p>
            <a:r>
              <a:rPr lang="en-US" sz="2000">
                <a:solidFill>
                  <a:schemeClr val="tx1"/>
                </a:solidFill>
                <a:latin typeface="NimbusRomNo9L-Regu"/>
              </a:rPr>
              <a:t>Experimental parameters that will be taken into account for the project are cultivated area, crop, states, district, season, year and yield or yield, etc. The dataset will be filtered using the Pandas and Pandas Profile tools in Python to retrieve the data</a:t>
            </a:r>
            <a:endParaRPr lang="en-IN" sz="2000" dirty="0">
              <a:solidFill>
                <a:schemeClr val="tx1"/>
              </a:solidFill>
              <a:latin typeface="NimbusRomNo9L-Regu"/>
            </a:endParaRPr>
          </a:p>
        </p:txBody>
      </p:sp>
      <p:sp>
        <p:nvSpPr>
          <p:cNvPr id="5" name="Slide Number Placeholder 4">
            <a:extLst>
              <a:ext uri="{FF2B5EF4-FFF2-40B4-BE49-F238E27FC236}">
                <a16:creationId xmlns:a16="http://schemas.microsoft.com/office/drawing/2014/main" id="{1101B86C-6550-4CCF-9EF8-7BD7A566B9C3}"/>
              </a:ext>
            </a:extLst>
          </p:cNvPr>
          <p:cNvSpPr>
            <a:spLocks noGrp="1"/>
          </p:cNvSpPr>
          <p:nvPr>
            <p:ph type="sldNum" sz="quarter" idx="12"/>
          </p:nvPr>
        </p:nvSpPr>
        <p:spPr/>
        <p:txBody>
          <a:bodyPr/>
          <a:lstStyle/>
          <a:p>
            <a:fld id="{A1ECB44D-7B03-4D3E-8982-2A2B384FC54F}" type="slidenum">
              <a:rPr lang="en-IN" smtClean="0"/>
              <a:t>6</a:t>
            </a:fld>
            <a:endParaRPr lang="en-IN" dirty="0"/>
          </a:p>
        </p:txBody>
      </p:sp>
    </p:spTree>
    <p:extLst>
      <p:ext uri="{BB962C8B-B14F-4D97-AF65-F5344CB8AC3E}">
        <p14:creationId xmlns:p14="http://schemas.microsoft.com/office/powerpoint/2010/main" val="284215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ED50-44D6-4324-9A92-D75EE8F02738}"/>
              </a:ext>
            </a:extLst>
          </p:cNvPr>
          <p:cNvSpPr>
            <a:spLocks noGrp="1"/>
          </p:cNvSpPr>
          <p:nvPr>
            <p:ph type="title"/>
          </p:nvPr>
        </p:nvSpPr>
        <p:spPr>
          <a:xfrm>
            <a:off x="335664" y="438419"/>
            <a:ext cx="8596668" cy="900602"/>
          </a:xfrm>
        </p:spPr>
        <p:txBody>
          <a:bodyPr/>
          <a:lstStyle/>
          <a:p>
            <a:r>
              <a:rPr lang="en-IN"/>
              <a:t>ANN </a:t>
            </a:r>
            <a:r>
              <a:rPr lang="en-IN" dirty="0"/>
              <a:t>– An Overview</a:t>
            </a:r>
          </a:p>
        </p:txBody>
      </p:sp>
      <p:sp>
        <p:nvSpPr>
          <p:cNvPr id="3" name="Content Placeholder 2">
            <a:extLst>
              <a:ext uri="{FF2B5EF4-FFF2-40B4-BE49-F238E27FC236}">
                <a16:creationId xmlns:a16="http://schemas.microsoft.com/office/drawing/2014/main" id="{EA4A1AA9-3108-412B-A72E-DF14D242E96E}"/>
              </a:ext>
            </a:extLst>
          </p:cNvPr>
          <p:cNvSpPr>
            <a:spLocks noGrp="1"/>
          </p:cNvSpPr>
          <p:nvPr>
            <p:ph idx="1"/>
          </p:nvPr>
        </p:nvSpPr>
        <p:spPr>
          <a:xfrm>
            <a:off x="758018" y="1339021"/>
            <a:ext cx="8923866" cy="4577686"/>
          </a:xfrm>
        </p:spPr>
        <p:txBody>
          <a:bodyPr>
            <a:normAutofit/>
          </a:bodyPr>
          <a:lstStyle/>
          <a:p>
            <a:pPr marL="0" indent="0">
              <a:buNone/>
            </a:pPr>
            <a:r>
              <a:rPr lang="en-US">
                <a:solidFill>
                  <a:srgbClr val="000000"/>
                </a:solidFill>
                <a:latin typeface="Cambria" panose="02040503050406030204" pitchFamily="18" charset="0"/>
              </a:rPr>
              <a:t>Artificial Neural network is the system designed to work like a human brain. The computational system inspired by but not identical to the human brain. The ANN systems or model learn from the facts and experiences feed to them and will react to the input situation depending on training given to it. As we add more training it will work more efficiently.</a:t>
            </a:r>
          </a:p>
          <a:p>
            <a:pPr marL="0" indent="0">
              <a:buNone/>
            </a:pPr>
            <a:r>
              <a:rPr lang="en-US" sz="2800" b="1">
                <a:solidFill>
                  <a:srgbClr val="000000"/>
                </a:solidFill>
                <a:latin typeface="Cambria" panose="02040503050406030204" pitchFamily="18" charset="0"/>
              </a:rPr>
              <a:t>Advantages of Proposed System:</a:t>
            </a:r>
          </a:p>
          <a:p>
            <a:r>
              <a:rPr lang="en-US">
                <a:solidFill>
                  <a:srgbClr val="000000"/>
                </a:solidFill>
                <a:latin typeface="Cambria" panose="02040503050406030204" pitchFamily="18" charset="0"/>
              </a:rPr>
              <a:t>This type of technique can produce good results by manipulating raw and simple or complex data which they perform in competitively with the more complex models.</a:t>
            </a:r>
          </a:p>
          <a:p>
            <a:r>
              <a:rPr lang="en-US">
                <a:solidFill>
                  <a:srgbClr val="000000"/>
                </a:solidFill>
                <a:latin typeface="Cambria" panose="02040503050406030204" pitchFamily="18" charset="0"/>
              </a:rPr>
              <a:t>Corruption of one or more cells of ANN does not prevent it from generating output. This feature makes the networks fault-tolerance</a:t>
            </a:r>
          </a:p>
          <a:p>
            <a:pPr marL="0" indent="0">
              <a:buNone/>
            </a:pPr>
            <a:r>
              <a:rPr lang="en-US">
                <a:solidFill>
                  <a:srgbClr val="000000"/>
                </a:solidFill>
                <a:latin typeface="Cambria" panose="02040503050406030204" pitchFamily="18" charset="0"/>
              </a:rPr>
              <a:t>The ANN model develops a formula to ascertain the relationship using a large number of input and output examples, to establish model for yield predictions. Also the error rate with the actual will be shown with the assist of Mean Square Error (MSE).</a:t>
            </a:r>
            <a:endParaRPr lang="en-IN" dirty="0">
              <a:solidFill>
                <a:srgbClr val="000000"/>
              </a:solidFill>
              <a:latin typeface="Cambria" panose="02040503050406030204" pitchFamily="18" charset="0"/>
            </a:endParaRPr>
          </a:p>
        </p:txBody>
      </p:sp>
      <p:sp>
        <p:nvSpPr>
          <p:cNvPr id="5" name="Slide Number Placeholder 4">
            <a:extLst>
              <a:ext uri="{FF2B5EF4-FFF2-40B4-BE49-F238E27FC236}">
                <a16:creationId xmlns:a16="http://schemas.microsoft.com/office/drawing/2014/main" id="{C3DA7139-3CE5-485C-A78D-DF1D76F2055D}"/>
              </a:ext>
            </a:extLst>
          </p:cNvPr>
          <p:cNvSpPr>
            <a:spLocks noGrp="1"/>
          </p:cNvSpPr>
          <p:nvPr>
            <p:ph type="sldNum" sz="quarter" idx="12"/>
          </p:nvPr>
        </p:nvSpPr>
        <p:spPr/>
        <p:txBody>
          <a:bodyPr/>
          <a:lstStyle/>
          <a:p>
            <a:fld id="{A1ECB44D-7B03-4D3E-8982-2A2B384FC54F}" type="slidenum">
              <a:rPr lang="en-IN" smtClean="0"/>
              <a:t>7</a:t>
            </a:fld>
            <a:endParaRPr lang="en-IN"/>
          </a:p>
        </p:txBody>
      </p:sp>
    </p:spTree>
    <p:extLst>
      <p:ext uri="{BB962C8B-B14F-4D97-AF65-F5344CB8AC3E}">
        <p14:creationId xmlns:p14="http://schemas.microsoft.com/office/powerpoint/2010/main" val="205674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389" y="299860"/>
            <a:ext cx="8534400" cy="1507067"/>
          </a:xfrm>
        </p:spPr>
        <p:txBody>
          <a:bodyPr/>
          <a:lstStyle/>
          <a:p>
            <a:r>
              <a:rPr lang="en-IN" dirty="0">
                <a:latin typeface="Calibri" panose="020F0502020204030204" pitchFamily="34" charset="0"/>
                <a:cs typeface="Calibri" panose="020F0502020204030204" pitchFamily="34" charset="0"/>
              </a:rPr>
              <a:t>Design Methodology:</a:t>
            </a:r>
          </a:p>
        </p:txBody>
      </p:sp>
      <p:sp>
        <p:nvSpPr>
          <p:cNvPr id="5" name="Slide Number Placeholder 4"/>
          <p:cNvSpPr>
            <a:spLocks noGrp="1"/>
          </p:cNvSpPr>
          <p:nvPr>
            <p:ph type="sldNum" sz="quarter" idx="12"/>
          </p:nvPr>
        </p:nvSpPr>
        <p:spPr/>
        <p:txBody>
          <a:bodyPr/>
          <a:lstStyle/>
          <a:p>
            <a:fld id="{A1ECB44D-7B03-4D3E-8982-2A2B384FC54F}" type="slidenum">
              <a:rPr lang="en-IN" smtClean="0"/>
              <a:t>8</a:t>
            </a:fld>
            <a:endParaRPr lang="en-IN"/>
          </a:p>
        </p:txBody>
      </p:sp>
      <p:pic>
        <p:nvPicPr>
          <p:cNvPr id="4" name="Picture 3">
            <a:extLst>
              <a:ext uri="{FF2B5EF4-FFF2-40B4-BE49-F238E27FC236}">
                <a16:creationId xmlns:a16="http://schemas.microsoft.com/office/drawing/2014/main" id="{44CBC751-BCF2-4594-87BC-0E1EF6D7C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516" y="1214976"/>
            <a:ext cx="7939218" cy="5029929"/>
          </a:xfrm>
          <a:prstGeom prst="rect">
            <a:avLst/>
          </a:prstGeom>
        </p:spPr>
      </p:pic>
    </p:spTree>
    <p:extLst>
      <p:ext uri="{BB962C8B-B14F-4D97-AF65-F5344CB8AC3E}">
        <p14:creationId xmlns:p14="http://schemas.microsoft.com/office/powerpoint/2010/main" val="3303971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31BD-4D56-4A52-B9DE-B02EB429E476}"/>
              </a:ext>
            </a:extLst>
          </p:cNvPr>
          <p:cNvSpPr>
            <a:spLocks noGrp="1"/>
          </p:cNvSpPr>
          <p:nvPr>
            <p:ph type="title"/>
          </p:nvPr>
        </p:nvSpPr>
        <p:spPr>
          <a:xfrm>
            <a:off x="111547" y="366993"/>
            <a:ext cx="8596668" cy="1320800"/>
          </a:xfrm>
        </p:spPr>
        <p:txBody>
          <a:bodyPr/>
          <a:lstStyle/>
          <a:p>
            <a:r>
              <a:rPr lang="en-IN" dirty="0"/>
              <a:t>Obtaining Datasets and Pre-processing:</a:t>
            </a:r>
          </a:p>
        </p:txBody>
      </p:sp>
      <p:sp>
        <p:nvSpPr>
          <p:cNvPr id="3" name="Content Placeholder 2">
            <a:extLst>
              <a:ext uri="{FF2B5EF4-FFF2-40B4-BE49-F238E27FC236}">
                <a16:creationId xmlns:a16="http://schemas.microsoft.com/office/drawing/2014/main" id="{0D31155F-1421-423E-B990-D395C5594254}"/>
              </a:ext>
            </a:extLst>
          </p:cNvPr>
          <p:cNvSpPr>
            <a:spLocks noGrp="1"/>
          </p:cNvSpPr>
          <p:nvPr>
            <p:ph idx="1"/>
          </p:nvPr>
        </p:nvSpPr>
        <p:spPr>
          <a:xfrm>
            <a:off x="587687" y="1529599"/>
            <a:ext cx="9130054" cy="4589835"/>
          </a:xfrm>
        </p:spPr>
        <p:txBody>
          <a:bodyPr>
            <a:normAutofit/>
          </a:bodyPr>
          <a:lstStyle/>
          <a:p>
            <a:r>
              <a:rPr lang="en-US" sz="2000"/>
              <a:t>Step  1:  Acquiring  each  parameter  (Area,  Crop,  State,  District,  Season,  Year  and Production) monthly mean records. </a:t>
            </a:r>
          </a:p>
          <a:p>
            <a:r>
              <a:rPr lang="en-US" sz="2000"/>
              <a:t>Step 2: Selecting a subset of the dataset. </a:t>
            </a:r>
          </a:p>
          <a:p>
            <a:r>
              <a:rPr lang="en-US" sz="2000"/>
              <a:t>Step  3:  Calculating  the  Number  of  records  Based  on  Year  with  Different  categorical Variables </a:t>
            </a:r>
          </a:p>
          <a:p>
            <a:r>
              <a:rPr lang="en-US" sz="2000"/>
              <a:t>Step 4: Visualizing a dataset with matplotlib and Seaborn python library </a:t>
            </a:r>
          </a:p>
          <a:p>
            <a:r>
              <a:rPr lang="en-US" sz="2000"/>
              <a:t>Step 5: Then row data will be passed through different data Pre-processing steps.</a:t>
            </a:r>
          </a:p>
          <a:p>
            <a:r>
              <a:rPr lang="en-US" sz="2000"/>
              <a:t>Step 6: Using statistical methods the relation between different variables like are analyzed. When Variables are Categorical used – Frequency, Count</a:t>
            </a:r>
            <a:endParaRPr lang="en-IN" sz="2000" dirty="0"/>
          </a:p>
        </p:txBody>
      </p:sp>
      <p:sp>
        <p:nvSpPr>
          <p:cNvPr id="5" name="Slide Number Placeholder 4">
            <a:extLst>
              <a:ext uri="{FF2B5EF4-FFF2-40B4-BE49-F238E27FC236}">
                <a16:creationId xmlns:a16="http://schemas.microsoft.com/office/drawing/2014/main" id="{1B4BAE55-C635-48C6-B7C1-6E3EB73C804A}"/>
              </a:ext>
            </a:extLst>
          </p:cNvPr>
          <p:cNvSpPr>
            <a:spLocks noGrp="1"/>
          </p:cNvSpPr>
          <p:nvPr>
            <p:ph type="sldNum" sz="quarter" idx="12"/>
          </p:nvPr>
        </p:nvSpPr>
        <p:spPr/>
        <p:txBody>
          <a:bodyPr/>
          <a:lstStyle/>
          <a:p>
            <a:fld id="{A1ECB44D-7B03-4D3E-8982-2A2B384FC54F}" type="slidenum">
              <a:rPr lang="en-IN" smtClean="0"/>
              <a:t>9</a:t>
            </a:fld>
            <a:endParaRPr lang="en-IN"/>
          </a:p>
        </p:txBody>
      </p:sp>
    </p:spTree>
    <p:extLst>
      <p:ext uri="{BB962C8B-B14F-4D97-AF65-F5344CB8AC3E}">
        <p14:creationId xmlns:p14="http://schemas.microsoft.com/office/powerpoint/2010/main" val="2261906103"/>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1089</TotalTime>
  <Words>1405</Words>
  <Application>Microsoft Office PowerPoint</Application>
  <PresentationFormat>Widescreen</PresentationFormat>
  <Paragraphs>94</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Cambria</vt:lpstr>
      <vt:lpstr>Gill Sans MT</vt:lpstr>
      <vt:lpstr>NimbusRomNo9L-Regu</vt:lpstr>
      <vt:lpstr>Symbol</vt:lpstr>
      <vt:lpstr>Times New Roman</vt:lpstr>
      <vt:lpstr>Wingdings</vt:lpstr>
      <vt:lpstr>Wingdings 3</vt:lpstr>
      <vt:lpstr>Facet</vt:lpstr>
      <vt:lpstr>BHARAT INSTITUTE OF ENGINEERING AND TECHNOLOGY Ibrahimpatnam – 501 510, Hyderabad</vt:lpstr>
      <vt:lpstr>Contents:</vt:lpstr>
      <vt:lpstr>System Requirements:</vt:lpstr>
      <vt:lpstr>Abstract:</vt:lpstr>
      <vt:lpstr>Existing system:</vt:lpstr>
      <vt:lpstr>Proposed System:</vt:lpstr>
      <vt:lpstr>ANN – An Overview</vt:lpstr>
      <vt:lpstr>Design Methodology:</vt:lpstr>
      <vt:lpstr>Obtaining Datasets and Pre-processing:</vt:lpstr>
      <vt:lpstr>Construction of Prediction Model:</vt:lpstr>
      <vt:lpstr>Construction of Prediction Model (Cont.):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Bharat Institute of Engineering and Technology Mangalpally,Ibrahimpatnam-501510</dc:title>
  <dc:creator>Harishma Reddy</dc:creator>
  <cp:lastModifiedBy>Bandari Ajay Kumar</cp:lastModifiedBy>
  <cp:revision>190</cp:revision>
  <dcterms:created xsi:type="dcterms:W3CDTF">2018-07-26T16:16:09Z</dcterms:created>
  <dcterms:modified xsi:type="dcterms:W3CDTF">2022-07-06T08:26:33Z</dcterms:modified>
</cp:coreProperties>
</file>