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41" r:id="rId2"/>
    <p:sldMasterId id="2147483877" r:id="rId3"/>
    <p:sldMasterId id="2147483908" r:id="rId4"/>
  </p:sldMasterIdLst>
  <p:notesMasterIdLst>
    <p:notesMasterId r:id="rId36"/>
  </p:notesMasterIdLst>
  <p:handoutMasterIdLst>
    <p:handoutMasterId r:id="rId37"/>
  </p:handoutMasterIdLst>
  <p:sldIdLst>
    <p:sldId id="768" r:id="rId5"/>
    <p:sldId id="824" r:id="rId6"/>
    <p:sldId id="835" r:id="rId7"/>
    <p:sldId id="836" r:id="rId8"/>
    <p:sldId id="837" r:id="rId9"/>
    <p:sldId id="838" r:id="rId10"/>
    <p:sldId id="839" r:id="rId11"/>
    <p:sldId id="841" r:id="rId12"/>
    <p:sldId id="842" r:id="rId13"/>
    <p:sldId id="843" r:id="rId14"/>
    <p:sldId id="845" r:id="rId15"/>
    <p:sldId id="844" r:id="rId16"/>
    <p:sldId id="855" r:id="rId17"/>
    <p:sldId id="857" r:id="rId18"/>
    <p:sldId id="846" r:id="rId19"/>
    <p:sldId id="850" r:id="rId20"/>
    <p:sldId id="856" r:id="rId21"/>
    <p:sldId id="853" r:id="rId22"/>
    <p:sldId id="852" r:id="rId23"/>
    <p:sldId id="858" r:id="rId24"/>
    <p:sldId id="847" r:id="rId25"/>
    <p:sldId id="859" r:id="rId26"/>
    <p:sldId id="861" r:id="rId27"/>
    <p:sldId id="862" r:id="rId28"/>
    <p:sldId id="863" r:id="rId29"/>
    <p:sldId id="864" r:id="rId30"/>
    <p:sldId id="866" r:id="rId31"/>
    <p:sldId id="860" r:id="rId32"/>
    <p:sldId id="849" r:id="rId33"/>
    <p:sldId id="854" r:id="rId34"/>
    <p:sldId id="829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3C8438"/>
    <a:srgbClr val="0096D6"/>
    <a:srgbClr val="E5E8E8"/>
    <a:srgbClr val="CBCBCB"/>
    <a:srgbClr val="B9B8BB"/>
    <a:srgbClr val="E7E7E7"/>
    <a:srgbClr val="B9B9B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94434" autoAdjust="0"/>
  </p:normalViewPr>
  <p:slideViewPr>
    <p:cSldViewPr snapToGrid="0">
      <p:cViewPr varScale="1">
        <p:scale>
          <a:sx n="115" d="100"/>
          <a:sy n="115" d="100"/>
        </p:scale>
        <p:origin x="774" y="96"/>
      </p:cViewPr>
      <p:guideLst>
        <p:guide orient="horz" pos="3083"/>
        <p:guide orient="horz" pos="743"/>
        <p:guide orient="horz" pos="893"/>
        <p:guide orient="horz" pos="384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11/21/2016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11/21/2016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057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6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06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6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6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3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3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01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83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9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>
                <a:solidFill>
                  <a:prstClr val="black"/>
                </a:solidFill>
                <a:latin typeface="Arial" panose="020B0604020202020204"/>
              </a:rPr>
              <a:pPr/>
              <a:t>2</a:t>
            </a:fld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17851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4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360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28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2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78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09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73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326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476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0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3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4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5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3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5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52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3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2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8720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8000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8720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8720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8720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4971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5072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1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06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3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9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16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9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85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64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4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4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19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837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12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6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1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28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08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accent5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04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749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56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0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216244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5706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386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1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31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quote slide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chemeClr val="bg1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1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87" y="4690815"/>
            <a:ext cx="3236976" cy="2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7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0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86450" cy="34290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457950" y="1143000"/>
            <a:ext cx="2226588" cy="3429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600700" y="1143000"/>
            <a:ext cx="3083838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1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080" y="1143000"/>
            <a:ext cx="5029320" cy="3429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5600701" y="1143000"/>
            <a:ext cx="3083838" cy="3429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3943350" cy="639273"/>
          </a:xfrm>
        </p:spPr>
        <p:txBody>
          <a:bodyPr anchor="t"/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114550"/>
            <a:ext cx="2743200" cy="14859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72000" y="389427"/>
            <a:ext cx="4114799" cy="4182573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700040" y="1143000"/>
            <a:ext cx="3984498" cy="25146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700040" y="3714750"/>
            <a:ext cx="3984498" cy="85725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456010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457080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286125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3286125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6112788" y="1143000"/>
            <a:ext cx="2571750" cy="200025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6112788" y="3200400"/>
            <a:ext cx="2571750" cy="13716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675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61920"/>
            <a:ext cx="6856214" cy="81008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0" y="314469"/>
            <a:ext cx="3888165" cy="6788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2" y="314474"/>
            <a:ext cx="2684600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7676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6073" cy="82296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795" y="1657350"/>
            <a:ext cx="6172200" cy="1428750"/>
          </a:xfrm>
        </p:spPr>
        <p:txBody>
          <a:bodyPr anchor="b"/>
          <a:lstStyle>
            <a:lvl1pPr>
              <a:lnSpc>
                <a:spcPct val="80000"/>
              </a:lnSpc>
              <a:defRPr sz="495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10" y="3200400"/>
            <a:ext cx="6172200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4817" y="4366376"/>
            <a:ext cx="4117184" cy="25441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676353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2000250"/>
            <a:ext cx="6856214" cy="17145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6010" y="3704770"/>
            <a:ext cx="6856214" cy="52433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0" y="4343400"/>
            <a:ext cx="6856214" cy="3429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951642" y="342900"/>
            <a:ext cx="2735158" cy="26558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" y="314468"/>
            <a:ext cx="268459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8117904" cy="3219768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6171008" cy="1452012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909212"/>
            <a:ext cx="6171008" cy="456320"/>
          </a:xfrm>
        </p:spPr>
        <p:txBody>
          <a:bodyPr>
            <a:noAutofit/>
          </a:bodyPr>
          <a:lstStyle>
            <a:lvl1pPr marL="0" indent="0">
              <a:spcBef>
                <a:spcPts val="45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9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456010" y="456605"/>
            <a:ext cx="8228528" cy="41148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760" y="742950"/>
            <a:ext cx="6171008" cy="45289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60" y="1200664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 dirty="0">
              <a:solidFill>
                <a:srgbClr val="617D78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2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3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0" y="1928810"/>
            <a:ext cx="6171008" cy="432197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6011" y="2361901"/>
            <a:ext cx="6171008" cy="4000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56010" y="347114"/>
            <a:ext cx="8239601" cy="1468026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4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 baseline="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5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410" y="285750"/>
            <a:ext cx="7092553" cy="1714500"/>
          </a:xfrm>
        </p:spPr>
        <p:txBody>
          <a:bodyPr>
            <a:noAutofit/>
          </a:bodyPr>
          <a:lstStyle>
            <a:lvl1pPr marL="288036" indent="-288036">
              <a:lnSpc>
                <a:spcPct val="80000"/>
              </a:lnSpc>
              <a:defRPr sz="45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6039" y="2114550"/>
            <a:ext cx="6773923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5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white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prstClr val="white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75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0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0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1" y="114300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615"/>
            <a:ext cx="8227338" cy="3088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081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898" y="1143000"/>
            <a:ext cx="397764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2999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8750"/>
            <a:ext cx="397764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81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6898" y="1143000"/>
            <a:ext cx="3977640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898" y="1429914"/>
            <a:ext cx="3977640" cy="314208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143000"/>
            <a:ext cx="2571750" cy="34290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081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286245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286125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6115170" y="1142999"/>
            <a:ext cx="2571631" cy="24003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12788" y="1428750"/>
            <a:ext cx="2571750" cy="314325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617D78"/>
                </a:solidFill>
              </a:rPr>
              <a:pPr/>
              <a:t>‹#›</a:t>
            </a:fld>
            <a:endParaRPr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6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© Copyright 2013 Hewlett-Packard Development Company, L.P. </a:t>
            </a:r>
            <a:r>
              <a:rPr lang="en-US" sz="700" b="0" i="0" baseline="0" dirty="0" smtClean="0">
                <a:solidFill>
                  <a:srgbClr val="B9B8BB"/>
                </a:solidFill>
                <a:latin typeface="HP Simplified"/>
                <a:cs typeface="HP Simplified"/>
              </a:rPr>
              <a:t> </a:t>
            </a:r>
            <a:r>
              <a:rPr lang="en-US" sz="700" b="0" i="0" dirty="0" smtClean="0">
                <a:solidFill>
                  <a:srgbClr val="B9B8BB"/>
                </a:solidFill>
                <a:latin typeface="HP Simplified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 smtClean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29150"/>
            <a:ext cx="3291840" cy="41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40" r:id="rId6"/>
    <p:sldLayoutId id="2147483837" r:id="rId7"/>
    <p:sldLayoutId id="2147483818" r:id="rId8"/>
    <p:sldLayoutId id="2147483809" r:id="rId9"/>
    <p:sldLayoutId id="2147483839" r:id="rId10"/>
    <p:sldLayoutId id="2147483823" r:id="rId11"/>
    <p:sldLayoutId id="2147483824" r:id="rId12"/>
    <p:sldLayoutId id="214748382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rgbClr val="0096D6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75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  <p:sldLayoutId id="2147483861" r:id="rId20"/>
    <p:sldLayoutId id="2147483862" r:id="rId21"/>
    <p:sldLayoutId id="2147483863" r:id="rId22"/>
    <p:sldLayoutId id="2147483864" r:id="rId23"/>
    <p:sldLayoutId id="2147483865" r:id="rId24"/>
    <p:sldLayoutId id="2147483866" r:id="rId25"/>
    <p:sldLayoutId id="2147483867" r:id="rId26"/>
    <p:sldLayoutId id="2147483868" r:id="rId27"/>
    <p:sldLayoutId id="2147483869" r:id="rId28"/>
    <p:sldLayoutId id="2147483870" r:id="rId29"/>
    <p:sldLayoutId id="2147483871" r:id="rId30"/>
    <p:sldLayoutId id="2147483873" r:id="rId31"/>
    <p:sldLayoutId id="2147483875" r:id="rId32"/>
    <p:sldLayoutId id="2147483876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8" y="4713506"/>
            <a:ext cx="1110905" cy="3474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081" y="389427"/>
            <a:ext cx="8227457" cy="6392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8227338" cy="3428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6009" y="328280"/>
            <a:ext cx="8229600" cy="13716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ct val="90000"/>
              </a:lnSpc>
            </a:pPr>
            <a:endParaRPr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286751" y="4823152"/>
            <a:ext cx="400049" cy="17411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50">
                <a:solidFill>
                  <a:schemeClr val="accent5"/>
                </a:solidFill>
              </a:defRPr>
            </a:lvl1pPr>
          </a:lstStyle>
          <a:p>
            <a:pPr defTabSz="685800"/>
            <a:fld id="{B016F8AB-BCEA-4347-8BA6-BE776009BC89}" type="slidenum">
              <a:rPr lang="en-US" smtClean="0">
                <a:solidFill>
                  <a:srgbClr val="617D78"/>
                </a:solidFill>
              </a:rPr>
              <a:pPr defTabSz="685800"/>
              <a:t>‹#›</a:t>
            </a:fld>
            <a:endParaRPr lang="en-US" dirty="0">
              <a:solidFill>
                <a:srgbClr val="617D78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74921" y="4835679"/>
            <a:ext cx="3205595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sz="750" dirty="0" smtClean="0">
                <a:solidFill>
                  <a:prstClr val="black"/>
                </a:solidFill>
                <a:cs typeface="HP Simplified"/>
              </a:rPr>
              <a:t>© Copyright 2015 HPE Development Company, L.P. </a:t>
            </a:r>
            <a:r>
              <a:rPr lang="en-US" sz="75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HPE Confidential.</a:t>
            </a:r>
            <a:endParaRPr lang="en-US" sz="75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27" r:id="rId19"/>
    <p:sldLayoutId id="2147483928" r:id="rId20"/>
    <p:sldLayoutId id="2147483929" r:id="rId21"/>
    <p:sldLayoutId id="2147483930" r:id="rId22"/>
    <p:sldLayoutId id="2147483931" r:id="rId23"/>
    <p:sldLayoutId id="2147483932" r:id="rId24"/>
    <p:sldLayoutId id="2147483933" r:id="rId25"/>
    <p:sldLayoutId id="2147483934" r:id="rId26"/>
    <p:sldLayoutId id="2147483935" r:id="rId27"/>
    <p:sldLayoutId id="2147483936" r:id="rId28"/>
    <p:sldLayoutId id="2147483937" r:id="rId29"/>
    <p:sldLayoutId id="214748393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65151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78867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10287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sv.sourceforge.net/apido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-csv.github.io/super-csv/csv_specificatio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-csv.github.io/super-csv/apidocs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-csv.github.io/super-csv/apidocs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asparov.skife.org/csv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Relationship Id="rId6" Type="http://schemas.openxmlformats.org/officeDocument/2006/relationships/hyperlink" Target="http://supercsv.sourceforge.net/" TargetMode="External"/><Relationship Id="rId5" Type="http://schemas.openxmlformats.org/officeDocument/2006/relationships/hyperlink" Target="http://www.osjava.org/genjava/multiproject/gj-csv/" TargetMode="External"/><Relationship Id="rId4" Type="http://schemas.openxmlformats.org/officeDocument/2006/relationships/hyperlink" Target="http://opencsv.sourceforge.ne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csv/archives/1.4/apidocs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proper/commons-csv/archives/1.4/apidocs/index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vbeans.org/maven-report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stermiller.org/utils/doc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Relationship Id="rId6" Type="http://schemas.openxmlformats.org/officeDocument/2006/relationships/hyperlink" Target="http://kasparov.skife.org/csv/" TargetMode="External"/><Relationship Id="rId5" Type="http://schemas.openxmlformats.org/officeDocument/2006/relationships/hyperlink" Target="http://javacsv.sourceforge.net/" TargetMode="External"/><Relationship Id="rId4" Type="http://schemas.openxmlformats.org/officeDocument/2006/relationships/hyperlink" Target="http://www.csvbeans.org/maven-report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28" y="3241963"/>
            <a:ext cx="8717676" cy="1100397"/>
          </a:xfrm>
        </p:spPr>
        <p:txBody>
          <a:bodyPr/>
          <a:lstStyle/>
          <a:p>
            <a:r>
              <a:rPr lang="en-US" sz="4000" dirty="0" smtClean="0"/>
              <a:t>Reading And Writing CSV </a:t>
            </a:r>
            <a:r>
              <a:rPr lang="en-US" sz="4000" dirty="0"/>
              <a:t>@JAVA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817" y="4546189"/>
            <a:ext cx="2853648" cy="254411"/>
          </a:xfrm>
        </p:spPr>
        <p:txBody>
          <a:bodyPr/>
          <a:lstStyle/>
          <a:p>
            <a:r>
              <a:rPr lang="en-US" b="1" dirty="0" smtClean="0"/>
              <a:t>Nov 18, 2016</a:t>
            </a:r>
          </a:p>
          <a:p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Text Placeholder 10"/>
          <p:cNvSpPr txBox="1">
            <a:spLocks/>
          </p:cNvSpPr>
          <p:nvPr/>
        </p:nvSpPr>
        <p:spPr>
          <a:xfrm>
            <a:off x="5731015" y="4546189"/>
            <a:ext cx="3069788" cy="254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Shareef  –  Crew Pay</a:t>
            </a:r>
          </a:p>
          <a:p>
            <a:pPr algn="r"/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8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How to Create CSV File?</a:t>
            </a:r>
            <a:endParaRPr lang="en-GB" sz="240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Google </a:t>
            </a:r>
            <a:r>
              <a:rPr lang="en-US" b="1" dirty="0"/>
              <a:t>Docs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‾"/>
            </a:pPr>
            <a:r>
              <a:rPr lang="en-US" dirty="0"/>
              <a:t>Create a spreadsheet in Google documents with all your data in the appropriate fields and save it download it as CSV file.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7" name="Picture 2" descr="https://cdn.instructables.com/FBF/EOJ4/I8WW1XXF/FBFEOJ4I8WW1XXF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99" y="2427766"/>
            <a:ext cx="5776191" cy="17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12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smtClean="0"/>
              <a:t>Generating CSV </a:t>
            </a:r>
            <a:r>
              <a:rPr lang="en-US" sz="2400" dirty="0"/>
              <a:t>in J2SE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660350" cy="3931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Java.io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Writing into Csv…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 err="1" smtClean="0"/>
              <a:t>Java.io.BufferedWriter</a:t>
            </a:r>
            <a:r>
              <a:rPr lang="en-US" sz="1400" dirty="0" smtClean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9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Java.io.FileWriter</a:t>
            </a:r>
            <a:endParaRPr lang="en-US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8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Java.io.PrintWriter</a:t>
            </a:r>
            <a:endParaRPr lang="en-US" sz="14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8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Java.io.FileOutputStream</a:t>
            </a:r>
            <a:r>
              <a:rPr lang="en-US" sz="1400" dirty="0"/>
              <a:t> etc..</a:t>
            </a:r>
          </a:p>
          <a:p>
            <a:endParaRPr lang="en-US" sz="800" dirty="0" smtClean="0"/>
          </a:p>
          <a:p>
            <a:r>
              <a:rPr lang="en-US" sz="1400" dirty="0" smtClean="0"/>
              <a:t>Reading from Csv…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Java.io.BufferedReader</a:t>
            </a:r>
            <a:r>
              <a:rPr lang="en-US" sz="1400" dirty="0" smtClean="0"/>
              <a:t> 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9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Java.io.FileReader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8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Java.io.PrintReader</a:t>
            </a:r>
            <a:r>
              <a:rPr lang="en-US" sz="1400" dirty="0"/>
              <a:t> </a:t>
            </a:r>
            <a:r>
              <a:rPr lang="en-US" sz="1400" dirty="0" smtClean="0"/>
              <a:t>etc..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88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smtClean="0"/>
              <a:t>Java.io package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83650" y="782517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 </a:t>
            </a:r>
            <a:r>
              <a:rPr lang="en-US" sz="1200" dirty="0"/>
              <a:t>Steps:-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lvl="1"/>
            <a:r>
              <a:rPr lang="en-US" sz="1400" dirty="0">
                <a:solidFill>
                  <a:srgbClr val="00B388"/>
                </a:solidFill>
              </a:rPr>
              <a:t>	</a:t>
            </a:r>
            <a:r>
              <a:rPr lang="en-US" sz="1200" dirty="0">
                <a:solidFill>
                  <a:srgbClr val="00B388"/>
                </a:solidFill>
              </a:rPr>
              <a:t>//open csv file</a:t>
            </a:r>
            <a:r>
              <a:rPr lang="en-US" sz="1200" dirty="0"/>
              <a:t>	</a:t>
            </a:r>
          </a:p>
          <a:p>
            <a:pPr lvl="1"/>
            <a:r>
              <a:rPr lang="en-US" sz="1200" dirty="0"/>
              <a:t>	Writer </a:t>
            </a:r>
            <a:r>
              <a:rPr lang="en-US" sz="1200" dirty="0" err="1"/>
              <a:t>writer</a:t>
            </a:r>
            <a:r>
              <a:rPr lang="en-US" sz="1200" dirty="0"/>
              <a:t> = </a:t>
            </a:r>
            <a:r>
              <a:rPr lang="en-US" sz="1200" b="1" dirty="0"/>
              <a:t>new </a:t>
            </a:r>
            <a:r>
              <a:rPr lang="en-US" sz="1200" b="1" dirty="0" err="1"/>
              <a:t>XxxWriter</a:t>
            </a:r>
            <a:r>
              <a:rPr lang="en-US" sz="1200" b="1" dirty="0"/>
              <a:t>(csv filename);</a:t>
            </a:r>
          </a:p>
          <a:p>
            <a:pPr lvl="1"/>
            <a:endParaRPr lang="en-US" sz="1200" b="1" dirty="0"/>
          </a:p>
          <a:p>
            <a:pPr lvl="1"/>
            <a:r>
              <a:rPr lang="en-US" sz="1200" b="1" dirty="0"/>
              <a:t>	</a:t>
            </a:r>
            <a:r>
              <a:rPr lang="en-US" sz="1200" b="1" dirty="0">
                <a:solidFill>
                  <a:srgbClr val="00B388"/>
                </a:solidFill>
              </a:rPr>
              <a:t>//writing header names</a:t>
            </a:r>
          </a:p>
          <a:p>
            <a:pPr lvl="2"/>
            <a:r>
              <a:rPr lang="en-US" sz="1200" dirty="0" err="1"/>
              <a:t>writer.write</a:t>
            </a:r>
            <a:r>
              <a:rPr lang="en-US" sz="1200" dirty="0"/>
              <a:t>(</a:t>
            </a:r>
            <a:r>
              <a:rPr lang="en-US" sz="1200" dirty="0" err="1"/>
              <a:t>headerNames</a:t>
            </a:r>
            <a:r>
              <a:rPr lang="en-US" sz="1200" dirty="0"/>
              <a:t>);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>
                <a:solidFill>
                  <a:srgbClr val="00B388"/>
                </a:solidFill>
              </a:rPr>
              <a:t>//writing bean class properties values</a:t>
            </a:r>
          </a:p>
          <a:p>
            <a:pPr lvl="2"/>
            <a:r>
              <a:rPr lang="en-US" sz="1200" b="1" dirty="0"/>
              <a:t>for (Bean </a:t>
            </a:r>
            <a:r>
              <a:rPr lang="en-US" sz="1200" b="1" dirty="0" err="1"/>
              <a:t>beanObj</a:t>
            </a:r>
            <a:r>
              <a:rPr lang="en-US" sz="1200" b="1" dirty="0"/>
              <a:t>: </a:t>
            </a:r>
            <a:r>
              <a:rPr lang="en-US" sz="1200" b="1" dirty="0" err="1"/>
              <a:t>objList</a:t>
            </a:r>
            <a:r>
              <a:rPr lang="en-US" sz="1200" b="1" dirty="0"/>
              <a:t>) {</a:t>
            </a:r>
          </a:p>
          <a:p>
            <a:pPr lvl="2"/>
            <a:r>
              <a:rPr lang="en-US" sz="1200" dirty="0"/>
              <a:t>	</a:t>
            </a:r>
            <a:r>
              <a:rPr lang="en-US" sz="1200" dirty="0" err="1"/>
              <a:t>writer.newLine</a:t>
            </a:r>
            <a:r>
              <a:rPr lang="en-US" sz="1200" dirty="0"/>
              <a:t>();</a:t>
            </a:r>
            <a:endParaRPr lang="en-US" sz="1200" b="1" dirty="0"/>
          </a:p>
          <a:p>
            <a:pPr lvl="2"/>
            <a:r>
              <a:rPr lang="en-US" sz="1200" dirty="0"/>
              <a:t>	 </a:t>
            </a:r>
            <a:r>
              <a:rPr lang="en-US" sz="1200" dirty="0" err="1"/>
              <a:t>writer.write</a:t>
            </a:r>
            <a:r>
              <a:rPr lang="en-US" sz="1200" dirty="0"/>
              <a:t>(</a:t>
            </a:r>
            <a:r>
              <a:rPr lang="en-US" sz="1200" dirty="0" err="1"/>
              <a:t>employee.getEno</a:t>
            </a:r>
            <a:r>
              <a:rPr lang="en-US" sz="1200" dirty="0"/>
              <a:t>()+”,”+</a:t>
            </a:r>
            <a:r>
              <a:rPr lang="en-US" sz="1200" dirty="0" err="1"/>
              <a:t>employee.getEname</a:t>
            </a:r>
            <a:r>
              <a:rPr lang="en-US" sz="1200" dirty="0"/>
              <a:t>()+”,”+</a:t>
            </a:r>
            <a:r>
              <a:rPr lang="en-US" sz="1200" dirty="0" err="1"/>
              <a:t>employee.getFltNo</a:t>
            </a:r>
            <a:r>
              <a:rPr lang="en-US" sz="1200" dirty="0"/>
              <a:t>()+….);</a:t>
            </a:r>
          </a:p>
          <a:p>
            <a:pPr lvl="2"/>
            <a:r>
              <a:rPr lang="en-US" sz="1200" dirty="0"/>
              <a:t>}</a:t>
            </a:r>
          </a:p>
          <a:p>
            <a:endParaRPr lang="en-US" sz="1400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3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smtClean="0"/>
              <a:t>Reading/Writing Csv by Third </a:t>
            </a:r>
            <a:r>
              <a:rPr lang="en-US" sz="2400" dirty="0" err="1" smtClean="0"/>
              <a:t>Prties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83650" y="782517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openCSV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superCSV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Apache Commons </a:t>
            </a:r>
            <a:r>
              <a:rPr lang="en-US" sz="1400" dirty="0" smtClean="0"/>
              <a:t>CSV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 smtClean="0"/>
              <a:t>csvbeans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3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/>
              <a:t>o</a:t>
            </a:r>
            <a:r>
              <a:rPr lang="en-US" sz="2400" dirty="0" err="1" smtClean="0"/>
              <a:t>penCSV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75585" y="926604"/>
            <a:ext cx="8660350" cy="4110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err="1" smtClean="0"/>
              <a:t>openCSV</a:t>
            </a:r>
            <a:r>
              <a:rPr lang="en-US" sz="1400" dirty="0" smtClean="0"/>
              <a:t>(2007) </a:t>
            </a:r>
            <a:r>
              <a:rPr lang="en-US" sz="1400" dirty="0"/>
              <a:t>supports all the basic csv-type things you're likely to want to do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Arbitrary </a:t>
            </a:r>
            <a:r>
              <a:rPr lang="en-US" sz="1400" dirty="0"/>
              <a:t>numbers of values per line.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Ignoring </a:t>
            </a:r>
            <a:r>
              <a:rPr lang="en-US" sz="1400" dirty="0"/>
              <a:t>commas in quoted elements.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Handling </a:t>
            </a:r>
            <a:r>
              <a:rPr lang="en-US" sz="1400" dirty="0"/>
              <a:t>quoted entries with embedded carriage returns (</a:t>
            </a:r>
            <a:r>
              <a:rPr lang="en-US" sz="1400" dirty="0" err="1"/>
              <a:t>ie</a:t>
            </a:r>
            <a:r>
              <a:rPr lang="en-US" sz="1400" dirty="0"/>
              <a:t> entries that span multiple lines).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Configurable </a:t>
            </a:r>
            <a:r>
              <a:rPr lang="en-US" sz="1400" dirty="0"/>
              <a:t>separator and quote characters (or use sensible defaults).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Read </a:t>
            </a:r>
            <a:r>
              <a:rPr lang="en-US" sz="1400" dirty="0"/>
              <a:t>all the entries at once, or use an Iterator style </a:t>
            </a:r>
            <a:r>
              <a:rPr lang="en-US" sz="1400" dirty="0" err="1"/>
              <a:t>modell</a:t>
            </a:r>
            <a:r>
              <a:rPr lang="en-US" sz="1400" dirty="0"/>
              <a:t> 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Creating </a:t>
            </a:r>
            <a:r>
              <a:rPr lang="en-US" sz="1400" dirty="0"/>
              <a:t>csv files from String[] (</a:t>
            </a:r>
            <a:r>
              <a:rPr lang="en-US" sz="1400" dirty="0" err="1"/>
              <a:t>ie</a:t>
            </a:r>
            <a:r>
              <a:rPr lang="en-US" sz="1400" dirty="0"/>
              <a:t>. automatic escaping of embedded quote chars).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80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/>
              <a:t>o</a:t>
            </a:r>
            <a:r>
              <a:rPr lang="en-US" sz="2400" dirty="0" err="1" smtClean="0"/>
              <a:t>penCSV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75585" y="926604"/>
            <a:ext cx="8660350" cy="4110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http://opencsv.sourceforge.net/apidocs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Writing Bean to 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smtClean="0"/>
              <a:t>Steps:-</a:t>
            </a:r>
          </a:p>
          <a:p>
            <a:pPr lvl="1"/>
            <a:r>
              <a:rPr lang="en-US" sz="1100" dirty="0">
                <a:solidFill>
                  <a:srgbClr val="00B388"/>
                </a:solidFill>
              </a:rPr>
              <a:t>	</a:t>
            </a:r>
            <a:r>
              <a:rPr lang="en-US" sz="1200" dirty="0" smtClean="0">
                <a:solidFill>
                  <a:srgbClr val="00B388"/>
                </a:solidFill>
              </a:rPr>
              <a:t>// </a:t>
            </a:r>
            <a:r>
              <a:rPr lang="en-US" sz="1200" dirty="0">
                <a:solidFill>
                  <a:srgbClr val="00B388"/>
                </a:solidFill>
              </a:rPr>
              <a:t>Create </a:t>
            </a:r>
            <a:r>
              <a:rPr lang="en-US" sz="1200" dirty="0" err="1">
                <a:solidFill>
                  <a:srgbClr val="00B388"/>
                </a:solidFill>
              </a:rPr>
              <a:t>CSVWriter</a:t>
            </a:r>
            <a:r>
              <a:rPr lang="en-US" sz="1200" dirty="0">
                <a:solidFill>
                  <a:srgbClr val="00B388"/>
                </a:solidFill>
              </a:rPr>
              <a:t> for writing to Employee.csv</a:t>
            </a:r>
          </a:p>
          <a:p>
            <a:pPr lvl="2"/>
            <a:r>
              <a:rPr lang="en-US" sz="1100" dirty="0" err="1" smtClean="0"/>
              <a:t>CSVWriter</a:t>
            </a:r>
            <a:r>
              <a:rPr lang="en-US" sz="1100" dirty="0" smtClean="0"/>
              <a:t> </a:t>
            </a:r>
            <a:r>
              <a:rPr lang="en-US" sz="1100" dirty="0" err="1"/>
              <a:t>csvWriter</a:t>
            </a:r>
            <a:r>
              <a:rPr lang="en-US" sz="1100" dirty="0"/>
              <a:t> = </a:t>
            </a:r>
            <a:r>
              <a:rPr lang="en-US" sz="1100" b="1" dirty="0"/>
              <a:t>new </a:t>
            </a:r>
            <a:r>
              <a:rPr lang="en-US" sz="1100" b="1" dirty="0" err="1"/>
              <a:t>CSVWriter</a:t>
            </a:r>
            <a:r>
              <a:rPr lang="en-US" sz="1100" b="1" dirty="0"/>
              <a:t>(new </a:t>
            </a:r>
            <a:r>
              <a:rPr lang="en-US" sz="1100" b="1" dirty="0" err="1"/>
              <a:t>FileWriter</a:t>
            </a:r>
            <a:r>
              <a:rPr lang="en-US" sz="1100" b="1" dirty="0"/>
              <a:t>("openCsvEmployee.csv</a:t>
            </a:r>
            <a:r>
              <a:rPr lang="en-US" sz="1100" b="1" dirty="0" smtClean="0"/>
              <a:t>"));</a:t>
            </a:r>
          </a:p>
          <a:p>
            <a:pPr lvl="2"/>
            <a:endParaRPr lang="en-US" sz="1000" b="1" dirty="0" smtClean="0"/>
          </a:p>
          <a:p>
            <a:pPr lvl="2"/>
            <a:r>
              <a:rPr lang="en-US" sz="1200" dirty="0" smtClean="0">
                <a:solidFill>
                  <a:srgbClr val="00B388"/>
                </a:solidFill>
              </a:rPr>
              <a:t>//create </a:t>
            </a:r>
            <a:r>
              <a:rPr lang="en-US" sz="1200" dirty="0" err="1" smtClean="0">
                <a:solidFill>
                  <a:srgbClr val="00B388"/>
                </a:solidFill>
              </a:rPr>
              <a:t>BeanToCsv</a:t>
            </a:r>
            <a:r>
              <a:rPr lang="en-US" sz="1200" dirty="0" smtClean="0">
                <a:solidFill>
                  <a:srgbClr val="00B388"/>
                </a:solidFill>
              </a:rPr>
              <a:t> class for writing into Csv</a:t>
            </a:r>
            <a:endParaRPr lang="en-US" sz="1200" dirty="0">
              <a:solidFill>
                <a:srgbClr val="00B388"/>
              </a:solidFill>
            </a:endParaRPr>
          </a:p>
          <a:p>
            <a:pPr lvl="2"/>
            <a:r>
              <a:rPr lang="en-US" sz="1100" dirty="0" err="1" smtClean="0"/>
              <a:t>BeanToCsv</a:t>
            </a:r>
            <a:r>
              <a:rPr lang="en-US" sz="1100" dirty="0" smtClean="0"/>
              <a:t>&lt;Employee</a:t>
            </a:r>
            <a:r>
              <a:rPr lang="en-US" sz="1100" dirty="0"/>
              <a:t>&gt; </a:t>
            </a:r>
            <a:r>
              <a:rPr lang="en-US" sz="1100" dirty="0" err="1"/>
              <a:t>bc</a:t>
            </a:r>
            <a:r>
              <a:rPr lang="en-US" sz="1100" dirty="0"/>
              <a:t> = </a:t>
            </a:r>
            <a:r>
              <a:rPr lang="en-US" sz="1100" b="1" dirty="0"/>
              <a:t>new </a:t>
            </a:r>
            <a:r>
              <a:rPr lang="en-US" sz="1100" b="1" dirty="0" err="1"/>
              <a:t>BeanToCsv</a:t>
            </a:r>
            <a:r>
              <a:rPr lang="en-US" sz="1100" b="1" dirty="0"/>
              <a:t>&lt;Employee</a:t>
            </a:r>
            <a:r>
              <a:rPr lang="en-US" sz="1100" b="1" dirty="0" smtClean="0"/>
              <a:t>&gt;();</a:t>
            </a:r>
          </a:p>
          <a:p>
            <a:pPr lvl="2"/>
            <a:endParaRPr lang="en-US" sz="1100" b="1" dirty="0"/>
          </a:p>
          <a:p>
            <a:pPr lvl="2"/>
            <a:r>
              <a:rPr lang="en-US" sz="1100" dirty="0" smtClean="0">
                <a:solidFill>
                  <a:srgbClr val="00B388"/>
                </a:solidFill>
              </a:rPr>
              <a:t>// </a:t>
            </a:r>
            <a:r>
              <a:rPr lang="en-US" sz="1100" dirty="0">
                <a:solidFill>
                  <a:srgbClr val="00B388"/>
                </a:solidFill>
              </a:rPr>
              <a:t>mapping of columns with their positions</a:t>
            </a:r>
          </a:p>
          <a:p>
            <a:pPr lvl="2"/>
            <a:r>
              <a:rPr lang="en-US" sz="1100" dirty="0" err="1"/>
              <a:t>ColumnPositionMappingStrategy</a:t>
            </a:r>
            <a:r>
              <a:rPr lang="en-US" sz="1100" dirty="0"/>
              <a:t>&lt;Employee&gt; </a:t>
            </a:r>
            <a:r>
              <a:rPr lang="en-US" sz="1100" dirty="0" err="1"/>
              <a:t>mappingStrategy</a:t>
            </a:r>
            <a:r>
              <a:rPr lang="en-US" sz="1100" dirty="0"/>
              <a:t> = </a:t>
            </a:r>
            <a:r>
              <a:rPr lang="en-US" sz="1100" b="1" dirty="0"/>
              <a:t>new </a:t>
            </a:r>
            <a:r>
              <a:rPr lang="en-US" sz="1100" b="1" dirty="0" err="1"/>
              <a:t>ColumnPositionMappingStrategy</a:t>
            </a:r>
            <a:r>
              <a:rPr lang="en-US" sz="1100" b="1" dirty="0"/>
              <a:t>&lt;Employee</a:t>
            </a:r>
            <a:r>
              <a:rPr lang="en-US" sz="1100" b="1" dirty="0" smtClean="0"/>
              <a:t>&gt;();</a:t>
            </a:r>
          </a:p>
          <a:p>
            <a:pPr lvl="2"/>
            <a:endParaRPr lang="en-US" sz="1100" b="1" dirty="0"/>
          </a:p>
          <a:p>
            <a:pPr lvl="2"/>
            <a:r>
              <a:rPr lang="en-US" sz="1100" dirty="0">
                <a:solidFill>
                  <a:srgbClr val="00B388"/>
                </a:solidFill>
              </a:rPr>
              <a:t>// Set </a:t>
            </a:r>
            <a:r>
              <a:rPr lang="en-US" sz="1100" dirty="0" err="1">
                <a:solidFill>
                  <a:srgbClr val="00B388"/>
                </a:solidFill>
              </a:rPr>
              <a:t>mappingStrategy</a:t>
            </a:r>
            <a:r>
              <a:rPr lang="en-US" sz="1100" dirty="0">
                <a:solidFill>
                  <a:srgbClr val="00B388"/>
                </a:solidFill>
              </a:rPr>
              <a:t> type to Employee Type</a:t>
            </a:r>
          </a:p>
          <a:p>
            <a:pPr lvl="2"/>
            <a:r>
              <a:rPr lang="en-US" sz="1100" dirty="0" err="1"/>
              <a:t>mappingStrategy.setType</a:t>
            </a:r>
            <a:r>
              <a:rPr lang="en-US" sz="1100" dirty="0"/>
              <a:t>(</a:t>
            </a:r>
            <a:r>
              <a:rPr lang="en-US" sz="1100" dirty="0" err="1"/>
              <a:t>Employee.</a:t>
            </a:r>
            <a:r>
              <a:rPr lang="en-US" sz="1100" b="1" dirty="0" err="1"/>
              <a:t>class</a:t>
            </a:r>
            <a:r>
              <a:rPr lang="en-US" sz="1100" b="1" dirty="0"/>
              <a:t>);</a:t>
            </a:r>
          </a:p>
          <a:p>
            <a:pPr lvl="2"/>
            <a:endParaRPr lang="en-US" sz="1100" dirty="0"/>
          </a:p>
          <a:p>
            <a:pPr lvl="2"/>
            <a:r>
              <a:rPr lang="en-US" sz="1100" dirty="0" smtClean="0">
                <a:solidFill>
                  <a:srgbClr val="00B388"/>
                </a:solidFill>
              </a:rPr>
              <a:t>// </a:t>
            </a:r>
            <a:r>
              <a:rPr lang="en-US" sz="1100" dirty="0">
                <a:solidFill>
                  <a:srgbClr val="00B388"/>
                </a:solidFill>
              </a:rPr>
              <a:t>Setting the Fields </a:t>
            </a:r>
            <a:r>
              <a:rPr lang="en-US" sz="1100" dirty="0" smtClean="0">
                <a:solidFill>
                  <a:srgbClr val="00B388"/>
                </a:solidFill>
              </a:rPr>
              <a:t>of </a:t>
            </a:r>
            <a:r>
              <a:rPr lang="en-US" sz="1100" dirty="0">
                <a:solidFill>
                  <a:srgbClr val="00B388"/>
                </a:solidFill>
              </a:rPr>
              <a:t>Employee </a:t>
            </a:r>
            <a:r>
              <a:rPr lang="en-US" sz="1100" dirty="0" smtClean="0">
                <a:solidFill>
                  <a:srgbClr val="00B388"/>
                </a:solidFill>
              </a:rPr>
              <a:t>Bean </a:t>
            </a:r>
            <a:endParaRPr lang="en-US" sz="1100" u="sng" dirty="0">
              <a:solidFill>
                <a:srgbClr val="00B388"/>
              </a:solidFill>
            </a:endParaRPr>
          </a:p>
          <a:p>
            <a:pPr lvl="2"/>
            <a:r>
              <a:rPr lang="en-US" sz="1100" dirty="0" err="1" smtClean="0"/>
              <a:t>mappingStrategy.setColumnMapping</a:t>
            </a:r>
            <a:r>
              <a:rPr lang="en-US" sz="1100" dirty="0" smtClean="0"/>
              <a:t>(fields);</a:t>
            </a:r>
          </a:p>
          <a:p>
            <a:pPr lvl="2"/>
            <a:endParaRPr lang="en-US" sz="1100" dirty="0"/>
          </a:p>
          <a:p>
            <a:pPr lvl="2"/>
            <a:r>
              <a:rPr lang="en-US" sz="1100" dirty="0">
                <a:solidFill>
                  <a:srgbClr val="00B388"/>
                </a:solidFill>
              </a:rPr>
              <a:t>// Writing </a:t>
            </a:r>
            <a:r>
              <a:rPr lang="en-US" sz="1100" dirty="0" err="1">
                <a:solidFill>
                  <a:srgbClr val="00B388"/>
                </a:solidFill>
              </a:rPr>
              <a:t>empList</a:t>
            </a:r>
            <a:r>
              <a:rPr lang="en-US" sz="1100" dirty="0">
                <a:solidFill>
                  <a:srgbClr val="00B388"/>
                </a:solidFill>
              </a:rPr>
              <a:t> to </a:t>
            </a:r>
            <a:r>
              <a:rPr lang="en-US" sz="1100" u="sng" dirty="0">
                <a:solidFill>
                  <a:srgbClr val="00B388"/>
                </a:solidFill>
              </a:rPr>
              <a:t>csv file</a:t>
            </a:r>
          </a:p>
          <a:p>
            <a:pPr lvl="2"/>
            <a:r>
              <a:rPr lang="en-US" sz="1100" dirty="0" err="1"/>
              <a:t>bc.write</a:t>
            </a:r>
            <a:r>
              <a:rPr lang="en-US" sz="1100" dirty="0"/>
              <a:t>(</a:t>
            </a:r>
            <a:r>
              <a:rPr lang="en-US" sz="1100" dirty="0" err="1"/>
              <a:t>mappingStrategy</a:t>
            </a:r>
            <a:r>
              <a:rPr lang="en-US" sz="1100" dirty="0"/>
              <a:t>, </a:t>
            </a:r>
            <a:r>
              <a:rPr lang="en-US" sz="1100" dirty="0" err="1"/>
              <a:t>csvWriter</a:t>
            </a:r>
            <a:r>
              <a:rPr lang="en-US" sz="1100" dirty="0"/>
              <a:t>, </a:t>
            </a:r>
            <a:r>
              <a:rPr lang="en-US" sz="1100" dirty="0" err="1"/>
              <a:t>empList</a:t>
            </a:r>
            <a:r>
              <a:rPr lang="en-US" sz="1100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37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openCSV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6255" y="926604"/>
            <a:ext cx="8828116" cy="4110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Reading Csv to Bean…</a:t>
            </a:r>
          </a:p>
          <a:p>
            <a:endParaRPr lang="en-US" sz="1100" dirty="0" smtClean="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100" dirty="0" smtClean="0"/>
              <a:t>Steps:-</a:t>
            </a:r>
          </a:p>
          <a:p>
            <a:pPr lvl="1"/>
            <a:r>
              <a:rPr lang="en-US" sz="1100" dirty="0">
                <a:solidFill>
                  <a:srgbClr val="00B388"/>
                </a:solidFill>
              </a:rPr>
              <a:t>	</a:t>
            </a:r>
            <a:r>
              <a:rPr lang="en-US" sz="1050" dirty="0" smtClean="0">
                <a:solidFill>
                  <a:srgbClr val="00B388"/>
                </a:solidFill>
              </a:rPr>
              <a:t>// </a:t>
            </a:r>
            <a:r>
              <a:rPr lang="en-US" sz="1050" dirty="0">
                <a:solidFill>
                  <a:srgbClr val="00B388"/>
                </a:solidFill>
              </a:rPr>
              <a:t>Create </a:t>
            </a:r>
            <a:r>
              <a:rPr lang="en-US" sz="1050" dirty="0" err="1">
                <a:solidFill>
                  <a:srgbClr val="00B388"/>
                </a:solidFill>
              </a:rPr>
              <a:t>CSVWriter</a:t>
            </a:r>
            <a:r>
              <a:rPr lang="en-US" sz="1050" dirty="0">
                <a:solidFill>
                  <a:srgbClr val="00B388"/>
                </a:solidFill>
              </a:rPr>
              <a:t> for writing to Employee.csv</a:t>
            </a:r>
          </a:p>
          <a:p>
            <a:pPr lvl="2"/>
            <a:r>
              <a:rPr lang="en-US" sz="1050" dirty="0" err="1" smtClean="0"/>
              <a:t>CSVWriter</a:t>
            </a:r>
            <a:r>
              <a:rPr lang="en-US" sz="1050" dirty="0" smtClean="0"/>
              <a:t> </a:t>
            </a:r>
            <a:r>
              <a:rPr lang="en-US" sz="1050" dirty="0" err="1"/>
              <a:t>csvWriter</a:t>
            </a:r>
            <a:r>
              <a:rPr lang="en-US" sz="1050" dirty="0"/>
              <a:t> = new </a:t>
            </a:r>
            <a:r>
              <a:rPr lang="en-US" sz="1050" dirty="0" err="1"/>
              <a:t>CSVWriter</a:t>
            </a:r>
            <a:r>
              <a:rPr lang="en-US" sz="1050" dirty="0"/>
              <a:t>(new </a:t>
            </a:r>
            <a:r>
              <a:rPr lang="en-US" sz="1050" dirty="0" err="1"/>
              <a:t>FileWriter</a:t>
            </a:r>
            <a:r>
              <a:rPr lang="en-US" sz="1050" dirty="0"/>
              <a:t>("openCsvEmployee.csv</a:t>
            </a:r>
            <a:r>
              <a:rPr lang="en-US" sz="1050" dirty="0" smtClean="0"/>
              <a:t>"));</a:t>
            </a:r>
          </a:p>
          <a:p>
            <a:pPr lvl="2"/>
            <a:endParaRPr lang="en-US" sz="1050" dirty="0" smtClean="0"/>
          </a:p>
          <a:p>
            <a:pPr lvl="2"/>
            <a:r>
              <a:rPr lang="en-US" sz="1050" dirty="0" smtClean="0">
                <a:solidFill>
                  <a:srgbClr val="00B388"/>
                </a:solidFill>
              </a:rPr>
              <a:t>//create </a:t>
            </a:r>
            <a:r>
              <a:rPr lang="en-US" sz="1050" dirty="0" err="1" smtClean="0">
                <a:solidFill>
                  <a:srgbClr val="00B388"/>
                </a:solidFill>
              </a:rPr>
              <a:t>CsvToBean</a:t>
            </a:r>
            <a:r>
              <a:rPr lang="en-US" sz="1050" dirty="0" smtClean="0">
                <a:solidFill>
                  <a:srgbClr val="00B388"/>
                </a:solidFill>
              </a:rPr>
              <a:t> class for Reading from Csv</a:t>
            </a:r>
            <a:endParaRPr lang="en-US" sz="1050" dirty="0">
              <a:solidFill>
                <a:srgbClr val="00B388"/>
              </a:solidFill>
            </a:endParaRPr>
          </a:p>
          <a:p>
            <a:r>
              <a:rPr lang="en-US" sz="1050" dirty="0" smtClean="0"/>
              <a:t>		</a:t>
            </a:r>
            <a:r>
              <a:rPr lang="en-US" sz="1050" dirty="0" err="1" smtClean="0"/>
              <a:t>CsvToBean</a:t>
            </a:r>
            <a:r>
              <a:rPr lang="en-US" sz="1050" dirty="0" smtClean="0"/>
              <a:t>&lt;Employee</a:t>
            </a:r>
            <a:r>
              <a:rPr lang="en-US" sz="1050" dirty="0"/>
              <a:t>&gt; </a:t>
            </a:r>
            <a:r>
              <a:rPr lang="en-US" sz="1050" dirty="0" err="1"/>
              <a:t>ctb</a:t>
            </a:r>
            <a:r>
              <a:rPr lang="en-US" sz="1050" dirty="0"/>
              <a:t> = new </a:t>
            </a:r>
            <a:r>
              <a:rPr lang="en-US" sz="1050" dirty="0" err="1"/>
              <a:t>CsvToBean</a:t>
            </a:r>
            <a:r>
              <a:rPr lang="en-US" sz="1050" dirty="0"/>
              <a:t>&lt;&gt;();</a:t>
            </a:r>
          </a:p>
          <a:p>
            <a:pPr lvl="2"/>
            <a:endParaRPr lang="en-US" sz="1050" dirty="0"/>
          </a:p>
          <a:p>
            <a:pPr lvl="2"/>
            <a:r>
              <a:rPr lang="en-US" sz="1050" dirty="0" smtClean="0">
                <a:solidFill>
                  <a:srgbClr val="00B388"/>
                </a:solidFill>
              </a:rPr>
              <a:t>// </a:t>
            </a:r>
            <a:r>
              <a:rPr lang="en-US" sz="1050" dirty="0">
                <a:solidFill>
                  <a:srgbClr val="00B388"/>
                </a:solidFill>
              </a:rPr>
              <a:t>mapping of columns with their positions</a:t>
            </a:r>
          </a:p>
          <a:p>
            <a:pPr lvl="2"/>
            <a:r>
              <a:rPr lang="en-US" sz="1050" dirty="0" err="1"/>
              <a:t>ColumnPositionMappingStrategy</a:t>
            </a:r>
            <a:r>
              <a:rPr lang="en-US" sz="1050" dirty="0"/>
              <a:t>&lt;Employee&gt; </a:t>
            </a:r>
            <a:r>
              <a:rPr lang="en-US" sz="1050" dirty="0" err="1"/>
              <a:t>mappingStrategy</a:t>
            </a:r>
            <a:r>
              <a:rPr lang="en-US" sz="1050" dirty="0"/>
              <a:t> = new </a:t>
            </a:r>
            <a:r>
              <a:rPr lang="en-US" sz="1050" dirty="0" err="1"/>
              <a:t>ColumnPositionMappingStrategy</a:t>
            </a:r>
            <a:r>
              <a:rPr lang="en-US" sz="1050" dirty="0"/>
              <a:t>&lt;Employee</a:t>
            </a:r>
            <a:r>
              <a:rPr lang="en-US" sz="1050" dirty="0" smtClean="0"/>
              <a:t>&gt;();</a:t>
            </a:r>
          </a:p>
          <a:p>
            <a:pPr lvl="2"/>
            <a:endParaRPr lang="en-US" sz="1050" dirty="0"/>
          </a:p>
          <a:p>
            <a:pPr lvl="2"/>
            <a:r>
              <a:rPr lang="en-US" sz="1050" dirty="0">
                <a:solidFill>
                  <a:srgbClr val="00B388"/>
                </a:solidFill>
              </a:rPr>
              <a:t>// Set </a:t>
            </a:r>
            <a:r>
              <a:rPr lang="en-US" sz="1050" dirty="0" err="1">
                <a:solidFill>
                  <a:srgbClr val="00B388"/>
                </a:solidFill>
              </a:rPr>
              <a:t>mappingStrategy</a:t>
            </a:r>
            <a:r>
              <a:rPr lang="en-US" sz="1050" dirty="0">
                <a:solidFill>
                  <a:srgbClr val="00B388"/>
                </a:solidFill>
              </a:rPr>
              <a:t> type to Employee Type</a:t>
            </a:r>
          </a:p>
          <a:p>
            <a:pPr lvl="2"/>
            <a:r>
              <a:rPr lang="en-US" sz="1050" dirty="0" err="1"/>
              <a:t>mappingStrategy.setType</a:t>
            </a:r>
            <a:r>
              <a:rPr lang="en-US" sz="1050" dirty="0"/>
              <a:t>(</a:t>
            </a:r>
            <a:r>
              <a:rPr lang="en-US" sz="1050" dirty="0" err="1"/>
              <a:t>Employee.class</a:t>
            </a:r>
            <a:r>
              <a:rPr lang="en-US" sz="1050" dirty="0"/>
              <a:t>);</a:t>
            </a:r>
          </a:p>
          <a:p>
            <a:pPr lvl="2"/>
            <a:endParaRPr lang="en-US" sz="1050" dirty="0"/>
          </a:p>
          <a:p>
            <a:pPr lvl="2"/>
            <a:r>
              <a:rPr lang="en-US" sz="1050" dirty="0" smtClean="0">
                <a:solidFill>
                  <a:srgbClr val="00B388"/>
                </a:solidFill>
              </a:rPr>
              <a:t>// </a:t>
            </a:r>
            <a:r>
              <a:rPr lang="en-US" sz="1050" dirty="0">
                <a:solidFill>
                  <a:srgbClr val="00B388"/>
                </a:solidFill>
              </a:rPr>
              <a:t>Setting the Fields </a:t>
            </a:r>
            <a:r>
              <a:rPr lang="en-US" sz="1050" dirty="0" smtClean="0">
                <a:solidFill>
                  <a:srgbClr val="00B388"/>
                </a:solidFill>
              </a:rPr>
              <a:t>of </a:t>
            </a:r>
            <a:r>
              <a:rPr lang="en-US" sz="1050" dirty="0">
                <a:solidFill>
                  <a:srgbClr val="00B388"/>
                </a:solidFill>
              </a:rPr>
              <a:t>Employee </a:t>
            </a:r>
            <a:r>
              <a:rPr lang="en-US" sz="1050" dirty="0" smtClean="0">
                <a:solidFill>
                  <a:srgbClr val="00B388"/>
                </a:solidFill>
              </a:rPr>
              <a:t>Bean </a:t>
            </a:r>
            <a:endParaRPr lang="en-US" sz="1050" u="sng" dirty="0">
              <a:solidFill>
                <a:srgbClr val="00B388"/>
              </a:solidFill>
            </a:endParaRPr>
          </a:p>
          <a:p>
            <a:pPr lvl="2"/>
            <a:r>
              <a:rPr lang="en-US" sz="1050" dirty="0" err="1" smtClean="0"/>
              <a:t>mappingStrategy.setColumnMapping</a:t>
            </a:r>
            <a:r>
              <a:rPr lang="en-US" sz="1050" dirty="0" smtClean="0"/>
              <a:t>(fields);</a:t>
            </a:r>
          </a:p>
          <a:p>
            <a:pPr lvl="2"/>
            <a:endParaRPr lang="en-US" sz="1050" dirty="0" smtClean="0"/>
          </a:p>
          <a:p>
            <a:pPr lvl="2"/>
            <a:r>
              <a:rPr lang="en-US" sz="1050" dirty="0" smtClean="0">
                <a:solidFill>
                  <a:srgbClr val="00B388"/>
                </a:solidFill>
              </a:rPr>
              <a:t>// </a:t>
            </a:r>
            <a:r>
              <a:rPr lang="en-US" sz="1050" dirty="0">
                <a:solidFill>
                  <a:srgbClr val="00B388"/>
                </a:solidFill>
              </a:rPr>
              <a:t>parsing </a:t>
            </a:r>
            <a:r>
              <a:rPr lang="en-US" sz="1050" dirty="0" err="1">
                <a:solidFill>
                  <a:srgbClr val="00B388"/>
                </a:solidFill>
              </a:rPr>
              <a:t>csvReader</a:t>
            </a:r>
            <a:r>
              <a:rPr lang="en-US" sz="1050" dirty="0">
                <a:solidFill>
                  <a:srgbClr val="00B388"/>
                </a:solidFill>
              </a:rPr>
              <a:t>(Employee.csv) with </a:t>
            </a:r>
            <a:r>
              <a:rPr lang="en-US" sz="1050" dirty="0" err="1">
                <a:solidFill>
                  <a:srgbClr val="00B388"/>
                </a:solidFill>
              </a:rPr>
              <a:t>mappingStrategy</a:t>
            </a:r>
            <a:endParaRPr lang="en-US" sz="1050" dirty="0">
              <a:solidFill>
                <a:srgbClr val="00B388"/>
              </a:solidFill>
            </a:endParaRPr>
          </a:p>
          <a:p>
            <a:pPr lvl="2"/>
            <a:r>
              <a:rPr lang="en-US" sz="1050" dirty="0"/>
              <a:t>List&lt;Employee&gt; </a:t>
            </a:r>
            <a:r>
              <a:rPr lang="en-US" sz="1050" dirty="0" err="1"/>
              <a:t>empList</a:t>
            </a:r>
            <a:r>
              <a:rPr lang="en-US" sz="1050" dirty="0"/>
              <a:t> = </a:t>
            </a:r>
            <a:r>
              <a:rPr lang="en-US" sz="1050" dirty="0" err="1"/>
              <a:t>ctb.parse</a:t>
            </a:r>
            <a:r>
              <a:rPr lang="en-US" sz="1050" dirty="0"/>
              <a:t>(</a:t>
            </a:r>
            <a:r>
              <a:rPr lang="en-US" sz="1050" dirty="0" err="1"/>
              <a:t>mappingStrategy</a:t>
            </a:r>
            <a:r>
              <a:rPr lang="en-US" sz="1050" dirty="0"/>
              <a:t>, </a:t>
            </a:r>
            <a:r>
              <a:rPr lang="en-US" sz="1050" dirty="0" err="1"/>
              <a:t>csvReader</a:t>
            </a:r>
            <a:r>
              <a:rPr lang="en-US" sz="1050" dirty="0"/>
              <a:t>);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6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superCSV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17149" y="9266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b="1" dirty="0" smtClean="0"/>
              <a:t>Limitation of Existing CSV packages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Existing </a:t>
            </a:r>
            <a:r>
              <a:rPr lang="en-US" sz="1050" dirty="0"/>
              <a:t>CSV packages </a:t>
            </a:r>
            <a:r>
              <a:rPr lang="en-US" sz="1050" dirty="0" smtClean="0"/>
              <a:t>are </a:t>
            </a:r>
            <a:r>
              <a:rPr lang="en-US" sz="1050" dirty="0"/>
              <a:t>that reading and writing operates on lists of strings. </a:t>
            </a:r>
            <a:endParaRPr lang="en-US" sz="105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What </a:t>
            </a:r>
            <a:r>
              <a:rPr lang="en-US" sz="1050" dirty="0"/>
              <a:t>you really need is the ability to operate on a range of different types of objects. </a:t>
            </a:r>
            <a:endParaRPr lang="en-US" sz="105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Moreover</a:t>
            </a:r>
            <a:r>
              <a:rPr lang="en-US" sz="1050" dirty="0"/>
              <a:t>, you often need to restrict input/output data with constraints such as minimum and maximum sizes, or numeric ranges. </a:t>
            </a:r>
            <a:endParaRPr lang="en-US" sz="105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Or </a:t>
            </a:r>
            <a:r>
              <a:rPr lang="en-US" sz="1050" dirty="0"/>
              <a:t>maybe you are reading image names, and want to ensure you do not read names contain the characters ":", " ", "/", "^", </a:t>
            </a:r>
            <a:r>
              <a:rPr lang="en-US" sz="1050" dirty="0" smtClean="0"/>
              <a:t>"%".\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r>
              <a:rPr lang="en-US" sz="1050" b="1" dirty="0"/>
              <a:t>Features</a:t>
            </a:r>
          </a:p>
          <a:p>
            <a:r>
              <a:rPr lang="en-US" sz="1050" dirty="0"/>
              <a:t>Super </a:t>
            </a:r>
            <a:r>
              <a:rPr lang="en-US" sz="1050" dirty="0" smtClean="0"/>
              <a:t>CSV(2006) </a:t>
            </a:r>
            <a:r>
              <a:rPr lang="en-US" sz="1050" dirty="0"/>
              <a:t>offers the following features not found together in other CSV packages: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b="1" dirty="0"/>
              <a:t>POJO support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dirty="0" smtClean="0"/>
              <a:t>Read or write using any old </a:t>
            </a:r>
            <a:r>
              <a:rPr lang="en-US" sz="1050" dirty="0" err="1" smtClean="0"/>
              <a:t>Javabean</a:t>
            </a:r>
            <a:r>
              <a:rPr lang="en-US" sz="1050" dirty="0" smtClean="0"/>
              <a:t>. Perform </a:t>
            </a:r>
            <a:r>
              <a:rPr lang="en-US" sz="1050" i="1" dirty="0" smtClean="0"/>
              <a:t>deep mapping</a:t>
            </a:r>
            <a:r>
              <a:rPr lang="en-US" sz="1050" dirty="0" smtClean="0"/>
              <a:t> and </a:t>
            </a:r>
            <a:r>
              <a:rPr lang="en-US" sz="1050" i="1" dirty="0" smtClean="0"/>
              <a:t>index-based mapping</a:t>
            </a:r>
            <a:r>
              <a:rPr lang="en-US" sz="1050" dirty="0" smtClean="0"/>
              <a:t> using the new Dozer extension! For the old-fashioned, you can read or write with Lists and Maps as well.</a:t>
            </a:r>
            <a:endParaRPr lang="en-US" sz="105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b="1" dirty="0"/>
              <a:t>Automatic CSV </a:t>
            </a:r>
            <a:r>
              <a:rPr lang="en-US" sz="1050" b="1" dirty="0" smtClean="0"/>
              <a:t>encoding</a:t>
            </a:r>
            <a:endParaRPr lang="en-US" sz="1050" b="1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dirty="0" smtClean="0"/>
              <a:t>Forget about handling special characters such as commas and double-quotes - Super CSV will take care of that for you! All content is properly escaped/un-escaped according to the </a:t>
            </a:r>
            <a:r>
              <a:rPr lang="en-US" sz="1050" dirty="0" smtClean="0">
                <a:hlinkClick r:id="rId3"/>
              </a:rPr>
              <a:t>CSV specification</a:t>
            </a:r>
            <a:r>
              <a:rPr lang="en-US" sz="1050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b="1" dirty="0" smtClean="0"/>
              <a:t>Highly </a:t>
            </a:r>
            <a:r>
              <a:rPr lang="en-US" sz="1050" b="1" dirty="0"/>
              <a:t>configurable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dirty="0" smtClean="0"/>
              <a:t>Choose your own delimiter, quote character and line separator - or just use one of the predefined configurations. Comma-separated, tab-separated, semicolon-separated (Germany/Denmark) - it's all possible.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b="1" dirty="0" smtClean="0"/>
              <a:t>Data </a:t>
            </a:r>
            <a:r>
              <a:rPr lang="en-US" sz="1050" b="1" dirty="0"/>
              <a:t>conversion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dirty="0" smtClean="0"/>
              <a:t>Powerful cell processors make it simple to parse input (to Booleans, Integers, Dates, </a:t>
            </a:r>
            <a:r>
              <a:rPr lang="en-US" sz="1050" dirty="0" err="1" smtClean="0"/>
              <a:t>etc</a:t>
            </a:r>
            <a:r>
              <a:rPr lang="en-US" sz="1050" dirty="0" smtClean="0"/>
              <a:t>), transform values (trimming Strings, doing regular expression replacement, </a:t>
            </a:r>
            <a:r>
              <a:rPr lang="en-US" sz="1050" dirty="0" err="1" smtClean="0"/>
              <a:t>etc</a:t>
            </a:r>
            <a:r>
              <a:rPr lang="en-US" sz="1050" dirty="0" smtClean="0"/>
              <a:t>) and format output like Dates and Numbers.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b="1" dirty="0" smtClean="0"/>
              <a:t>Constraint </a:t>
            </a:r>
            <a:r>
              <a:rPr lang="en-US" sz="1050" b="1" dirty="0"/>
              <a:t>validation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dirty="0" smtClean="0"/>
              <a:t>Verify that your data conforms to one or more constraints, such as number ranges, string lengths or uniqueness.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sz="1050" b="1" dirty="0" smtClean="0"/>
              <a:t>Stream-based </a:t>
            </a:r>
            <a:r>
              <a:rPr lang="en-US" sz="1050" b="1" dirty="0"/>
              <a:t>I/O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8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superCSV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8960" y="7742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super-csv.github.io/super-csv/apidocs/index.html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Writing Bean </a:t>
            </a:r>
            <a:r>
              <a:rPr lang="en-US" sz="1400" dirty="0" err="1" smtClean="0"/>
              <a:t>Obj</a:t>
            </a:r>
            <a:r>
              <a:rPr lang="en-US" sz="1400" dirty="0" smtClean="0"/>
              <a:t> to Csv file </a:t>
            </a:r>
          </a:p>
          <a:p>
            <a:r>
              <a:rPr lang="en-US" sz="1400" dirty="0" smtClean="0"/>
              <a:t>	Steps:-</a:t>
            </a:r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//Create Csv file with Preference</a:t>
            </a:r>
            <a:endParaRPr lang="en-US" sz="500" dirty="0" smtClean="0">
              <a:solidFill>
                <a:srgbClr val="00B388"/>
              </a:solidFill>
            </a:endParaRPr>
          </a:p>
          <a:p>
            <a:pPr lvl="3"/>
            <a:r>
              <a:rPr lang="en-US" sz="1050" dirty="0" err="1" smtClean="0"/>
              <a:t>ICsvBeanWriter</a:t>
            </a:r>
            <a:r>
              <a:rPr lang="en-US" sz="1050" dirty="0" smtClean="0"/>
              <a:t> </a:t>
            </a:r>
            <a:r>
              <a:rPr lang="en-US" sz="1050" dirty="0" err="1" smtClean="0"/>
              <a:t>beanwriter</a:t>
            </a:r>
            <a:r>
              <a:rPr lang="en-US" sz="1050" dirty="0" smtClean="0"/>
              <a:t> </a:t>
            </a:r>
            <a:r>
              <a:rPr lang="en-US" sz="1050" dirty="0"/>
              <a:t>= new </a:t>
            </a:r>
            <a:r>
              <a:rPr lang="en-US" sz="1050" dirty="0" err="1" smtClean="0"/>
              <a:t>CsvBeanWriter</a:t>
            </a:r>
            <a:r>
              <a:rPr lang="en-US" sz="1050" dirty="0" smtClean="0"/>
              <a:t>(</a:t>
            </a:r>
          </a:p>
          <a:p>
            <a:pPr lvl="3"/>
            <a:r>
              <a:rPr lang="en-US" sz="1050" dirty="0" smtClean="0"/>
              <a:t>					new </a:t>
            </a:r>
            <a:r>
              <a:rPr lang="en-US" sz="1050" dirty="0" err="1" smtClean="0"/>
              <a:t>FileWriter</a:t>
            </a:r>
            <a:r>
              <a:rPr lang="en-US" sz="1050" dirty="0" smtClean="0"/>
              <a:t>(CSV_FILENAME</a:t>
            </a:r>
            <a:r>
              <a:rPr lang="en-US" sz="1050" dirty="0"/>
              <a:t>),</a:t>
            </a:r>
            <a:r>
              <a:rPr lang="en-US" sz="1050" dirty="0" err="1"/>
              <a:t>CsvPreference.STANDARD_PREFERENCE</a:t>
            </a:r>
            <a:r>
              <a:rPr lang="en-US" sz="1050" dirty="0"/>
              <a:t>);</a:t>
            </a:r>
          </a:p>
          <a:p>
            <a:pPr lvl="3"/>
            <a:endParaRPr lang="en-US" sz="500" dirty="0" smtClean="0"/>
          </a:p>
          <a:p>
            <a:pPr lvl="3"/>
            <a:endParaRPr lang="en-US" sz="500" dirty="0" smtClean="0"/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 Getting the Header Names by </a:t>
            </a:r>
            <a:r>
              <a:rPr lang="en-US" sz="1050" dirty="0" err="1" smtClean="0">
                <a:solidFill>
                  <a:srgbClr val="00B388"/>
                </a:solidFill>
              </a:rPr>
              <a:t>CellProcessor</a:t>
            </a:r>
            <a:endParaRPr lang="en-US" sz="1050" dirty="0" smtClean="0">
              <a:solidFill>
                <a:srgbClr val="00B388"/>
              </a:solidFill>
            </a:endParaRPr>
          </a:p>
          <a:p>
            <a:pPr lvl="3"/>
            <a:r>
              <a:rPr lang="en-US" sz="1050" dirty="0" err="1" smtClean="0"/>
              <a:t>CellProcessors</a:t>
            </a:r>
            <a:r>
              <a:rPr lang="en-US" sz="1050" dirty="0"/>
              <a:t>[] processors=new </a:t>
            </a:r>
            <a:r>
              <a:rPr lang="en-US" sz="1050" dirty="0" err="1"/>
              <a:t>CellProcessor</a:t>
            </a:r>
            <a:r>
              <a:rPr lang="en-US" sz="1050" dirty="0"/>
              <a:t>[] {</a:t>
            </a:r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NotNull</a:t>
            </a:r>
            <a:r>
              <a:rPr lang="en-US" sz="1050" dirty="0"/>
              <a:t>(new </a:t>
            </a:r>
            <a:r>
              <a:rPr lang="en-US" sz="1050" dirty="0" err="1"/>
              <a:t>ParseInt</a:t>
            </a:r>
            <a:r>
              <a:rPr lang="en-US" sz="1050" dirty="0"/>
              <a:t>()), // </a:t>
            </a:r>
            <a:r>
              <a:rPr lang="en-US" sz="1050" dirty="0" err="1"/>
              <a:t>CustomerId</a:t>
            </a:r>
            <a:endParaRPr lang="en-US" sz="1050" dirty="0"/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NotNull</a:t>
            </a:r>
            <a:r>
              <a:rPr lang="en-US" sz="1050" dirty="0"/>
              <a:t>(), // </a:t>
            </a:r>
            <a:r>
              <a:rPr lang="en-US" sz="1050" dirty="0" err="1"/>
              <a:t>CustomerName</a:t>
            </a:r>
            <a:endParaRPr lang="en-US" sz="1050" dirty="0"/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NotNull</a:t>
            </a:r>
            <a:r>
              <a:rPr lang="en-US" sz="1050" dirty="0"/>
              <a:t>(), // Country</a:t>
            </a:r>
          </a:p>
          <a:p>
            <a:pPr lvl="8"/>
            <a:r>
              <a:rPr lang="en-US" sz="1050" dirty="0"/>
              <a:t>                new Optional(new </a:t>
            </a:r>
            <a:r>
              <a:rPr lang="en-US" sz="1050" dirty="0" err="1"/>
              <a:t>ParseLong</a:t>
            </a:r>
            <a:r>
              <a:rPr lang="en-US" sz="1050" dirty="0"/>
              <a:t>()), // </a:t>
            </a:r>
            <a:r>
              <a:rPr lang="en-US" sz="1050" dirty="0" err="1"/>
              <a:t>PinCode</a:t>
            </a:r>
            <a:endParaRPr lang="en-US" sz="1050" dirty="0"/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StrRegEx</a:t>
            </a:r>
            <a:r>
              <a:rPr lang="en-US" sz="1050" dirty="0"/>
              <a:t>(</a:t>
            </a:r>
            <a:r>
              <a:rPr lang="en-US" sz="1050" dirty="0" err="1"/>
              <a:t>emailRegex</a:t>
            </a:r>
            <a:r>
              <a:rPr lang="en-US" sz="1050" dirty="0"/>
              <a:t>) // </a:t>
            </a:r>
            <a:r>
              <a:rPr lang="en-US" sz="1050" dirty="0" smtClean="0"/>
              <a:t>Email</a:t>
            </a:r>
          </a:p>
          <a:p>
            <a:pPr lvl="8"/>
            <a:endParaRPr lang="en-US" sz="1050" dirty="0" smtClean="0"/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//Writing Header names</a:t>
            </a:r>
          </a:p>
          <a:p>
            <a:pPr lvl="3"/>
            <a:r>
              <a:rPr lang="en-US" sz="1050" dirty="0" err="1" smtClean="0"/>
              <a:t>beanWriter.writeHeader</a:t>
            </a:r>
            <a:r>
              <a:rPr lang="en-US" sz="1050" dirty="0" smtClean="0"/>
              <a:t>(header);</a:t>
            </a:r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 </a:t>
            </a:r>
            <a:r>
              <a:rPr lang="en-US" sz="1050" dirty="0">
                <a:solidFill>
                  <a:srgbClr val="00B388"/>
                </a:solidFill>
              </a:rPr>
              <a:t>write the beans data</a:t>
            </a:r>
          </a:p>
          <a:p>
            <a:pPr lvl="3"/>
            <a:r>
              <a:rPr lang="en-US" sz="1050" dirty="0" smtClean="0"/>
              <a:t>for </a:t>
            </a:r>
            <a:r>
              <a:rPr lang="en-US" sz="1050" dirty="0"/>
              <a:t>(Customer c : customers) {</a:t>
            </a:r>
          </a:p>
          <a:p>
            <a:pPr lvl="3"/>
            <a:r>
              <a:rPr lang="en-US" sz="1050" dirty="0" smtClean="0"/>
              <a:t>	</a:t>
            </a:r>
            <a:r>
              <a:rPr lang="en-US" sz="1050" dirty="0" err="1" smtClean="0"/>
              <a:t>beanWriter.write</a:t>
            </a:r>
            <a:r>
              <a:rPr lang="en-US" sz="1050" dirty="0" smtClean="0"/>
              <a:t>(c</a:t>
            </a:r>
            <a:r>
              <a:rPr lang="en-US" sz="1050" dirty="0"/>
              <a:t>, header, processors);</a:t>
            </a:r>
          </a:p>
          <a:p>
            <a:pPr lvl="3"/>
            <a:r>
              <a:rPr lang="en-US" sz="1050" dirty="0" smtClean="0"/>
              <a:t>}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58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superCSV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8960" y="7742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super-csv.github.io/super-csv/apidocs/index.html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Reading Csv file to Bean </a:t>
            </a:r>
            <a:r>
              <a:rPr lang="en-US" sz="1400" dirty="0" err="1" smtClean="0"/>
              <a:t>Obj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Steps:-</a:t>
            </a:r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//Create Csv file with Preference</a:t>
            </a:r>
            <a:endParaRPr lang="en-US" sz="500" dirty="0" smtClean="0">
              <a:solidFill>
                <a:srgbClr val="00B388"/>
              </a:solidFill>
            </a:endParaRPr>
          </a:p>
          <a:p>
            <a:pPr lvl="3"/>
            <a:r>
              <a:rPr lang="en-US" sz="1050" dirty="0" err="1"/>
              <a:t>ICsvBeanReader</a:t>
            </a:r>
            <a:r>
              <a:rPr lang="en-US" sz="1050" dirty="0"/>
              <a:t> </a:t>
            </a:r>
            <a:r>
              <a:rPr lang="en-US" sz="1050" dirty="0" err="1"/>
              <a:t>beanReader</a:t>
            </a:r>
            <a:r>
              <a:rPr lang="en-US" sz="1050" dirty="0"/>
              <a:t> = new </a:t>
            </a:r>
            <a:r>
              <a:rPr lang="en-US" sz="1050" dirty="0" err="1"/>
              <a:t>CsvBeanReader</a:t>
            </a:r>
            <a:r>
              <a:rPr lang="en-US" sz="1050" dirty="0" smtClean="0"/>
              <a:t>(</a:t>
            </a:r>
          </a:p>
          <a:p>
            <a:pPr lvl="3"/>
            <a:r>
              <a:rPr lang="en-US" sz="1050" dirty="0" smtClean="0"/>
              <a:t>					new </a:t>
            </a:r>
            <a:r>
              <a:rPr lang="en-US" sz="1050" dirty="0" err="1" smtClean="0"/>
              <a:t>FileReader</a:t>
            </a:r>
            <a:r>
              <a:rPr lang="en-US" sz="1050" dirty="0" smtClean="0"/>
              <a:t>(CSV_FILENAME</a:t>
            </a:r>
            <a:r>
              <a:rPr lang="en-US" sz="1050" dirty="0"/>
              <a:t>),</a:t>
            </a:r>
            <a:r>
              <a:rPr lang="en-US" sz="1050" dirty="0" err="1"/>
              <a:t>CsvPreference.STANDARD_PREFERENCE</a:t>
            </a:r>
            <a:r>
              <a:rPr lang="en-US" sz="1050" dirty="0"/>
              <a:t>);</a:t>
            </a:r>
          </a:p>
          <a:p>
            <a:pPr lvl="3"/>
            <a:endParaRPr lang="en-US" sz="500" dirty="0" smtClean="0"/>
          </a:p>
          <a:p>
            <a:pPr lvl="3"/>
            <a:r>
              <a:rPr lang="en-US" sz="1050" dirty="0" smtClean="0">
                <a:solidFill>
                  <a:srgbClr val="FF0000"/>
                </a:solidFill>
              </a:rPr>
              <a:t>//If u want to read Partially </a:t>
            </a:r>
          </a:p>
          <a:p>
            <a:pPr lvl="3"/>
            <a:r>
              <a:rPr lang="en-US" sz="1050" dirty="0" smtClean="0"/>
              <a:t>	 </a:t>
            </a:r>
            <a:r>
              <a:rPr lang="en-US" sz="1050" dirty="0"/>
              <a:t>final String[] headers = new String[]{"</a:t>
            </a:r>
            <a:r>
              <a:rPr lang="en-US" sz="1050" dirty="0" err="1"/>
              <a:t>CustomerId</a:t>
            </a:r>
            <a:r>
              <a:rPr lang="en-US" sz="1050" dirty="0"/>
              <a:t>","</a:t>
            </a:r>
            <a:r>
              <a:rPr lang="en-US" sz="1050" dirty="0" err="1"/>
              <a:t>CustomerName</a:t>
            </a:r>
            <a:r>
              <a:rPr lang="en-US" sz="1050" dirty="0"/>
              <a:t>","</a:t>
            </a:r>
            <a:r>
              <a:rPr lang="en-US" sz="1050" dirty="0" err="1"/>
              <a:t>Country",null,"Email</a:t>
            </a:r>
            <a:r>
              <a:rPr lang="en-US" sz="1050" dirty="0" smtClean="0"/>
              <a:t>"};</a:t>
            </a:r>
          </a:p>
          <a:p>
            <a:pPr lvl="3"/>
            <a:r>
              <a:rPr lang="en-US" sz="1050" dirty="0" smtClean="0">
                <a:solidFill>
                  <a:srgbClr val="FF0000"/>
                </a:solidFill>
              </a:rPr>
              <a:t>//Otherwise</a:t>
            </a:r>
            <a:endParaRPr lang="en-US" sz="1050" dirty="0">
              <a:solidFill>
                <a:srgbClr val="FF0000"/>
              </a:solidFill>
            </a:endParaRPr>
          </a:p>
          <a:p>
            <a:pPr lvl="3"/>
            <a:r>
              <a:rPr lang="en-US" sz="1050" dirty="0" smtClean="0"/>
              <a:t>	</a:t>
            </a:r>
            <a:r>
              <a:rPr lang="en-US" sz="1050" dirty="0" err="1" smtClean="0"/>
              <a:t>beanReader.getHEader</a:t>
            </a:r>
            <a:r>
              <a:rPr lang="en-US" sz="1050" dirty="0" smtClean="0"/>
              <a:t>(true);</a:t>
            </a:r>
          </a:p>
          <a:p>
            <a:pPr lvl="3"/>
            <a:endParaRPr lang="en-US" sz="1050" dirty="0" smtClean="0"/>
          </a:p>
          <a:p>
            <a:pPr lvl="3"/>
            <a:endParaRPr lang="en-US" sz="500" dirty="0" smtClean="0"/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 Getting the Header Names by </a:t>
            </a:r>
            <a:r>
              <a:rPr lang="en-US" sz="1050" dirty="0" err="1" smtClean="0">
                <a:solidFill>
                  <a:srgbClr val="00B388"/>
                </a:solidFill>
              </a:rPr>
              <a:t>CellProcessor</a:t>
            </a:r>
            <a:endParaRPr lang="en-US" sz="1050" dirty="0" smtClean="0">
              <a:solidFill>
                <a:srgbClr val="00B388"/>
              </a:solidFill>
            </a:endParaRPr>
          </a:p>
          <a:p>
            <a:pPr lvl="3"/>
            <a:r>
              <a:rPr lang="en-US" sz="1050" dirty="0" err="1" smtClean="0"/>
              <a:t>CellProcessors</a:t>
            </a:r>
            <a:r>
              <a:rPr lang="en-US" sz="1050" dirty="0"/>
              <a:t>[] processors=new </a:t>
            </a:r>
            <a:r>
              <a:rPr lang="en-US" sz="1050" dirty="0" err="1"/>
              <a:t>CellProcessor</a:t>
            </a:r>
            <a:r>
              <a:rPr lang="en-US" sz="1050" dirty="0"/>
              <a:t>[] {</a:t>
            </a:r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NotNull</a:t>
            </a:r>
            <a:r>
              <a:rPr lang="en-US" sz="1050" dirty="0"/>
              <a:t>(new </a:t>
            </a:r>
            <a:r>
              <a:rPr lang="en-US" sz="1050" dirty="0" err="1"/>
              <a:t>ParseInt</a:t>
            </a:r>
            <a:r>
              <a:rPr lang="en-US" sz="1050" dirty="0"/>
              <a:t>()), // </a:t>
            </a:r>
            <a:r>
              <a:rPr lang="en-US" sz="1050" dirty="0" err="1"/>
              <a:t>CustomerId</a:t>
            </a:r>
            <a:endParaRPr lang="en-US" sz="1050" dirty="0"/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NotNull</a:t>
            </a:r>
            <a:r>
              <a:rPr lang="en-US" sz="1050" dirty="0"/>
              <a:t>(), // </a:t>
            </a:r>
            <a:r>
              <a:rPr lang="en-US" sz="1050" dirty="0" err="1"/>
              <a:t>CustomerName</a:t>
            </a:r>
            <a:endParaRPr lang="en-US" sz="1050" dirty="0"/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NotNull</a:t>
            </a:r>
            <a:r>
              <a:rPr lang="en-US" sz="1050" dirty="0"/>
              <a:t>(), // Country</a:t>
            </a:r>
          </a:p>
          <a:p>
            <a:pPr lvl="8"/>
            <a:r>
              <a:rPr lang="en-US" sz="1050" dirty="0"/>
              <a:t>                new Optional(new </a:t>
            </a:r>
            <a:r>
              <a:rPr lang="en-US" sz="1050" dirty="0" err="1"/>
              <a:t>ParseLong</a:t>
            </a:r>
            <a:r>
              <a:rPr lang="en-US" sz="1050" dirty="0"/>
              <a:t>()), // </a:t>
            </a:r>
            <a:r>
              <a:rPr lang="en-US" sz="1050" dirty="0" err="1"/>
              <a:t>PinCode</a:t>
            </a:r>
            <a:endParaRPr lang="en-US" sz="1050" dirty="0"/>
          </a:p>
          <a:p>
            <a:pPr lvl="8"/>
            <a:r>
              <a:rPr lang="en-US" sz="1050" dirty="0"/>
              <a:t>                new </a:t>
            </a:r>
            <a:r>
              <a:rPr lang="en-US" sz="1050" dirty="0" err="1"/>
              <a:t>StrRegEx</a:t>
            </a:r>
            <a:r>
              <a:rPr lang="en-US" sz="1050" dirty="0"/>
              <a:t>(</a:t>
            </a:r>
            <a:r>
              <a:rPr lang="en-US" sz="1050" dirty="0" err="1"/>
              <a:t>emailRegex</a:t>
            </a:r>
            <a:r>
              <a:rPr lang="en-US" sz="1050" dirty="0"/>
              <a:t>) // </a:t>
            </a:r>
            <a:r>
              <a:rPr lang="en-US" sz="1050" dirty="0" smtClean="0"/>
              <a:t>Email</a:t>
            </a:r>
          </a:p>
          <a:p>
            <a:pPr lvl="8"/>
            <a:endParaRPr lang="en-US" sz="1050" dirty="0" smtClean="0"/>
          </a:p>
          <a:p>
            <a:pPr lvl="3"/>
            <a:r>
              <a:rPr lang="en-US" sz="1050" dirty="0">
                <a:solidFill>
                  <a:srgbClr val="00B388"/>
                </a:solidFill>
              </a:rPr>
              <a:t>//Parsing Bean </a:t>
            </a:r>
            <a:r>
              <a:rPr lang="en-US" sz="1050" dirty="0" err="1">
                <a:solidFill>
                  <a:srgbClr val="00B388"/>
                </a:solidFill>
              </a:rPr>
              <a:t>Obj</a:t>
            </a:r>
            <a:endParaRPr lang="en-US" sz="500" dirty="0">
              <a:solidFill>
                <a:srgbClr val="00B388"/>
              </a:solidFill>
            </a:endParaRPr>
          </a:p>
          <a:p>
            <a:pPr lvl="3"/>
            <a:r>
              <a:rPr lang="en-US" sz="1050" dirty="0" smtClean="0"/>
              <a:t>while </a:t>
            </a:r>
            <a:r>
              <a:rPr lang="en-US" sz="1050" dirty="0"/>
              <a:t>((customer = </a:t>
            </a:r>
            <a:r>
              <a:rPr lang="en-US" sz="1050" dirty="0" err="1"/>
              <a:t>beanReader.read</a:t>
            </a:r>
            <a:r>
              <a:rPr lang="en-US" sz="1050" dirty="0"/>
              <a:t>(</a:t>
            </a:r>
            <a:r>
              <a:rPr lang="en-US" sz="1050" dirty="0" err="1"/>
              <a:t>Customer.class</a:t>
            </a:r>
            <a:r>
              <a:rPr lang="en-US" sz="1050" dirty="0"/>
              <a:t>, headers, processors)) != null) {</a:t>
            </a:r>
          </a:p>
          <a:p>
            <a:pPr lvl="3"/>
            <a:r>
              <a:rPr lang="en-US" sz="1050" dirty="0"/>
              <a:t>                </a:t>
            </a:r>
            <a:r>
              <a:rPr lang="en-US" sz="1050" dirty="0" err="1"/>
              <a:t>System.out.println</a:t>
            </a:r>
            <a:r>
              <a:rPr lang="en-US" sz="1050" dirty="0"/>
              <a:t>(customer);</a:t>
            </a:r>
          </a:p>
          <a:p>
            <a:pPr lvl="3"/>
            <a:r>
              <a:rPr lang="en-US" sz="1050" dirty="0"/>
              <a:t>            }</a:t>
            </a:r>
            <a:endParaRPr lang="en-US" sz="1050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87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</a:t>
            </a:fld>
            <a:endParaRPr lang="en-US">
              <a:solidFill>
                <a:srgbClr val="617D78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4000" dirty="0" smtClean="0">
                <a:latin typeface="HP Simplified" panose="020B0604020204020204" pitchFamily="34" charset="0"/>
              </a:rPr>
              <a:t>Agenda</a:t>
            </a:r>
            <a:endParaRPr lang="en-GB" sz="1050" b="0" dirty="0">
              <a:latin typeface="HP Simplified" panose="020B06040202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650" y="1072342"/>
            <a:ext cx="8203149" cy="35495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file format do you use to manage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CSV</a:t>
            </a:r>
            <a:r>
              <a:rPr lang="en-US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CSV File </a:t>
            </a:r>
            <a:r>
              <a:rPr lang="en-US" sz="1600" dirty="0" smtClean="0"/>
              <a:t>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to Use CSV</a:t>
            </a:r>
            <a:r>
              <a:rPr lang="en-US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CSV </a:t>
            </a:r>
            <a:r>
              <a:rPr lang="en-US" sz="1600" dirty="0" smtClean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to Create CSV File?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Creating </a:t>
            </a:r>
            <a:r>
              <a:rPr lang="en-US" sz="1600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Reading/Writing </a:t>
            </a:r>
            <a:r>
              <a:rPr lang="en-US" sz="1600" dirty="0"/>
              <a:t>CSV in J2SE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Reading/Writing </a:t>
            </a:r>
            <a:r>
              <a:rPr lang="en-US" sz="1600" dirty="0"/>
              <a:t>Csv by Third </a:t>
            </a:r>
            <a:r>
              <a:rPr lang="en-US" sz="1600" dirty="0" smtClean="0"/>
              <a:t>Parties</a:t>
            </a:r>
          </a:p>
        </p:txBody>
      </p:sp>
    </p:spTree>
    <p:extLst>
      <p:ext uri="{BB962C8B-B14F-4D97-AF65-F5344CB8AC3E}">
        <p14:creationId xmlns:p14="http://schemas.microsoft.com/office/powerpoint/2010/main" val="18599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Apache Commons CSV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461" y="7742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Commons </a:t>
            </a:r>
            <a:r>
              <a:rPr lang="en-US" sz="1400" dirty="0" smtClean="0"/>
              <a:t>CSV(2014) </a:t>
            </a:r>
            <a:r>
              <a:rPr lang="en-US" sz="1400" dirty="0"/>
              <a:t>was started to unify a common and simple interface for reading and writing CSV files under an ASL license.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</a:t>
            </a:r>
            <a:r>
              <a:rPr lang="en-US" sz="1400" dirty="0"/>
              <a:t>has been bootstrapped by a code donation from </a:t>
            </a:r>
            <a:r>
              <a:rPr lang="en-US" sz="1400" dirty="0" err="1"/>
              <a:t>Netcetera</a:t>
            </a:r>
            <a:r>
              <a:rPr lang="en-US" sz="1400" dirty="0"/>
              <a:t> in Switzerland.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There </a:t>
            </a:r>
            <a:r>
              <a:rPr lang="en-US" sz="1400" dirty="0"/>
              <a:t>are three pre-existing BSD compatible CSV parsers which this component will hopefully make redundant 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r>
              <a:rPr lang="en-US" sz="1400" dirty="0" err="1">
                <a:hlinkClick r:id="rId3"/>
              </a:rPr>
              <a:t>Skife</a:t>
            </a:r>
            <a:r>
              <a:rPr lang="en-US" sz="1400" dirty="0">
                <a:hlinkClick r:id="rId3"/>
              </a:rPr>
              <a:t> CSV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Open CSV</a:t>
            </a:r>
            <a:endParaRPr lang="en-US" sz="1400" dirty="0"/>
          </a:p>
          <a:p>
            <a:pPr lvl="1"/>
            <a:r>
              <a:rPr lang="en-US" sz="1400" dirty="0" err="1">
                <a:hlinkClick r:id="rId5"/>
              </a:rPr>
              <a:t>Genjava</a:t>
            </a:r>
            <a:r>
              <a:rPr lang="en-US" sz="1400" dirty="0">
                <a:hlinkClick r:id="rId5"/>
              </a:rPr>
              <a:t> </a:t>
            </a:r>
            <a:r>
              <a:rPr lang="en-US" sz="1400" dirty="0" smtClean="0">
                <a:hlinkClick r:id="rId5"/>
              </a:rPr>
              <a:t>CSV</a:t>
            </a:r>
            <a:endParaRPr lang="en-US" sz="1400" dirty="0" smtClean="0"/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the code from </a:t>
            </a:r>
            <a:r>
              <a:rPr lang="en-US" sz="1400" dirty="0" err="1"/>
              <a:t>Netcetera</a:t>
            </a:r>
            <a:r>
              <a:rPr lang="en-US" sz="1400" dirty="0"/>
              <a:t> (org.apache.commons.csv), Martin van den </a:t>
            </a:r>
            <a:r>
              <a:rPr lang="en-US" sz="1400" dirty="0" err="1"/>
              <a:t>Bemt</a:t>
            </a:r>
            <a:r>
              <a:rPr lang="en-US" sz="1400" dirty="0"/>
              <a:t> has added an additional writer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CSV implementations</a:t>
            </a:r>
            <a:r>
              <a:rPr lang="en-US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r>
              <a:rPr lang="en-US" sz="1400" dirty="0" smtClean="0">
                <a:hlinkClick r:id="rId6"/>
              </a:rPr>
              <a:t>Super </a:t>
            </a:r>
            <a:r>
              <a:rPr lang="en-US" sz="1400" dirty="0">
                <a:hlinkClick r:id="rId6"/>
              </a:rPr>
              <a:t>CSV</a:t>
            </a:r>
            <a:endParaRPr lang="en-US" sz="1400" dirty="0"/>
          </a:p>
          <a:p>
            <a:pPr lvl="3"/>
            <a:endParaRPr lang="en-US" sz="1400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318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Apache Commons CSV API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461" y="7742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 smtClean="0">
                <a:hlinkClick r:id="rId3"/>
              </a:rPr>
              <a:t>http://commons.apache.org/proper/commons-csv/archives/1.4/apidocs/index.html</a:t>
            </a:r>
            <a:endParaRPr lang="en-US" sz="1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Writing into Csv…</a:t>
            </a:r>
            <a:br>
              <a:rPr lang="en-US" sz="1400" dirty="0" smtClean="0"/>
            </a:br>
            <a:r>
              <a:rPr lang="en-US" sz="1400" dirty="0" smtClean="0"/>
              <a:t>	Steps:-</a:t>
            </a:r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</a:t>
            </a:r>
            <a:r>
              <a:rPr lang="en-US" sz="1050" dirty="0">
                <a:solidFill>
                  <a:srgbClr val="00B388"/>
                </a:solidFill>
              </a:rPr>
              <a:t>Delimiter used in CSV file	</a:t>
            </a:r>
          </a:p>
          <a:p>
            <a:pPr lvl="3"/>
            <a:r>
              <a:rPr lang="en-US" sz="1050" dirty="0"/>
              <a:t>private static final String NEW_LINE_SEPARATOR = "\n";	</a:t>
            </a:r>
          </a:p>
          <a:p>
            <a:pPr lvl="3"/>
            <a:endParaRPr lang="en-US" sz="500" dirty="0"/>
          </a:p>
          <a:p>
            <a:pPr lvl="3"/>
            <a:r>
              <a:rPr lang="en-US" sz="1050" dirty="0">
                <a:solidFill>
                  <a:srgbClr val="00B388"/>
                </a:solidFill>
              </a:rPr>
              <a:t>//CSV file header</a:t>
            </a:r>
            <a:r>
              <a:rPr lang="en-US" sz="1050" dirty="0"/>
              <a:t>	</a:t>
            </a:r>
            <a:endParaRPr lang="en-US" sz="1050" dirty="0" smtClean="0"/>
          </a:p>
          <a:p>
            <a:pPr lvl="3"/>
            <a:r>
              <a:rPr lang="en-US" sz="1050" dirty="0" smtClean="0"/>
              <a:t>final </a:t>
            </a:r>
            <a:r>
              <a:rPr lang="en-US" sz="1050" dirty="0"/>
              <a:t>Object [] FILE_HEADER = {"id","</a:t>
            </a:r>
            <a:r>
              <a:rPr lang="en-US" sz="1050" dirty="0" err="1"/>
              <a:t>firstName</a:t>
            </a:r>
            <a:r>
              <a:rPr lang="en-US" sz="1050" dirty="0"/>
              <a:t>","</a:t>
            </a:r>
            <a:r>
              <a:rPr lang="en-US" sz="1050" dirty="0" err="1"/>
              <a:t>lastName</a:t>
            </a:r>
            <a:r>
              <a:rPr lang="en-US" sz="1050" dirty="0"/>
              <a:t>","</a:t>
            </a:r>
            <a:r>
              <a:rPr lang="en-US" sz="1050" dirty="0" err="1"/>
              <a:t>gender","age</a:t>
            </a:r>
            <a:r>
              <a:rPr lang="en-US" sz="1050" dirty="0"/>
              <a:t>"};</a:t>
            </a:r>
          </a:p>
          <a:p>
            <a:pPr lvl="3"/>
            <a:endParaRPr lang="en-US" sz="500" dirty="0"/>
          </a:p>
          <a:p>
            <a:pPr lvl="3"/>
            <a:r>
              <a:rPr lang="en-US" sz="1050" dirty="0">
                <a:solidFill>
                  <a:srgbClr val="00B388"/>
                </a:solidFill>
              </a:rPr>
              <a:t>//Create the </a:t>
            </a:r>
            <a:r>
              <a:rPr lang="en-US" sz="1050" dirty="0" err="1">
                <a:solidFill>
                  <a:srgbClr val="00B388"/>
                </a:solidFill>
              </a:rPr>
              <a:t>CSVFormat</a:t>
            </a:r>
            <a:r>
              <a:rPr lang="en-US" sz="1050" dirty="0">
                <a:solidFill>
                  <a:srgbClr val="00B388"/>
                </a:solidFill>
              </a:rPr>
              <a:t> object with "\n" as a record delimiter       </a:t>
            </a:r>
          </a:p>
          <a:p>
            <a:pPr lvl="3"/>
            <a:r>
              <a:rPr lang="en-US" sz="1050" dirty="0"/>
              <a:t> </a:t>
            </a:r>
            <a:r>
              <a:rPr lang="en-US" sz="1050" dirty="0" err="1"/>
              <a:t>CSVFormat</a:t>
            </a:r>
            <a:r>
              <a:rPr lang="en-US" sz="1050" dirty="0"/>
              <a:t> </a:t>
            </a:r>
            <a:r>
              <a:rPr lang="en-US" sz="1050" dirty="0" err="1"/>
              <a:t>csvFileFormat</a:t>
            </a:r>
            <a:r>
              <a:rPr lang="en-US" sz="1050" dirty="0"/>
              <a:t> = </a:t>
            </a:r>
            <a:r>
              <a:rPr lang="en-US" sz="1050" dirty="0" err="1"/>
              <a:t>CSVFormat.DEFAULT.withRecordSeparator</a:t>
            </a:r>
            <a:r>
              <a:rPr lang="en-US" sz="1050" dirty="0"/>
              <a:t>(NEW_LINE_SEPARATOR</a:t>
            </a:r>
            <a:r>
              <a:rPr lang="en-US" sz="1050" dirty="0" smtClean="0"/>
              <a:t>);</a:t>
            </a:r>
          </a:p>
          <a:p>
            <a:pPr lvl="3"/>
            <a:endParaRPr lang="en-US" sz="500" dirty="0" smtClean="0"/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</a:t>
            </a:r>
            <a:r>
              <a:rPr lang="en-US" sz="1050" dirty="0">
                <a:solidFill>
                  <a:srgbClr val="00B388"/>
                </a:solidFill>
              </a:rPr>
              <a:t>initialize </a:t>
            </a:r>
            <a:r>
              <a:rPr lang="en-US" sz="1050" dirty="0" err="1">
                <a:solidFill>
                  <a:srgbClr val="00B388"/>
                </a:solidFill>
              </a:rPr>
              <a:t>FileWriter</a:t>
            </a:r>
            <a:r>
              <a:rPr lang="en-US" sz="1050" dirty="0">
                <a:solidFill>
                  <a:srgbClr val="00B388"/>
                </a:solidFill>
              </a:rPr>
              <a:t> object	</a:t>
            </a:r>
            <a:r>
              <a:rPr lang="en-US" sz="1050" dirty="0"/>
              <a:t>	</a:t>
            </a:r>
          </a:p>
          <a:p>
            <a:pPr lvl="3"/>
            <a:r>
              <a:rPr lang="en-US" sz="1050" dirty="0" err="1" smtClean="0"/>
              <a:t>fileWriter</a:t>
            </a:r>
            <a:r>
              <a:rPr lang="en-US" sz="1050" dirty="0" smtClean="0"/>
              <a:t> </a:t>
            </a:r>
            <a:r>
              <a:rPr lang="en-US" sz="1050" dirty="0"/>
              <a:t>= new </a:t>
            </a:r>
            <a:r>
              <a:rPr lang="en-US" sz="1050" dirty="0" err="1"/>
              <a:t>FileWriter</a:t>
            </a:r>
            <a:r>
              <a:rPr lang="en-US" sz="1050" dirty="0"/>
              <a:t>(</a:t>
            </a:r>
            <a:r>
              <a:rPr lang="en-US" sz="1050" dirty="0" err="1"/>
              <a:t>fileName</a:t>
            </a:r>
            <a:r>
              <a:rPr lang="en-US" sz="1050" dirty="0" smtClean="0"/>
              <a:t>);</a:t>
            </a:r>
          </a:p>
          <a:p>
            <a:pPr lvl="3"/>
            <a:r>
              <a:rPr lang="en-US" sz="1050" dirty="0"/>
              <a:t>	</a:t>
            </a:r>
            <a:endParaRPr lang="en-US" sz="1050" dirty="0" smtClean="0"/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</a:t>
            </a:r>
            <a:r>
              <a:rPr lang="en-US" sz="1050" dirty="0">
                <a:solidFill>
                  <a:srgbClr val="00B388"/>
                </a:solidFill>
              </a:rPr>
              <a:t>initialize </a:t>
            </a:r>
            <a:r>
              <a:rPr lang="en-US" sz="1050" dirty="0" err="1">
                <a:solidFill>
                  <a:srgbClr val="00B388"/>
                </a:solidFill>
              </a:rPr>
              <a:t>CSVPrinter</a:t>
            </a:r>
            <a:r>
              <a:rPr lang="en-US" sz="1050" dirty="0">
                <a:solidFill>
                  <a:srgbClr val="00B388"/>
                </a:solidFill>
              </a:rPr>
              <a:t> object </a:t>
            </a:r>
            <a:r>
              <a:rPr lang="en-US" sz="1050" dirty="0"/>
              <a:t>	 </a:t>
            </a:r>
            <a:endParaRPr lang="en-US" sz="1050" dirty="0" smtClean="0"/>
          </a:p>
          <a:p>
            <a:pPr lvl="3"/>
            <a:r>
              <a:rPr lang="en-US" sz="1050" dirty="0" err="1" smtClean="0"/>
              <a:t>csvFilePrinter</a:t>
            </a:r>
            <a:r>
              <a:rPr lang="en-US" sz="1050" dirty="0" smtClean="0"/>
              <a:t> </a:t>
            </a:r>
            <a:r>
              <a:rPr lang="en-US" sz="1050" dirty="0"/>
              <a:t>= new </a:t>
            </a:r>
            <a:r>
              <a:rPr lang="en-US" sz="1050" dirty="0" err="1"/>
              <a:t>CSVPrinter</a:t>
            </a:r>
            <a:r>
              <a:rPr lang="en-US" sz="1050" dirty="0"/>
              <a:t>(</a:t>
            </a:r>
            <a:r>
              <a:rPr lang="en-US" sz="1050" dirty="0" err="1"/>
              <a:t>fileWriter</a:t>
            </a:r>
            <a:r>
              <a:rPr lang="en-US" sz="1050" dirty="0"/>
              <a:t>, </a:t>
            </a:r>
            <a:r>
              <a:rPr lang="en-US" sz="1050" dirty="0" err="1"/>
              <a:t>csvFileFormat</a:t>
            </a:r>
            <a:r>
              <a:rPr lang="en-US" sz="1050" dirty="0" smtClean="0"/>
              <a:t>);</a:t>
            </a:r>
          </a:p>
          <a:p>
            <a:pPr lvl="3"/>
            <a:r>
              <a:rPr lang="en-US" sz="1050" dirty="0"/>
              <a:t>	</a:t>
            </a:r>
            <a:endParaRPr lang="en-US" sz="1050" dirty="0" smtClean="0"/>
          </a:p>
          <a:p>
            <a:pPr lvl="3"/>
            <a:r>
              <a:rPr lang="en-US" sz="1050" dirty="0" smtClean="0"/>
              <a:t> </a:t>
            </a:r>
            <a:r>
              <a:rPr lang="en-US" sz="1050" dirty="0">
                <a:solidFill>
                  <a:srgbClr val="00B388"/>
                </a:solidFill>
              </a:rPr>
              <a:t>//Create CSV file header</a:t>
            </a:r>
            <a:r>
              <a:rPr lang="en-US" sz="1050" dirty="0"/>
              <a:t>	  </a:t>
            </a:r>
            <a:endParaRPr lang="en-US" sz="1050" dirty="0" smtClean="0"/>
          </a:p>
          <a:p>
            <a:pPr lvl="3"/>
            <a:r>
              <a:rPr lang="en-US" sz="1050" dirty="0" smtClean="0"/>
              <a:t> </a:t>
            </a:r>
            <a:r>
              <a:rPr lang="en-US" sz="1050" dirty="0" err="1"/>
              <a:t>csvFilePrinter.printRecord</a:t>
            </a:r>
            <a:r>
              <a:rPr lang="en-US" sz="1050" dirty="0"/>
              <a:t>(FILE_HEADER</a:t>
            </a:r>
            <a:r>
              <a:rPr lang="en-US" sz="1050" dirty="0" smtClean="0"/>
              <a:t>);</a:t>
            </a:r>
          </a:p>
          <a:p>
            <a:pPr lvl="3"/>
            <a:endParaRPr lang="en-US" sz="1050" dirty="0" smtClean="0"/>
          </a:p>
          <a:p>
            <a:pPr lvl="3"/>
            <a:r>
              <a:rPr lang="en-US" sz="1050" dirty="0">
                <a:solidFill>
                  <a:srgbClr val="00B388"/>
                </a:solidFill>
              </a:rPr>
              <a:t>//Write a new student object list to the CSV </a:t>
            </a:r>
            <a:r>
              <a:rPr lang="en-US" sz="1050" dirty="0" smtClean="0">
                <a:solidFill>
                  <a:srgbClr val="00B388"/>
                </a:solidFill>
              </a:rPr>
              <a:t>file</a:t>
            </a:r>
          </a:p>
          <a:p>
            <a:pPr lvl="3"/>
            <a:r>
              <a:rPr lang="en-US" sz="1050" dirty="0" err="1" smtClean="0"/>
              <a:t>csvFilePrinter.printRecord</a:t>
            </a:r>
            <a:r>
              <a:rPr lang="en-US" sz="1050" dirty="0" smtClean="0"/>
              <a:t>(</a:t>
            </a:r>
            <a:r>
              <a:rPr lang="en-US" sz="1050" dirty="0" err="1" smtClean="0"/>
              <a:t>studentDataRecord</a:t>
            </a:r>
            <a:r>
              <a:rPr lang="en-US" sz="1050" dirty="0"/>
              <a:t>);</a:t>
            </a:r>
          </a:p>
          <a:p>
            <a:pPr lvl="3"/>
            <a:endParaRPr lang="en-US" sz="1400" dirty="0" smtClean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07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smtClean="0"/>
              <a:t>Apache Commons CSV 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4022" y="7742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hlinkClick r:id="rId3"/>
              </a:rPr>
              <a:t>http://</a:t>
            </a:r>
            <a:r>
              <a:rPr lang="en-US" sz="1400" u="sng" dirty="0" smtClean="0">
                <a:hlinkClick r:id="rId3"/>
              </a:rPr>
              <a:t>commons.apache.org/proper/commons-csv/archives/1.4/apidocs/index.html</a:t>
            </a:r>
            <a:endParaRPr lang="en-US" sz="1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sng" dirty="0"/>
          </a:p>
          <a:p>
            <a:r>
              <a:rPr lang="en-US" sz="1400" dirty="0" smtClean="0"/>
              <a:t>Reading from Csv…</a:t>
            </a:r>
            <a:br>
              <a:rPr lang="en-US" sz="1400" dirty="0" smtClean="0"/>
            </a:br>
            <a:r>
              <a:rPr lang="en-US" sz="1400" dirty="0" smtClean="0"/>
              <a:t>	Steps:-</a:t>
            </a:r>
          </a:p>
          <a:p>
            <a:pPr lvl="3"/>
            <a:endParaRPr lang="en-US" sz="500" dirty="0" smtClean="0"/>
          </a:p>
          <a:p>
            <a:pPr lvl="3"/>
            <a:endParaRPr lang="en-US" sz="500" dirty="0" smtClean="0"/>
          </a:p>
          <a:p>
            <a:pPr lvl="3"/>
            <a:r>
              <a:rPr lang="en-US" sz="1050" dirty="0" smtClean="0">
                <a:solidFill>
                  <a:srgbClr val="FF0000"/>
                </a:solidFill>
              </a:rPr>
              <a:t>//CSV file header</a:t>
            </a:r>
            <a:r>
              <a:rPr lang="en-US" sz="1050" dirty="0" smtClean="0"/>
              <a:t>	</a:t>
            </a:r>
          </a:p>
          <a:p>
            <a:pPr lvl="3"/>
            <a:r>
              <a:rPr lang="en-US" sz="1050" dirty="0" smtClean="0"/>
              <a:t>final Object [] FILE_HEADER = {"id","</a:t>
            </a:r>
            <a:r>
              <a:rPr lang="en-US" sz="1050" dirty="0" err="1" smtClean="0"/>
              <a:t>firstName</a:t>
            </a:r>
            <a:r>
              <a:rPr lang="en-US" sz="1050" dirty="0" smtClean="0"/>
              <a:t>","</a:t>
            </a:r>
            <a:r>
              <a:rPr lang="en-US" sz="1050" dirty="0" err="1" smtClean="0"/>
              <a:t>lastName</a:t>
            </a:r>
            <a:r>
              <a:rPr lang="en-US" sz="1050" dirty="0" smtClean="0"/>
              <a:t>","</a:t>
            </a:r>
            <a:r>
              <a:rPr lang="en-US" sz="1050" dirty="0" err="1" smtClean="0"/>
              <a:t>gender","age</a:t>
            </a:r>
            <a:r>
              <a:rPr lang="en-US" sz="1050" dirty="0" smtClean="0"/>
              <a:t>"};</a:t>
            </a:r>
          </a:p>
          <a:p>
            <a:pPr lvl="3"/>
            <a:endParaRPr lang="en-US" sz="500" dirty="0" smtClean="0"/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//Create the </a:t>
            </a:r>
            <a:r>
              <a:rPr lang="en-US" sz="1050" dirty="0" err="1" smtClean="0">
                <a:solidFill>
                  <a:srgbClr val="00B388"/>
                </a:solidFill>
              </a:rPr>
              <a:t>CSVFormat</a:t>
            </a:r>
            <a:r>
              <a:rPr lang="en-US" sz="1050" dirty="0" smtClean="0">
                <a:solidFill>
                  <a:srgbClr val="00B388"/>
                </a:solidFill>
              </a:rPr>
              <a:t> object with "\n" as a record delimiter       </a:t>
            </a:r>
          </a:p>
          <a:p>
            <a:pPr lvl="3"/>
            <a:r>
              <a:rPr lang="en-US" sz="1050" dirty="0" smtClean="0"/>
              <a:t> </a:t>
            </a:r>
            <a:r>
              <a:rPr lang="en-US" sz="1050" dirty="0" err="1" smtClean="0"/>
              <a:t>CSVFormat</a:t>
            </a:r>
            <a:r>
              <a:rPr lang="en-US" sz="1050" dirty="0" smtClean="0"/>
              <a:t> </a:t>
            </a:r>
            <a:r>
              <a:rPr lang="en-US" sz="1050" dirty="0" err="1" smtClean="0"/>
              <a:t>csvFileFormat</a:t>
            </a:r>
            <a:r>
              <a:rPr lang="en-US" sz="1050" dirty="0" smtClean="0"/>
              <a:t> = </a:t>
            </a:r>
            <a:r>
              <a:rPr lang="en-US" sz="1050" dirty="0" err="1" smtClean="0"/>
              <a:t>CSVFormat.DEFAULT.withHeader</a:t>
            </a:r>
            <a:r>
              <a:rPr lang="en-US" sz="1050" dirty="0" smtClean="0"/>
              <a:t>(</a:t>
            </a:r>
            <a:r>
              <a:rPr lang="en-US" sz="1050" dirty="0"/>
              <a:t>FILE_HEADER </a:t>
            </a:r>
            <a:r>
              <a:rPr lang="en-US" sz="1050" dirty="0" smtClean="0"/>
              <a:t>);</a:t>
            </a:r>
          </a:p>
          <a:p>
            <a:pPr lvl="3"/>
            <a:endParaRPr lang="en-US" sz="500" dirty="0" smtClean="0">
              <a:solidFill>
                <a:srgbClr val="00B388"/>
              </a:solidFill>
            </a:endParaRPr>
          </a:p>
          <a:p>
            <a:pPr lvl="3"/>
            <a:r>
              <a:rPr lang="en-US" sz="1050" dirty="0">
                <a:solidFill>
                  <a:srgbClr val="00B388"/>
                </a:solidFill>
              </a:rPr>
              <a:t>//initialize </a:t>
            </a:r>
            <a:r>
              <a:rPr lang="en-US" sz="1050" dirty="0" err="1">
                <a:solidFill>
                  <a:srgbClr val="00B388"/>
                </a:solidFill>
              </a:rPr>
              <a:t>FileReader</a:t>
            </a:r>
            <a:r>
              <a:rPr lang="en-US" sz="1050" dirty="0">
                <a:solidFill>
                  <a:srgbClr val="00B388"/>
                </a:solidFill>
              </a:rPr>
              <a:t> object</a:t>
            </a:r>
          </a:p>
          <a:p>
            <a:pPr lvl="3"/>
            <a:r>
              <a:rPr lang="en-US" sz="1050" dirty="0"/>
              <a:t> </a:t>
            </a:r>
            <a:r>
              <a:rPr lang="en-US" sz="1050" dirty="0" err="1" smtClean="0"/>
              <a:t>fileReader</a:t>
            </a:r>
            <a:r>
              <a:rPr lang="en-US" sz="1050" dirty="0" smtClean="0"/>
              <a:t> </a:t>
            </a:r>
            <a:r>
              <a:rPr lang="en-US" sz="1050" dirty="0"/>
              <a:t>= new </a:t>
            </a:r>
            <a:r>
              <a:rPr lang="en-US" sz="1050" dirty="0" err="1"/>
              <a:t>FileReader</a:t>
            </a:r>
            <a:r>
              <a:rPr lang="en-US" sz="1050" dirty="0"/>
              <a:t>(</a:t>
            </a:r>
            <a:r>
              <a:rPr lang="en-US" sz="1050" dirty="0" err="1"/>
              <a:t>fileName</a:t>
            </a:r>
            <a:r>
              <a:rPr lang="en-US" sz="1050" dirty="0"/>
              <a:t>);</a:t>
            </a:r>
          </a:p>
          <a:p>
            <a:pPr lvl="3"/>
            <a:r>
              <a:rPr lang="en-US" sz="1050" dirty="0"/>
              <a:t>            </a:t>
            </a:r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 //</a:t>
            </a:r>
            <a:r>
              <a:rPr lang="en-US" sz="1050" dirty="0">
                <a:solidFill>
                  <a:srgbClr val="00B388"/>
                </a:solidFill>
              </a:rPr>
              <a:t>initialize </a:t>
            </a:r>
            <a:r>
              <a:rPr lang="en-US" sz="1050" dirty="0" err="1">
                <a:solidFill>
                  <a:srgbClr val="00B388"/>
                </a:solidFill>
              </a:rPr>
              <a:t>CSVParser</a:t>
            </a:r>
            <a:r>
              <a:rPr lang="en-US" sz="1050" dirty="0">
                <a:solidFill>
                  <a:srgbClr val="00B388"/>
                </a:solidFill>
              </a:rPr>
              <a:t> object</a:t>
            </a:r>
          </a:p>
          <a:p>
            <a:pPr lvl="3"/>
            <a:r>
              <a:rPr lang="en-US" sz="1050" dirty="0" smtClean="0"/>
              <a:t> </a:t>
            </a:r>
            <a:r>
              <a:rPr lang="en-US" sz="1050" dirty="0" err="1" smtClean="0"/>
              <a:t>csvFileParser</a:t>
            </a:r>
            <a:r>
              <a:rPr lang="en-US" sz="1050" dirty="0" smtClean="0"/>
              <a:t> </a:t>
            </a:r>
            <a:r>
              <a:rPr lang="en-US" sz="1050" dirty="0"/>
              <a:t>= new </a:t>
            </a:r>
            <a:r>
              <a:rPr lang="en-US" sz="1050" dirty="0" err="1"/>
              <a:t>CSVParser</a:t>
            </a:r>
            <a:r>
              <a:rPr lang="en-US" sz="1050" dirty="0"/>
              <a:t>(</a:t>
            </a:r>
            <a:r>
              <a:rPr lang="en-US" sz="1050" dirty="0" err="1"/>
              <a:t>fileReader</a:t>
            </a:r>
            <a:r>
              <a:rPr lang="en-US" sz="1050" dirty="0"/>
              <a:t>, </a:t>
            </a:r>
            <a:r>
              <a:rPr lang="en-US" sz="1050" dirty="0" err="1"/>
              <a:t>csvFileFormat</a:t>
            </a:r>
            <a:r>
              <a:rPr lang="en-US" sz="1050" dirty="0"/>
              <a:t>);</a:t>
            </a:r>
          </a:p>
          <a:p>
            <a:pPr lvl="3"/>
            <a:r>
              <a:rPr lang="en-US" sz="1050" dirty="0"/>
              <a:t>            </a:t>
            </a:r>
          </a:p>
          <a:p>
            <a:pPr lvl="3"/>
            <a:r>
              <a:rPr lang="en-US" sz="1050" dirty="0" smtClean="0"/>
              <a:t>  </a:t>
            </a:r>
            <a:r>
              <a:rPr lang="en-US" sz="1050" dirty="0" smtClean="0">
                <a:solidFill>
                  <a:srgbClr val="00B388"/>
                </a:solidFill>
              </a:rPr>
              <a:t>//</a:t>
            </a:r>
            <a:r>
              <a:rPr lang="en-US" sz="1050" dirty="0">
                <a:solidFill>
                  <a:srgbClr val="00B388"/>
                </a:solidFill>
              </a:rPr>
              <a:t>Get a list of CSV file records</a:t>
            </a:r>
          </a:p>
          <a:p>
            <a:pPr lvl="3"/>
            <a:r>
              <a:rPr lang="en-US" sz="1050" dirty="0" smtClean="0"/>
              <a:t>  List&lt;</a:t>
            </a:r>
            <a:r>
              <a:rPr lang="en-US" sz="1050" dirty="0" err="1" smtClean="0"/>
              <a:t>CSVRecord</a:t>
            </a:r>
            <a:r>
              <a:rPr lang="en-US" sz="1050" dirty="0"/>
              <a:t>&gt; </a:t>
            </a:r>
            <a:r>
              <a:rPr lang="en-US" sz="1050" dirty="0" err="1"/>
              <a:t>csvRecords</a:t>
            </a:r>
            <a:r>
              <a:rPr lang="en-US" sz="1050" dirty="0"/>
              <a:t> = </a:t>
            </a:r>
            <a:r>
              <a:rPr lang="en-US" sz="1050" dirty="0" err="1"/>
              <a:t>csvFileParser.getRecords</a:t>
            </a:r>
            <a:r>
              <a:rPr lang="en-US" sz="1050" dirty="0"/>
              <a:t>(); </a:t>
            </a:r>
          </a:p>
          <a:p>
            <a:pPr lvl="3"/>
            <a:r>
              <a:rPr lang="en-US" sz="1050" dirty="0"/>
              <a:t> </a:t>
            </a:r>
            <a:endParaRPr lang="en-US" sz="1050" dirty="0" smtClean="0"/>
          </a:p>
          <a:p>
            <a:pPr lvl="3"/>
            <a:r>
              <a:rPr lang="en-US" sz="1050" dirty="0" smtClean="0">
                <a:solidFill>
                  <a:srgbClr val="00B388"/>
                </a:solidFill>
              </a:rPr>
              <a:t>//Get the records from </a:t>
            </a:r>
            <a:r>
              <a:rPr lang="en-US" sz="1050" dirty="0" err="1" smtClean="0">
                <a:solidFill>
                  <a:srgbClr val="00B388"/>
                </a:solidFill>
              </a:rPr>
              <a:t>csvRecords</a:t>
            </a:r>
            <a:r>
              <a:rPr lang="en-US" sz="1050" dirty="0" smtClean="0">
                <a:solidFill>
                  <a:srgbClr val="00B388"/>
                </a:solidFill>
              </a:rPr>
              <a:t> list</a:t>
            </a:r>
          </a:p>
          <a:p>
            <a:pPr lvl="3"/>
            <a:r>
              <a:rPr lang="en-US" sz="1050" dirty="0" smtClean="0"/>
              <a:t>for(Student </a:t>
            </a:r>
            <a:r>
              <a:rPr lang="en-US" sz="1050" dirty="0" err="1" smtClean="0"/>
              <a:t>student:csvRecords</a:t>
            </a:r>
            <a:r>
              <a:rPr lang="en-US" sz="1050" dirty="0" smtClean="0"/>
              <a:t>){  . . . .     }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1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Csvbeans</a:t>
            </a:r>
            <a:r>
              <a:rPr lang="en-US" sz="2400" dirty="0" smtClean="0"/>
              <a:t> </a:t>
            </a:r>
            <a:r>
              <a:rPr lang="en-US" sz="2400" dirty="0" err="1" smtClean="0"/>
              <a:t>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34022" y="7742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http://www.csvbeans.org/maven-reports.html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will support for multiple classes with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the properties and </a:t>
            </a:r>
            <a:r>
              <a:rPr lang="en-US" sz="1400" dirty="0" err="1" smtClean="0"/>
              <a:t>pojo</a:t>
            </a:r>
            <a:r>
              <a:rPr lang="en-US" sz="1400" dirty="0" smtClean="0"/>
              <a:t> classes specify in XML configuration file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will support the dependency injection feature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96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csvbeans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8960" y="1057451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US" sz="1050" b="1" dirty="0" smtClean="0">
                <a:solidFill>
                  <a:srgbClr val="C00000"/>
                </a:solidFill>
              </a:rPr>
              <a:t>XML file Syntax :-</a:t>
            </a:r>
          </a:p>
          <a:p>
            <a:pPr lvl="1"/>
            <a:r>
              <a:rPr lang="en-US" sz="1050" b="1" dirty="0" smtClean="0">
                <a:solidFill>
                  <a:srgbClr val="C00000"/>
                </a:solidFill>
              </a:rPr>
              <a:t>---------------------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csvbeans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strategy&gt;</a:t>
            </a:r>
          </a:p>
          <a:p>
            <a:pPr lvl="3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&lt;parser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“parser class name"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pPr lvl="3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&lt;builder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“builder class name"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&lt;/strategy&gt;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&lt;record start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“first line value"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n-US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pojo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class name"&gt;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&lt;field 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“field name"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maxLen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=“size"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required="true" /&gt;</a:t>
            </a:r>
          </a:p>
          <a:p>
            <a:pPr lvl="3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- - - - </a:t>
            </a:r>
          </a:p>
          <a:p>
            <a:pPr lvl="3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bean 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“reference field name"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=“reference field class name”&gt;</a:t>
            </a:r>
          </a:p>
          <a:p>
            <a:pPr lvl="3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&lt;field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“field name"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maxLen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=“.."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required="true"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pPr lvl="3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bean&gt;</a:t>
            </a:r>
          </a:p>
          <a:p>
            <a:pPr lvl="2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&lt;/record&gt;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csvbeans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endParaRPr lang="en-US" sz="105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3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61904" y="331976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Csvbeans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8960" y="9266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US" sz="1400" b="1" dirty="0">
                <a:solidFill>
                  <a:srgbClr val="C00000"/>
                </a:solidFill>
              </a:rPr>
              <a:t>Example xml file…</a:t>
            </a:r>
          </a:p>
          <a:p>
            <a:pPr lvl="1"/>
            <a:r>
              <a:rPr lang="en-US" sz="1400" b="1" dirty="0" smtClean="0"/>
              <a:t>--------------------------</a:t>
            </a:r>
          </a:p>
          <a:p>
            <a:pPr lvl="1"/>
            <a:endParaRPr lang="en-US" sz="1050" dirty="0"/>
          </a:p>
          <a:p>
            <a:pPr lvl="1"/>
            <a:r>
              <a:rPr lang="en-US" sz="1400" dirty="0"/>
              <a:t>&lt;</a:t>
            </a:r>
            <a:r>
              <a:rPr lang="en-US" sz="1400" dirty="0" err="1"/>
              <a:t>csvbeans</a:t>
            </a:r>
            <a:r>
              <a:rPr lang="en-US" sz="1400" dirty="0"/>
              <a:t>&gt;</a:t>
            </a:r>
          </a:p>
          <a:p>
            <a:pPr lvl="2"/>
            <a:r>
              <a:rPr lang="en-US" sz="1400" dirty="0" smtClean="0"/>
              <a:t>&lt;</a:t>
            </a:r>
            <a:r>
              <a:rPr lang="en-US" sz="1400" dirty="0"/>
              <a:t>strategy&gt;</a:t>
            </a:r>
          </a:p>
          <a:p>
            <a:pPr lvl="3"/>
            <a:r>
              <a:rPr lang="en-US" sz="1400" dirty="0"/>
              <a:t>&lt;parser </a:t>
            </a:r>
            <a:r>
              <a:rPr lang="en-US" sz="1400" dirty="0" err="1"/>
              <a:t>className</a:t>
            </a:r>
            <a:r>
              <a:rPr lang="en-US" sz="1400" dirty="0"/>
              <a:t>=</a:t>
            </a:r>
            <a:r>
              <a:rPr lang="en-US" sz="1400" i="1" dirty="0"/>
              <a:t>"</a:t>
            </a:r>
            <a:r>
              <a:rPr lang="en-US" sz="1400" i="1" dirty="0" err="1"/>
              <a:t>org.csvbeans.parsers.CSVParser</a:t>
            </a:r>
            <a:r>
              <a:rPr lang="en-US" sz="1400" i="1" dirty="0"/>
              <a:t>" /&gt;</a:t>
            </a:r>
          </a:p>
          <a:p>
            <a:pPr lvl="3"/>
            <a:r>
              <a:rPr lang="en-US" sz="1400" dirty="0"/>
              <a:t>&lt;builder </a:t>
            </a:r>
            <a:r>
              <a:rPr lang="en-US" sz="1400" dirty="0" err="1"/>
              <a:t>className</a:t>
            </a:r>
            <a:r>
              <a:rPr lang="en-US" sz="1400" dirty="0"/>
              <a:t>=</a:t>
            </a:r>
            <a:r>
              <a:rPr lang="en-US" sz="1400" i="1" dirty="0"/>
              <a:t>"</a:t>
            </a:r>
            <a:r>
              <a:rPr lang="en-US" sz="1400" i="1" dirty="0" err="1"/>
              <a:t>org.csvbeans.builders.CSVBuilder</a:t>
            </a:r>
            <a:r>
              <a:rPr lang="en-US" sz="1400" i="1" dirty="0"/>
              <a:t>" /&gt;</a:t>
            </a:r>
          </a:p>
          <a:p>
            <a:pPr lvl="2"/>
            <a:r>
              <a:rPr lang="en-US" sz="1400" dirty="0"/>
              <a:t>&lt;/strategy&gt;</a:t>
            </a:r>
          </a:p>
          <a:p>
            <a:pPr lvl="2"/>
            <a:r>
              <a:rPr lang="en-US" sz="1400" dirty="0"/>
              <a:t>&lt;record start=</a:t>
            </a:r>
            <a:r>
              <a:rPr lang="en-US" sz="1400" i="1" dirty="0"/>
              <a:t>"# Products" </a:t>
            </a:r>
            <a:r>
              <a:rPr lang="en-US" sz="1400" i="1" dirty="0" err="1"/>
              <a:t>className</a:t>
            </a:r>
            <a:r>
              <a:rPr lang="en-US" sz="1400" i="1" dirty="0"/>
              <a:t>="</a:t>
            </a:r>
            <a:r>
              <a:rPr lang="en-US" sz="1400" i="1" dirty="0" err="1"/>
              <a:t>org.csvbeans.samples.quickstart.Product</a:t>
            </a:r>
            <a:r>
              <a:rPr lang="en-US" sz="1400" i="1" dirty="0"/>
              <a:t>"&gt;</a:t>
            </a:r>
          </a:p>
          <a:p>
            <a:pPr lvl="3"/>
            <a:r>
              <a:rPr lang="en-US" sz="1400" dirty="0"/>
              <a:t>  &lt;field name=</a:t>
            </a:r>
            <a:r>
              <a:rPr lang="en-US" sz="1400" i="1" dirty="0"/>
              <a:t>"id" </a:t>
            </a:r>
            <a:r>
              <a:rPr lang="en-US" sz="1400" i="1" dirty="0" err="1"/>
              <a:t>maxLen</a:t>
            </a:r>
            <a:r>
              <a:rPr lang="en-US" sz="1400" i="1" dirty="0"/>
              <a:t>="10" required="true" /&gt;</a:t>
            </a:r>
          </a:p>
          <a:p>
            <a:pPr lvl="3"/>
            <a:r>
              <a:rPr lang="en-US" sz="1400" dirty="0"/>
              <a:t>  &lt;field name=</a:t>
            </a:r>
            <a:r>
              <a:rPr lang="en-US" sz="1400" i="1" dirty="0"/>
              <a:t>"name" </a:t>
            </a:r>
            <a:r>
              <a:rPr lang="en-US" sz="1400" i="1" dirty="0" err="1"/>
              <a:t>maxLen</a:t>
            </a:r>
            <a:r>
              <a:rPr lang="en-US" sz="1400" i="1" dirty="0"/>
              <a:t>="100" required="true" /&gt;</a:t>
            </a:r>
          </a:p>
          <a:p>
            <a:pPr lvl="3"/>
            <a:r>
              <a:rPr lang="en-US" sz="1400" dirty="0"/>
              <a:t>  &lt;bean name=</a:t>
            </a:r>
            <a:r>
              <a:rPr lang="en-US" sz="1400" i="1" dirty="0"/>
              <a:t>"quantity" </a:t>
            </a:r>
            <a:r>
              <a:rPr lang="en-US" sz="1400" i="1" dirty="0" err="1"/>
              <a:t>className</a:t>
            </a:r>
            <a:r>
              <a:rPr lang="en-US" sz="1400" i="1" dirty="0"/>
              <a:t>="</a:t>
            </a:r>
            <a:r>
              <a:rPr lang="en-US" sz="1400" i="1" dirty="0" err="1"/>
              <a:t>org.csvbeans.samples.quickstart.Quantity</a:t>
            </a:r>
            <a:r>
              <a:rPr lang="en-US" sz="1400" i="1" dirty="0"/>
              <a:t>"&gt;</a:t>
            </a:r>
          </a:p>
          <a:p>
            <a:pPr lvl="4"/>
            <a:r>
              <a:rPr lang="en-US" sz="1400" dirty="0"/>
              <a:t>    &lt;field name=</a:t>
            </a:r>
            <a:r>
              <a:rPr lang="en-US" sz="1400" i="1" dirty="0"/>
              <a:t>"value" </a:t>
            </a:r>
            <a:r>
              <a:rPr lang="en-US" sz="1400" i="1" dirty="0" err="1"/>
              <a:t>maxLen</a:t>
            </a:r>
            <a:r>
              <a:rPr lang="en-US" sz="1400" i="1" dirty="0"/>
              <a:t>="3" required="true" /&gt;</a:t>
            </a:r>
          </a:p>
          <a:p>
            <a:pPr lvl="4"/>
            <a:r>
              <a:rPr lang="en-US" sz="1400" dirty="0"/>
              <a:t>    &lt;field name=</a:t>
            </a:r>
            <a:r>
              <a:rPr lang="en-US" sz="1400" i="1" dirty="0"/>
              <a:t>"units" </a:t>
            </a:r>
            <a:r>
              <a:rPr lang="en-US" sz="1400" i="1" dirty="0" err="1"/>
              <a:t>maxLen</a:t>
            </a:r>
            <a:r>
              <a:rPr lang="en-US" sz="1400" i="1" dirty="0"/>
              <a:t>="4" required="true" /&gt;</a:t>
            </a:r>
          </a:p>
          <a:p>
            <a:pPr lvl="3"/>
            <a:r>
              <a:rPr lang="en-US" sz="1400" dirty="0"/>
              <a:t>  &lt;/bean&gt;</a:t>
            </a:r>
          </a:p>
          <a:p>
            <a:pPr lvl="2"/>
            <a:r>
              <a:rPr lang="en-US" sz="1400" dirty="0"/>
              <a:t>&lt;/record&gt;</a:t>
            </a:r>
          </a:p>
          <a:p>
            <a:pPr lvl="1"/>
            <a:r>
              <a:rPr lang="en-US" sz="1400" dirty="0" smtClean="0"/>
              <a:t>&lt;/</a:t>
            </a:r>
            <a:r>
              <a:rPr lang="en-US" sz="1400" dirty="0" err="1"/>
              <a:t>csvbeans</a:t>
            </a:r>
            <a:r>
              <a:rPr lang="en-US" sz="1400" dirty="0"/>
              <a:t>&gt;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6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Csvbeans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9504" y="774204"/>
            <a:ext cx="8944495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US" sz="1400" dirty="0" smtClean="0"/>
              <a:t>Reading from csv to Bean….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Steps…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/>
              <a:t>		</a:t>
            </a:r>
            <a:r>
              <a:rPr lang="en-US" sz="1400" dirty="0" smtClean="0"/>
              <a:t>//</a:t>
            </a:r>
            <a:r>
              <a:rPr lang="en-US" sz="1400" dirty="0" smtClean="0">
                <a:solidFill>
                  <a:srgbClr val="00B388"/>
                </a:solidFill>
              </a:rPr>
              <a:t>specify the file parser for reading mapping file</a:t>
            </a:r>
            <a:endParaRPr lang="en-US" sz="1400" dirty="0">
              <a:solidFill>
                <a:srgbClr val="00B388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	        	</a:t>
            </a:r>
            <a:r>
              <a:rPr lang="en-US" sz="1200" dirty="0" err="1" smtClean="0"/>
              <a:t>SpecificationsFileParser</a:t>
            </a:r>
            <a:r>
              <a:rPr lang="en-US" sz="1200" dirty="0" smtClean="0"/>
              <a:t> </a:t>
            </a:r>
            <a:r>
              <a:rPr lang="en-US" sz="1200" dirty="0"/>
              <a:t>parser = </a:t>
            </a:r>
            <a:r>
              <a:rPr lang="en-US" sz="1200" b="1" dirty="0"/>
              <a:t>new </a:t>
            </a:r>
            <a:r>
              <a:rPr lang="en-US" sz="1200" b="1" dirty="0" err="1"/>
              <a:t>SpecificationsFileParser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       </a:t>
            </a:r>
            <a:r>
              <a:rPr lang="en-US" sz="1200" dirty="0" smtClean="0"/>
              <a:t>	           </a:t>
            </a:r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err="1"/>
              <a:t>SpecificationsFile</a:t>
            </a:r>
            <a:r>
              <a:rPr lang="en-US" sz="1200" dirty="0"/>
              <a:t> specs = </a:t>
            </a:r>
            <a:r>
              <a:rPr lang="en-US" sz="1200" dirty="0" err="1"/>
              <a:t>parser.parse</a:t>
            </a:r>
            <a:r>
              <a:rPr lang="en-US" sz="1200" dirty="0"/>
              <a:t>("</a:t>
            </a:r>
            <a:r>
              <a:rPr lang="en-US" sz="1200" dirty="0" err="1"/>
              <a:t>src</a:t>
            </a:r>
            <a:r>
              <a:rPr lang="en-US" sz="1200" dirty="0"/>
              <a:t>/main/resources/</a:t>
            </a:r>
            <a:r>
              <a:rPr lang="en-US" sz="1200" dirty="0" err="1"/>
              <a:t>conf</a:t>
            </a:r>
            <a:r>
              <a:rPr lang="en-US" sz="1200" dirty="0"/>
              <a:t>/mapping.xml</a:t>
            </a:r>
            <a:r>
              <a:rPr lang="en-US" sz="1200" dirty="0" smtClean="0"/>
              <a:t>");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00B388"/>
                </a:solidFill>
              </a:rPr>
              <a:t>			//Get the Parser strategy object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</a:t>
            </a:r>
            <a:r>
              <a:rPr lang="en-US" sz="1200" dirty="0" err="1" smtClean="0"/>
              <a:t>ParserStrategy</a:t>
            </a:r>
            <a:r>
              <a:rPr lang="en-US" sz="1200" dirty="0" smtClean="0"/>
              <a:t> parser= </a:t>
            </a:r>
            <a:r>
              <a:rPr lang="en-US" sz="1200" dirty="0" err="1" smtClean="0"/>
              <a:t>specs.getParsingStrategy</a:t>
            </a:r>
            <a:r>
              <a:rPr lang="en-US" sz="1200" dirty="0"/>
              <a:t>();</a:t>
            </a:r>
          </a:p>
          <a:p>
            <a:pPr lvl="2"/>
            <a:r>
              <a:rPr lang="en-US" sz="1200" dirty="0"/>
              <a:t>           </a:t>
            </a:r>
            <a:r>
              <a:rPr lang="en-US" sz="1200" dirty="0" err="1" smtClean="0"/>
              <a:t>parser.addBeans</a:t>
            </a:r>
            <a:r>
              <a:rPr lang="en-US" sz="1200" dirty="0"/>
              <a:t>("# Products", products</a:t>
            </a:r>
            <a:r>
              <a:rPr lang="en-US" sz="1200" dirty="0" smtClean="0"/>
              <a:t>);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/>
              <a:t>	</a:t>
            </a:r>
            <a:r>
              <a:rPr lang="en-US" sz="1200" dirty="0" smtClean="0">
                <a:solidFill>
                  <a:srgbClr val="00B388"/>
                </a:solidFill>
              </a:rPr>
              <a:t>// open the file </a:t>
            </a:r>
            <a:r>
              <a:rPr lang="en-US" sz="1200" smtClean="0">
                <a:solidFill>
                  <a:srgbClr val="00B388"/>
                </a:solidFill>
              </a:rPr>
              <a:t>for Reading</a:t>
            </a:r>
            <a:endParaRPr lang="en-US" sz="1200" dirty="0" smtClean="0">
              <a:solidFill>
                <a:srgbClr val="00B388"/>
              </a:solidFill>
            </a:endParaRPr>
          </a:p>
          <a:p>
            <a:pPr lvl="3"/>
            <a:r>
              <a:rPr lang="en-US" sz="1200" dirty="0" smtClean="0"/>
              <a:t> </a:t>
            </a:r>
            <a:r>
              <a:rPr lang="en-US" sz="1100" dirty="0" err="1" smtClean="0"/>
              <a:t>parser.parse</a:t>
            </a:r>
            <a:r>
              <a:rPr lang="en-US" sz="1100" dirty="0" smtClean="0"/>
              <a:t>(</a:t>
            </a:r>
            <a:r>
              <a:rPr lang="en-US" sz="1100" b="1" dirty="0"/>
              <a:t>new </a:t>
            </a:r>
            <a:r>
              <a:rPr lang="en-US" sz="1100" b="1" dirty="0" err="1"/>
              <a:t>InputStreamLinesReader</a:t>
            </a:r>
            <a:r>
              <a:rPr lang="en-US" sz="1100" b="1" dirty="0"/>
              <a:t>(new </a:t>
            </a:r>
            <a:r>
              <a:rPr lang="en-US" sz="1100" b="1" dirty="0" err="1" smtClean="0"/>
              <a:t>BufferedReader</a:t>
            </a:r>
            <a:r>
              <a:rPr lang="en-US" sz="1100" b="1" dirty="0" smtClean="0"/>
              <a:t>(new 														</a:t>
            </a:r>
            <a:r>
              <a:rPr lang="en-US" sz="1100" b="1" dirty="0" err="1" smtClean="0"/>
              <a:t>FileReader</a:t>
            </a:r>
            <a:r>
              <a:rPr lang="en-US" sz="1100" b="1" dirty="0"/>
              <a:t>("</a:t>
            </a:r>
            <a:r>
              <a:rPr lang="en-US" sz="1100" b="1" dirty="0" err="1"/>
              <a:t>src</a:t>
            </a:r>
            <a:r>
              <a:rPr lang="en-US" sz="1100" b="1" dirty="0"/>
              <a:t>/main/resources/</a:t>
            </a:r>
            <a:r>
              <a:rPr lang="en-US" sz="1100" b="1" dirty="0" err="1"/>
              <a:t>conf</a:t>
            </a:r>
            <a:r>
              <a:rPr lang="en-US" sz="1100" b="1" dirty="0"/>
              <a:t>/fileToParse.txt</a:t>
            </a:r>
            <a:r>
              <a:rPr lang="en-US" sz="1100" b="1" dirty="0" smtClean="0"/>
              <a:t>"));</a:t>
            </a:r>
            <a:endParaRPr lang="en-US" sz="1100" dirty="0" smtClean="0"/>
          </a:p>
          <a:p>
            <a:pPr lvl="2"/>
            <a:endParaRPr lang="en-US" sz="1200" dirty="0" smtClean="0"/>
          </a:p>
          <a:p>
            <a:pPr lvl="2"/>
            <a:r>
              <a:rPr lang="en-US" sz="1200" dirty="0"/>
              <a:t>	</a:t>
            </a:r>
            <a:r>
              <a:rPr lang="en-US" sz="1200" dirty="0" smtClean="0">
                <a:solidFill>
                  <a:srgbClr val="00B388"/>
                </a:solidFill>
              </a:rPr>
              <a:t>// Read the content from csv file and store into list object</a:t>
            </a:r>
            <a:endParaRPr lang="en-US" sz="1200" dirty="0">
              <a:solidFill>
                <a:srgbClr val="00B388"/>
              </a:solidFill>
            </a:endParaRPr>
          </a:p>
          <a:p>
            <a:pPr lvl="2"/>
            <a:r>
              <a:rPr lang="en-US" sz="1200" dirty="0" smtClean="0"/>
              <a:t>	</a:t>
            </a:r>
            <a:r>
              <a:rPr lang="en-US" sz="1200" dirty="0"/>
              <a:t> List&lt;?&gt; products = </a:t>
            </a:r>
            <a:r>
              <a:rPr lang="en-US" sz="1200" dirty="0" err="1"/>
              <a:t>parser.getBeans</a:t>
            </a:r>
            <a:r>
              <a:rPr lang="en-US" sz="1200" dirty="0"/>
              <a:t>("# Products");</a:t>
            </a:r>
            <a:endParaRPr lang="en-US" sz="12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7479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err="1" smtClean="0"/>
              <a:t>Csvbeans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83650" y="7742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1"/>
            <a:r>
              <a:rPr lang="en-US" sz="1400" dirty="0" smtClean="0"/>
              <a:t>Writing bean into csv….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Steps…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/>
              <a:t>		</a:t>
            </a:r>
            <a:r>
              <a:rPr lang="en-US" sz="1400" dirty="0" smtClean="0"/>
              <a:t>//</a:t>
            </a:r>
            <a:r>
              <a:rPr lang="en-US" sz="1400" dirty="0" smtClean="0">
                <a:solidFill>
                  <a:srgbClr val="00B388"/>
                </a:solidFill>
              </a:rPr>
              <a:t>specify the file parser for reading mapping file</a:t>
            </a:r>
            <a:endParaRPr lang="en-US" sz="1400" dirty="0">
              <a:solidFill>
                <a:srgbClr val="00B388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	        	</a:t>
            </a:r>
            <a:r>
              <a:rPr lang="en-US" sz="1200" dirty="0" err="1" smtClean="0"/>
              <a:t>SpecificationsFileParser</a:t>
            </a:r>
            <a:r>
              <a:rPr lang="en-US" sz="1200" dirty="0" smtClean="0"/>
              <a:t> </a:t>
            </a:r>
            <a:r>
              <a:rPr lang="en-US" sz="1200" dirty="0"/>
              <a:t>parser = </a:t>
            </a:r>
            <a:r>
              <a:rPr lang="en-US" sz="1200" b="1" dirty="0"/>
              <a:t>new </a:t>
            </a:r>
            <a:r>
              <a:rPr lang="en-US" sz="1200" b="1" dirty="0" err="1"/>
              <a:t>SpecificationsFileParser</a:t>
            </a:r>
            <a:r>
              <a:rPr lang="en-US" sz="1200" b="1" dirty="0"/>
              <a:t>();</a:t>
            </a:r>
          </a:p>
          <a:p>
            <a:r>
              <a:rPr lang="en-US" sz="1200" dirty="0"/>
              <a:t>       </a:t>
            </a:r>
            <a:r>
              <a:rPr lang="en-US" sz="1200" dirty="0" smtClean="0"/>
              <a:t>	           </a:t>
            </a:r>
            <a:r>
              <a:rPr lang="en-US" sz="1200" dirty="0"/>
              <a:t> </a:t>
            </a:r>
            <a:r>
              <a:rPr lang="en-US" sz="1200" dirty="0" smtClean="0"/>
              <a:t>         </a:t>
            </a:r>
            <a:r>
              <a:rPr lang="en-US" sz="1200" dirty="0" err="1"/>
              <a:t>SpecificationsFile</a:t>
            </a:r>
            <a:r>
              <a:rPr lang="en-US" sz="1200" dirty="0"/>
              <a:t> specs = </a:t>
            </a:r>
            <a:r>
              <a:rPr lang="en-US" sz="1200" dirty="0" err="1"/>
              <a:t>parser.parse</a:t>
            </a:r>
            <a:r>
              <a:rPr lang="en-US" sz="1200" dirty="0"/>
              <a:t>("</a:t>
            </a:r>
            <a:r>
              <a:rPr lang="en-US" sz="1200" dirty="0" err="1"/>
              <a:t>src</a:t>
            </a:r>
            <a:r>
              <a:rPr lang="en-US" sz="1200" dirty="0"/>
              <a:t>/main/resources/</a:t>
            </a:r>
            <a:r>
              <a:rPr lang="en-US" sz="1200" dirty="0" err="1"/>
              <a:t>conf</a:t>
            </a:r>
            <a:r>
              <a:rPr lang="en-US" sz="1200" dirty="0"/>
              <a:t>/mapping.xml</a:t>
            </a:r>
            <a:r>
              <a:rPr lang="en-US" sz="1200" dirty="0" smtClean="0"/>
              <a:t>");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rgbClr val="00B388"/>
                </a:solidFill>
              </a:rPr>
              <a:t>			//Get the builder strategy object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	</a:t>
            </a:r>
            <a:r>
              <a:rPr lang="en-US" sz="1200" dirty="0" err="1"/>
              <a:t>BuildingStrategy</a:t>
            </a:r>
            <a:r>
              <a:rPr lang="en-US" sz="1200" dirty="0"/>
              <a:t> builder = </a:t>
            </a:r>
            <a:r>
              <a:rPr lang="en-US" sz="1200" dirty="0" err="1"/>
              <a:t>specs.getBuildingStrategy</a:t>
            </a:r>
            <a:r>
              <a:rPr lang="en-US" sz="1200" dirty="0"/>
              <a:t>();</a:t>
            </a:r>
          </a:p>
          <a:p>
            <a:pPr lvl="2"/>
            <a:r>
              <a:rPr lang="en-US" sz="1200" dirty="0"/>
              <a:t>           </a:t>
            </a:r>
            <a:r>
              <a:rPr lang="en-US" sz="1200" dirty="0" err="1" smtClean="0"/>
              <a:t>builder.addBeans</a:t>
            </a:r>
            <a:r>
              <a:rPr lang="en-US" sz="1200" dirty="0"/>
              <a:t>("# Products", products</a:t>
            </a:r>
            <a:r>
              <a:rPr lang="en-US" sz="1200" dirty="0" smtClean="0"/>
              <a:t>);</a:t>
            </a:r>
          </a:p>
          <a:p>
            <a:pPr lvl="2"/>
            <a:endParaRPr lang="en-US" sz="1200" dirty="0"/>
          </a:p>
          <a:p>
            <a:pPr lvl="2"/>
            <a:r>
              <a:rPr lang="en-US" sz="1200" dirty="0"/>
              <a:t>	</a:t>
            </a:r>
            <a:r>
              <a:rPr lang="en-US" sz="1200" dirty="0" smtClean="0">
                <a:solidFill>
                  <a:srgbClr val="00B388"/>
                </a:solidFill>
              </a:rPr>
              <a:t>// open the file for writing </a:t>
            </a:r>
          </a:p>
          <a:p>
            <a:pPr lvl="2"/>
            <a:r>
              <a:rPr lang="en-US" sz="1200" dirty="0" smtClean="0"/>
              <a:t>           </a:t>
            </a:r>
            <a:r>
              <a:rPr lang="en-US" sz="1200" dirty="0" err="1" smtClean="0"/>
              <a:t>builder.build</a:t>
            </a:r>
            <a:r>
              <a:rPr lang="en-US" sz="1200" dirty="0" smtClean="0"/>
              <a:t>(</a:t>
            </a:r>
            <a:r>
              <a:rPr lang="en-US" sz="1200" b="1" dirty="0" smtClean="0"/>
              <a:t>new </a:t>
            </a:r>
            <a:r>
              <a:rPr lang="en-US" sz="1200" b="1" dirty="0" err="1" smtClean="0"/>
              <a:t>OutputStreamLinesWriter</a:t>
            </a:r>
            <a:r>
              <a:rPr lang="en-US" sz="1200" b="1" dirty="0" smtClean="0"/>
              <a:t>(new </a:t>
            </a:r>
            <a:r>
              <a:rPr lang="en-US" sz="1200" b="1" dirty="0" err="1" smtClean="0"/>
              <a:t>FileOutputStream</a:t>
            </a:r>
            <a:r>
              <a:rPr lang="en-US" sz="1200" b="1" dirty="0" smtClean="0"/>
              <a:t>(</a:t>
            </a:r>
            <a:r>
              <a:rPr lang="en-US" sz="1200" dirty="0" smtClean="0"/>
              <a:t>"target/quickstart-builtFile.txt")));</a:t>
            </a:r>
            <a:endParaRPr lang="en-US" sz="12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80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openCSV</a:t>
            </a:r>
            <a:r>
              <a:rPr lang="en-US" dirty="0" smtClean="0"/>
              <a:t> Vs </a:t>
            </a:r>
            <a:r>
              <a:rPr lang="en-US" dirty="0" err="1" smtClean="0"/>
              <a:t>superCSV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735073"/>
              </p:ext>
            </p:extLst>
          </p:nvPr>
        </p:nvGraphicFramePr>
        <p:xfrm>
          <a:off x="457081" y="789708"/>
          <a:ext cx="8304534" cy="4020729"/>
        </p:xfrm>
        <a:graphic>
          <a:graphicData uri="http://schemas.openxmlformats.org/drawingml/2006/table">
            <a:tbl>
              <a:tblPr firstRow="1" bandRow="1"/>
              <a:tblGrid>
                <a:gridCol w="1357982"/>
                <a:gridCol w="2266486"/>
                <a:gridCol w="2377440"/>
                <a:gridCol w="2302626"/>
              </a:tblGrid>
              <a:tr h="3213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openCSV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superCSV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CsvBeans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130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POJO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Support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Writing/Reading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Writing/Reading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Writing/Reading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2130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XML/ Java Program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Both</a:t>
                      </a:r>
                    </a:p>
                  </a:txBody>
                  <a:tcPr anchor="ctr"/>
                </a:tc>
              </a:tr>
              <a:tr h="43574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CSV encoding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We need to specify the encoding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</a:t>
                      </a:r>
                      <a:r>
                        <a:rPr lang="en-US" sz="1000" baseline="0" dirty="0" smtClean="0"/>
                        <a:t> need to specify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 need to specify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1400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Data conversion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 smtClean="0"/>
                        <a:t>We need to specify the conversion types while</a:t>
                      </a:r>
                      <a:r>
                        <a:rPr lang="en-US" sz="1000" baseline="0" dirty="0" smtClean="0"/>
                        <a:t> reading csv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No need to specify</a:t>
                      </a:r>
                      <a:r>
                        <a:rPr lang="en-US" sz="1000" baseline="0" dirty="0" smtClean="0"/>
                        <a:t> the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We</a:t>
                      </a:r>
                      <a:r>
                        <a:rPr lang="en-US" sz="1000" baseline="0" dirty="0" smtClean="0"/>
                        <a:t> need to specify the type in xml file</a:t>
                      </a:r>
                      <a:endParaRPr lang="en-US" sz="1000" dirty="0" smtClean="0"/>
                    </a:p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035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Constraint validation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 smtClean="0"/>
                        <a:t>We need</a:t>
                      </a:r>
                      <a:r>
                        <a:rPr lang="en-US" sz="1000" baseline="0" dirty="0" smtClean="0"/>
                        <a:t> to ve</a:t>
                      </a:r>
                      <a:r>
                        <a:rPr lang="en-US" sz="1000" dirty="0" smtClean="0"/>
                        <a:t>rify that our data conforms to one or more constraints, such as number ranges, string lengths or uniqueness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supeCsv</a:t>
                      </a:r>
                      <a:r>
                        <a:rPr lang="en-US" sz="1000" dirty="0" smtClean="0"/>
                        <a:t> will take care all the things</a:t>
                      </a:r>
                      <a:r>
                        <a:rPr lang="en-US" sz="1000" baseline="0" dirty="0" smtClean="0"/>
                        <a:t> if you need to change then customize the </a:t>
                      </a:r>
                      <a:r>
                        <a:rPr lang="en-US" sz="1000" baseline="0" dirty="0" err="1" smtClean="0"/>
                        <a:t>CellProcessors</a:t>
                      </a:r>
                      <a:r>
                        <a:rPr lang="en-US" sz="1000" baseline="0" dirty="0" smtClean="0"/>
                        <a:t> class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need to specify the min size and max size of each and every field value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0035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Delimeter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need to specify the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delimeter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type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have four types of preferences more than that it will not work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No need to specify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617D78"/>
                </a:solidFill>
              </a:rPr>
              <a:pPr/>
              <a:t>28</a:t>
            </a:fld>
            <a:endParaRPr lang="en-US">
              <a:solidFill>
                <a:srgbClr val="617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 smtClean="0"/>
              <a:t>Other </a:t>
            </a:r>
            <a:r>
              <a:rPr lang="en-US" sz="2400" dirty="0" err="1" smtClean="0"/>
              <a:t>Api’s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33280" y="926604"/>
            <a:ext cx="8660350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ostermiller.org/utils/doc.html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www.csvbeans.org/maven-reports.html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http://javacsv.sourceforge.net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http://kasparov.skife.org/csv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7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What file format do you use to manage data?</a:t>
            </a:r>
            <a:endParaRPr lang="en-GB" sz="240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three main formats to store and manage data are TXT, XML and CSV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Though XML is widely used by the programmers today, CSV file extension has become a kind of legal industry standard.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0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95" y="561694"/>
            <a:ext cx="597300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What is CSV?</a:t>
            </a:r>
            <a:endParaRPr lang="en-GB" sz="2400" b="0" dirty="0">
              <a:latin typeface="HP Simplified" panose="020B0604020204020204" pitchFamily="34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5150" y="1153684"/>
            <a:ext cx="7798750" cy="31261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CSV</a:t>
            </a:r>
            <a:r>
              <a:rPr lang="en-US" dirty="0"/>
              <a:t> (Comma Separated Values) is a file format for data storage which looks like a text file.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information is organized with one record on each line and each field is separated by comma.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file can be managed via Microsoft Excel (or similar programs) and lists the merchants products, codes, image links, etc.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fields provided by default include path, id, name, code, price, headline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31048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CSV File Characteristics</a:t>
            </a:r>
            <a:endParaRPr lang="en-GB" sz="240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774205"/>
            <a:ext cx="8261492" cy="41136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One </a:t>
            </a:r>
            <a:r>
              <a:rPr lang="en-US" sz="1400" dirty="0"/>
              <a:t>line for each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Comma separated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Space-characters adjacent to commas are ignored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Fields with in-built commas are separated by double quote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Fields with double quote characters must be surrounded by double quotes. Each inbuilt double quote must be represented by a pair of consecutive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Fields that contain inbuilt line-breaks must be surrounded by double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18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When t</a:t>
            </a:r>
            <a:r>
              <a:rPr lang="en-US" sz="2400" dirty="0" smtClean="0"/>
              <a:t>o Use </a:t>
            </a:r>
            <a:r>
              <a:rPr lang="en-US" sz="2400" dirty="0"/>
              <a:t>CSV?</a:t>
            </a:r>
            <a:endParaRPr lang="en-GB" sz="240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When </a:t>
            </a:r>
            <a:r>
              <a:rPr lang="en-US" sz="1400" dirty="0"/>
              <a:t>data has a strict tabular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transfer large database between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import and export data to office applications, </a:t>
            </a:r>
            <a:r>
              <a:rPr lang="en-US" sz="1400" dirty="0" err="1"/>
              <a:t>Qedoc</a:t>
            </a:r>
            <a:r>
              <a:rPr lang="en-US" sz="1400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store, manage and modify shopping cart catalogue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073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CSV Advantages</a:t>
            </a:r>
            <a:endParaRPr lang="en-GB" sz="240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CSV </a:t>
            </a:r>
            <a:r>
              <a:rPr lang="en-US" dirty="0"/>
              <a:t>is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human readable and easy to edit manually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to implement and parse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processed by almost all existing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straightforward information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to handle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smaller in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considered to be standard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compact. For XML you start tag and end tag for each column in each row. In CSV you write the column headers only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generate</a:t>
            </a:r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14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483650" y="378917"/>
            <a:ext cx="7754114" cy="323165"/>
          </a:xfrm>
        </p:spPr>
        <p:txBody>
          <a:bodyPr/>
          <a:lstStyle/>
          <a:p>
            <a:r>
              <a:rPr lang="en-US" sz="2400" dirty="0"/>
              <a:t>How to Create CSV File?</a:t>
            </a:r>
            <a:endParaRPr lang="en-GB" sz="2400" b="0" dirty="0">
              <a:latin typeface="HP Simplified" panose="020B06040202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649" y="801837"/>
            <a:ext cx="8261492" cy="40860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35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 smtClean="0"/>
              <a:t>Notepad </a:t>
            </a:r>
            <a:r>
              <a:rPr lang="en-US" sz="1350" b="1" dirty="0"/>
              <a:t>(or any other text editor</a:t>
            </a:r>
            <a:r>
              <a:rPr lang="en-US" sz="1350" b="1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‾"/>
            </a:pPr>
            <a:endParaRPr lang="en-US" sz="1200" dirty="0" smtClean="0"/>
          </a:p>
          <a:p>
            <a:pPr marL="628650" lvl="1" indent="-171450">
              <a:buFont typeface="Arial" panose="020B0604020202020204" pitchFamily="34" charset="0"/>
              <a:buChar char="‾"/>
            </a:pPr>
            <a:r>
              <a:rPr lang="en-US" sz="1200" dirty="0" smtClean="0"/>
              <a:t>To </a:t>
            </a:r>
            <a:r>
              <a:rPr lang="en-US" sz="1200" dirty="0"/>
              <a:t>create CSV file open the program, and write text data separating each field with a comma. Start each row with a new line. For example: </a:t>
            </a:r>
            <a:br>
              <a:rPr lang="en-US" sz="1200" dirty="0"/>
            </a:br>
            <a:endParaRPr lang="en-US" sz="1200" dirty="0" smtClean="0"/>
          </a:p>
          <a:p>
            <a:pPr lvl="2"/>
            <a:r>
              <a:rPr lang="en-US" sz="1200" dirty="0" smtClean="0"/>
              <a:t>Title1,Title2,Title3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Product1, Product2, Product3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8343900" y="378916"/>
            <a:ext cx="407194" cy="395288"/>
            <a:chOff x="5822950" y="3163888"/>
            <a:chExt cx="542925" cy="527050"/>
          </a:xfrm>
        </p:grpSpPr>
        <p:sp>
          <p:nvSpPr>
            <p:cNvPr id="5" name="Freeform 45"/>
            <p:cNvSpPr>
              <a:spLocks/>
            </p:cNvSpPr>
            <p:nvPr/>
          </p:nvSpPr>
          <p:spPr bwMode="auto">
            <a:xfrm>
              <a:off x="5842000" y="3367088"/>
              <a:ext cx="523875" cy="165100"/>
            </a:xfrm>
            <a:custGeom>
              <a:avLst/>
              <a:gdLst>
                <a:gd name="T0" fmla="*/ 330 w 330"/>
                <a:gd name="T1" fmla="*/ 0 h 104"/>
                <a:gd name="T2" fmla="*/ 330 w 330"/>
                <a:gd name="T3" fmla="*/ 68 h 104"/>
                <a:gd name="T4" fmla="*/ 311 w 330"/>
                <a:gd name="T5" fmla="*/ 68 h 104"/>
                <a:gd name="T6" fmla="*/ 311 w 330"/>
                <a:gd name="T7" fmla="*/ 32 h 104"/>
                <a:gd name="T8" fmla="*/ 234 w 330"/>
                <a:gd name="T9" fmla="*/ 97 h 104"/>
                <a:gd name="T10" fmla="*/ 156 w 330"/>
                <a:gd name="T11" fmla="*/ 49 h 104"/>
                <a:gd name="T12" fmla="*/ 5 w 330"/>
                <a:gd name="T13" fmla="*/ 104 h 104"/>
                <a:gd name="T14" fmla="*/ 0 w 330"/>
                <a:gd name="T15" fmla="*/ 87 h 104"/>
                <a:gd name="T16" fmla="*/ 156 w 330"/>
                <a:gd name="T17" fmla="*/ 27 h 104"/>
                <a:gd name="T18" fmla="*/ 234 w 330"/>
                <a:gd name="T19" fmla="*/ 75 h 104"/>
                <a:gd name="T20" fmla="*/ 294 w 330"/>
                <a:gd name="T21" fmla="*/ 20 h 104"/>
                <a:gd name="T22" fmla="*/ 262 w 330"/>
                <a:gd name="T23" fmla="*/ 20 h 104"/>
                <a:gd name="T24" fmla="*/ 262 w 330"/>
                <a:gd name="T25" fmla="*/ 0 h 104"/>
                <a:gd name="T26" fmla="*/ 330 w 330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0" h="104">
                  <a:moveTo>
                    <a:pt x="330" y="0"/>
                  </a:moveTo>
                  <a:lnTo>
                    <a:pt x="330" y="68"/>
                  </a:lnTo>
                  <a:lnTo>
                    <a:pt x="311" y="68"/>
                  </a:lnTo>
                  <a:lnTo>
                    <a:pt x="311" y="32"/>
                  </a:lnTo>
                  <a:lnTo>
                    <a:pt x="234" y="97"/>
                  </a:lnTo>
                  <a:lnTo>
                    <a:pt x="156" y="49"/>
                  </a:lnTo>
                  <a:lnTo>
                    <a:pt x="5" y="104"/>
                  </a:lnTo>
                  <a:lnTo>
                    <a:pt x="0" y="87"/>
                  </a:lnTo>
                  <a:lnTo>
                    <a:pt x="156" y="27"/>
                  </a:lnTo>
                  <a:lnTo>
                    <a:pt x="234" y="75"/>
                  </a:lnTo>
                  <a:lnTo>
                    <a:pt x="294" y="20"/>
                  </a:lnTo>
                  <a:lnTo>
                    <a:pt x="262" y="20"/>
                  </a:lnTo>
                  <a:lnTo>
                    <a:pt x="262" y="0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Freeform 46"/>
            <p:cNvSpPr>
              <a:spLocks noEditPoints="1"/>
            </p:cNvSpPr>
            <p:nvPr/>
          </p:nvSpPr>
          <p:spPr bwMode="auto">
            <a:xfrm>
              <a:off x="5822950" y="3163888"/>
              <a:ext cx="534988" cy="527050"/>
            </a:xfrm>
            <a:custGeom>
              <a:avLst/>
              <a:gdLst>
                <a:gd name="T0" fmla="*/ 308 w 337"/>
                <a:gd name="T1" fmla="*/ 273 h 332"/>
                <a:gd name="T2" fmla="*/ 294 w 337"/>
                <a:gd name="T3" fmla="*/ 273 h 332"/>
                <a:gd name="T4" fmla="*/ 294 w 337"/>
                <a:gd name="T5" fmla="*/ 206 h 332"/>
                <a:gd name="T6" fmla="*/ 294 w 337"/>
                <a:gd name="T7" fmla="*/ 206 h 332"/>
                <a:gd name="T8" fmla="*/ 274 w 337"/>
                <a:gd name="T9" fmla="*/ 223 h 332"/>
                <a:gd name="T10" fmla="*/ 274 w 337"/>
                <a:gd name="T11" fmla="*/ 273 h 332"/>
                <a:gd name="T12" fmla="*/ 217 w 337"/>
                <a:gd name="T13" fmla="*/ 273 h 332"/>
                <a:gd name="T14" fmla="*/ 217 w 337"/>
                <a:gd name="T15" fmla="*/ 225 h 332"/>
                <a:gd name="T16" fmla="*/ 197 w 337"/>
                <a:gd name="T17" fmla="*/ 213 h 332"/>
                <a:gd name="T18" fmla="*/ 197 w 337"/>
                <a:gd name="T19" fmla="*/ 273 h 332"/>
                <a:gd name="T20" fmla="*/ 139 w 337"/>
                <a:gd name="T21" fmla="*/ 273 h 332"/>
                <a:gd name="T22" fmla="*/ 139 w 337"/>
                <a:gd name="T23" fmla="*/ 203 h 332"/>
                <a:gd name="T24" fmla="*/ 120 w 337"/>
                <a:gd name="T25" fmla="*/ 211 h 332"/>
                <a:gd name="T26" fmla="*/ 120 w 337"/>
                <a:gd name="T27" fmla="*/ 273 h 332"/>
                <a:gd name="T28" fmla="*/ 62 w 337"/>
                <a:gd name="T29" fmla="*/ 273 h 332"/>
                <a:gd name="T30" fmla="*/ 62 w 337"/>
                <a:gd name="T31" fmla="*/ 232 h 332"/>
                <a:gd name="T32" fmla="*/ 43 w 337"/>
                <a:gd name="T33" fmla="*/ 240 h 332"/>
                <a:gd name="T34" fmla="*/ 43 w 337"/>
                <a:gd name="T35" fmla="*/ 273 h 332"/>
                <a:gd name="T36" fmla="*/ 29 w 337"/>
                <a:gd name="T37" fmla="*/ 273 h 332"/>
                <a:gd name="T38" fmla="*/ 0 w 337"/>
                <a:gd name="T39" fmla="*/ 332 h 332"/>
                <a:gd name="T40" fmla="*/ 337 w 337"/>
                <a:gd name="T41" fmla="*/ 332 h 332"/>
                <a:gd name="T42" fmla="*/ 308 w 337"/>
                <a:gd name="T43" fmla="*/ 273 h 332"/>
                <a:gd name="T44" fmla="*/ 29 w 337"/>
                <a:gd name="T45" fmla="*/ 312 h 332"/>
                <a:gd name="T46" fmla="*/ 38 w 337"/>
                <a:gd name="T47" fmla="*/ 293 h 332"/>
                <a:gd name="T48" fmla="*/ 299 w 337"/>
                <a:gd name="T49" fmla="*/ 293 h 332"/>
                <a:gd name="T50" fmla="*/ 308 w 337"/>
                <a:gd name="T51" fmla="*/ 312 h 332"/>
                <a:gd name="T52" fmla="*/ 29 w 337"/>
                <a:gd name="T53" fmla="*/ 312 h 332"/>
                <a:gd name="T54" fmla="*/ 43 w 337"/>
                <a:gd name="T55" fmla="*/ 189 h 332"/>
                <a:gd name="T56" fmla="*/ 62 w 337"/>
                <a:gd name="T57" fmla="*/ 182 h 332"/>
                <a:gd name="T58" fmla="*/ 62 w 337"/>
                <a:gd name="T59" fmla="*/ 109 h 332"/>
                <a:gd name="T60" fmla="*/ 120 w 337"/>
                <a:gd name="T61" fmla="*/ 109 h 332"/>
                <a:gd name="T62" fmla="*/ 120 w 337"/>
                <a:gd name="T63" fmla="*/ 160 h 332"/>
                <a:gd name="T64" fmla="*/ 139 w 337"/>
                <a:gd name="T65" fmla="*/ 152 h 332"/>
                <a:gd name="T66" fmla="*/ 139 w 337"/>
                <a:gd name="T67" fmla="*/ 109 h 332"/>
                <a:gd name="T68" fmla="*/ 197 w 337"/>
                <a:gd name="T69" fmla="*/ 109 h 332"/>
                <a:gd name="T70" fmla="*/ 197 w 337"/>
                <a:gd name="T71" fmla="*/ 157 h 332"/>
                <a:gd name="T72" fmla="*/ 217 w 337"/>
                <a:gd name="T73" fmla="*/ 169 h 332"/>
                <a:gd name="T74" fmla="*/ 217 w 337"/>
                <a:gd name="T75" fmla="*/ 109 h 332"/>
                <a:gd name="T76" fmla="*/ 337 w 337"/>
                <a:gd name="T77" fmla="*/ 109 h 332"/>
                <a:gd name="T78" fmla="*/ 168 w 337"/>
                <a:gd name="T79" fmla="*/ 0 h 332"/>
                <a:gd name="T80" fmla="*/ 0 w 337"/>
                <a:gd name="T81" fmla="*/ 109 h 332"/>
                <a:gd name="T82" fmla="*/ 43 w 337"/>
                <a:gd name="T83" fmla="*/ 109 h 332"/>
                <a:gd name="T84" fmla="*/ 43 w 337"/>
                <a:gd name="T85" fmla="*/ 189 h 332"/>
                <a:gd name="T86" fmla="*/ 168 w 337"/>
                <a:gd name="T87" fmla="*/ 24 h 332"/>
                <a:gd name="T88" fmla="*/ 270 w 337"/>
                <a:gd name="T89" fmla="*/ 90 h 332"/>
                <a:gd name="T90" fmla="*/ 67 w 337"/>
                <a:gd name="T91" fmla="*/ 90 h 332"/>
                <a:gd name="T92" fmla="*/ 168 w 337"/>
                <a:gd name="T93" fmla="*/ 2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7" h="332">
                  <a:moveTo>
                    <a:pt x="308" y="273"/>
                  </a:moveTo>
                  <a:lnTo>
                    <a:pt x="294" y="273"/>
                  </a:lnTo>
                  <a:lnTo>
                    <a:pt x="294" y="206"/>
                  </a:lnTo>
                  <a:lnTo>
                    <a:pt x="294" y="206"/>
                  </a:lnTo>
                  <a:lnTo>
                    <a:pt x="274" y="223"/>
                  </a:lnTo>
                  <a:lnTo>
                    <a:pt x="274" y="273"/>
                  </a:lnTo>
                  <a:lnTo>
                    <a:pt x="217" y="273"/>
                  </a:lnTo>
                  <a:lnTo>
                    <a:pt x="217" y="225"/>
                  </a:lnTo>
                  <a:lnTo>
                    <a:pt x="197" y="213"/>
                  </a:lnTo>
                  <a:lnTo>
                    <a:pt x="197" y="273"/>
                  </a:lnTo>
                  <a:lnTo>
                    <a:pt x="139" y="273"/>
                  </a:lnTo>
                  <a:lnTo>
                    <a:pt x="139" y="203"/>
                  </a:lnTo>
                  <a:lnTo>
                    <a:pt x="120" y="211"/>
                  </a:lnTo>
                  <a:lnTo>
                    <a:pt x="120" y="273"/>
                  </a:lnTo>
                  <a:lnTo>
                    <a:pt x="62" y="273"/>
                  </a:lnTo>
                  <a:lnTo>
                    <a:pt x="62" y="232"/>
                  </a:lnTo>
                  <a:lnTo>
                    <a:pt x="43" y="240"/>
                  </a:lnTo>
                  <a:lnTo>
                    <a:pt x="43" y="273"/>
                  </a:lnTo>
                  <a:lnTo>
                    <a:pt x="29" y="273"/>
                  </a:lnTo>
                  <a:lnTo>
                    <a:pt x="0" y="332"/>
                  </a:lnTo>
                  <a:lnTo>
                    <a:pt x="337" y="332"/>
                  </a:lnTo>
                  <a:lnTo>
                    <a:pt x="308" y="273"/>
                  </a:lnTo>
                  <a:close/>
                  <a:moveTo>
                    <a:pt x="29" y="312"/>
                  </a:moveTo>
                  <a:lnTo>
                    <a:pt x="38" y="293"/>
                  </a:lnTo>
                  <a:lnTo>
                    <a:pt x="299" y="293"/>
                  </a:lnTo>
                  <a:lnTo>
                    <a:pt x="308" y="312"/>
                  </a:lnTo>
                  <a:lnTo>
                    <a:pt x="29" y="312"/>
                  </a:lnTo>
                  <a:close/>
                  <a:moveTo>
                    <a:pt x="43" y="189"/>
                  </a:moveTo>
                  <a:lnTo>
                    <a:pt x="62" y="182"/>
                  </a:lnTo>
                  <a:lnTo>
                    <a:pt x="62" y="109"/>
                  </a:lnTo>
                  <a:lnTo>
                    <a:pt x="120" y="109"/>
                  </a:lnTo>
                  <a:lnTo>
                    <a:pt x="120" y="160"/>
                  </a:lnTo>
                  <a:lnTo>
                    <a:pt x="139" y="152"/>
                  </a:lnTo>
                  <a:lnTo>
                    <a:pt x="139" y="109"/>
                  </a:lnTo>
                  <a:lnTo>
                    <a:pt x="197" y="109"/>
                  </a:lnTo>
                  <a:lnTo>
                    <a:pt x="197" y="157"/>
                  </a:lnTo>
                  <a:lnTo>
                    <a:pt x="217" y="169"/>
                  </a:lnTo>
                  <a:lnTo>
                    <a:pt x="217" y="109"/>
                  </a:lnTo>
                  <a:lnTo>
                    <a:pt x="337" y="109"/>
                  </a:lnTo>
                  <a:lnTo>
                    <a:pt x="168" y="0"/>
                  </a:lnTo>
                  <a:lnTo>
                    <a:pt x="0" y="109"/>
                  </a:lnTo>
                  <a:lnTo>
                    <a:pt x="43" y="109"/>
                  </a:lnTo>
                  <a:lnTo>
                    <a:pt x="43" y="189"/>
                  </a:lnTo>
                  <a:close/>
                  <a:moveTo>
                    <a:pt x="168" y="24"/>
                  </a:moveTo>
                  <a:lnTo>
                    <a:pt x="270" y="90"/>
                  </a:lnTo>
                  <a:lnTo>
                    <a:pt x="67" y="90"/>
                  </a:lnTo>
                  <a:lnTo>
                    <a:pt x="168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3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CSV File?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081" y="1247685"/>
            <a:ext cx="7995303" cy="2852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Microsoft Excel</a:t>
            </a:r>
            <a:endParaRPr lang="en-US" dirty="0"/>
          </a:p>
          <a:p>
            <a:pPr lvl="1"/>
            <a:r>
              <a:rPr lang="en-US" dirty="0"/>
              <a:t>Open Microsoft Excel, create a spreadsheet with all necessary information in columns. Then, save the file as CSV.</a:t>
            </a:r>
          </a:p>
          <a:p>
            <a:endParaRPr lang="en-US" dirty="0"/>
          </a:p>
        </p:txBody>
      </p:sp>
      <p:pic>
        <p:nvPicPr>
          <p:cNvPr id="15" name="Picture 4" descr="https://www.shopping-cart-migration.com/wp-content/uploads/table2cs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25" y="2585859"/>
            <a:ext cx="606309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09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 TeamOne-PowerPoint TEMPLATE">
  <a:themeElements>
    <a:clrScheme name="Custom 2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P_PPT_Standard_template_16x9_Jan2013.potx" id="{26B89C45-1081-40D7-A203-A7BAA1D02ABD}" vid="{371154E7-5F1A-4FB3-904F-80E2BC84AD88}"/>
    </a:ext>
  </a:extLst>
</a:theme>
</file>

<file path=ppt/theme/theme2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3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4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 TeamOne Template - 02NOV2015.potx" id="{79E457A2-96E6-419E-9903-5CB25F74E331}" vid="{BC618455-F669-4AAF-BFC5-1E37A01E76D6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25500</TotalTime>
  <Words>1234</Words>
  <Application>Microsoft Office PowerPoint</Application>
  <PresentationFormat>On-screen Show (16:9)</PresentationFormat>
  <Paragraphs>447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HP Simplified</vt:lpstr>
      <vt:lpstr>Lucida Grande</vt:lpstr>
      <vt:lpstr>Times New Roman</vt:lpstr>
      <vt:lpstr>Wingdings</vt:lpstr>
      <vt:lpstr>AA TeamOne-PowerPoint TEMPLATE</vt:lpstr>
      <vt:lpstr>HPE_Standard_Arial_16x9_v2</vt:lpstr>
      <vt:lpstr>1_HPE_Standard_Arial_16x9_v2</vt:lpstr>
      <vt:lpstr>2_HPE_Standard_Arial_16x9_v2</vt:lpstr>
      <vt:lpstr>Reading And Writing CSV @JAVA</vt:lpstr>
      <vt:lpstr>Agenda</vt:lpstr>
      <vt:lpstr>What file format do you use to manage data?</vt:lpstr>
      <vt:lpstr>What is CSV?</vt:lpstr>
      <vt:lpstr>CSV File Characteristics</vt:lpstr>
      <vt:lpstr>When to Use CSV?</vt:lpstr>
      <vt:lpstr>CSV Advantages</vt:lpstr>
      <vt:lpstr>How to Create CSV File?</vt:lpstr>
      <vt:lpstr>How to Create CSV File?</vt:lpstr>
      <vt:lpstr>How to Create CSV File?</vt:lpstr>
      <vt:lpstr>Generating CSV in J2SE</vt:lpstr>
      <vt:lpstr>Java.io package</vt:lpstr>
      <vt:lpstr>Reading/Writing Csv by Third Prties</vt:lpstr>
      <vt:lpstr>openCSV API</vt:lpstr>
      <vt:lpstr>openCSV API</vt:lpstr>
      <vt:lpstr>openCSV API</vt:lpstr>
      <vt:lpstr>superCSV Api</vt:lpstr>
      <vt:lpstr>superCSV Api</vt:lpstr>
      <vt:lpstr>superCSV Api</vt:lpstr>
      <vt:lpstr>Apache Commons CSV API</vt:lpstr>
      <vt:lpstr>Apache Commons CSV API</vt:lpstr>
      <vt:lpstr>Apache Commons CSV API</vt:lpstr>
      <vt:lpstr>Csvbeans Api</vt:lpstr>
      <vt:lpstr>csvbeans</vt:lpstr>
      <vt:lpstr>Csvbeans API</vt:lpstr>
      <vt:lpstr>Csvbeans API</vt:lpstr>
      <vt:lpstr>Csvbeans API</vt:lpstr>
      <vt:lpstr>openCSV Vs superCSV</vt:lpstr>
      <vt:lpstr>Other Api’s</vt:lpstr>
      <vt:lpstr>PowerPoint Presentation</vt:lpstr>
      <vt:lpstr>Thank you</vt:lpstr>
    </vt:vector>
  </TitlesOfParts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Colors</dc:title>
  <dc:creator>Sankaralingam, Mathalai Rajan</dc:creator>
  <cp:lastModifiedBy>Tanguturi, Chinna Shareef</cp:lastModifiedBy>
  <cp:revision>1468</cp:revision>
  <cp:lastPrinted>2012-04-13T15:38:33Z</cp:lastPrinted>
  <dcterms:created xsi:type="dcterms:W3CDTF">2014-05-04T17:02:18Z</dcterms:created>
  <dcterms:modified xsi:type="dcterms:W3CDTF">2016-11-21T09:28:43Z</dcterms:modified>
</cp:coreProperties>
</file>