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41" r:id="rId2"/>
    <p:sldMasterId id="2147483877" r:id="rId3"/>
    <p:sldMasterId id="2147483908" r:id="rId4"/>
  </p:sldMasterIdLst>
  <p:notesMasterIdLst>
    <p:notesMasterId r:id="rId22"/>
  </p:notesMasterIdLst>
  <p:handoutMasterIdLst>
    <p:handoutMasterId r:id="rId23"/>
  </p:handoutMasterIdLst>
  <p:sldIdLst>
    <p:sldId id="768" r:id="rId5"/>
    <p:sldId id="824" r:id="rId6"/>
    <p:sldId id="835" r:id="rId7"/>
    <p:sldId id="842" r:id="rId8"/>
    <p:sldId id="841" r:id="rId9"/>
    <p:sldId id="840" r:id="rId10"/>
    <p:sldId id="839" r:id="rId11"/>
    <p:sldId id="838" r:id="rId12"/>
    <p:sldId id="837" r:id="rId13"/>
    <p:sldId id="851" r:id="rId14"/>
    <p:sldId id="850" r:id="rId15"/>
    <p:sldId id="849" r:id="rId16"/>
    <p:sldId id="848" r:id="rId17"/>
    <p:sldId id="847" r:id="rId18"/>
    <p:sldId id="846" r:id="rId19"/>
    <p:sldId id="845" r:id="rId20"/>
    <p:sldId id="82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C8438"/>
    <a:srgbClr val="0096D6"/>
    <a:srgbClr val="E5E8E8"/>
    <a:srgbClr val="CBCBCB"/>
    <a:srgbClr val="B9B8BB"/>
    <a:srgbClr val="E7E7E7"/>
    <a:srgbClr val="B9B9BB"/>
    <a:srgbClr val="000000"/>
    <a:srgbClr val="82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4434" autoAdjust="0"/>
  </p:normalViewPr>
  <p:slideViewPr>
    <p:cSldViewPr snapToGrid="0">
      <p:cViewPr varScale="1">
        <p:scale>
          <a:sx n="111" d="100"/>
          <a:sy n="111" d="100"/>
        </p:scale>
        <p:origin x="710" y="82"/>
      </p:cViewPr>
      <p:guideLst>
        <p:guide orient="horz" pos="3083"/>
        <p:guide orient="horz" pos="743"/>
        <p:guide orient="horz" pos="893"/>
        <p:guide orient="horz" pos="384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3696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11/11/2016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057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9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2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5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26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4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785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1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9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971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507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1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3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5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4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4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4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9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3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2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6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1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2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0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0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4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5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16244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706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386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3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676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67635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4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40" r:id="rId6"/>
    <p:sldLayoutId id="2147483837" r:id="rId7"/>
    <p:sldLayoutId id="2147483818" r:id="rId8"/>
    <p:sldLayoutId id="2147483809" r:id="rId9"/>
    <p:sldLayoutId id="2147483839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  <p:sldLayoutId id="2147483873" r:id="rId31"/>
    <p:sldLayoutId id="2147483875" r:id="rId32"/>
    <p:sldLayoutId id="214748387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ominirani.com/gradle-tutorial-part-1-installation-setup-2ea77729fc8c" TargetMode="External"/><Relationship Id="rId3" Type="http://schemas.openxmlformats.org/officeDocument/2006/relationships/hyperlink" Target="https://gradle.org/gradle-download/" TargetMode="External"/><Relationship Id="rId7" Type="http://schemas.openxmlformats.org/officeDocument/2006/relationships/hyperlink" Target="http://www.java2novice.com/gradle/install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6" Type="http://schemas.openxmlformats.org/officeDocument/2006/relationships/hyperlink" Target="https://www.javacodegeeks.com/2013/04/how-to-install-gradle-2.html" TargetMode="External"/><Relationship Id="rId5" Type="http://schemas.openxmlformats.org/officeDocument/2006/relationships/hyperlink" Target="https://www.tutorialspoint.com/gradle/gradle_installation.htm" TargetMode="External"/><Relationship Id="rId4" Type="http://schemas.openxmlformats.org/officeDocument/2006/relationships/hyperlink" Target="http://www.journaldev.com/7971/introduction-to-gradle" TargetMode="External"/><Relationship Id="rId9" Type="http://schemas.openxmlformats.org/officeDocument/2006/relationships/hyperlink" Target="http://www.bryanlor.com/blog/gradle-tutorial-how-install-gradle-windo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3198" y="3241963"/>
            <a:ext cx="8457605" cy="1100397"/>
          </a:xfrm>
        </p:spPr>
        <p:txBody>
          <a:bodyPr/>
          <a:lstStyle/>
          <a:p>
            <a:r>
              <a:rPr lang="en-US" dirty="0" smtClean="0"/>
              <a:t>Gradle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817" y="4546189"/>
            <a:ext cx="2853648" cy="254411"/>
          </a:xfrm>
        </p:spPr>
        <p:txBody>
          <a:bodyPr/>
          <a:lstStyle/>
          <a:p>
            <a:r>
              <a:rPr lang="en-US" b="1" dirty="0" smtClean="0"/>
              <a:t>Date </a:t>
            </a:r>
            <a:r>
              <a:rPr lang="en-US" b="1" dirty="0" smtClean="0"/>
              <a:t>: Nov 14, 2016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5731015" y="4546189"/>
            <a:ext cx="3069788" cy="25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GOPAL REDDY</a:t>
            </a:r>
            <a:r>
              <a:rPr lang="en-US" b="1" dirty="0" smtClean="0"/>
              <a:t> </a:t>
            </a:r>
            <a:endParaRPr lang="en-US" b="1" dirty="0" smtClean="0"/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6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Build a java project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Gradle comes with a "Java plugin" which provides a set of tasks commonly used when building Java projects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</a:rPr>
              <a:t> By using </a:t>
            </a:r>
            <a:r>
              <a:rPr lang="en-US" sz="1400" dirty="0">
                <a:latin typeface="HP Simplified" panose="020B0604020204020204" pitchFamily="34" charset="0"/>
              </a:rPr>
              <a:t>the Gradle Java plugin can save you a lot of time when writing your Gradle build script, because you don't have to write all the needed tasks yourself. 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SourceSets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can be used to specify a different project structure. For example, the sources are stored in a </a:t>
            </a: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folder rather than in </a:t>
            </a: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src/main/java</a:t>
            </a:r>
            <a:r>
              <a:rPr lang="en-US" sz="1400" dirty="0"/>
              <a:t>. 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Finally run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below command for project build.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build</a:t>
            </a:r>
            <a:r>
              <a:rPr lang="en-US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76" y="1569134"/>
            <a:ext cx="5761219" cy="465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75" y="2538059"/>
            <a:ext cx="5761219" cy="14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Running test cases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test task automatically detects and executes all unit tests in the test source set. It also generates a report once test execution is complete. JUnit and TestNG are the supported APIs.</a:t>
            </a: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class has an </a:t>
            </a: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and </a:t>
            </a: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exclude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method. These methods can be used to specify, which tests should actually be run.</a:t>
            </a: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will run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the 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included test cases.</a:t>
            </a: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will skip test cases.</a:t>
            </a: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8" y="1259518"/>
            <a:ext cx="5745978" cy="1036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8" y="3199868"/>
            <a:ext cx="5753599" cy="495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8" y="4050463"/>
            <a:ext cx="5738357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Build multiple projects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can handle smallest and largest projects easily. Small projects have a single build file and a source tree.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very easy to understand a project that has been split into smaller, inter-dependent modules. Gradle perfectly supports this scenario that is multi-project build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‘mathApp’ and ‘mathWebApp’ are two subprojects.Both projects combining into single ‘gradleMathMain’. </a:t>
            </a: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6" y="2011422"/>
            <a:ext cx="3531850" cy="1589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07" y="2009259"/>
            <a:ext cx="3871120" cy="1589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2" y="3698487"/>
            <a:ext cx="5601185" cy="9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Deployment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702083"/>
            <a:ext cx="8261492" cy="41858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offers several ways to deploy build artifacts repositories. When deploying signatures for your artifacts to a Maven repository, you will also want to sign the published POM file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provides </a:t>
            </a: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maven-publish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plugin by default. It is used to publish the gradle script.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92" y="1402539"/>
            <a:ext cx="5168932" cy="3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Profile Management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 Management concept that allows applications to be loaded in different configuration states. This feature can be used to set environment-specific dependencies and properties across each sub-project. Below script for profile management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run by using below command for specific environment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&gt; gradle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&lt;state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name&gt;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5" y="1473260"/>
            <a:ext cx="5985577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Gradle scope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702083"/>
            <a:ext cx="8261492" cy="41858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</a:rPr>
              <a:t>Scope </a:t>
            </a:r>
            <a:r>
              <a:rPr lang="en-US" sz="1400" dirty="0">
                <a:latin typeface="HP Simplified" panose="020B0604020204020204" pitchFamily="34" charset="0"/>
              </a:rPr>
              <a:t>is used to limit the transitivity of a dependency, and also to affect the classpath used for various build tasks</a:t>
            </a:r>
            <a:r>
              <a:rPr lang="en-US" sz="1400" dirty="0" smtClean="0">
                <a:latin typeface="HP Simplified" panose="020B0604020204020204" pitchFamily="34" charset="0"/>
              </a:rPr>
              <a:t>. Maven scopes are given below.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Gradle Scopes: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Compile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: The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dependencies required to compile the production source of the project.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Runtime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: The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dependencies required by the production classes at runtime. By default, also includes the compile 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		        time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dependencies.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testCompile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: The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dependencies required to compile the test source of the project. By default, also includes the 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	    	              compiled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production classes and the compile time dependencies.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testRuntime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: The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dependencies required to run the tests. By default, also includes the compile, runtime and test 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  		compile </a:t>
            </a:r>
            <a:r>
              <a:rPr lang="en-US" sz="1400" dirty="0">
                <a:solidFill>
                  <a:prstClr val="black"/>
                </a:solidFill>
                <a:latin typeface="HP Simplified" panose="020B0604020204020204" pitchFamily="34" charset="0"/>
              </a:rPr>
              <a:t>dependencies.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9" y="1158690"/>
            <a:ext cx="7327445" cy="18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Eclipse Integration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</a:rPr>
              <a:t>Open Eclipse IDE </a:t>
            </a: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  <a:sym typeface="Wingdings" panose="05000000000000000000" pitchFamily="2" charset="2"/>
              </a:rPr>
              <a:t> go to Help menu  select eclipse Marketplace.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  <a:sym typeface="Wingdings" panose="05000000000000000000" pitchFamily="2" charset="2"/>
              </a:rPr>
              <a:t>In Eclipse Marketplace wizard find search box and type buildship and press enter.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  <a:sym typeface="Wingdings" panose="05000000000000000000" pitchFamily="2" charset="2"/>
              </a:rPr>
              <a:t>It will show all gradle plugins and choose and install “Buildship Gradle Integration 1.0”.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  <a:sym typeface="Wingdings" panose="05000000000000000000" pitchFamily="2" charset="2"/>
              </a:rPr>
              <a:t>Confirm and accept the license agreement after it will take some time to install.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HP Simplified" panose="020B0604020204020204" pitchFamily="34" charset="0"/>
                <a:sym typeface="Wingdings" panose="05000000000000000000" pitchFamily="2" charset="2"/>
              </a:rPr>
              <a:t>After installation you verify </a:t>
            </a:r>
            <a:r>
              <a:rPr lang="en-US" sz="1400" dirty="0">
                <a:latin typeface="HP Simplified" panose="020B0604020204020204" pitchFamily="34" charset="0"/>
              </a:rPr>
              <a:t>go to file → click New → click Other </a:t>
            </a:r>
            <a:r>
              <a:rPr lang="en-US" sz="1400" dirty="0" smtClean="0">
                <a:latin typeface="HP Simplified" panose="020B0604020204020204" pitchFamily="34" charset="0"/>
              </a:rPr>
              <a:t>projects</a:t>
            </a:r>
            <a:r>
              <a:rPr lang="en-US" sz="1400" dirty="0">
                <a:latin typeface="HP Simplified" panose="020B0604020204020204" pitchFamily="34" charset="0"/>
              </a:rPr>
              <a:t> </a:t>
            </a:r>
            <a:r>
              <a:rPr lang="en-US" sz="1400" dirty="0" smtClean="0">
                <a:latin typeface="HP Simplified" panose="020B0604020204020204" pitchFamily="34" charset="0"/>
              </a:rPr>
              <a:t> and select </a:t>
            </a:r>
            <a:r>
              <a:rPr lang="en-US" sz="1400" dirty="0">
                <a:latin typeface="HP Simplified" panose="020B0604020204020204" pitchFamily="34" charset="0"/>
              </a:rPr>
              <a:t>Gradle Project and click Next.</a:t>
            </a:r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1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4000" dirty="0" smtClean="0">
                <a:latin typeface="HP Simplified" panose="020B0604020204020204" pitchFamily="34" charset="0"/>
              </a:rPr>
              <a:t>Agenda</a:t>
            </a:r>
            <a:endParaRPr lang="en-GB" sz="1050" b="0" dirty="0">
              <a:latin typeface="HP Simplified" panose="020B0604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50" y="886899"/>
            <a:ext cx="8203149" cy="39876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What is Gradle</a:t>
            </a: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HP Simplified" panose="020B0604020204020204" pitchFamily="34" charset="0"/>
              </a:rPr>
              <a:t>advantages of </a:t>
            </a:r>
            <a:r>
              <a:rPr lang="en-US" sz="1200" dirty="0" smtClean="0">
                <a:latin typeface="HP Simplified" panose="020B0604020204020204" pitchFamily="34" charset="0"/>
              </a:rPr>
              <a:t>Gradle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Installation of Gradle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Build script of gradle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Dependency Management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Gradle plugins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Gradle commands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Build a java project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Running test cases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Build multiple projects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Deployment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Profile management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Gradle scopes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HP Simplified" panose="020B0604020204020204" pitchFamily="34" charset="0"/>
              </a:rPr>
              <a:t>Eclipse integration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What is Gradle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is an open source, advanced automation build management tool. It is built on ANT, Maven, and lvy repositories. It supports Groovy based Domain Specific Language (DSL) over XML.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replaces XML 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scripts with an internal DSL that is based on the Groovy programming language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/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Gradle is a multi-language, multi-platform, multi-project and multi-channel build and automation software.</a:t>
            </a: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has Ant’s power and flexibility with Maven’s life-cycle and ease of use. </a:t>
            </a:r>
          </a:p>
          <a:p>
            <a:pPr lvl="0"/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end result is a tool that was released in 2012 and gained a lot of attention in a short period of time. For example, Google adopted Gradle as the default build tool for the Android OS</a:t>
            </a:r>
            <a:r>
              <a:rPr lang="en-US" sz="1400" dirty="0">
                <a:solidFill>
                  <a:schemeClr val="accent1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dirty="0">
              <a:solidFill>
                <a:schemeClr val="accent1"/>
              </a:solidFill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0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advantages of Gradle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>
                <a:latin typeface="HP Simplified" panose="020B0604020204020204" pitchFamily="34" charset="0"/>
              </a:rPr>
              <a:t>Drawbacks of </a:t>
            </a:r>
            <a:r>
              <a:rPr lang="en-US" sz="1400" b="1" dirty="0" smtClean="0">
                <a:latin typeface="HP Simplified" panose="020B0604020204020204" pitchFamily="34" charset="0"/>
              </a:rPr>
              <a:t>Maven :</a:t>
            </a:r>
            <a:endParaRPr lang="en-US" sz="1400" b="1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Maven follows some pre-defined Build and Automation life cycle. Sometimes it may not fit to our project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Even though we can write custom Maven life cycle methods, but it is bit tough and verbose.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It’s build scripts are bit tough to maintain for very complex projects.</a:t>
            </a:r>
          </a:p>
          <a:p>
            <a:r>
              <a:rPr lang="en-US" sz="1400" b="1" dirty="0">
                <a:latin typeface="HP Simplified" panose="020B0604020204020204" pitchFamily="34" charset="0"/>
              </a:rPr>
              <a:t>Advantages of </a:t>
            </a:r>
            <a:r>
              <a:rPr lang="en-US" sz="1400" b="1" dirty="0" smtClean="0">
                <a:latin typeface="HP Simplified" panose="020B0604020204020204" pitchFamily="34" charset="0"/>
              </a:rPr>
              <a:t>Gradle :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</a:rPr>
              <a:t>Gradle </a:t>
            </a:r>
            <a:r>
              <a:rPr lang="en-US" sz="1400" dirty="0">
                <a:latin typeface="HP Simplified" panose="020B0604020204020204" pitchFamily="34" charset="0"/>
              </a:rPr>
              <a:t>is available with separate Domain Specific Language (DSL) based on Groovy language. Gradle provides declarative language elements. The elements also provide build-by-convention support for </a:t>
            </a:r>
            <a:r>
              <a:rPr lang="en-US" sz="1400" dirty="0" smtClean="0">
                <a:latin typeface="HP Simplified" panose="020B0604020204020204" pitchFamily="34" charset="0"/>
              </a:rPr>
              <a:t>Java.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Like Maven, Gradle is also an expressive, declarative, and maintainable build Tool.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Like Maven, Gradle also supports Dependency </a:t>
            </a:r>
            <a:r>
              <a:rPr lang="en-US" sz="1400" dirty="0" smtClean="0">
                <a:latin typeface="HP Simplified" panose="020B0604020204020204" pitchFamily="34" charset="0"/>
              </a:rPr>
              <a:t>Management.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 provides very scalable and high-performance builds.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 provides Standardized project layout and life-cycle, but full flexibility and the option to fully configure the defaults.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 is very easy-to-use Gradle tool and very flexible to implement our own Project required custom logics.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 supports for project structures that consist of more than one project to build deliverable.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 is very easy to integrate existing Ant/Maven with </a:t>
            </a:r>
            <a:r>
              <a:rPr lang="en-US" sz="1400" dirty="0" smtClean="0">
                <a:latin typeface="HP Simplified" panose="020B0604020204020204" pitchFamily="34" charset="0"/>
              </a:rPr>
              <a:t>Gradle.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It is very easy to migrate from existing Ant/Maven to </a:t>
            </a:r>
            <a:r>
              <a:rPr lang="en-US" sz="1400" dirty="0" smtClean="0">
                <a:latin typeface="HP Simplified" panose="020B0604020204020204" pitchFamily="34" charset="0"/>
              </a:rPr>
              <a:t>Gradle.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</a:rPr>
              <a:t>Gradle combines most of the popular build </a:t>
            </a:r>
            <a:r>
              <a:rPr lang="en-US" sz="1400" dirty="0" smtClean="0">
                <a:latin typeface="HP Simplified" panose="020B0604020204020204" pitchFamily="34" charset="0"/>
              </a:rPr>
              <a:t>tools </a:t>
            </a:r>
            <a:r>
              <a:rPr lang="en-US" sz="1400" dirty="0">
                <a:latin typeface="HP Simplified" panose="020B0604020204020204" pitchFamily="34" charset="0"/>
              </a:rPr>
              <a:t>into a single build tool.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97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Installation of Gradle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requires JDK version 6 or later to be installed in your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 the latest version of Gradle from the below link.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</a:t>
            </a:r>
            <a:r>
              <a:rPr lang="en-US" sz="1400" dirty="0">
                <a:solidFill>
                  <a:srgbClr val="00B05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https://gradle.org/gradle-download/</a:t>
            </a:r>
            <a:endParaRPr lang="en-US" sz="1400" dirty="0">
              <a:solidFill>
                <a:srgbClr val="00B050"/>
              </a:solidFill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rgbClr val="00B050"/>
              </a:solidFill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 the downloaded zip file and set up PATH and GRADLE_HOME in Environmental variables.</a:t>
            </a: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 the Gradle installation by using the below in command prompt.</a:t>
            </a:r>
          </a:p>
          <a:p>
            <a:r>
              <a:rPr lang="en-US" sz="1400" dirty="0">
                <a:solidFill>
                  <a:srgbClr val="00B05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&gt; gradle –v </a:t>
            </a:r>
            <a:endParaRPr lang="en-US" sz="1400" dirty="0" smtClean="0">
              <a:solidFill>
                <a:srgbClr val="00B050"/>
              </a:solidFill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rgbClr val="00B050"/>
              </a:solidFill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Installation more in detail visit below links.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http://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www.journaldev.com/7971/introduction-to-gradle</a:t>
            </a: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www.tutorialspoint.com/gradle/gradle_installation.htm</a:t>
            </a: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www.javacodegeeks.com/2013/04/how-to-install-gradle-2.html</a:t>
            </a: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http://www.java2novice.com/gradle/installation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/</a:t>
            </a: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https://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rominirani.com/gradle-tutorial-part-1-installation-setup-2ea77729fc8c</a:t>
            </a: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http://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www.bryanlor.com/blog/gradle-tutorial-how-install-gradle-windows</a:t>
            </a: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8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Build script of Gradle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</a:rPr>
              <a:t>Gradle builds a script file for handling two things one is </a:t>
            </a:r>
            <a:r>
              <a:rPr lang="en-US" sz="1400" b="1" dirty="0">
                <a:solidFill>
                  <a:srgbClr val="000000"/>
                </a:solidFill>
                <a:latin typeface="HP Simplified" panose="020B0604020204020204" pitchFamily="34" charset="0"/>
              </a:rPr>
              <a:t>projects</a:t>
            </a: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</a:rPr>
              <a:t> and another one is </a:t>
            </a:r>
            <a:r>
              <a:rPr lang="en-US" sz="1400" b="1" dirty="0">
                <a:solidFill>
                  <a:srgbClr val="000000"/>
                </a:solidFill>
                <a:latin typeface="HP Simplified" panose="020B0604020204020204" pitchFamily="34" charset="0"/>
              </a:rPr>
              <a:t>tasks</a:t>
            </a: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</a:rPr>
              <a:t>Every Gradle build represents one or more projects. A project represents a library JAR or a WAR.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</a:rPr>
              <a:t>A task means a piece of work which a build performs. A task might be compiling some classes, creating a JAR, generating Javadoc, or publishing some archives to a repository.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provides a Domain Specific Language (DSL), for describing builds. This uses the Groovy language to make it easier to describe a build. Build script of Gradle named as </a:t>
            </a:r>
            <a:r>
              <a:rPr lang="en-US" sz="1400" b="1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build.gradle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run task by using below Gradle command.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</a:t>
            </a:r>
            <a:r>
              <a:rPr lang="en-US" sz="1400" dirty="0" smtClean="0">
                <a:solidFill>
                  <a:srgbClr val="00000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 gradle  </a:t>
            </a: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&lt;task name&gt;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build scripting file given below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7" y="2851736"/>
            <a:ext cx="6340389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Gradle Dependency Management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follows some special syntax to define dependencies like below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 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providing different standard Dependency configurations.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1. Compile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2. Runtime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3. Test Compile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4. Test Runtime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adding external dependencies. Gradle looks for them in a repository. A repository is just a collection of files, organized by group, name and version.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default, Gradle does not define any repositories. We have to define at least one repository explicitly.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two types of repositories, one is maven repository and another one is remote maven define like below.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16" y="1045028"/>
            <a:ext cx="5730737" cy="598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4" y="3822605"/>
            <a:ext cx="4037609" cy="776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8" y="3822605"/>
            <a:ext cx="3954704" cy="7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Gradle plugins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plugin is nothing but a set of tasks, almost all useful tasks such as compiling tasks, setting domain objects, setting up source files, etc. are handled by plugins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two types of plugins in Gradle.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1. Script plugins </a:t>
            </a:r>
          </a:p>
          <a:p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2</a:t>
            </a: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Binary plugins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Script plugins is an additional build script that gives a declarative approach to manipulating the build.</a:t>
            </a: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HP Simplified" panose="020B0604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Binary plugins are the classes that implement the plugin interface and adopt a programmatic approach to manipulating the build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20" y="2271791"/>
            <a:ext cx="5784081" cy="434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20" y="3191185"/>
            <a:ext cx="5814564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Gradle Commands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06265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endParaRPr lang="en-US" sz="1400" dirty="0" smtClean="0">
              <a:solidFill>
                <a:prstClr val="black"/>
              </a:solidFill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46713"/>
              </p:ext>
            </p:extLst>
          </p:nvPr>
        </p:nvGraphicFramePr>
        <p:xfrm>
          <a:off x="483649" y="680875"/>
          <a:ext cx="8261491" cy="44499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2022"/>
                <a:gridCol w="5599469"/>
              </a:tblGrid>
              <a:tr h="380826">
                <a:tc>
                  <a:txBody>
                    <a:bodyPr/>
                    <a:lstStyle/>
                    <a:p>
                      <a:r>
                        <a:rPr lang="en-US" dirty="0" smtClean="0"/>
                        <a:t>Gradle</a:t>
                      </a:r>
                      <a:r>
                        <a:rPr lang="en-US" baseline="0" dirty="0" smtClean="0"/>
                        <a:t> command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Description</a:t>
                      </a:r>
                      <a:endParaRPr lang="en-US" dirty="0"/>
                    </a:p>
                  </a:txBody>
                  <a:tcPr/>
                </a:tc>
              </a:tr>
              <a:tr h="247508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Gradle on the gradle build script located in the same directory</a:t>
                      </a:r>
                      <a:endParaRPr lang="en-US" dirty="0"/>
                    </a:p>
                  </a:txBody>
                  <a:tcPr/>
                </a:tc>
              </a:tr>
              <a:tr h="259712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 --type &lt;library 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create a project.</a:t>
                      </a:r>
                      <a:endParaRPr lang="en-US" dirty="0"/>
                    </a:p>
                  </a:txBody>
                  <a:tcPr/>
                </a:tc>
              </a:tr>
              <a:tr h="278790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compileCode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the Code in the build script located in the same directory </a:t>
                      </a:r>
                      <a:endParaRPr lang="en-US" dirty="0"/>
                    </a:p>
                  </a:txBody>
                  <a:tcPr/>
                </a:tc>
              </a:tr>
              <a:tr h="270368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clean 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execute the task named clean and then the task named build.</a:t>
                      </a:r>
                      <a:endParaRPr lang="en-US" dirty="0"/>
                    </a:p>
                  </a:txBody>
                  <a:tcPr/>
                </a:tc>
              </a:tr>
              <a:tr h="255071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build -x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exclude the test task from execution.</a:t>
                      </a:r>
                      <a:endParaRPr lang="en-US" dirty="0"/>
                    </a:p>
                  </a:txBody>
                  <a:tcPr/>
                </a:tc>
              </a:tr>
              <a:tr h="267275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will show the all tasks found in the build script located in the directory in which you run .</a:t>
                      </a:r>
                      <a:endParaRPr lang="en-US" dirty="0"/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tasks –all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use the --all flag you will get more information about each task.</a:t>
                      </a:r>
                      <a:endParaRPr lang="en-US" dirty="0"/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will generate jar.</a:t>
                      </a:r>
                      <a:endParaRPr lang="en-US" dirty="0"/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–</a:t>
                      </a:r>
                      <a:r>
                        <a:rPr lang="en-US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will build</a:t>
                      </a:r>
                      <a:r>
                        <a:rPr lang="en-US" baseline="0" dirty="0" smtClean="0"/>
                        <a:t> the UI content.</a:t>
                      </a:r>
                      <a:endParaRPr lang="en-US" dirty="0"/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–h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shows</a:t>
                      </a:r>
                      <a:r>
                        <a:rPr lang="en-US" dirty="0" smtClean="0"/>
                        <a:t> a list of the gradle command's options by passing the -h flag.</a:t>
                      </a:r>
                      <a:endParaRPr lang="en-US" dirty="0"/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dependencies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will show all dependencies.</a:t>
                      </a:r>
                      <a:endParaRPr lang="en-US" dirty="0"/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will convert the project into eclipse structure.</a:t>
                      </a:r>
                    </a:p>
                  </a:txBody>
                  <a:tcPr/>
                </a:tc>
              </a:tr>
              <a:tr h="275973">
                <a:tc>
                  <a:txBody>
                    <a:bodyPr/>
                    <a:lstStyle/>
                    <a:p>
                      <a:r>
                        <a:rPr lang="en-US" dirty="0" smtClean="0"/>
                        <a:t>gradle &lt;task name&gt; -P&lt;option&gt;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used for run specified task in build script.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1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 TeamOne-PowerPoint TEMPLATE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_PPT_Standard_template_16x9_Jan2013.potx" id="{26B89C45-1081-40D7-A203-A7BAA1D02ABD}" vid="{371154E7-5F1A-4FB3-904F-80E2BC84AD88}"/>
    </a:ext>
  </a:extLst>
</a:theme>
</file>

<file path=ppt/theme/theme2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3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4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24754</TotalTime>
  <Words>1094</Words>
  <Application>Microsoft Office PowerPoint</Application>
  <PresentationFormat>On-screen Show (16:9)</PresentationFormat>
  <Paragraphs>232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HP Simplified</vt:lpstr>
      <vt:lpstr>Lucida Grande</vt:lpstr>
      <vt:lpstr>Times New Roman</vt:lpstr>
      <vt:lpstr>Verdana</vt:lpstr>
      <vt:lpstr>Wingdings</vt:lpstr>
      <vt:lpstr>AA TeamOne-PowerPoint TEMPLATE</vt:lpstr>
      <vt:lpstr>HPE_Standard_Arial_16x9_v2</vt:lpstr>
      <vt:lpstr>1_HPE_Standard_Arial_16x9_v2</vt:lpstr>
      <vt:lpstr>2_HPE_Standard_Arial_16x9_v2</vt:lpstr>
      <vt:lpstr>Gradle</vt:lpstr>
      <vt:lpstr>Agenda</vt:lpstr>
      <vt:lpstr>What is Gradle</vt:lpstr>
      <vt:lpstr>advantages of Gradle</vt:lpstr>
      <vt:lpstr>Installation of Gradle</vt:lpstr>
      <vt:lpstr>Build script of Gradle</vt:lpstr>
      <vt:lpstr>Gradle Dependency Management</vt:lpstr>
      <vt:lpstr>Gradle plugins</vt:lpstr>
      <vt:lpstr>Gradle Commands</vt:lpstr>
      <vt:lpstr>Build a java project</vt:lpstr>
      <vt:lpstr>Running test cases</vt:lpstr>
      <vt:lpstr>Build multiple projects</vt:lpstr>
      <vt:lpstr>Deployment</vt:lpstr>
      <vt:lpstr>Profile Management</vt:lpstr>
      <vt:lpstr>Gradle scope</vt:lpstr>
      <vt:lpstr>Eclipse Integration</vt:lpstr>
      <vt:lpstr>Thank you</vt:lpstr>
    </vt:vector>
  </TitlesOfParts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Colors</dc:title>
  <dc:creator>Sankaralingam, Mathalai Rajan</dc:creator>
  <cp:lastModifiedBy>Reddy, Gopal</cp:lastModifiedBy>
  <cp:revision>1408</cp:revision>
  <cp:lastPrinted>2012-04-13T15:38:33Z</cp:lastPrinted>
  <dcterms:created xsi:type="dcterms:W3CDTF">2014-05-04T17:02:18Z</dcterms:created>
  <dcterms:modified xsi:type="dcterms:W3CDTF">2016-11-14T06:33:46Z</dcterms:modified>
</cp:coreProperties>
</file>