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804" r:id="rId1"/>
    <p:sldMasterId id="2147483841" r:id="rId2"/>
    <p:sldMasterId id="2147483877" r:id="rId3"/>
    <p:sldMasterId id="2147483908" r:id="rId4"/>
  </p:sldMasterIdLst>
  <p:notesMasterIdLst>
    <p:notesMasterId r:id="rId35"/>
  </p:notesMasterIdLst>
  <p:handoutMasterIdLst>
    <p:handoutMasterId r:id="rId36"/>
  </p:handoutMasterIdLst>
  <p:sldIdLst>
    <p:sldId id="768" r:id="rId5"/>
    <p:sldId id="824" r:id="rId6"/>
    <p:sldId id="850" r:id="rId7"/>
    <p:sldId id="886" r:id="rId8"/>
    <p:sldId id="872" r:id="rId9"/>
    <p:sldId id="887" r:id="rId10"/>
    <p:sldId id="860" r:id="rId11"/>
    <p:sldId id="861" r:id="rId12"/>
    <p:sldId id="862" r:id="rId13"/>
    <p:sldId id="873" r:id="rId14"/>
    <p:sldId id="874" r:id="rId15"/>
    <p:sldId id="885" r:id="rId16"/>
    <p:sldId id="876" r:id="rId17"/>
    <p:sldId id="877" r:id="rId18"/>
    <p:sldId id="878" r:id="rId19"/>
    <p:sldId id="879" r:id="rId20"/>
    <p:sldId id="880" r:id="rId21"/>
    <p:sldId id="881" r:id="rId22"/>
    <p:sldId id="882" r:id="rId23"/>
    <p:sldId id="875" r:id="rId24"/>
    <p:sldId id="858" r:id="rId25"/>
    <p:sldId id="836" r:id="rId26"/>
    <p:sldId id="837" r:id="rId27"/>
    <p:sldId id="840" r:id="rId28"/>
    <p:sldId id="841" r:id="rId29"/>
    <p:sldId id="842" r:id="rId30"/>
    <p:sldId id="843" r:id="rId31"/>
    <p:sldId id="883" r:id="rId32"/>
    <p:sldId id="884" r:id="rId33"/>
    <p:sldId id="849"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C8438"/>
    <a:srgbClr val="0096D6"/>
    <a:srgbClr val="E5E8E8"/>
    <a:srgbClr val="CBCBCB"/>
    <a:srgbClr val="B9B8BB"/>
    <a:srgbClr val="E7E7E7"/>
    <a:srgbClr val="B9B9BB"/>
    <a:srgbClr val="000000"/>
    <a:srgbClr val="82298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4434" autoAdjust="0"/>
  </p:normalViewPr>
  <p:slideViewPr>
    <p:cSldViewPr snapToGrid="0">
      <p:cViewPr varScale="1">
        <p:scale>
          <a:sx n="111" d="100"/>
          <a:sy n="111" d="100"/>
        </p:scale>
        <p:origin x="96" y="77"/>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sldLst>
      <p:sld r:id="rId1" collapse="1"/>
    </p:sldLst>
  </p:outlineViewPr>
  <p:notesTextViewPr>
    <p:cViewPr>
      <p:scale>
        <a:sx n="100" d="100"/>
        <a:sy n="100" d="100"/>
      </p:scale>
      <p:origin x="0" y="0"/>
    </p:cViewPr>
  </p:notesTextViewPr>
  <p:sorterViewPr>
    <p:cViewPr>
      <p:scale>
        <a:sx n="188" d="100"/>
        <a:sy n="188" d="100"/>
      </p:scale>
      <p:origin x="0" y="3696"/>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11/23/2016</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11/23/2016</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1</a:t>
            </a:fld>
            <a:endParaRPr lang="en-US">
              <a:solidFill>
                <a:prstClr val="black"/>
              </a:solidFill>
              <a:latin typeface="Arial" panose="020B0604020202020204"/>
            </a:endParaRPr>
          </a:p>
        </p:txBody>
      </p:sp>
    </p:spTree>
    <p:extLst>
      <p:ext uri="{BB962C8B-B14F-4D97-AF65-F5344CB8AC3E}">
        <p14:creationId xmlns:p14="http://schemas.microsoft.com/office/powerpoint/2010/main" val="4070571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Tree>
    <p:extLst>
      <p:ext uri="{BB962C8B-B14F-4D97-AF65-F5344CB8AC3E}">
        <p14:creationId xmlns:p14="http://schemas.microsoft.com/office/powerpoint/2010/main" val="299580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Tree>
    <p:extLst>
      <p:ext uri="{BB962C8B-B14F-4D97-AF65-F5344CB8AC3E}">
        <p14:creationId xmlns:p14="http://schemas.microsoft.com/office/powerpoint/2010/main" val="442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Tree>
    <p:extLst>
      <p:ext uri="{BB962C8B-B14F-4D97-AF65-F5344CB8AC3E}">
        <p14:creationId xmlns:p14="http://schemas.microsoft.com/office/powerpoint/2010/main" val="365657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Tree>
    <p:extLst>
      <p:ext uri="{BB962C8B-B14F-4D97-AF65-F5344CB8AC3E}">
        <p14:creationId xmlns:p14="http://schemas.microsoft.com/office/powerpoint/2010/main" val="3777662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Tree>
    <p:extLst>
      <p:ext uri="{BB962C8B-B14F-4D97-AF65-F5344CB8AC3E}">
        <p14:creationId xmlns:p14="http://schemas.microsoft.com/office/powerpoint/2010/main" val="46162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Tree>
    <p:extLst>
      <p:ext uri="{BB962C8B-B14F-4D97-AF65-F5344CB8AC3E}">
        <p14:creationId xmlns:p14="http://schemas.microsoft.com/office/powerpoint/2010/main" val="527818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3635"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993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3747"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2726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1939"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04028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9651"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5288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2</a:t>
            </a:fld>
            <a:endParaRPr lang="en-US">
              <a:solidFill>
                <a:prstClr val="black"/>
              </a:solidFill>
              <a:latin typeface="Arial" panose="020B0604020202020204"/>
            </a:endParaRPr>
          </a:p>
        </p:txBody>
      </p:sp>
    </p:spTree>
    <p:extLst>
      <p:ext uri="{BB962C8B-B14F-4D97-AF65-F5344CB8AC3E}">
        <p14:creationId xmlns:p14="http://schemas.microsoft.com/office/powerpoint/2010/main" val="3517851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8995"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3076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3811"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79016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14F7B3-C315-4C0B-9380-118A8AEEED45}" type="slidenum">
              <a:rPr lang="en-US" altLang="en-US"/>
              <a:pPr/>
              <a:t>28</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68200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82258-303A-4E9A-8A76-EA4B7A1E9B4B}" type="slidenum">
              <a:rPr lang="en-US" altLang="en-US"/>
              <a:pPr/>
              <a:t>29</a:t>
            </a:fld>
            <a:endParaRPr lang="en-US" alt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altLang="en-US"/>
              <a:t>register the listener</a:t>
            </a:r>
          </a:p>
        </p:txBody>
      </p:sp>
    </p:spTree>
    <p:extLst>
      <p:ext uri="{BB962C8B-B14F-4D97-AF65-F5344CB8AC3E}">
        <p14:creationId xmlns:p14="http://schemas.microsoft.com/office/powerpoint/2010/main" val="2388354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30</a:t>
            </a:fld>
            <a:endParaRPr lang="en-US" dirty="0"/>
          </a:p>
        </p:txBody>
      </p:sp>
    </p:spTree>
    <p:extLst>
      <p:ext uri="{BB962C8B-B14F-4D97-AF65-F5344CB8AC3E}">
        <p14:creationId xmlns:p14="http://schemas.microsoft.com/office/powerpoint/2010/main" val="676188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FDAE4-E1B4-4C1F-AEB0-C225FE065676}" type="slidenum">
              <a:rPr lang="en-US" altLang="en-US"/>
              <a:pPr/>
              <a:t>5</a:t>
            </a:fld>
            <a:endParaRPr lang="en-US" alt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10674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E4FDD-40AF-4002-A170-00033A5CFA2C}" type="slidenum">
              <a:rPr lang="en-US" altLang="en-US"/>
              <a:pPr/>
              <a:t>7</a:t>
            </a:fld>
            <a:endParaRPr lang="en-US" altLang="en-US"/>
          </a:p>
        </p:txBody>
      </p:sp>
      <p:sp>
        <p:nvSpPr>
          <p:cNvPr id="92162" name="Rectangle 2"/>
          <p:cNvSpPr>
            <a:spLocks noGrp="1" noRot="1" noChangeAspect="1" noChangeArrowheads="1" noTextEdit="1"/>
          </p:cNvSpPr>
          <p:nvPr>
            <p:ph type="sldImg"/>
          </p:nvPr>
        </p:nvSpPr>
        <p:spPr>
          <a:xfrm>
            <a:off x="363538" y="688975"/>
            <a:ext cx="6132512" cy="3451225"/>
          </a:xfrm>
          <a:ln/>
        </p:spPr>
      </p:sp>
      <p:sp>
        <p:nvSpPr>
          <p:cNvPr id="92163" name="Rectangle 3"/>
          <p:cNvSpPr>
            <a:spLocks noGrp="1" noChangeArrowheads="1"/>
          </p:cNvSpPr>
          <p:nvPr>
            <p:ph type="body" idx="1"/>
          </p:nvPr>
        </p:nvSpPr>
        <p:spPr>
          <a:xfrm>
            <a:off x="914400" y="4370388"/>
            <a:ext cx="5029200" cy="4140200"/>
          </a:xfrm>
          <a:noFill/>
          <a:ln/>
        </p:spPr>
        <p:txBody>
          <a:bodyPr/>
          <a:lstStyle/>
          <a:p>
            <a:r>
              <a:rPr lang="en-US" altLang="en-US"/>
              <a:t> </a:t>
            </a:r>
          </a:p>
        </p:txBody>
      </p:sp>
    </p:spTree>
    <p:extLst>
      <p:ext uri="{BB962C8B-B14F-4D97-AF65-F5344CB8AC3E}">
        <p14:creationId xmlns:p14="http://schemas.microsoft.com/office/powerpoint/2010/main" val="1867493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9AEB6-530C-4ED6-8117-01E3D49D6B49}" type="slidenum">
              <a:rPr lang="en-US" altLang="en-US"/>
              <a:pPr/>
              <a:t>8</a:t>
            </a:fld>
            <a:endParaRPr lang="en-US" altLang="en-US"/>
          </a:p>
        </p:txBody>
      </p:sp>
      <p:sp>
        <p:nvSpPr>
          <p:cNvPr id="94210" name="Rectangle 2"/>
          <p:cNvSpPr>
            <a:spLocks noGrp="1" noRot="1" noChangeAspect="1" noChangeArrowheads="1" noTextEdit="1"/>
          </p:cNvSpPr>
          <p:nvPr>
            <p:ph type="sldImg"/>
          </p:nvPr>
        </p:nvSpPr>
        <p:spPr>
          <a:xfrm>
            <a:off x="363538" y="688975"/>
            <a:ext cx="6132512" cy="3451225"/>
          </a:xfrm>
          <a:ln/>
        </p:spPr>
      </p:sp>
      <p:sp>
        <p:nvSpPr>
          <p:cNvPr id="94211" name="Rectangle 3"/>
          <p:cNvSpPr>
            <a:spLocks noGrp="1" noChangeArrowheads="1"/>
          </p:cNvSpPr>
          <p:nvPr>
            <p:ph type="body" idx="1"/>
          </p:nvPr>
        </p:nvSpPr>
        <p:spPr>
          <a:xfrm>
            <a:off x="914400" y="4370388"/>
            <a:ext cx="5029200" cy="4140200"/>
          </a:xfrm>
          <a:noFill/>
          <a:ln/>
        </p:spPr>
        <p:txBody>
          <a:bodyPr/>
          <a:lstStyle/>
          <a:p>
            <a:r>
              <a:rPr lang="en-US" altLang="en-US"/>
              <a:t> </a:t>
            </a:r>
          </a:p>
        </p:txBody>
      </p:sp>
    </p:spTree>
    <p:extLst>
      <p:ext uri="{BB962C8B-B14F-4D97-AF65-F5344CB8AC3E}">
        <p14:creationId xmlns:p14="http://schemas.microsoft.com/office/powerpoint/2010/main" val="71633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282F5-DC6C-4F2C-A29C-AC1295D24A23}" type="slidenum">
              <a:rPr lang="en-US" altLang="en-US"/>
              <a:pPr/>
              <a:t>9</a:t>
            </a:fld>
            <a:endParaRPr lang="en-US" altLang="en-US"/>
          </a:p>
        </p:txBody>
      </p:sp>
      <p:sp>
        <p:nvSpPr>
          <p:cNvPr id="96258" name="Rectangle 2"/>
          <p:cNvSpPr>
            <a:spLocks noGrp="1" noRot="1" noChangeAspect="1" noChangeArrowheads="1" noTextEdit="1"/>
          </p:cNvSpPr>
          <p:nvPr>
            <p:ph type="sldImg"/>
          </p:nvPr>
        </p:nvSpPr>
        <p:spPr>
          <a:xfrm>
            <a:off x="363538" y="688975"/>
            <a:ext cx="6132512" cy="3451225"/>
          </a:xfrm>
          <a:ln/>
        </p:spPr>
      </p:sp>
      <p:sp>
        <p:nvSpPr>
          <p:cNvPr id="96259" name="Rectangle 3"/>
          <p:cNvSpPr>
            <a:spLocks noGrp="1" noChangeArrowheads="1"/>
          </p:cNvSpPr>
          <p:nvPr>
            <p:ph type="body" idx="1"/>
          </p:nvPr>
        </p:nvSpPr>
        <p:spPr>
          <a:xfrm>
            <a:off x="914400" y="4370388"/>
            <a:ext cx="5029200" cy="4140200"/>
          </a:xfrm>
          <a:noFill/>
          <a:ln/>
        </p:spPr>
        <p:txBody>
          <a:bodyPr/>
          <a:lstStyle/>
          <a:p>
            <a:r>
              <a:rPr lang="en-US" altLang="en-US"/>
              <a:t> </a:t>
            </a:r>
          </a:p>
        </p:txBody>
      </p:sp>
    </p:spTree>
    <p:extLst>
      <p:ext uri="{BB962C8B-B14F-4D97-AF65-F5344CB8AC3E}">
        <p14:creationId xmlns:p14="http://schemas.microsoft.com/office/powerpoint/2010/main" val="1108576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9A0B03-D193-415F-B0EE-3F7E567795E0}" type="slidenum">
              <a:rPr lang="en-US" altLang="en-US"/>
              <a:pPr/>
              <a:t>10</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ltLang="en-US" sz="1000">
                <a:cs typeface="Times New Roman" panose="02020603050405020304" pitchFamily="18" charset="0"/>
              </a:rPr>
              <a:t> A message listener is similar to an event listener</a:t>
            </a:r>
          </a:p>
        </p:txBody>
      </p:sp>
    </p:spTree>
    <p:extLst>
      <p:ext uri="{BB962C8B-B14F-4D97-AF65-F5344CB8AC3E}">
        <p14:creationId xmlns:p14="http://schemas.microsoft.com/office/powerpoint/2010/main" val="137049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Tree>
    <p:extLst>
      <p:ext uri="{BB962C8B-B14F-4D97-AF65-F5344CB8AC3E}">
        <p14:creationId xmlns:p14="http://schemas.microsoft.com/office/powerpoint/2010/main" val="33650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Tree>
    <p:extLst>
      <p:ext uri="{BB962C8B-B14F-4D97-AF65-F5344CB8AC3E}">
        <p14:creationId xmlns:p14="http://schemas.microsoft.com/office/powerpoint/2010/main" val="123658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2373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9144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002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949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9060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687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879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49715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85072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249922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33515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706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4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1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932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294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12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52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69416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6592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5485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064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124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762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8288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464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1198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3183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1128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8226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581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228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500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8860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7260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0774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57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375639"/>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40436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1624432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57060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1938617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340537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6451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257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0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1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031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037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650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39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271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820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90257425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975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984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317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68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7129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1700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3349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894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0997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3854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755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50391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133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1027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313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349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2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376760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676353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56681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236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5111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51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02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432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4946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5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20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941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042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8559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6278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07770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611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751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367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0585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7028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4906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653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image" Target="../media/image5.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5.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4.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40" r:id="rId6"/>
    <p:sldLayoutId id="2147483837" r:id="rId7"/>
    <p:sldLayoutId id="2147483818" r:id="rId8"/>
    <p:sldLayoutId id="2147483809" r:id="rId9"/>
    <p:sldLayoutId id="2147483839" r:id="rId10"/>
    <p:sldLayoutId id="2147483823" r:id="rId11"/>
    <p:sldLayoutId id="2147483824" r:id="rId12"/>
    <p:sldLayoutId id="2147483825"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fld id="{B016F8AB-BCEA-4347-8BA6-BE776009BC89}" type="slidenum">
              <a:rPr lang="en-US" smtClean="0"/>
              <a:pPr/>
              <a:t>‹#›</a:t>
            </a:fld>
            <a:endParaRPr lang="en-US" dirty="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34731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 id="2147483864" r:id="rId23"/>
    <p:sldLayoutId id="2147483865" r:id="rId24"/>
    <p:sldLayoutId id="2147483866" r:id="rId25"/>
    <p:sldLayoutId id="2147483867" r:id="rId26"/>
    <p:sldLayoutId id="2147483868" r:id="rId27"/>
    <p:sldLayoutId id="2147483869" r:id="rId28"/>
    <p:sldLayoutId id="2147483870" r:id="rId29"/>
    <p:sldLayoutId id="2147483871" r:id="rId30"/>
    <p:sldLayoutId id="2147483873" r:id="rId31"/>
    <p:sldLayoutId id="2147483875" r:id="rId32"/>
    <p:sldLayoutId id="214748387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88722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1" r:id="rId24"/>
    <p:sldLayoutId id="2147483902" r:id="rId25"/>
    <p:sldLayoutId id="2147483903" r:id="rId26"/>
    <p:sldLayoutId id="2147483904" r:id="rId27"/>
    <p:sldLayoutId id="2147483905" r:id="rId28"/>
    <p:sldLayoutId id="2147483906" r:id="rId29"/>
    <p:sldLayoutId id="2147483907"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53923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8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8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9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8.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8.xml"/><Relationship Id="rId1" Type="http://schemas.openxmlformats.org/officeDocument/2006/relationships/slideLayout" Target="../slideLayouts/slideLayout88.xml"/><Relationship Id="rId5" Type="http://schemas.openxmlformats.org/officeDocument/2006/relationships/image" Target="../media/image37.png"/><Relationship Id="rId4" Type="http://schemas.openxmlformats.org/officeDocument/2006/relationships/image" Target="../media/image36.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8.xml"/></Relationships>
</file>

<file path=ppt/slides/_rels/slide25.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8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43198" y="2722574"/>
            <a:ext cx="8457605" cy="1823615"/>
          </a:xfrm>
        </p:spPr>
        <p:txBody>
          <a:bodyPr/>
          <a:lstStyle/>
          <a:p>
            <a:r>
              <a:rPr lang="en-US" altLang="en-US" sz="4000" dirty="0"/>
              <a:t>JMS</a:t>
            </a:r>
            <a:r>
              <a:rPr lang="en-US" altLang="en-US" sz="4000" dirty="0" smtClean="0"/>
              <a:t/>
            </a:r>
            <a:br>
              <a:rPr lang="en-US" altLang="en-US" sz="4000" dirty="0" smtClean="0"/>
            </a:br>
            <a:r>
              <a:rPr lang="en-US" sz="2800" dirty="0" smtClean="0"/>
              <a:t>Java </a:t>
            </a:r>
            <a:r>
              <a:rPr lang="en-US" sz="2800" dirty="0"/>
              <a:t>Message Service</a:t>
            </a:r>
            <a:r>
              <a:rPr lang="en-US" sz="4000" b="0" dirty="0"/>
              <a:t/>
            </a:r>
            <a:br>
              <a:rPr lang="en-US" sz="4000" b="0" dirty="0"/>
            </a:br>
            <a:endParaRPr lang="en-US" sz="4000" dirty="0"/>
          </a:p>
        </p:txBody>
      </p:sp>
      <p:sp>
        <p:nvSpPr>
          <p:cNvPr id="11" name="Text Placeholder 10"/>
          <p:cNvSpPr>
            <a:spLocks noGrp="1"/>
          </p:cNvSpPr>
          <p:nvPr>
            <p:ph type="body" sz="quarter" idx="13"/>
          </p:nvPr>
        </p:nvSpPr>
        <p:spPr>
          <a:xfrm>
            <a:off x="454817" y="4546189"/>
            <a:ext cx="2853648" cy="254411"/>
          </a:xfrm>
        </p:spPr>
        <p:txBody>
          <a:bodyPr/>
          <a:lstStyle/>
          <a:p>
            <a:r>
              <a:rPr lang="en-US" b="1" dirty="0" smtClean="0"/>
              <a:t>Date : Nov 14, 2016</a:t>
            </a:r>
          </a:p>
          <a:p>
            <a:endParaRPr lang="en-US" b="1" dirty="0"/>
          </a:p>
        </p:txBody>
      </p:sp>
      <p:sp>
        <p:nvSpPr>
          <p:cNvPr id="4" name="Text Placeholder 10"/>
          <p:cNvSpPr txBox="1">
            <a:spLocks/>
          </p:cNvSpPr>
          <p:nvPr/>
        </p:nvSpPr>
        <p:spPr>
          <a:xfrm>
            <a:off x="5731015" y="4546189"/>
            <a:ext cx="3069788" cy="254411"/>
          </a:xfrm>
          <a:prstGeom prst="rect">
            <a:avLst/>
          </a:prstGeom>
        </p:spPr>
        <p:txBody>
          <a:bodyPr vert="horz" lIns="0" tIns="0" rIns="0" bIns="0" rtlCol="0">
            <a:noAutofit/>
          </a:bodyPr>
          <a:lstStyle>
            <a:lvl1pPr marL="0" indent="0" algn="l" defTabSz="685800" rtl="0" eaLnBrk="1" latinLnBrk="0" hangingPunct="1">
              <a:lnSpc>
                <a:spcPct val="90000"/>
              </a:lnSpc>
              <a:spcBef>
                <a:spcPts val="0"/>
              </a:spcBef>
              <a:buFont typeface="Arial" panose="020B0604020202020204" pitchFamily="34" charset="0"/>
              <a:buNone/>
              <a:defRPr sz="1500" kern="1200" baseline="0">
                <a:solidFill>
                  <a:schemeClr val="tx1"/>
                </a:solidFill>
                <a:latin typeface="+mn-lt"/>
                <a:ea typeface="+mn-ea"/>
                <a:cs typeface="+mn-cs"/>
              </a:defRPr>
            </a:lvl1pPr>
            <a:lvl2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2pPr>
            <a:lvl3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3pPr>
            <a:lvl4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4pPr>
            <a:lvl5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5pPr>
            <a:lvl6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6pPr>
            <a:lvl7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7pPr>
            <a:lvl8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8pPr>
            <a:lvl9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9pPr>
          </a:lstStyle>
          <a:p>
            <a:pPr algn="r"/>
            <a:r>
              <a:rPr lang="en-US" b="1" dirty="0" smtClean="0"/>
              <a:t>Chandra </a:t>
            </a:r>
            <a:r>
              <a:rPr lang="en-US" b="1" dirty="0"/>
              <a:t>V</a:t>
            </a:r>
            <a:r>
              <a:rPr lang="en-US" b="1" dirty="0" smtClean="0"/>
              <a:t>ir Singh – Crew Pay</a:t>
            </a:r>
          </a:p>
          <a:p>
            <a:pPr algn="r"/>
            <a:endParaRPr lang="en-US" b="1" dirty="0"/>
          </a:p>
        </p:txBody>
      </p:sp>
      <p:grpSp>
        <p:nvGrpSpPr>
          <p:cNvPr id="5" name="Group 4"/>
          <p:cNvGrpSpPr>
            <a:grpSpLocks noChangeAspect="1"/>
          </p:cNvGrpSpPr>
          <p:nvPr/>
        </p:nvGrpSpPr>
        <p:grpSpPr>
          <a:xfrm>
            <a:off x="8343900" y="378916"/>
            <a:ext cx="407194" cy="395288"/>
            <a:chOff x="5822950" y="3163888"/>
            <a:chExt cx="542925" cy="527050"/>
          </a:xfrm>
        </p:grpSpPr>
        <p:sp>
          <p:nvSpPr>
            <p:cNvPr id="7"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8"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76968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081" y="389427"/>
            <a:ext cx="8227457" cy="639273"/>
          </a:xfrm>
        </p:spPr>
        <p:txBody>
          <a:bodyPr/>
          <a:lstStyle/>
          <a:p>
            <a:r>
              <a:rPr lang="en-US" altLang="en-US" dirty="0"/>
              <a:t>Message Consumptions</a:t>
            </a:r>
          </a:p>
        </p:txBody>
      </p:sp>
      <p:sp>
        <p:nvSpPr>
          <p:cNvPr id="37891" name="Rectangle 3"/>
          <p:cNvSpPr>
            <a:spLocks noGrp="1" noChangeArrowheads="1"/>
          </p:cNvSpPr>
          <p:nvPr>
            <p:ph type="body" idx="1"/>
          </p:nvPr>
        </p:nvSpPr>
        <p:spPr>
          <a:xfrm>
            <a:off x="457081" y="811273"/>
            <a:ext cx="8521914" cy="4001360"/>
          </a:xfrm>
        </p:spPr>
        <p:txBody>
          <a:bodyPr>
            <a:normAutofit fontScale="92500" lnSpcReduction="10000"/>
          </a:bodyPr>
          <a:lstStyle/>
          <a:p>
            <a:pPr marL="0" lvl="0" indent="0" defTabSz="914400" eaLnBrk="0" fontAlgn="base" hangingPunct="0">
              <a:lnSpc>
                <a:spcPct val="100000"/>
              </a:lnSpc>
              <a:spcBef>
                <a:spcPct val="0"/>
              </a:spcBef>
              <a:spcAft>
                <a:spcPct val="0"/>
              </a:spcAft>
              <a:buNone/>
            </a:pPr>
            <a:r>
              <a:rPr lang="en-US" altLang="en-US" sz="1400" dirty="0">
                <a:solidFill>
                  <a:srgbClr val="000000"/>
                </a:solidFill>
                <a:latin typeface="HP Simplified" pitchFamily="34" charset="0"/>
              </a:rPr>
              <a:t>Messaging products are inherently asynchronous: There is no fundamental timing dependency between the production and the consumption of a message. However, the JMS specification uses this term in a more precise sense. Messages can be consumed in either of two ways:</a:t>
            </a:r>
          </a:p>
          <a:p>
            <a:pPr marL="0" lvl="0" indent="0" defTabSz="914400" eaLnBrk="0" fontAlgn="base" hangingPunct="0">
              <a:lnSpc>
                <a:spcPct val="100000"/>
              </a:lnSpc>
              <a:spcBef>
                <a:spcPct val="0"/>
              </a:spcBef>
              <a:spcAft>
                <a:spcPct val="0"/>
              </a:spcAft>
              <a:buNone/>
            </a:pPr>
            <a:endParaRPr lang="en-US" altLang="en-US" sz="1400" dirty="0">
              <a:solidFill>
                <a:srgbClr val="000000"/>
              </a:solidFill>
              <a:latin typeface="HP Simplified" pitchFamily="34" charset="0"/>
            </a:endParaRPr>
          </a:p>
          <a:p>
            <a:pPr marL="0" lvl="0" indent="0" defTabSz="914400" eaLnBrk="0" fontAlgn="base" hangingPunct="0">
              <a:lnSpc>
                <a:spcPct val="100000"/>
              </a:lnSpc>
              <a:spcBef>
                <a:spcPct val="0"/>
              </a:spcBef>
              <a:spcAft>
                <a:spcPct val="0"/>
              </a:spcAft>
              <a:buNone/>
            </a:pPr>
            <a:r>
              <a:rPr lang="en-US" altLang="en-US" sz="1400" b="1" dirty="0">
                <a:solidFill>
                  <a:srgbClr val="000000"/>
                </a:solidFill>
                <a:latin typeface="HP Simplified" pitchFamily="34" charset="0"/>
              </a:rPr>
              <a:t>Synchronously</a:t>
            </a:r>
            <a:r>
              <a:rPr lang="en-US" altLang="en-US" sz="1300" dirty="0">
                <a:solidFill>
                  <a:srgbClr val="000000"/>
                </a:solidFill>
                <a:latin typeface="HP Simplified" pitchFamily="34" charset="0"/>
              </a:rPr>
              <a:t>: </a:t>
            </a:r>
            <a:r>
              <a:rPr lang="en-US" altLang="en-US" sz="1300" dirty="0" smtClean="0">
                <a:solidFill>
                  <a:srgbClr val="000000"/>
                </a:solidFill>
                <a:latin typeface="HP Simplified" pitchFamily="34" charset="0"/>
              </a:rPr>
              <a:t>A </a:t>
            </a:r>
            <a:r>
              <a:rPr lang="en-US" altLang="en-US" sz="1300" dirty="0">
                <a:solidFill>
                  <a:srgbClr val="000000"/>
                </a:solidFill>
                <a:latin typeface="HP Simplified" pitchFamily="34" charset="0"/>
              </a:rPr>
              <a:t>subscriber or a receiver explicitly fetches the message from the destination by calling the receive method. The receive method can block until a message arrives or can time out if a message does not arrive within a specified time limit.</a:t>
            </a:r>
          </a:p>
          <a:p>
            <a:pPr marL="0" lvl="0" indent="0" defTabSz="914400" eaLnBrk="0" fontAlgn="base" hangingPunct="0">
              <a:lnSpc>
                <a:spcPct val="100000"/>
              </a:lnSpc>
              <a:spcBef>
                <a:spcPct val="0"/>
              </a:spcBef>
              <a:spcAft>
                <a:spcPct val="0"/>
              </a:spcAft>
              <a:buNone/>
            </a:pPr>
            <a:r>
              <a:rPr lang="en-US" altLang="en-US" sz="1400" b="1" dirty="0">
                <a:solidFill>
                  <a:srgbClr val="000000"/>
                </a:solidFill>
                <a:latin typeface="HP Simplified" pitchFamily="34" charset="0"/>
              </a:rPr>
              <a:t>Asynchronously</a:t>
            </a:r>
            <a:r>
              <a:rPr lang="en-US" altLang="en-US" sz="1300" dirty="0">
                <a:solidFill>
                  <a:srgbClr val="000000"/>
                </a:solidFill>
                <a:latin typeface="HP Simplified" pitchFamily="34" charset="0"/>
              </a:rPr>
              <a:t>: </a:t>
            </a:r>
            <a:r>
              <a:rPr lang="en-US" altLang="en-US" sz="1300" dirty="0" smtClean="0">
                <a:solidFill>
                  <a:srgbClr val="000000"/>
                </a:solidFill>
                <a:latin typeface="HP Simplified" pitchFamily="34" charset="0"/>
              </a:rPr>
              <a:t>A </a:t>
            </a:r>
            <a:r>
              <a:rPr lang="en-US" altLang="en-US" sz="1300" dirty="0">
                <a:solidFill>
                  <a:srgbClr val="000000"/>
                </a:solidFill>
                <a:latin typeface="HP Simplified" pitchFamily="34" charset="0"/>
              </a:rPr>
              <a:t>client can register a message listener with a consumer. A message listener is similar to an event listener. Whenever a message arrives at the destination, the JMS provider delivers the message by calling the listener’s on Message method, which acts on the contents of the message.</a:t>
            </a:r>
            <a:endParaRPr lang="en-US" sz="1300" dirty="0">
              <a:solidFill>
                <a:srgbClr val="000000"/>
              </a:solidFill>
              <a:latin typeface="HP Simplified" pitchFamily="34" charset="0"/>
            </a:endParaRPr>
          </a:p>
          <a:p>
            <a:pPr marL="0" indent="0">
              <a:lnSpc>
                <a:spcPct val="110000"/>
              </a:lnSpc>
              <a:buNone/>
            </a:pPr>
            <a:r>
              <a:rPr lang="en-US" sz="1800" b="1" dirty="0" smtClean="0">
                <a:solidFill>
                  <a:srgbClr val="000000"/>
                </a:solidFill>
                <a:latin typeface="HP Simplified" pitchFamily="34" charset="0"/>
              </a:rPr>
              <a:t>Synchronous </a:t>
            </a:r>
            <a:r>
              <a:rPr lang="en-US" sz="1800" b="1" dirty="0">
                <a:solidFill>
                  <a:srgbClr val="000000"/>
                </a:solidFill>
                <a:latin typeface="HP Simplified" pitchFamily="34" charset="0"/>
              </a:rPr>
              <a:t>Producer</a:t>
            </a:r>
          </a:p>
          <a:p>
            <a:pPr marL="0" lvl="1" indent="0" algn="just">
              <a:lnSpc>
                <a:spcPct val="110000"/>
              </a:lnSpc>
              <a:spcBef>
                <a:spcPts val="900"/>
              </a:spcBef>
              <a:buNone/>
            </a:pPr>
            <a:r>
              <a:rPr lang="en-US" sz="1400" dirty="0" smtClean="0">
                <a:solidFill>
                  <a:srgbClr val="000000"/>
                </a:solidFill>
                <a:latin typeface="HP Simplified" pitchFamily="34" charset="0"/>
              </a:rPr>
              <a:t>Synchronous </a:t>
            </a:r>
            <a:r>
              <a:rPr lang="en-US" sz="1400" dirty="0">
                <a:solidFill>
                  <a:srgbClr val="000000"/>
                </a:solidFill>
                <a:latin typeface="HP Simplified" pitchFamily="34" charset="0"/>
              </a:rPr>
              <a:t>producer has two queues: a send queue and a reply queue. The send queue is the queue on which the producer </a:t>
            </a:r>
            <a:r>
              <a:rPr lang="en-US" sz="1400" dirty="0" smtClean="0">
                <a:solidFill>
                  <a:srgbClr val="000000"/>
                </a:solidFill>
                <a:latin typeface="HP Simplified" pitchFamily="34" charset="0"/>
              </a:rPr>
              <a:t>       will send </a:t>
            </a:r>
            <a:r>
              <a:rPr lang="en-US" sz="1400" dirty="0">
                <a:solidFill>
                  <a:srgbClr val="000000"/>
                </a:solidFill>
                <a:latin typeface="HP Simplified" pitchFamily="34" charset="0"/>
              </a:rPr>
              <a:t>a message to the consumer. The reply queue is the queue on which the producer will listen for a reply from </a:t>
            </a:r>
            <a:r>
              <a:rPr lang="en-US" sz="1400" dirty="0" smtClean="0">
                <a:solidFill>
                  <a:srgbClr val="000000"/>
                </a:solidFill>
                <a:latin typeface="HP Simplified" pitchFamily="34" charset="0"/>
              </a:rPr>
              <a:t>the consumer</a:t>
            </a:r>
            <a:r>
              <a:rPr lang="en-US" sz="1400" dirty="0">
                <a:solidFill>
                  <a:srgbClr val="000000"/>
                </a:solidFill>
                <a:latin typeface="HP Simplified" pitchFamily="34" charset="0"/>
              </a:rPr>
              <a:t>. The producer when it sends a message sets two important pieces of information on the message:</a:t>
            </a:r>
          </a:p>
          <a:p>
            <a:pPr lvl="1">
              <a:lnSpc>
                <a:spcPct val="100000"/>
              </a:lnSpc>
              <a:buFont typeface="Arial" panose="020B0604020202020204" pitchFamily="34" charset="0"/>
              <a:buChar char="•"/>
            </a:pPr>
            <a:r>
              <a:rPr lang="en-US" sz="1300" dirty="0">
                <a:solidFill>
                  <a:srgbClr val="000000"/>
                </a:solidFill>
                <a:latin typeface="HP Simplified" pitchFamily="34" charset="0"/>
              </a:rPr>
              <a:t>JMSCorrelationID: This is the uniqueID used by the producer to identify the message</a:t>
            </a:r>
          </a:p>
          <a:p>
            <a:pPr lvl="1">
              <a:lnSpc>
                <a:spcPct val="100000"/>
              </a:lnSpc>
              <a:buFont typeface="Arial" panose="020B0604020202020204" pitchFamily="34" charset="0"/>
              <a:buChar char="•"/>
            </a:pPr>
            <a:r>
              <a:rPr lang="en-US" sz="1300" dirty="0">
                <a:solidFill>
                  <a:srgbClr val="000000"/>
                </a:solidFill>
                <a:latin typeface="HP Simplified" pitchFamily="34" charset="0"/>
              </a:rPr>
              <a:t>JMSReplyTo: This tells the consumer on which queue to send the message reply</a:t>
            </a:r>
          </a:p>
          <a:p>
            <a:pPr lvl="1">
              <a:lnSpc>
                <a:spcPct val="100000"/>
              </a:lnSpc>
              <a:buFont typeface="Arial" panose="020B0604020202020204" pitchFamily="34" charset="0"/>
              <a:buChar char="•"/>
            </a:pPr>
            <a:r>
              <a:rPr lang="en-US" sz="1300" dirty="0">
                <a:solidFill>
                  <a:srgbClr val="000000"/>
                </a:solidFill>
                <a:latin typeface="HP Simplified" pitchFamily="34" charset="0"/>
              </a:rPr>
              <a:t>The producer then creates a “ReplyConsumer” on the reply queue and listens for a reply from the consumer that contains that “JMSCorrelationID”. When a message with that ID appears on the reply queue, the ReplyConsumer will receive that message and our synchronous message round trip has been completed!</a:t>
            </a:r>
          </a:p>
          <a:p>
            <a:pPr lvl="1">
              <a:lnSpc>
                <a:spcPct val="100000"/>
              </a:lnSpc>
              <a:buFont typeface="Arial" panose="020B0604020202020204" pitchFamily="34" charset="0"/>
              <a:buChar char="•"/>
            </a:pPr>
            <a:endParaRPr lang="en-US" altLang="en-US" sz="1100" dirty="0">
              <a:solidFill>
                <a:srgbClr val="000000"/>
              </a:solidFill>
              <a:latin typeface="HP Simplified" pitchFamily="34" charset="0"/>
            </a:endParaRPr>
          </a:p>
          <a:p>
            <a:pPr lvl="1">
              <a:lnSpc>
                <a:spcPct val="100000"/>
              </a:lnSpc>
              <a:buFont typeface="Arial" panose="020B0604020202020204" pitchFamily="34" charset="0"/>
              <a:buChar char="•"/>
            </a:pPr>
            <a:endParaRPr lang="en-US" altLang="en-US" sz="1700" dirty="0">
              <a:solidFill>
                <a:srgbClr val="000000"/>
              </a:solidFill>
              <a:latin typeface="HP Simplified" pitchFamily="34" charset="0"/>
            </a:endParaRPr>
          </a:p>
          <a:p>
            <a:pPr lvl="1">
              <a:lnSpc>
                <a:spcPct val="100000"/>
              </a:lnSpc>
              <a:buFont typeface="Arial" panose="020B0604020202020204" pitchFamily="34" charset="0"/>
              <a:buChar char="•"/>
            </a:pPr>
            <a:endParaRPr lang="en-US" altLang="en-US" sz="1100" dirty="0">
              <a:solidFill>
                <a:srgbClr val="000000"/>
              </a:solidFill>
              <a:latin typeface="HP Simplified" pitchFamily="34" charset="0"/>
            </a:endParaRPr>
          </a:p>
          <a:p>
            <a:pPr lvl="1">
              <a:lnSpc>
                <a:spcPct val="100000"/>
              </a:lnSpc>
              <a:buFont typeface="Arial" panose="020B0604020202020204" pitchFamily="34" charset="0"/>
              <a:buChar char="•"/>
            </a:pPr>
            <a:endParaRPr lang="en-US" altLang="en-US" sz="1100" dirty="0">
              <a:solidFill>
                <a:srgbClr val="000000"/>
              </a:solidFill>
              <a:latin typeface="HP Simplified" pitchFamily="34" charset="0"/>
            </a:endParaRPr>
          </a:p>
          <a:p>
            <a:pPr lvl="1">
              <a:lnSpc>
                <a:spcPct val="100000"/>
              </a:lnSpc>
              <a:buFont typeface="Arial" panose="020B0604020202020204" pitchFamily="34" charset="0"/>
              <a:buChar char="•"/>
            </a:pPr>
            <a:endParaRPr lang="en-US" altLang="en-US" sz="1100" dirty="0">
              <a:solidFill>
                <a:srgbClr val="000000"/>
              </a:solidFill>
              <a:latin typeface="HP Simplified" pitchFamily="34" charset="0"/>
            </a:endParaRPr>
          </a:p>
          <a:p>
            <a:pPr lvl="1">
              <a:lnSpc>
                <a:spcPct val="100000"/>
              </a:lnSpc>
              <a:buFont typeface="Arial" panose="020B0604020202020204" pitchFamily="34" charset="0"/>
              <a:buChar char="•"/>
            </a:pPr>
            <a:endParaRPr lang="en-US" altLang="en-US" sz="1100" dirty="0">
              <a:solidFill>
                <a:srgbClr val="000000"/>
              </a:solidFill>
              <a:latin typeface="HP Simplified" pitchFamily="34" charset="0"/>
            </a:endParaRPr>
          </a:p>
          <a:p>
            <a:pPr lvl="1">
              <a:lnSpc>
                <a:spcPct val="100000"/>
              </a:lnSpc>
              <a:buFont typeface="Arial" panose="020B0604020202020204" pitchFamily="34" charset="0"/>
              <a:buChar char="•"/>
            </a:pPr>
            <a:endParaRPr lang="en-US" altLang="en-US" sz="1100" dirty="0">
              <a:solidFill>
                <a:srgbClr val="000000"/>
              </a:solidFill>
              <a:latin typeface="HP Simplified" pitchFamily="34" charset="0"/>
            </a:endParaRPr>
          </a:p>
          <a:p>
            <a:pPr marL="171450" lvl="1" indent="0">
              <a:lnSpc>
                <a:spcPct val="100000"/>
              </a:lnSpc>
              <a:buNone/>
            </a:pPr>
            <a:endParaRPr lang="en-US" altLang="en-US" sz="1800" dirty="0">
              <a:solidFill>
                <a:srgbClr val="000000"/>
              </a:solidFill>
              <a:latin typeface="HP Simplified" pitchFamily="34" charset="0"/>
            </a:endParaRPr>
          </a:p>
          <a:p>
            <a:pPr marL="171450" lvl="1" indent="0">
              <a:buNone/>
            </a:pPr>
            <a:endParaRPr lang="en-US" altLang="en-US" sz="1700" dirty="0">
              <a:solidFill>
                <a:srgbClr val="000000"/>
              </a:solidFill>
              <a:latin typeface="HP Simplified" pitchFamily="34" charset="0"/>
            </a:endParaRPr>
          </a:p>
        </p:txBody>
      </p:sp>
    </p:spTree>
    <p:extLst>
      <p:ext uri="{BB962C8B-B14F-4D97-AF65-F5344CB8AC3E}">
        <p14:creationId xmlns:p14="http://schemas.microsoft.com/office/powerpoint/2010/main" val="206871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Message Consumptions</a:t>
            </a:r>
            <a:endParaRPr lang="en-US" dirty="0"/>
          </a:p>
        </p:txBody>
      </p:sp>
      <p:sp>
        <p:nvSpPr>
          <p:cNvPr id="3" name="Content Placeholder 2"/>
          <p:cNvSpPr>
            <a:spLocks noGrp="1"/>
          </p:cNvSpPr>
          <p:nvPr>
            <p:ph idx="1"/>
          </p:nvPr>
        </p:nvSpPr>
        <p:spPr>
          <a:xfrm>
            <a:off x="398761" y="888619"/>
            <a:ext cx="8285777" cy="3690256"/>
          </a:xfrm>
        </p:spPr>
        <p:txBody>
          <a:bodyPr>
            <a:normAutofit fontScale="77500" lnSpcReduction="20000"/>
          </a:bodyPr>
          <a:lstStyle/>
          <a:p>
            <a:pPr marL="0" indent="0">
              <a:lnSpc>
                <a:spcPct val="110000"/>
              </a:lnSpc>
              <a:buNone/>
            </a:pPr>
            <a:r>
              <a:rPr lang="en-US" sz="1800" b="1" dirty="0">
                <a:solidFill>
                  <a:srgbClr val="000000"/>
                </a:solidFill>
                <a:latin typeface="HP Simplified" pitchFamily="34" charset="0"/>
              </a:rPr>
              <a:t>Synchronous Consumer</a:t>
            </a:r>
          </a:p>
          <a:p>
            <a:pPr marL="0" indent="0">
              <a:lnSpc>
                <a:spcPct val="110000"/>
              </a:lnSpc>
              <a:buNone/>
            </a:pPr>
            <a:r>
              <a:rPr lang="en-US" sz="1700" dirty="0">
                <a:solidFill>
                  <a:srgbClr val="000000"/>
                </a:solidFill>
                <a:latin typeface="HP Simplified" pitchFamily="34" charset="0"/>
              </a:rPr>
              <a:t>The synchronous consumer listens for messages on the send queue. When a message is received, it creates a “Reply Producer” and connects it to the reply queue specified in the message’s “JMSReplyTo” field. The consumer then creates a reply message and copies the JMSCorrelationID from the received message. The consumer then sends the reply message with the “Reply Producer”</a:t>
            </a:r>
            <a:endParaRPr lang="en-US" altLang="en-US" sz="1700" dirty="0">
              <a:solidFill>
                <a:srgbClr val="000000"/>
              </a:solidFill>
              <a:latin typeface="HP Simplified" pitchFamily="34" charset="0"/>
            </a:endParaRPr>
          </a:p>
          <a:p>
            <a:pPr lvl="1">
              <a:lnSpc>
                <a:spcPct val="100000"/>
              </a:lnSpc>
              <a:buFont typeface="Arial" panose="020B0604020202020204" pitchFamily="34" charset="0"/>
              <a:buChar char="•"/>
            </a:pPr>
            <a:r>
              <a:rPr lang="en-US" altLang="en-US" sz="1500" dirty="0">
                <a:solidFill>
                  <a:srgbClr val="000000"/>
                </a:solidFill>
                <a:latin typeface="HP Simplified" pitchFamily="34" charset="0"/>
              </a:rPr>
              <a:t>A subscriber or a receiver explicitly fetches the message from the destination by calling the receive method. </a:t>
            </a:r>
          </a:p>
          <a:p>
            <a:pPr lvl="1">
              <a:lnSpc>
                <a:spcPct val="100000"/>
              </a:lnSpc>
              <a:buFont typeface="Arial" panose="020B0604020202020204" pitchFamily="34" charset="0"/>
              <a:buChar char="•"/>
            </a:pPr>
            <a:r>
              <a:rPr lang="en-US" altLang="en-US" sz="1500" dirty="0">
                <a:solidFill>
                  <a:srgbClr val="000000"/>
                </a:solidFill>
                <a:latin typeface="HP Simplified" pitchFamily="34" charset="0"/>
              </a:rPr>
              <a:t>The receive method can block until a message arrives or can time out if a message does not arrive within a specified time limit. </a:t>
            </a:r>
            <a:endParaRPr lang="en-US" altLang="en-US" sz="1900" dirty="0">
              <a:solidFill>
                <a:srgbClr val="000000"/>
              </a:solidFill>
              <a:latin typeface="HP Simplified" pitchFamily="34" charset="0"/>
            </a:endParaRPr>
          </a:p>
          <a:p>
            <a:pPr marL="0" indent="0">
              <a:buNone/>
            </a:pPr>
            <a:r>
              <a:rPr lang="en-US" altLang="en-US" sz="1800" b="1" dirty="0" smtClean="0">
                <a:solidFill>
                  <a:srgbClr val="000000"/>
                </a:solidFill>
                <a:latin typeface="HP Simplified" pitchFamily="34" charset="0"/>
              </a:rPr>
              <a:t>Asynchronous</a:t>
            </a:r>
          </a:p>
          <a:p>
            <a:pPr marL="0" indent="0">
              <a:buNone/>
            </a:pPr>
            <a:r>
              <a:rPr lang="en-US" sz="1700" dirty="0">
                <a:solidFill>
                  <a:srgbClr val="000000"/>
                </a:solidFill>
                <a:latin typeface="HP Simplified" pitchFamily="34" charset="0"/>
              </a:rPr>
              <a:t>The </a:t>
            </a:r>
            <a:r>
              <a:rPr lang="en-US" altLang="en-US" sz="1700" dirty="0">
                <a:solidFill>
                  <a:srgbClr val="000000"/>
                </a:solidFill>
                <a:latin typeface="HP Simplified" pitchFamily="34" charset="0"/>
              </a:rPr>
              <a:t>A JMS provider can deliver messages to a client as they </a:t>
            </a:r>
            <a:r>
              <a:rPr lang="en-US" altLang="en-US" sz="1700" dirty="0" smtClean="0">
                <a:solidFill>
                  <a:srgbClr val="000000"/>
                </a:solidFill>
                <a:latin typeface="HP Simplified" pitchFamily="34" charset="0"/>
              </a:rPr>
              <a:t>arrive, </a:t>
            </a:r>
            <a:r>
              <a:rPr lang="en-US" altLang="en-US" sz="1700" dirty="0">
                <a:solidFill>
                  <a:srgbClr val="000000"/>
                </a:solidFill>
                <a:latin typeface="HP Simplified" pitchFamily="34" charset="0"/>
              </a:rPr>
              <a:t>a client does not have to request messages in order to    receive them. Lower levels of reliability are available for applications that can afford to miss messages or to receive duplicate messages</a:t>
            </a:r>
            <a:r>
              <a:rPr lang="en-US" altLang="en-US" sz="1700" dirty="0" smtClean="0">
                <a:solidFill>
                  <a:srgbClr val="000000"/>
                </a:solidFill>
                <a:latin typeface="HP Simplified" pitchFamily="34" charset="0"/>
              </a:rPr>
              <a:t>.</a:t>
            </a:r>
            <a:endParaRPr lang="en-US" altLang="en-US" sz="1700" dirty="0">
              <a:solidFill>
                <a:srgbClr val="000000"/>
              </a:solidFill>
              <a:latin typeface="HP Simplified" pitchFamily="34" charset="0"/>
            </a:endParaRPr>
          </a:p>
          <a:p>
            <a:pPr lvl="1">
              <a:buFont typeface="Arial" panose="020B0604020202020204" pitchFamily="34" charset="0"/>
              <a:buChar char="•"/>
            </a:pPr>
            <a:r>
              <a:rPr lang="en-US" altLang="en-US" sz="1500" dirty="0" smtClean="0">
                <a:solidFill>
                  <a:srgbClr val="000000"/>
                </a:solidFill>
                <a:latin typeface="HP Simplified" pitchFamily="34" charset="0"/>
              </a:rPr>
              <a:t>A </a:t>
            </a:r>
            <a:r>
              <a:rPr lang="en-US" altLang="en-US" sz="1500" dirty="0">
                <a:solidFill>
                  <a:srgbClr val="000000"/>
                </a:solidFill>
                <a:latin typeface="HP Simplified" pitchFamily="34" charset="0"/>
              </a:rPr>
              <a:t>client can register a message listener with a consumer.</a:t>
            </a:r>
          </a:p>
          <a:p>
            <a:pPr lvl="1">
              <a:buFont typeface="Arial" panose="020B0604020202020204" pitchFamily="34" charset="0"/>
              <a:buChar char="•"/>
            </a:pPr>
            <a:r>
              <a:rPr lang="en-US" altLang="en-US" sz="1500" dirty="0">
                <a:solidFill>
                  <a:srgbClr val="000000"/>
                </a:solidFill>
                <a:latin typeface="HP Simplified" pitchFamily="34" charset="0"/>
              </a:rPr>
              <a:t>Whenever a message arrives at the destination, the JMS provider delivers the message by calling the listener's </a:t>
            </a:r>
            <a:r>
              <a:rPr lang="en-US" altLang="en-US" sz="1500" dirty="0" err="1">
                <a:solidFill>
                  <a:srgbClr val="000000"/>
                </a:solidFill>
                <a:latin typeface="HP Simplified" pitchFamily="34" charset="0"/>
              </a:rPr>
              <a:t>onMessage</a:t>
            </a:r>
            <a:r>
              <a:rPr lang="en-US" altLang="en-US" sz="1500" dirty="0">
                <a:solidFill>
                  <a:srgbClr val="000000"/>
                </a:solidFill>
                <a:latin typeface="HP Simplified" pitchFamily="34" charset="0"/>
              </a:rPr>
              <a:t>() method.</a:t>
            </a:r>
          </a:p>
          <a:p>
            <a:pPr lvl="1">
              <a:buFont typeface="Arial" panose="020B0604020202020204" pitchFamily="34" charset="0"/>
              <a:buChar char="•"/>
            </a:pPr>
            <a:r>
              <a:rPr lang="en-US" sz="1500" dirty="0">
                <a:solidFill>
                  <a:srgbClr val="000000"/>
                </a:solidFill>
                <a:latin typeface="HP Simplified" pitchFamily="34" charset="0"/>
              </a:rPr>
              <a:t> once the request is submitted, it is placed in a queue and the client disconnects from the server. </a:t>
            </a:r>
            <a:r>
              <a:rPr lang="en-US" sz="1500">
                <a:solidFill>
                  <a:srgbClr val="000000"/>
                </a:solidFill>
                <a:latin typeface="HP Simplified" pitchFamily="34" charset="0"/>
              </a:rPr>
              <a:t>Then </a:t>
            </a:r>
            <a:r>
              <a:rPr lang="en-US" sz="1500" smtClean="0">
                <a:solidFill>
                  <a:srgbClr val="000000"/>
                </a:solidFill>
                <a:latin typeface="HP Simplified" pitchFamily="34" charset="0"/>
              </a:rPr>
              <a:t>the </a:t>
            </a:r>
            <a:r>
              <a:rPr lang="en-US" sz="1500" dirty="0">
                <a:solidFill>
                  <a:srgbClr val="000000"/>
                </a:solidFill>
                <a:latin typeface="HP Simplified" pitchFamily="34" charset="0"/>
              </a:rPr>
              <a:t>service picks up the request from the specified queue, processes it, and puts the result message in another message queue. Finally, the client program will pick up the result from the queue and continue with processing the credit history results.</a:t>
            </a:r>
            <a:endParaRPr lang="en-US" altLang="en-US" sz="1500" dirty="0">
              <a:solidFill>
                <a:srgbClr val="000000"/>
              </a:solidFill>
              <a:latin typeface="HP Simplified" pitchFamily="34" charset="0"/>
            </a:endParaRPr>
          </a:p>
          <a:p>
            <a:endParaRPr lang="en-US" altLang="en-US" dirty="0"/>
          </a:p>
          <a:p>
            <a:endParaRPr lang="en-US" sz="1700" dirty="0">
              <a:solidFill>
                <a:srgbClr val="000000"/>
              </a:solidFill>
              <a:latin typeface="HP Simplified" pitchFamily="34" charset="0"/>
            </a:endParaRP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11</a:t>
            </a:fld>
            <a:endParaRPr lang="en-US">
              <a:solidFill>
                <a:srgbClr val="617D78"/>
              </a:solidFill>
            </a:endParaRPr>
          </a:p>
        </p:txBody>
      </p:sp>
    </p:spTree>
    <p:extLst>
      <p:ext uri="{BB962C8B-B14F-4D97-AF65-F5344CB8AC3E}">
        <p14:creationId xmlns:p14="http://schemas.microsoft.com/office/powerpoint/2010/main" val="7769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JMS Providers</a:t>
            </a:r>
            <a:endParaRPr lang="en-US" dirty="0"/>
          </a:p>
        </p:txBody>
      </p:sp>
      <p:sp>
        <p:nvSpPr>
          <p:cNvPr id="3" name="Content Placeholder 2"/>
          <p:cNvSpPr>
            <a:spLocks noGrp="1"/>
          </p:cNvSpPr>
          <p:nvPr>
            <p:ph idx="1"/>
          </p:nvPr>
        </p:nvSpPr>
        <p:spPr>
          <a:xfrm>
            <a:off x="457081" y="845649"/>
            <a:ext cx="8144953" cy="3815729"/>
          </a:xfrm>
        </p:spPr>
        <p:txBody>
          <a:bodyPr>
            <a:normAutofit fontScale="62500" lnSpcReduction="20000"/>
          </a:bodyPr>
          <a:lstStyle/>
          <a:p>
            <a:pPr lvl="1">
              <a:lnSpc>
                <a:spcPct val="110000"/>
              </a:lnSpc>
              <a:buFont typeface="Arial" panose="020B0604020202020204" pitchFamily="34" charset="0"/>
              <a:buChar char="•"/>
            </a:pPr>
            <a:r>
              <a:rPr lang="en-US" sz="2500" dirty="0">
                <a:solidFill>
                  <a:srgbClr val="000000"/>
                </a:solidFill>
                <a:latin typeface="HP Simplified" pitchFamily="34" charset="0"/>
              </a:rPr>
              <a:t>Amazon SQS with Java Messaging Library</a:t>
            </a:r>
          </a:p>
          <a:p>
            <a:pPr lvl="1">
              <a:lnSpc>
                <a:spcPct val="110000"/>
              </a:lnSpc>
              <a:buFont typeface="Arial" panose="020B0604020202020204" pitchFamily="34" charset="0"/>
              <a:buChar char="•"/>
            </a:pPr>
            <a:r>
              <a:rPr lang="en-US" sz="2500" dirty="0">
                <a:solidFill>
                  <a:srgbClr val="000000"/>
                </a:solidFill>
                <a:latin typeface="HP Simplified" pitchFamily="34" charset="0"/>
              </a:rPr>
              <a:t>Apache </a:t>
            </a:r>
            <a:r>
              <a:rPr lang="en-US" sz="2500" dirty="0" err="1">
                <a:solidFill>
                  <a:srgbClr val="000000"/>
                </a:solidFill>
                <a:latin typeface="HP Simplified" pitchFamily="34" charset="0"/>
              </a:rPr>
              <a:t>ActiveMQ</a:t>
            </a:r>
            <a:endParaRPr lang="en-US" sz="2500" dirty="0">
              <a:solidFill>
                <a:srgbClr val="000000"/>
              </a:solidFill>
              <a:latin typeface="HP Simplified" pitchFamily="34" charset="0"/>
            </a:endParaRPr>
          </a:p>
          <a:p>
            <a:pPr lvl="1">
              <a:lnSpc>
                <a:spcPct val="110000"/>
              </a:lnSpc>
              <a:buFont typeface="Arial" panose="020B0604020202020204" pitchFamily="34" charset="0"/>
              <a:buChar char="•"/>
            </a:pPr>
            <a:r>
              <a:rPr lang="en-US" sz="2500" dirty="0">
                <a:solidFill>
                  <a:srgbClr val="000000"/>
                </a:solidFill>
                <a:latin typeface="HP Simplified" pitchFamily="34" charset="0"/>
              </a:rPr>
              <a:t>Apache </a:t>
            </a:r>
            <a:r>
              <a:rPr lang="en-US" sz="2500" dirty="0" err="1">
                <a:solidFill>
                  <a:srgbClr val="000000"/>
                </a:solidFill>
                <a:latin typeface="HP Simplified" pitchFamily="34" charset="0"/>
              </a:rPr>
              <a:t>Qpid</a:t>
            </a:r>
            <a:r>
              <a:rPr lang="en-US" sz="2500" dirty="0">
                <a:solidFill>
                  <a:srgbClr val="000000"/>
                </a:solidFill>
                <a:latin typeface="HP Simplified" pitchFamily="34" charset="0"/>
              </a:rPr>
              <a:t>, using AMQP[5]</a:t>
            </a:r>
          </a:p>
          <a:p>
            <a:pPr lvl="1">
              <a:lnSpc>
                <a:spcPct val="110000"/>
              </a:lnSpc>
              <a:buFont typeface="Arial" panose="020B0604020202020204" pitchFamily="34" charset="0"/>
              <a:buChar char="•"/>
            </a:pPr>
            <a:r>
              <a:rPr lang="en-US" sz="2500" dirty="0">
                <a:solidFill>
                  <a:srgbClr val="000000"/>
                </a:solidFill>
                <a:latin typeface="HP Simplified" pitchFamily="34" charset="0"/>
              </a:rPr>
              <a:t>Oracle </a:t>
            </a:r>
            <a:r>
              <a:rPr lang="en-US" sz="2500" dirty="0" err="1">
                <a:solidFill>
                  <a:srgbClr val="000000"/>
                </a:solidFill>
                <a:latin typeface="HP Simplified" pitchFamily="34" charset="0"/>
              </a:rPr>
              <a:t>Weblogic</a:t>
            </a:r>
            <a:r>
              <a:rPr lang="en-US" sz="2500" dirty="0">
                <a:solidFill>
                  <a:srgbClr val="000000"/>
                </a:solidFill>
                <a:latin typeface="HP Simplified" pitchFamily="34" charset="0"/>
              </a:rPr>
              <a:t> (part of the Fusion Middleware suite) and Oracle AQ from Oracle</a:t>
            </a:r>
          </a:p>
          <a:p>
            <a:pPr lvl="1">
              <a:lnSpc>
                <a:spcPct val="110000"/>
              </a:lnSpc>
              <a:buFont typeface="Arial" panose="020B0604020202020204" pitchFamily="34" charset="0"/>
              <a:buChar char="•"/>
            </a:pPr>
            <a:r>
              <a:rPr lang="en-US" sz="2500" dirty="0">
                <a:solidFill>
                  <a:srgbClr val="000000"/>
                </a:solidFill>
                <a:latin typeface="HP Simplified" pitchFamily="34" charset="0"/>
              </a:rPr>
              <a:t>EMS from TIBCO</a:t>
            </a:r>
          </a:p>
          <a:p>
            <a:pPr lvl="1">
              <a:lnSpc>
                <a:spcPct val="110000"/>
              </a:lnSpc>
              <a:buFont typeface="Arial" panose="020B0604020202020204" pitchFamily="34" charset="0"/>
              <a:buChar char="•"/>
            </a:pPr>
            <a:r>
              <a:rPr lang="en-US" sz="2500" dirty="0" err="1" smtClean="0">
                <a:solidFill>
                  <a:srgbClr val="000000"/>
                </a:solidFill>
                <a:latin typeface="HP Simplified" pitchFamily="34" charset="0"/>
              </a:rPr>
              <a:t>JBoss</a:t>
            </a:r>
            <a:r>
              <a:rPr lang="en-US" sz="2500" dirty="0" smtClean="0">
                <a:solidFill>
                  <a:srgbClr val="000000"/>
                </a:solidFill>
                <a:latin typeface="HP Simplified" pitchFamily="34" charset="0"/>
              </a:rPr>
              <a:t> </a:t>
            </a:r>
            <a:r>
              <a:rPr lang="en-US" sz="2500" dirty="0">
                <a:solidFill>
                  <a:srgbClr val="000000"/>
                </a:solidFill>
                <a:latin typeface="HP Simplified" pitchFamily="34" charset="0"/>
              </a:rPr>
              <a:t>Messaging and </a:t>
            </a:r>
            <a:r>
              <a:rPr lang="en-US" sz="2500" dirty="0" err="1">
                <a:solidFill>
                  <a:srgbClr val="000000"/>
                </a:solidFill>
                <a:latin typeface="HP Simplified" pitchFamily="34" charset="0"/>
              </a:rPr>
              <a:t>HornetQ</a:t>
            </a:r>
            <a:r>
              <a:rPr lang="en-US" sz="2500" dirty="0">
                <a:solidFill>
                  <a:srgbClr val="000000"/>
                </a:solidFill>
                <a:latin typeface="HP Simplified" pitchFamily="34" charset="0"/>
              </a:rPr>
              <a:t> from </a:t>
            </a:r>
            <a:r>
              <a:rPr lang="en-US" sz="2500" dirty="0" err="1">
                <a:solidFill>
                  <a:srgbClr val="000000"/>
                </a:solidFill>
                <a:latin typeface="HP Simplified" pitchFamily="34" charset="0"/>
              </a:rPr>
              <a:t>JBoss</a:t>
            </a:r>
            <a:endParaRPr lang="en-US" sz="2500" dirty="0">
              <a:solidFill>
                <a:srgbClr val="000000"/>
              </a:solidFill>
              <a:latin typeface="HP Simplified" pitchFamily="34" charset="0"/>
            </a:endParaRPr>
          </a:p>
          <a:p>
            <a:pPr lvl="1">
              <a:lnSpc>
                <a:spcPct val="110000"/>
              </a:lnSpc>
              <a:buFont typeface="Arial" panose="020B0604020202020204" pitchFamily="34" charset="0"/>
              <a:buChar char="•"/>
            </a:pPr>
            <a:r>
              <a:rPr lang="en-US" sz="2500" dirty="0" smtClean="0">
                <a:solidFill>
                  <a:srgbClr val="000000"/>
                </a:solidFill>
                <a:latin typeface="HP Simplified" pitchFamily="34" charset="0"/>
              </a:rPr>
              <a:t>Open </a:t>
            </a:r>
            <a:r>
              <a:rPr lang="en-US" sz="2500" dirty="0">
                <a:solidFill>
                  <a:srgbClr val="000000"/>
                </a:solidFill>
                <a:latin typeface="HP Simplified" pitchFamily="34" charset="0"/>
              </a:rPr>
              <a:t>Message Queue, from Oracle</a:t>
            </a:r>
          </a:p>
          <a:p>
            <a:pPr lvl="1">
              <a:lnSpc>
                <a:spcPct val="110000"/>
              </a:lnSpc>
              <a:buFont typeface="Arial" panose="020B0604020202020204" pitchFamily="34" charset="0"/>
              <a:buChar char="•"/>
            </a:pPr>
            <a:r>
              <a:rPr lang="en-US" sz="2500" dirty="0" smtClean="0">
                <a:solidFill>
                  <a:srgbClr val="000000"/>
                </a:solidFill>
                <a:latin typeface="HP Simplified" pitchFamily="34" charset="0"/>
              </a:rPr>
              <a:t>SAP </a:t>
            </a:r>
            <a:r>
              <a:rPr lang="en-US" sz="2500" dirty="0">
                <a:solidFill>
                  <a:srgbClr val="000000"/>
                </a:solidFill>
                <a:latin typeface="HP Simplified" pitchFamily="34" charset="0"/>
              </a:rPr>
              <a:t>NetWeaver Process Integration</a:t>
            </a:r>
          </a:p>
          <a:p>
            <a:pPr lvl="1">
              <a:lnSpc>
                <a:spcPct val="110000"/>
              </a:lnSpc>
              <a:buFont typeface="Arial" panose="020B0604020202020204" pitchFamily="34" charset="0"/>
              <a:buChar char="•"/>
            </a:pPr>
            <a:r>
              <a:rPr lang="en-US" sz="2500" dirty="0" smtClean="0">
                <a:solidFill>
                  <a:srgbClr val="000000"/>
                </a:solidFill>
                <a:latin typeface="HP Simplified" pitchFamily="34" charset="0"/>
              </a:rPr>
              <a:t>Ultra </a:t>
            </a:r>
            <a:r>
              <a:rPr lang="en-US" sz="2500" dirty="0">
                <a:solidFill>
                  <a:srgbClr val="000000"/>
                </a:solidFill>
                <a:latin typeface="HP Simplified" pitchFamily="34" charset="0"/>
              </a:rPr>
              <a:t>Messaging from 29 West (acquired by </a:t>
            </a:r>
            <a:r>
              <a:rPr lang="en-US" sz="2500" dirty="0" err="1">
                <a:solidFill>
                  <a:srgbClr val="000000"/>
                </a:solidFill>
                <a:latin typeface="HP Simplified" pitchFamily="34" charset="0"/>
              </a:rPr>
              <a:t>Informatica</a:t>
            </a:r>
            <a:r>
              <a:rPr lang="en-US" sz="2500" dirty="0">
                <a:solidFill>
                  <a:srgbClr val="000000"/>
                </a:solidFill>
                <a:latin typeface="HP Simplified" pitchFamily="34" charset="0"/>
              </a:rPr>
              <a:t>)</a:t>
            </a:r>
          </a:p>
          <a:p>
            <a:pPr lvl="1">
              <a:lnSpc>
                <a:spcPct val="110000"/>
              </a:lnSpc>
              <a:buFont typeface="Arial" panose="020B0604020202020204" pitchFamily="34" charset="0"/>
              <a:buChar char="•"/>
            </a:pPr>
            <a:r>
              <a:rPr lang="en-US" sz="2500" dirty="0" smtClean="0">
                <a:solidFill>
                  <a:srgbClr val="000000"/>
                </a:solidFill>
                <a:latin typeface="HP Simplified" pitchFamily="34" charset="0"/>
              </a:rPr>
              <a:t>WebSphere </a:t>
            </a:r>
            <a:r>
              <a:rPr lang="en-US" sz="2500" dirty="0">
                <a:solidFill>
                  <a:srgbClr val="000000"/>
                </a:solidFill>
                <a:latin typeface="HP Simplified" pitchFamily="34" charset="0"/>
              </a:rPr>
              <a:t>Application Server from IBM, which provides an inbuilt default messaging provider known as the Service Integration Bus (</a:t>
            </a:r>
            <a:r>
              <a:rPr lang="en-US" sz="2500" dirty="0" err="1">
                <a:solidFill>
                  <a:srgbClr val="000000"/>
                </a:solidFill>
                <a:latin typeface="HP Simplified" pitchFamily="34" charset="0"/>
              </a:rPr>
              <a:t>SIBus</a:t>
            </a:r>
            <a:r>
              <a:rPr lang="en-US" sz="2500" dirty="0">
                <a:solidFill>
                  <a:srgbClr val="000000"/>
                </a:solidFill>
                <a:latin typeface="HP Simplified" pitchFamily="34" charset="0"/>
              </a:rPr>
              <a:t>), or which can connect to WebSphere MQ as a JMS provider[6]</a:t>
            </a:r>
          </a:p>
          <a:p>
            <a:pPr lvl="1">
              <a:lnSpc>
                <a:spcPct val="110000"/>
              </a:lnSpc>
              <a:buFont typeface="Arial" panose="020B0604020202020204" pitchFamily="34" charset="0"/>
              <a:buChar char="•"/>
            </a:pPr>
            <a:r>
              <a:rPr lang="en-US" sz="2500" dirty="0">
                <a:solidFill>
                  <a:srgbClr val="000000"/>
                </a:solidFill>
                <a:latin typeface="HP Simplified" pitchFamily="34" charset="0"/>
              </a:rPr>
              <a:t>WebSphere MQ (formerly MQSeries) from IBM</a:t>
            </a:r>
          </a:p>
          <a:p>
            <a:pPr lvl="1">
              <a:lnSpc>
                <a:spcPct val="110000"/>
              </a:lnSpc>
              <a:buFont typeface="Arial" panose="020B0604020202020204" pitchFamily="34" charset="0"/>
              <a:buChar char="•"/>
            </a:pPr>
            <a:endParaRPr lang="en-US" sz="2500" dirty="0">
              <a:solidFill>
                <a:srgbClr val="000000"/>
              </a:solidFill>
              <a:latin typeface="HP Simplified" pitchFamily="34" charset="0"/>
            </a:endParaRP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12</a:t>
            </a:fld>
            <a:endParaRPr lang="en-US">
              <a:solidFill>
                <a:srgbClr val="617D78"/>
              </a:solidFill>
            </a:endParaRPr>
          </a:p>
        </p:txBody>
      </p:sp>
    </p:spTree>
    <p:extLst>
      <p:ext uri="{BB962C8B-B14F-4D97-AF65-F5344CB8AC3E}">
        <p14:creationId xmlns:p14="http://schemas.microsoft.com/office/powerpoint/2010/main" val="63127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vert="horz" rtlCol="0"/>
          <a:lstStyle/>
          <a:p>
            <a:pPr marL="9525">
              <a:spcBef>
                <a:spcPts val="0"/>
              </a:spcBef>
              <a:defRPr/>
            </a:pPr>
            <a:r>
              <a:rPr lang="en-US" altLang="en-US" sz="2400" dirty="0">
                <a:latin typeface="Arial" panose="020B0604020202020204" pitchFamily="34" charset="0"/>
              </a:rPr>
              <a:t>JMS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robustness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features</a:t>
            </a:r>
            <a:endParaRPr spc="-4" dirty="0"/>
          </a:p>
        </p:txBody>
      </p:sp>
      <p:sp>
        <p:nvSpPr>
          <p:cNvPr id="5" name="object 5"/>
          <p:cNvSpPr>
            <a:spLocks noGrp="1"/>
          </p:cNvSpPr>
          <p:nvPr>
            <p:ph type="sldNum" sz="quarter" idx="12"/>
          </p:nvPr>
        </p:nvSpPr>
        <p:spPr/>
        <p:txBody>
          <a:bodyPr/>
          <a:lstStyle>
            <a:lvl1pPr marL="19050">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fld id="{08A4B027-4FFD-4136-B8CB-B6A754B89FA6}" type="slidenum">
              <a:rPr lang="en-US" altLang="en-US">
                <a:latin typeface="Arial" panose="020B0604020202020204" pitchFamily="34" charset="0"/>
              </a:rPr>
              <a:pPr/>
              <a:t>13</a:t>
            </a:fld>
            <a:r>
              <a:rPr lang="en-US" altLang="en-US">
                <a:latin typeface="Arial" panose="020B0604020202020204" pitchFamily="34" charset="0"/>
              </a:rPr>
              <a:t>/24</a:t>
            </a:r>
          </a:p>
          <a:p>
            <a:r>
              <a:rPr lang="en-US" altLang="en-US">
                <a:latin typeface="Arial" panose="020B0604020202020204" pitchFamily="34" charset="0"/>
              </a:rPr>
              <a:t>Rev.</a:t>
            </a:r>
            <a:r>
              <a:rPr lang="en-US" altLang="en-US">
                <a:latin typeface="Times New Roman" panose="02020603050405020304" pitchFamily="18" charset="0"/>
                <a:cs typeface="Times New Roman" panose="02020603050405020304" pitchFamily="18" charset="0"/>
              </a:rPr>
              <a:t> </a:t>
            </a:r>
            <a:r>
              <a:rPr lang="en-US" altLang="en-US">
                <a:latin typeface="Arial" panose="020B0604020202020204" pitchFamily="34" charset="0"/>
              </a:rPr>
              <a:t>1.90</a:t>
            </a:r>
          </a:p>
        </p:txBody>
      </p:sp>
      <p:sp>
        <p:nvSpPr>
          <p:cNvPr id="4" name="object 4"/>
          <p:cNvSpPr txBox="1"/>
          <p:nvPr/>
        </p:nvSpPr>
        <p:spPr>
          <a:xfrm>
            <a:off x="457081" y="902700"/>
            <a:ext cx="8570040" cy="220983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spcBef>
                <a:spcPts val="19"/>
              </a:spcBef>
            </a:pPr>
            <a:r>
              <a:rPr lang="en-US" altLang="en-US" sz="1300" dirty="0">
                <a:solidFill>
                  <a:srgbClr val="000000"/>
                </a:solidFill>
                <a:latin typeface="HP Simplified" pitchFamily="34" charset="0"/>
              </a:rPr>
              <a:t>JMS allows to implement reliable messaging between applications by providing the following</a:t>
            </a:r>
          </a:p>
          <a:p>
            <a:pPr algn="just"/>
            <a:r>
              <a:rPr lang="en-US" altLang="en-US" sz="1300" dirty="0">
                <a:solidFill>
                  <a:srgbClr val="000000"/>
                </a:solidFill>
                <a:latin typeface="HP Simplified" pitchFamily="34" charset="0"/>
              </a:rPr>
              <a:t>robustness features:</a:t>
            </a:r>
          </a:p>
          <a:p>
            <a:pPr>
              <a:spcBef>
                <a:spcPts val="19"/>
              </a:spcBef>
            </a:pPr>
            <a:endParaRPr lang="en-US" altLang="en-US" sz="1200" dirty="0">
              <a:latin typeface="Times New Roman" panose="02020603050405020304" pitchFamily="18" charset="0"/>
              <a:cs typeface="Times New Roman" panose="02020603050405020304" pitchFamily="18" charset="0"/>
            </a:endParaRPr>
          </a:p>
          <a:p>
            <a:pPr marL="308610" lvl="1" indent="-137160" defTabSz="685800">
              <a:lnSpc>
                <a:spcPct val="90000"/>
              </a:lnSpc>
              <a:spcBef>
                <a:spcPts val="600"/>
              </a:spcBef>
              <a:buFont typeface="Arial" panose="020B0604020202020204" pitchFamily="34" charset="0"/>
              <a:buChar char="•"/>
            </a:pPr>
            <a:r>
              <a:rPr lang="en-US" altLang="en-US" sz="1400" dirty="0">
                <a:solidFill>
                  <a:srgbClr val="000000"/>
                </a:solidFill>
                <a:latin typeface="HP Simplified" pitchFamily="34" charset="0"/>
              </a:rPr>
              <a:t>Message acknowledgment</a:t>
            </a:r>
          </a:p>
          <a:p>
            <a:pPr marL="308610" lvl="1" indent="-137160" defTabSz="685800">
              <a:lnSpc>
                <a:spcPct val="90000"/>
              </a:lnSpc>
              <a:spcBef>
                <a:spcPts val="600"/>
              </a:spcBef>
              <a:buFont typeface="Arial" panose="020B0604020202020204" pitchFamily="34" charset="0"/>
              <a:buChar char="•"/>
            </a:pPr>
            <a:r>
              <a:rPr lang="en-US" altLang="en-US" sz="1400" dirty="0">
                <a:solidFill>
                  <a:srgbClr val="000000"/>
                </a:solidFill>
                <a:latin typeface="HP Simplified" pitchFamily="34" charset="0"/>
              </a:rPr>
              <a:t>Persistent delivery mode</a:t>
            </a:r>
          </a:p>
          <a:p>
            <a:pPr marL="308610" lvl="1" indent="-137160" defTabSz="685800">
              <a:lnSpc>
                <a:spcPct val="90000"/>
              </a:lnSpc>
              <a:spcBef>
                <a:spcPts val="600"/>
              </a:spcBef>
              <a:buFont typeface="Arial" panose="020B0604020202020204" pitchFamily="34" charset="0"/>
              <a:buChar char="•"/>
            </a:pPr>
            <a:r>
              <a:rPr lang="en-US" altLang="en-US" sz="1400" dirty="0">
                <a:solidFill>
                  <a:srgbClr val="000000"/>
                </a:solidFill>
                <a:latin typeface="HP Simplified" pitchFamily="34" charset="0"/>
              </a:rPr>
              <a:t>Message priorities</a:t>
            </a:r>
          </a:p>
          <a:p>
            <a:pPr marL="308610" lvl="1" indent="-137160" defTabSz="685800">
              <a:lnSpc>
                <a:spcPct val="90000"/>
              </a:lnSpc>
              <a:spcBef>
                <a:spcPts val="600"/>
              </a:spcBef>
              <a:buFont typeface="Arial" panose="020B0604020202020204" pitchFamily="34" charset="0"/>
              <a:buChar char="•"/>
            </a:pPr>
            <a:r>
              <a:rPr lang="en-US" altLang="en-US" sz="1400" dirty="0">
                <a:solidFill>
                  <a:srgbClr val="000000"/>
                </a:solidFill>
                <a:latin typeface="HP Simplified" pitchFamily="34" charset="0"/>
              </a:rPr>
              <a:t>Control of message expiration</a:t>
            </a:r>
          </a:p>
          <a:p>
            <a:pPr marL="308610" lvl="1" indent="-137160" defTabSz="685800">
              <a:lnSpc>
                <a:spcPct val="90000"/>
              </a:lnSpc>
              <a:spcBef>
                <a:spcPts val="600"/>
              </a:spcBef>
              <a:buFont typeface="Arial" panose="020B0604020202020204" pitchFamily="34" charset="0"/>
              <a:buChar char="•"/>
            </a:pPr>
            <a:r>
              <a:rPr lang="en-US" altLang="en-US" sz="1400" dirty="0">
                <a:solidFill>
                  <a:srgbClr val="000000"/>
                </a:solidFill>
                <a:latin typeface="HP Simplified" pitchFamily="34" charset="0"/>
              </a:rPr>
              <a:t>Durable subscriptions</a:t>
            </a:r>
          </a:p>
          <a:p>
            <a:pPr marL="308610" lvl="1" indent="-137160" defTabSz="685800">
              <a:lnSpc>
                <a:spcPct val="90000"/>
              </a:lnSpc>
              <a:spcBef>
                <a:spcPts val="600"/>
              </a:spcBef>
              <a:buFont typeface="Arial" panose="020B0604020202020204" pitchFamily="34" charset="0"/>
              <a:buChar char="•"/>
            </a:pPr>
            <a:r>
              <a:rPr lang="en-US" altLang="en-US" sz="1400" dirty="0">
                <a:solidFill>
                  <a:srgbClr val="000000"/>
                </a:solidFill>
                <a:latin typeface="HP Simplified" pitchFamily="34" charset="0"/>
              </a:rPr>
              <a:t>Message </a:t>
            </a:r>
            <a:r>
              <a:rPr lang="en-US" altLang="en-US" sz="1400" dirty="0" smtClean="0">
                <a:solidFill>
                  <a:srgbClr val="000000"/>
                </a:solidFill>
                <a:latin typeface="HP Simplified" pitchFamily="34" charset="0"/>
              </a:rPr>
              <a:t>transactions</a:t>
            </a:r>
            <a:endParaRPr lang="en-US" altLang="en-US" sz="1400" dirty="0">
              <a:solidFill>
                <a:srgbClr val="000000"/>
              </a:solidFill>
              <a:latin typeface="HP Simplified" pitchFamily="34" charset="0"/>
            </a:endParaRPr>
          </a:p>
        </p:txBody>
      </p:sp>
    </p:spTree>
    <p:extLst>
      <p:ext uri="{BB962C8B-B14F-4D97-AF65-F5344CB8AC3E}">
        <p14:creationId xmlns:p14="http://schemas.microsoft.com/office/powerpoint/2010/main" val="386829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vert="horz" rtlCol="0"/>
          <a:lstStyle/>
          <a:p>
            <a:pPr marL="9525">
              <a:spcBef>
                <a:spcPts val="0"/>
              </a:spcBef>
              <a:defRPr/>
            </a:pPr>
            <a:r>
              <a:rPr lang="en-US" altLang="en-US" sz="2400" dirty="0">
                <a:latin typeface="Arial" panose="020B0604020202020204" pitchFamily="34" charset="0"/>
              </a:rPr>
              <a:t>JMS robustness features</a:t>
            </a:r>
            <a:endParaRPr sz="2400" dirty="0">
              <a:latin typeface="Arial" panose="020B0604020202020204" pitchFamily="34" charset="0"/>
            </a:endParaRPr>
          </a:p>
        </p:txBody>
      </p:sp>
      <p:sp>
        <p:nvSpPr>
          <p:cNvPr id="5" name="object 5"/>
          <p:cNvSpPr>
            <a:spLocks noGrp="1"/>
          </p:cNvSpPr>
          <p:nvPr>
            <p:ph type="sldNum" sz="quarter" idx="12"/>
          </p:nvPr>
        </p:nvSpPr>
        <p:spPr/>
        <p:txBody>
          <a:bodyPr/>
          <a:lstStyle>
            <a:lvl1pPr marL="19050">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fld id="{056ED4A1-DF0D-4299-90D7-2B750A122622}" type="slidenum">
              <a:rPr lang="en-US" altLang="en-US">
                <a:latin typeface="Arial" panose="020B0604020202020204" pitchFamily="34" charset="0"/>
              </a:rPr>
              <a:pPr/>
              <a:t>14</a:t>
            </a:fld>
            <a:r>
              <a:rPr lang="en-US" altLang="en-US">
                <a:latin typeface="Arial" panose="020B0604020202020204" pitchFamily="34" charset="0"/>
              </a:rPr>
              <a:t>/24</a:t>
            </a:r>
          </a:p>
          <a:p>
            <a:r>
              <a:rPr lang="en-US" altLang="en-US">
                <a:latin typeface="Arial" panose="020B0604020202020204" pitchFamily="34" charset="0"/>
              </a:rPr>
              <a:t>Rev.</a:t>
            </a:r>
            <a:r>
              <a:rPr lang="en-US" altLang="en-US">
                <a:latin typeface="Times New Roman" panose="02020603050405020304" pitchFamily="18" charset="0"/>
                <a:cs typeface="Times New Roman" panose="02020603050405020304" pitchFamily="18" charset="0"/>
              </a:rPr>
              <a:t> </a:t>
            </a:r>
            <a:r>
              <a:rPr lang="en-US" altLang="en-US">
                <a:latin typeface="Arial" panose="020B0604020202020204" pitchFamily="34" charset="0"/>
              </a:rPr>
              <a:t>1.90</a:t>
            </a:r>
          </a:p>
        </p:txBody>
      </p:sp>
      <p:sp>
        <p:nvSpPr>
          <p:cNvPr id="4" name="object 4"/>
          <p:cNvSpPr txBox="1"/>
          <p:nvPr/>
        </p:nvSpPr>
        <p:spPr>
          <a:xfrm>
            <a:off x="457081" y="888268"/>
            <a:ext cx="8466913" cy="374718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596900" indent="-225425">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19"/>
              </a:spcBef>
            </a:pPr>
            <a:r>
              <a:rPr lang="en-US" altLang="en-US" sz="1300" b="1" dirty="0" smtClean="0">
                <a:solidFill>
                  <a:srgbClr val="000000"/>
                </a:solidFill>
                <a:latin typeface="HP Simplified" pitchFamily="34" charset="0"/>
              </a:rPr>
              <a:t>Controlling </a:t>
            </a:r>
            <a:r>
              <a:rPr lang="en-US" altLang="en-US" sz="1300" b="1" dirty="0">
                <a:solidFill>
                  <a:srgbClr val="000000"/>
                </a:solidFill>
                <a:latin typeface="HP Simplified" pitchFamily="34" charset="0"/>
              </a:rPr>
              <a:t>message acknowledgment</a:t>
            </a:r>
            <a:r>
              <a:rPr lang="en-US" altLang="en-US" sz="1300" b="1" dirty="0" smtClean="0">
                <a:solidFill>
                  <a:srgbClr val="000000"/>
                </a:solidFill>
                <a:latin typeface="HP Simplified" pitchFamily="34" charset="0"/>
              </a:rPr>
              <a:t>:</a:t>
            </a:r>
            <a:endParaRPr lang="en-US" altLang="en-US" sz="1300" b="1" dirty="0">
              <a:solidFill>
                <a:srgbClr val="000000"/>
              </a:solidFill>
              <a:latin typeface="HP Simplified" pitchFamily="34" charset="0"/>
            </a:endParaRPr>
          </a:p>
          <a:p>
            <a:r>
              <a:rPr lang="en-US" altLang="en-US" sz="1200" dirty="0">
                <a:solidFill>
                  <a:srgbClr val="000000"/>
                </a:solidFill>
                <a:latin typeface="HP Simplified" pitchFamily="34" charset="0"/>
              </a:rPr>
              <a:t>In non-transacted sessions, a message is processed in 3 </a:t>
            </a:r>
            <a:r>
              <a:rPr lang="en-US" altLang="en-US" sz="1200" dirty="0" smtClean="0">
                <a:solidFill>
                  <a:srgbClr val="000000"/>
                </a:solidFill>
                <a:latin typeface="HP Simplified" pitchFamily="34" charset="0"/>
              </a:rPr>
              <a:t>steps:</a:t>
            </a:r>
          </a:p>
          <a:p>
            <a:pPr marL="184150" indent="-171450">
              <a:buFont typeface="Arial" panose="020B0604020202020204" pitchFamily="34" charset="0"/>
              <a:buChar char="•"/>
            </a:pPr>
            <a:r>
              <a:rPr lang="en-US" altLang="en-US" sz="1200" dirty="0" smtClean="0">
                <a:solidFill>
                  <a:srgbClr val="000000"/>
                </a:solidFill>
                <a:latin typeface="HP Simplified" pitchFamily="34" charset="0"/>
              </a:rPr>
              <a:t>Client </a:t>
            </a:r>
            <a:r>
              <a:rPr lang="en-US" altLang="en-US" sz="1200" dirty="0">
                <a:solidFill>
                  <a:srgbClr val="000000"/>
                </a:solidFill>
                <a:latin typeface="HP Simplified" pitchFamily="34" charset="0"/>
              </a:rPr>
              <a:t>receives the </a:t>
            </a:r>
            <a:r>
              <a:rPr lang="en-US" altLang="en-US" sz="1200" dirty="0" smtClean="0">
                <a:solidFill>
                  <a:srgbClr val="000000"/>
                </a:solidFill>
                <a:latin typeface="HP Simplified" pitchFamily="34" charset="0"/>
              </a:rPr>
              <a:t>message.</a:t>
            </a:r>
          </a:p>
          <a:p>
            <a:pPr marL="184150" indent="-171450">
              <a:buFont typeface="Arial" panose="020B0604020202020204" pitchFamily="34" charset="0"/>
              <a:buChar char="•"/>
            </a:pPr>
            <a:r>
              <a:rPr lang="en-US" altLang="en-US" sz="1200" dirty="0" smtClean="0">
                <a:solidFill>
                  <a:srgbClr val="000000"/>
                </a:solidFill>
                <a:latin typeface="HP Simplified" pitchFamily="34" charset="0"/>
              </a:rPr>
              <a:t>Client </a:t>
            </a:r>
            <a:r>
              <a:rPr lang="en-US" altLang="en-US" sz="1200" dirty="0">
                <a:solidFill>
                  <a:srgbClr val="000000"/>
                </a:solidFill>
                <a:latin typeface="HP Simplified" pitchFamily="34" charset="0"/>
              </a:rPr>
              <a:t>processes the </a:t>
            </a:r>
            <a:r>
              <a:rPr lang="en-US" altLang="en-US" sz="1200" dirty="0" smtClean="0">
                <a:solidFill>
                  <a:srgbClr val="000000"/>
                </a:solidFill>
                <a:latin typeface="HP Simplified" pitchFamily="34" charset="0"/>
              </a:rPr>
              <a:t>message.</a:t>
            </a:r>
          </a:p>
          <a:p>
            <a:pPr marL="184150" indent="-171450">
              <a:buFont typeface="Arial" panose="020B0604020202020204" pitchFamily="34" charset="0"/>
              <a:buChar char="•"/>
            </a:pPr>
            <a:r>
              <a:rPr lang="en-US" altLang="en-US" sz="1200" dirty="0" smtClean="0">
                <a:solidFill>
                  <a:srgbClr val="000000"/>
                </a:solidFill>
                <a:latin typeface="HP Simplified" pitchFamily="34" charset="0"/>
              </a:rPr>
              <a:t>Message </a:t>
            </a:r>
            <a:r>
              <a:rPr lang="en-US" altLang="en-US" sz="1200" dirty="0">
                <a:solidFill>
                  <a:srgbClr val="000000"/>
                </a:solidFill>
                <a:latin typeface="HP Simplified" pitchFamily="34" charset="0"/>
              </a:rPr>
              <a:t>is acknowledged using 1 of 3 message acknowledge modes</a:t>
            </a:r>
            <a:r>
              <a:rPr lang="en-US" altLang="en-US" sz="1200" dirty="0" smtClean="0">
                <a:solidFill>
                  <a:srgbClr val="000000"/>
                </a:solidFill>
                <a:latin typeface="HP Simplified" pitchFamily="34" charset="0"/>
              </a:rPr>
              <a:t>.</a:t>
            </a:r>
          </a:p>
          <a:p>
            <a:pPr marL="184150" indent="-171450">
              <a:buFont typeface="Arial" panose="020B0604020202020204" pitchFamily="34" charset="0"/>
              <a:buChar char="•"/>
            </a:pPr>
            <a:endParaRPr lang="en-US" altLang="en-US" sz="1200" dirty="0">
              <a:solidFill>
                <a:srgbClr val="000000"/>
              </a:solidFill>
              <a:latin typeface="HP Simplified" pitchFamily="34" charset="0"/>
            </a:endParaRPr>
          </a:p>
          <a:p>
            <a:r>
              <a:rPr lang="en-US" altLang="en-US" sz="1200" b="1" dirty="0">
                <a:solidFill>
                  <a:srgbClr val="000000"/>
                </a:solidFill>
                <a:latin typeface="HP Simplified" pitchFamily="34" charset="0"/>
              </a:rPr>
              <a:t>Auto-acknowledgment (</a:t>
            </a:r>
            <a:r>
              <a:rPr lang="en-US" altLang="en-US" sz="1200" b="1" dirty="0" err="1">
                <a:solidFill>
                  <a:srgbClr val="000000"/>
                </a:solidFill>
                <a:latin typeface="HP Simplified" pitchFamily="34" charset="0"/>
              </a:rPr>
              <a:t>Session.AUTO_ACKNOWLEDGE</a:t>
            </a:r>
            <a:r>
              <a:rPr lang="en-US" altLang="en-US" sz="1200" b="1" dirty="0">
                <a:solidFill>
                  <a:srgbClr val="000000"/>
                </a:solidFill>
                <a:latin typeface="HP Simplified" pitchFamily="34" charset="0"/>
              </a:rPr>
              <a:t>)</a:t>
            </a:r>
          </a:p>
          <a:p>
            <a:pPr marL="184150" indent="-171450">
              <a:spcBef>
                <a:spcPts val="75"/>
              </a:spcBef>
              <a:buFont typeface="Arial" panose="020B0604020202020204" pitchFamily="34" charset="0"/>
              <a:buChar char="•"/>
            </a:pPr>
            <a:r>
              <a:rPr lang="en-US" altLang="en-US" sz="1200" dirty="0" smtClean="0">
                <a:solidFill>
                  <a:srgbClr val="000000"/>
                </a:solidFill>
                <a:latin typeface="HP Simplified" pitchFamily="34" charset="0"/>
              </a:rPr>
              <a:t>The </a:t>
            </a:r>
            <a:r>
              <a:rPr lang="en-US" altLang="en-US" sz="1200" dirty="0">
                <a:solidFill>
                  <a:srgbClr val="000000"/>
                </a:solidFill>
                <a:latin typeface="HP Simplified" pitchFamily="34" charset="0"/>
              </a:rPr>
              <a:t>message is acknowledged when the client has successfully returned from a call to receive() or when a message listener has successfully returned.</a:t>
            </a:r>
          </a:p>
          <a:p>
            <a:pPr>
              <a:spcBef>
                <a:spcPts val="28"/>
              </a:spcBef>
            </a:pPr>
            <a:endParaRPr lang="en-US" altLang="en-US" sz="1200" dirty="0">
              <a:solidFill>
                <a:srgbClr val="000000"/>
              </a:solidFill>
              <a:latin typeface="HP Simplified" pitchFamily="34" charset="0"/>
            </a:endParaRPr>
          </a:p>
          <a:p>
            <a:r>
              <a:rPr lang="en-US" altLang="en-US" sz="1200" b="1" dirty="0">
                <a:solidFill>
                  <a:srgbClr val="000000"/>
                </a:solidFill>
                <a:latin typeface="HP Simplified" pitchFamily="34" charset="0"/>
              </a:rPr>
              <a:t>Client acknowledgment (</a:t>
            </a:r>
            <a:r>
              <a:rPr lang="en-US" altLang="en-US" sz="1200" b="1" dirty="0" err="1">
                <a:solidFill>
                  <a:srgbClr val="000000"/>
                </a:solidFill>
                <a:latin typeface="HP Simplified" pitchFamily="34" charset="0"/>
              </a:rPr>
              <a:t>Session.CLIENT_ACKNOWLEDGE</a:t>
            </a:r>
            <a:r>
              <a:rPr lang="en-US" altLang="en-US" sz="1200" b="1" dirty="0">
                <a:solidFill>
                  <a:srgbClr val="000000"/>
                </a:solidFill>
                <a:latin typeface="HP Simplified" pitchFamily="34" charset="0"/>
              </a:rPr>
              <a:t>)</a:t>
            </a:r>
          </a:p>
          <a:p>
            <a:pPr marL="184150" indent="-171450">
              <a:spcBef>
                <a:spcPts val="75"/>
              </a:spcBef>
              <a:buFont typeface="Arial" panose="020B0604020202020204" pitchFamily="34" charset="0"/>
              <a:buChar char="•"/>
            </a:pPr>
            <a:r>
              <a:rPr lang="en-US" altLang="en-US" sz="1200" dirty="0" smtClean="0">
                <a:solidFill>
                  <a:srgbClr val="000000"/>
                </a:solidFill>
                <a:latin typeface="HP Simplified" pitchFamily="34" charset="0"/>
              </a:rPr>
              <a:t> </a:t>
            </a:r>
            <a:r>
              <a:rPr lang="en-US" altLang="en-US" sz="1200" dirty="0">
                <a:solidFill>
                  <a:srgbClr val="000000"/>
                </a:solidFill>
                <a:latin typeface="HP Simplified" pitchFamily="34" charset="0"/>
              </a:rPr>
              <a:t>The client explicitly acknowledges a message after it has successfully processed it by calling the message‘s acknowledge() method.</a:t>
            </a:r>
          </a:p>
          <a:p>
            <a:pPr>
              <a:spcBef>
                <a:spcPts val="19"/>
              </a:spcBef>
            </a:pPr>
            <a:endParaRPr lang="en-US" altLang="en-US" sz="1200" dirty="0">
              <a:solidFill>
                <a:srgbClr val="000000"/>
              </a:solidFill>
              <a:latin typeface="HP Simplified" pitchFamily="34" charset="0"/>
            </a:endParaRPr>
          </a:p>
          <a:p>
            <a:r>
              <a:rPr lang="en-US" altLang="en-US" sz="1200" b="1" dirty="0">
                <a:solidFill>
                  <a:srgbClr val="000000"/>
                </a:solidFill>
                <a:latin typeface="HP Simplified" pitchFamily="34" charset="0"/>
              </a:rPr>
              <a:t>Lazy client acknowledgment (</a:t>
            </a:r>
            <a:r>
              <a:rPr lang="en-US" altLang="en-US" sz="1200" b="1" dirty="0" err="1">
                <a:solidFill>
                  <a:srgbClr val="000000"/>
                </a:solidFill>
                <a:latin typeface="HP Simplified" pitchFamily="34" charset="0"/>
              </a:rPr>
              <a:t>Session.DUPS_OK_ACKNOWLEDGE</a:t>
            </a:r>
            <a:r>
              <a:rPr lang="en-US" altLang="en-US" sz="1200" b="1" dirty="0">
                <a:solidFill>
                  <a:srgbClr val="000000"/>
                </a:solidFill>
                <a:latin typeface="HP Simplified" pitchFamily="34" charset="0"/>
              </a:rPr>
              <a:t>)</a:t>
            </a:r>
          </a:p>
          <a:p>
            <a:pPr marL="184150" indent="-171450">
              <a:spcBef>
                <a:spcPts val="75"/>
              </a:spcBef>
              <a:buFont typeface="Arial" panose="020B0604020202020204" pitchFamily="34" charset="0"/>
              <a:buChar char="•"/>
            </a:pPr>
            <a:r>
              <a:rPr lang="en-US" altLang="en-US" sz="1200" dirty="0" smtClean="0">
                <a:solidFill>
                  <a:srgbClr val="000000"/>
                </a:solidFill>
                <a:latin typeface="HP Simplified" pitchFamily="34" charset="0"/>
              </a:rPr>
              <a:t>The </a:t>
            </a:r>
            <a:r>
              <a:rPr lang="en-US" altLang="en-US" sz="1200" dirty="0">
                <a:solidFill>
                  <a:srgbClr val="000000"/>
                </a:solidFill>
                <a:latin typeface="HP Simplified" pitchFamily="34" charset="0"/>
              </a:rPr>
              <a:t>session lazily acknowledges the delivery of a message. This mode is similar to auto-acknowledgment, but reduces the overhead </a:t>
            </a:r>
            <a:r>
              <a:rPr lang="en-US" altLang="en-US" sz="1200" dirty="0" smtClean="0">
                <a:solidFill>
                  <a:srgbClr val="000000"/>
                </a:solidFill>
                <a:latin typeface="HP Simplified" pitchFamily="34" charset="0"/>
              </a:rPr>
              <a:t>    on </a:t>
            </a:r>
            <a:r>
              <a:rPr lang="en-US" altLang="en-US" sz="1200" dirty="0">
                <a:solidFill>
                  <a:srgbClr val="000000"/>
                </a:solidFill>
                <a:latin typeface="HP Simplified" pitchFamily="34" charset="0"/>
              </a:rPr>
              <a:t>the JMS provider in that it does not need to prevent duplicate messages. Clients must be prepared to receive  message duplicates </a:t>
            </a:r>
            <a:r>
              <a:rPr lang="en-US" altLang="en-US" sz="1200" dirty="0" smtClean="0">
                <a:solidFill>
                  <a:srgbClr val="000000"/>
                </a:solidFill>
                <a:latin typeface="HP Simplified" pitchFamily="34" charset="0"/>
              </a:rPr>
              <a:t> in </a:t>
            </a:r>
            <a:r>
              <a:rPr lang="en-US" altLang="en-US" sz="1200" dirty="0">
                <a:solidFill>
                  <a:srgbClr val="000000"/>
                </a:solidFill>
                <a:latin typeface="HP Simplified" pitchFamily="34" charset="0"/>
              </a:rPr>
              <a:t>case the JMS provider fails.</a:t>
            </a:r>
          </a:p>
          <a:p>
            <a:pPr>
              <a:spcBef>
                <a:spcPts val="19"/>
              </a:spcBef>
            </a:pPr>
            <a:endParaRPr lang="en-US" altLang="en-US" sz="1200" dirty="0">
              <a:solidFill>
                <a:srgbClr val="000000"/>
              </a:solidFill>
              <a:latin typeface="HP Simplified" pitchFamily="34" charset="0"/>
            </a:endParaRPr>
          </a:p>
          <a:p>
            <a:pPr marL="184150" indent="-171450">
              <a:buFont typeface="Arial" panose="020B0604020202020204" pitchFamily="34" charset="0"/>
              <a:buChar char="•"/>
            </a:pPr>
            <a:r>
              <a:rPr lang="en-US" altLang="en-US" sz="1200" dirty="0">
                <a:solidFill>
                  <a:srgbClr val="000000"/>
                </a:solidFill>
                <a:latin typeface="HP Simplified" pitchFamily="34" charset="0"/>
              </a:rPr>
              <a:t>Transacted sessions are auto-acknowledgment, i.e. messages are acknowledged upon</a:t>
            </a:r>
          </a:p>
          <a:p>
            <a:r>
              <a:rPr lang="en-US" altLang="en-US" sz="1200" dirty="0" smtClean="0">
                <a:solidFill>
                  <a:srgbClr val="000000"/>
                </a:solidFill>
                <a:latin typeface="HP Simplified" pitchFamily="34" charset="0"/>
              </a:rPr>
              <a:t>       completion </a:t>
            </a:r>
            <a:r>
              <a:rPr lang="en-US" altLang="en-US" sz="1200" dirty="0">
                <a:solidFill>
                  <a:srgbClr val="000000"/>
                </a:solidFill>
                <a:latin typeface="HP Simplified" pitchFamily="34" charset="0"/>
              </a:rPr>
              <a:t>(commit) of the transaction.</a:t>
            </a:r>
          </a:p>
        </p:txBody>
      </p:sp>
    </p:spTree>
    <p:extLst>
      <p:ext uri="{BB962C8B-B14F-4D97-AF65-F5344CB8AC3E}">
        <p14:creationId xmlns:p14="http://schemas.microsoft.com/office/powerpoint/2010/main" val="264167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263" y="389427"/>
            <a:ext cx="8258276" cy="639273"/>
          </a:xfrm>
        </p:spPr>
        <p:txBody>
          <a:bodyPr vert="horz" rtlCol="0"/>
          <a:lstStyle/>
          <a:p>
            <a:pPr marL="9525">
              <a:spcBef>
                <a:spcPts val="0"/>
              </a:spcBef>
              <a:defRPr/>
            </a:pPr>
            <a:r>
              <a:rPr lang="en-US" altLang="en-US" sz="2400" dirty="0">
                <a:latin typeface="Arial" panose="020B0604020202020204" pitchFamily="34" charset="0"/>
              </a:rPr>
              <a:t>JMS robustness features</a:t>
            </a:r>
            <a:endParaRPr sz="2400" dirty="0">
              <a:latin typeface="Arial" panose="020B0604020202020204" pitchFamily="34" charset="0"/>
            </a:endParaRPr>
          </a:p>
        </p:txBody>
      </p:sp>
      <p:sp>
        <p:nvSpPr>
          <p:cNvPr id="4" name="object 4"/>
          <p:cNvSpPr txBox="1"/>
          <p:nvPr/>
        </p:nvSpPr>
        <p:spPr>
          <a:xfrm>
            <a:off x="481265" y="888952"/>
            <a:ext cx="8614609" cy="278537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19"/>
              </a:spcBef>
            </a:pPr>
            <a:r>
              <a:rPr lang="en-US" altLang="en-US" sz="1300" b="1" dirty="0" smtClean="0">
                <a:solidFill>
                  <a:srgbClr val="000000"/>
                </a:solidFill>
                <a:latin typeface="HP Simplified" pitchFamily="34" charset="0"/>
              </a:rPr>
              <a:t>Persistent </a:t>
            </a:r>
            <a:r>
              <a:rPr lang="en-US" altLang="en-US" sz="1300" b="1" dirty="0">
                <a:solidFill>
                  <a:srgbClr val="000000"/>
                </a:solidFill>
                <a:latin typeface="HP Simplified" pitchFamily="34" charset="0"/>
              </a:rPr>
              <a:t>delivery mode</a:t>
            </a:r>
            <a:r>
              <a:rPr lang="en-US" altLang="en-US" sz="1300" b="1" dirty="0" smtClean="0">
                <a:solidFill>
                  <a:srgbClr val="000000"/>
                </a:solidFill>
                <a:latin typeface="HP Simplified" pitchFamily="34" charset="0"/>
              </a:rPr>
              <a:t>:</a:t>
            </a:r>
            <a:endParaRPr lang="en-US" altLang="en-US" sz="1300" b="1" dirty="0">
              <a:solidFill>
                <a:srgbClr val="000000"/>
              </a:solidFill>
              <a:latin typeface="HP Simplified" pitchFamily="34" charset="0"/>
            </a:endParaRPr>
          </a:p>
          <a:p>
            <a:r>
              <a:rPr lang="en-US" altLang="en-US" sz="1200" dirty="0">
                <a:solidFill>
                  <a:srgbClr val="000000"/>
                </a:solidFill>
                <a:latin typeface="HP Simplified" pitchFamily="34" charset="0"/>
              </a:rPr>
              <a:t>When using persistent messages, JMS stores the message in persistent storage until the message is successfully delivered.</a:t>
            </a:r>
          </a:p>
          <a:p>
            <a:r>
              <a:rPr lang="en-US" altLang="en-US" sz="1200" dirty="0">
                <a:solidFill>
                  <a:srgbClr val="000000"/>
                </a:solidFill>
                <a:latin typeface="HP Simplified" pitchFamily="34" charset="0"/>
              </a:rPr>
              <a:t>Failsafe operation (message can not be lost and survive crashes) Needs more performance</a:t>
            </a:r>
          </a:p>
          <a:p>
            <a:r>
              <a:rPr lang="en-US" altLang="en-US" sz="1200" dirty="0">
                <a:solidFill>
                  <a:srgbClr val="000000"/>
                </a:solidFill>
                <a:latin typeface="HP Simplified" pitchFamily="34" charset="0"/>
              </a:rPr>
              <a:t>Needs more storage (for the messages</a:t>
            </a:r>
            <a:r>
              <a:rPr lang="en-US" altLang="en-US" sz="1200" dirty="0" smtClean="0">
                <a:solidFill>
                  <a:srgbClr val="000000"/>
                </a:solidFill>
                <a:latin typeface="HP Simplified" pitchFamily="34" charset="0"/>
              </a:rPr>
              <a:t>).</a:t>
            </a:r>
            <a:endParaRPr lang="en-US" altLang="en-US" sz="1200" dirty="0">
              <a:solidFill>
                <a:srgbClr val="000000"/>
              </a:solidFill>
              <a:latin typeface="HP Simplified" pitchFamily="34" charset="0"/>
            </a:endParaRPr>
          </a:p>
          <a:p>
            <a:r>
              <a:rPr lang="en-US" altLang="en-US" sz="1200" dirty="0">
                <a:solidFill>
                  <a:srgbClr val="000000"/>
                </a:solidFill>
                <a:latin typeface="HP Simplified" pitchFamily="34" charset="0"/>
              </a:rPr>
              <a:t>Message persistence is not always the best solution. It introduces additional processing overhead and storage requirements for every </a:t>
            </a:r>
            <a:r>
              <a:rPr lang="en-US" altLang="en-US" sz="1200" dirty="0" smtClean="0">
                <a:solidFill>
                  <a:srgbClr val="000000"/>
                </a:solidFill>
                <a:latin typeface="HP Simplified" pitchFamily="34" charset="0"/>
              </a:rPr>
              <a:t>message. </a:t>
            </a:r>
          </a:p>
          <a:p>
            <a:r>
              <a:rPr lang="en-US" altLang="en-US" sz="1200" dirty="0" smtClean="0">
                <a:solidFill>
                  <a:srgbClr val="000000"/>
                </a:solidFill>
                <a:latin typeface="HP Simplified" pitchFamily="34" charset="0"/>
              </a:rPr>
              <a:t>Usually </a:t>
            </a:r>
            <a:r>
              <a:rPr lang="en-US" altLang="en-US" sz="1200" dirty="0">
                <a:solidFill>
                  <a:srgbClr val="000000"/>
                </a:solidFill>
                <a:latin typeface="HP Simplified" pitchFamily="34" charset="0"/>
              </a:rPr>
              <a:t>message loss only occurs in exceptional circumstances (JMS provider crashes). Depending on the application it may make sense to handle failures in the application and run JMS in NON_PERSISTENT mode (faster, less processing overhead, optimization of the normal case, handle exceptions in special application code).</a:t>
            </a:r>
          </a:p>
          <a:p>
            <a:pPr>
              <a:spcBef>
                <a:spcPts val="19"/>
              </a:spcBef>
            </a:pPr>
            <a:endParaRPr lang="en-US" altLang="en-US" sz="1200" dirty="0">
              <a:solidFill>
                <a:srgbClr val="000000"/>
              </a:solidFill>
              <a:latin typeface="HP Simplified" pitchFamily="34" charset="0"/>
            </a:endParaRPr>
          </a:p>
          <a:p>
            <a:r>
              <a:rPr lang="en-US" altLang="en-US" sz="1200" b="1" dirty="0">
                <a:solidFill>
                  <a:srgbClr val="000000"/>
                </a:solidFill>
                <a:latin typeface="HP Simplified" pitchFamily="34" charset="0"/>
              </a:rPr>
              <a:t>Message priorities:</a:t>
            </a:r>
          </a:p>
          <a:p>
            <a:r>
              <a:rPr lang="en-US" altLang="en-US" sz="1200" dirty="0">
                <a:solidFill>
                  <a:srgbClr val="000000"/>
                </a:solidFill>
                <a:latin typeface="HP Simplified" pitchFamily="34" charset="0"/>
              </a:rPr>
              <a:t>Message priorities can be used to have urgent messages delivered first. There are 10 priorities to choose from:</a:t>
            </a:r>
          </a:p>
          <a:p>
            <a:r>
              <a:rPr lang="en-US" altLang="en-US" sz="1200" dirty="0">
                <a:solidFill>
                  <a:srgbClr val="000000"/>
                </a:solidFill>
                <a:latin typeface="HP Simplified" pitchFamily="34" charset="0"/>
              </a:rPr>
              <a:t>0 = lowest</a:t>
            </a:r>
          </a:p>
          <a:p>
            <a:r>
              <a:rPr lang="en-US" altLang="en-US" sz="1200" dirty="0">
                <a:solidFill>
                  <a:srgbClr val="000000"/>
                </a:solidFill>
                <a:latin typeface="HP Simplified" pitchFamily="34" charset="0"/>
              </a:rPr>
              <a:t>4 = default</a:t>
            </a:r>
          </a:p>
          <a:p>
            <a:r>
              <a:rPr lang="en-US" altLang="en-US" sz="1200" dirty="0">
                <a:solidFill>
                  <a:srgbClr val="000000"/>
                </a:solidFill>
                <a:latin typeface="HP Simplified" pitchFamily="34" charset="0"/>
              </a:rPr>
              <a:t>9 = highest</a:t>
            </a:r>
          </a:p>
        </p:txBody>
      </p:sp>
      <p:sp>
        <p:nvSpPr>
          <p:cNvPr id="8" name="object 8"/>
          <p:cNvSpPr>
            <a:spLocks noGrp="1"/>
          </p:cNvSpPr>
          <p:nvPr>
            <p:ph type="sldNum" sz="quarter" idx="12"/>
          </p:nvPr>
        </p:nvSpPr>
        <p:spPr/>
        <p:txBody>
          <a:bodyPr/>
          <a:lstStyle>
            <a:lvl1pPr marL="19050">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fld id="{44C3C902-D266-4FA0-91A4-C4B4E3C9DB46}" type="slidenum">
              <a:rPr lang="en-US" altLang="en-US">
                <a:latin typeface="Arial" panose="020B0604020202020204" pitchFamily="34" charset="0"/>
              </a:rPr>
              <a:pPr/>
              <a:t>15</a:t>
            </a:fld>
            <a:r>
              <a:rPr lang="en-US" altLang="en-US">
                <a:latin typeface="Arial" panose="020B0604020202020204" pitchFamily="34" charset="0"/>
              </a:rPr>
              <a:t>/24</a:t>
            </a:r>
          </a:p>
          <a:p>
            <a:r>
              <a:rPr lang="en-US" altLang="en-US">
                <a:latin typeface="Arial" panose="020B0604020202020204" pitchFamily="34" charset="0"/>
              </a:rPr>
              <a:t>Rev.</a:t>
            </a:r>
            <a:r>
              <a:rPr lang="en-US" altLang="en-US">
                <a:latin typeface="Times New Roman" panose="02020603050405020304" pitchFamily="18" charset="0"/>
                <a:cs typeface="Times New Roman" panose="02020603050405020304" pitchFamily="18" charset="0"/>
              </a:rPr>
              <a:t> </a:t>
            </a:r>
            <a:r>
              <a:rPr lang="en-US" altLang="en-US">
                <a:latin typeface="Arial" panose="020B0604020202020204" pitchFamily="34" charset="0"/>
              </a:rPr>
              <a:t>1.90</a:t>
            </a:r>
          </a:p>
        </p:txBody>
      </p:sp>
    </p:spTree>
    <p:extLst>
      <p:ext uri="{BB962C8B-B14F-4D97-AF65-F5344CB8AC3E}">
        <p14:creationId xmlns:p14="http://schemas.microsoft.com/office/powerpoint/2010/main" val="324418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vert="horz" rtlCol="0"/>
          <a:lstStyle/>
          <a:p>
            <a:pPr marL="9525">
              <a:spcBef>
                <a:spcPts val="0"/>
              </a:spcBef>
              <a:defRPr/>
            </a:pPr>
            <a:r>
              <a:rPr lang="en-US" altLang="en-US" sz="2400" dirty="0">
                <a:latin typeface="Arial" panose="020B0604020202020204" pitchFamily="34" charset="0"/>
              </a:rPr>
              <a:t>JMS robustness Features</a:t>
            </a:r>
            <a:endParaRPr sz="2400" dirty="0">
              <a:latin typeface="Arial" panose="020B0604020202020204" pitchFamily="34" charset="0"/>
            </a:endParaRPr>
          </a:p>
        </p:txBody>
      </p:sp>
      <p:sp>
        <p:nvSpPr>
          <p:cNvPr id="17412" name="object 4"/>
          <p:cNvSpPr>
            <a:spLocks/>
          </p:cNvSpPr>
          <p:nvPr/>
        </p:nvSpPr>
        <p:spPr bwMode="auto">
          <a:xfrm>
            <a:off x="2056210" y="3605213"/>
            <a:ext cx="756047" cy="402431"/>
          </a:xfrm>
          <a:custGeom>
            <a:avLst/>
            <a:gdLst>
              <a:gd name="T0" fmla="*/ 0 w 1008380"/>
              <a:gd name="T1" fmla="*/ 89416 h 536575"/>
              <a:gd name="T2" fmla="*/ 10057 w 1008380"/>
              <a:gd name="T3" fmla="*/ 48152 h 536575"/>
              <a:gd name="T4" fmla="*/ 36884 w 1008380"/>
              <a:gd name="T5" fmla="*/ 17033 h 536575"/>
              <a:gd name="T6" fmla="*/ 75457 w 1008380"/>
              <a:gd name="T7" fmla="*/ 1081 h 536575"/>
              <a:gd name="T8" fmla="*/ 918590 w 1008380"/>
              <a:gd name="T9" fmla="*/ 0 h 536575"/>
              <a:gd name="T10" fmla="*/ 933156 w 1008380"/>
              <a:gd name="T11" fmla="*/ 1178 h 536575"/>
              <a:gd name="T12" fmla="*/ 971615 w 1008380"/>
              <a:gd name="T13" fmla="*/ 17363 h 536575"/>
              <a:gd name="T14" fmla="*/ 998287 w 1008380"/>
              <a:gd name="T15" fmla="*/ 48627 h 536575"/>
              <a:gd name="T16" fmla="*/ 1008125 w 1008380"/>
              <a:gd name="T17" fmla="*/ 447044 h 536575"/>
              <a:gd name="T18" fmla="*/ 1006946 w 1008380"/>
              <a:gd name="T19" fmla="*/ 461597 h 536575"/>
              <a:gd name="T20" fmla="*/ 990742 w 1008380"/>
              <a:gd name="T21" fmla="*/ 500033 h 536575"/>
              <a:gd name="T22" fmla="*/ 959462 w 1008380"/>
              <a:gd name="T23" fmla="*/ 526709 h 536575"/>
              <a:gd name="T24" fmla="*/ 89416 w 1008380"/>
              <a:gd name="T25" fmla="*/ 536579 h 536575"/>
              <a:gd name="T26" fmla="*/ 74853 w 1008380"/>
              <a:gd name="T27" fmla="*/ 535397 h 536575"/>
              <a:gd name="T28" fmla="*/ 36433 w 1008380"/>
              <a:gd name="T29" fmla="*/ 519170 h 536575"/>
              <a:gd name="T30" fmla="*/ 9812 w 1008380"/>
              <a:gd name="T31" fmla="*/ 487853 h 536575"/>
              <a:gd name="T32" fmla="*/ 0 w 1008380"/>
              <a:gd name="T33" fmla="*/ 89416 h 536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8380" h="536575">
                <a:moveTo>
                  <a:pt x="0" y="89416"/>
                </a:moveTo>
                <a:lnTo>
                  <a:pt x="10057" y="48152"/>
                </a:lnTo>
                <a:lnTo>
                  <a:pt x="36884" y="17033"/>
                </a:lnTo>
                <a:lnTo>
                  <a:pt x="75457" y="1081"/>
                </a:lnTo>
                <a:lnTo>
                  <a:pt x="918590" y="0"/>
                </a:lnTo>
                <a:lnTo>
                  <a:pt x="933156" y="1178"/>
                </a:lnTo>
                <a:lnTo>
                  <a:pt x="971615" y="17363"/>
                </a:lnTo>
                <a:lnTo>
                  <a:pt x="998287" y="48627"/>
                </a:lnTo>
                <a:lnTo>
                  <a:pt x="1008125" y="447044"/>
                </a:lnTo>
                <a:lnTo>
                  <a:pt x="1006946" y="461597"/>
                </a:lnTo>
                <a:lnTo>
                  <a:pt x="990742" y="500033"/>
                </a:lnTo>
                <a:lnTo>
                  <a:pt x="959462" y="526709"/>
                </a:lnTo>
                <a:lnTo>
                  <a:pt x="89416" y="536579"/>
                </a:lnTo>
                <a:lnTo>
                  <a:pt x="74853" y="535397"/>
                </a:lnTo>
                <a:lnTo>
                  <a:pt x="36433" y="519170"/>
                </a:lnTo>
                <a:lnTo>
                  <a:pt x="9812" y="487853"/>
                </a:lnTo>
                <a:lnTo>
                  <a:pt x="0" y="89416"/>
                </a:lnTo>
                <a:close/>
              </a:path>
            </a:pathLst>
          </a:custGeom>
          <a:noFill/>
          <a:ln w="19049">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5" name="object 5"/>
          <p:cNvSpPr txBox="1"/>
          <p:nvPr/>
        </p:nvSpPr>
        <p:spPr>
          <a:xfrm>
            <a:off x="451370" y="840038"/>
            <a:ext cx="8227457" cy="2062103"/>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19"/>
              </a:spcBef>
            </a:pPr>
            <a:r>
              <a:rPr lang="en-US" altLang="en-US" sz="1300" b="1" dirty="0">
                <a:solidFill>
                  <a:srgbClr val="000000"/>
                </a:solidFill>
                <a:latin typeface="HP Simplified" pitchFamily="34" charset="0"/>
              </a:rPr>
              <a:t>Message expiration</a:t>
            </a:r>
            <a:r>
              <a:rPr lang="en-US" altLang="en-US" sz="1300" b="1" dirty="0" smtClean="0">
                <a:solidFill>
                  <a:srgbClr val="000000"/>
                </a:solidFill>
                <a:latin typeface="HP Simplified" pitchFamily="34" charset="0"/>
              </a:rPr>
              <a:t>:</a:t>
            </a:r>
            <a:endParaRPr lang="en-US" altLang="en-US" sz="1200" b="1" dirty="0">
              <a:solidFill>
                <a:srgbClr val="000000"/>
              </a:solidFill>
              <a:latin typeface="HP Simplified" pitchFamily="34" charset="0"/>
            </a:endParaRPr>
          </a:p>
          <a:p>
            <a:r>
              <a:rPr lang="en-US" altLang="en-US" sz="1200" dirty="0">
                <a:solidFill>
                  <a:srgbClr val="000000"/>
                </a:solidFill>
                <a:latin typeface="HP Simplified" pitchFamily="34" charset="0"/>
              </a:rPr>
              <a:t>By default messages never expire.</a:t>
            </a:r>
          </a:p>
          <a:p>
            <a:r>
              <a:rPr lang="en-US" altLang="en-US" sz="1200" dirty="0">
                <a:solidFill>
                  <a:srgbClr val="000000"/>
                </a:solidFill>
                <a:latin typeface="HP Simplified" pitchFamily="34" charset="0"/>
              </a:rPr>
              <a:t>When using message priorities, there is the danger that messages are never delivered and queues / topics grow beyond all bounds, thus consuming storage space</a:t>
            </a:r>
            <a:r>
              <a:rPr lang="en-US" altLang="en-US" sz="1200" dirty="0" smtClean="0">
                <a:solidFill>
                  <a:srgbClr val="000000"/>
                </a:solidFill>
                <a:latin typeface="HP Simplified" pitchFamily="34" charset="0"/>
              </a:rPr>
              <a:t>.</a:t>
            </a:r>
            <a:endParaRPr lang="en-US" altLang="en-US" sz="1200" dirty="0">
              <a:solidFill>
                <a:srgbClr val="000000"/>
              </a:solidFill>
              <a:latin typeface="HP Simplified" pitchFamily="34" charset="0"/>
            </a:endParaRPr>
          </a:p>
          <a:p>
            <a:r>
              <a:rPr lang="en-US" altLang="en-US" sz="1200" dirty="0">
                <a:solidFill>
                  <a:srgbClr val="000000"/>
                </a:solidFill>
                <a:latin typeface="HP Simplified" pitchFamily="34" charset="0"/>
              </a:rPr>
              <a:t>Thus JMS allows to set a lifetime for messages (TTL, Time To Live).</a:t>
            </a:r>
          </a:p>
          <a:p>
            <a:r>
              <a:rPr lang="en-US" altLang="en-US" sz="1200" dirty="0">
                <a:solidFill>
                  <a:srgbClr val="000000"/>
                </a:solidFill>
                <a:latin typeface="HP Simplified" pitchFamily="34" charset="0"/>
              </a:rPr>
              <a:t>Default lifetime is 0 (= never expires).</a:t>
            </a:r>
          </a:p>
          <a:p>
            <a:pPr>
              <a:spcBef>
                <a:spcPts val="19"/>
              </a:spcBef>
            </a:pPr>
            <a:endParaRPr lang="en-US" altLang="en-US" sz="1200" dirty="0">
              <a:solidFill>
                <a:srgbClr val="000000"/>
              </a:solidFill>
              <a:latin typeface="HP Simplified" pitchFamily="34" charset="0"/>
            </a:endParaRPr>
          </a:p>
          <a:p>
            <a:pPr>
              <a:spcBef>
                <a:spcPts val="19"/>
              </a:spcBef>
            </a:pPr>
            <a:r>
              <a:rPr lang="en-US" altLang="en-US" sz="1300" b="1" dirty="0">
                <a:solidFill>
                  <a:srgbClr val="000000"/>
                </a:solidFill>
                <a:latin typeface="HP Simplified" pitchFamily="34" charset="0"/>
              </a:rPr>
              <a:t>Durable subscriptions:</a:t>
            </a:r>
          </a:p>
          <a:p>
            <a:r>
              <a:rPr lang="en-US" altLang="en-US" sz="1200" dirty="0">
                <a:solidFill>
                  <a:srgbClr val="000000"/>
                </a:solidFill>
                <a:latin typeface="HP Simplified" pitchFamily="34" charset="0"/>
              </a:rPr>
              <a:t>Receivers for messages from topics must subscribe to the topic before receiving messages. The subscriptions are non-persistent, i.e. after each reboot the receiver must subscribe again. Durable subscriptions allow a receiver to permanently subscribe (= persistent subscription</a:t>
            </a:r>
            <a:r>
              <a:rPr lang="en-US" altLang="en-US" sz="1200" dirty="0" smtClean="0">
                <a:solidFill>
                  <a:srgbClr val="000000"/>
                </a:solidFill>
                <a:latin typeface="HP Simplified" pitchFamily="34" charset="0"/>
              </a:rPr>
              <a:t>).</a:t>
            </a:r>
            <a:endParaRPr lang="en-US" altLang="en-US" sz="1200" dirty="0">
              <a:solidFill>
                <a:srgbClr val="000000"/>
              </a:solidFill>
              <a:latin typeface="HP Simplified" pitchFamily="34" charset="0"/>
            </a:endParaRPr>
          </a:p>
        </p:txBody>
      </p:sp>
      <p:sp>
        <p:nvSpPr>
          <p:cNvPr id="6" name="object 6"/>
          <p:cNvSpPr txBox="1"/>
          <p:nvPr/>
        </p:nvSpPr>
        <p:spPr>
          <a:xfrm>
            <a:off x="1183724" y="3223071"/>
            <a:ext cx="1881188" cy="276999"/>
          </a:xfrm>
          <a:prstGeom prst="rect">
            <a:avLst/>
          </a:prstGeom>
        </p:spPr>
        <p:txBody>
          <a:bodyPr lIns="0" tIns="0" rIns="0" bIns="0">
            <a:spAutoFit/>
          </a:bodyPr>
          <a:lstStyle/>
          <a:p>
            <a:pPr marL="9525">
              <a:defRPr/>
            </a:pPr>
            <a:r>
              <a:rPr sz="900" b="1" spc="-4" dirty="0">
                <a:latin typeface="Arial"/>
                <a:cs typeface="Arial"/>
              </a:rPr>
              <a:t>M</a:t>
            </a:r>
            <a:r>
              <a:rPr sz="900" b="1" dirty="0">
                <a:latin typeface="Arial"/>
                <a:cs typeface="Arial"/>
              </a:rPr>
              <a:t>essages</a:t>
            </a:r>
            <a:r>
              <a:rPr sz="900" b="1" spc="-4" dirty="0">
                <a:latin typeface="Times New Roman"/>
                <a:cs typeface="Times New Roman"/>
              </a:rPr>
              <a:t> </a:t>
            </a:r>
            <a:r>
              <a:rPr sz="900" b="1" spc="-4" dirty="0">
                <a:latin typeface="Arial"/>
                <a:cs typeface="Arial"/>
              </a:rPr>
              <a:t>M</a:t>
            </a:r>
            <a:r>
              <a:rPr sz="900" b="1" dirty="0">
                <a:latin typeface="Arial"/>
                <a:cs typeface="Arial"/>
              </a:rPr>
              <a:t>3</a:t>
            </a:r>
            <a:r>
              <a:rPr sz="900" b="1" spc="34" dirty="0">
                <a:latin typeface="Times New Roman"/>
                <a:cs typeface="Times New Roman"/>
              </a:rPr>
              <a:t> </a:t>
            </a:r>
            <a:r>
              <a:rPr sz="900" b="1" dirty="0">
                <a:latin typeface="Arial"/>
                <a:cs typeface="Arial"/>
              </a:rPr>
              <a:t>a</a:t>
            </a:r>
            <a:r>
              <a:rPr sz="900" b="1" spc="-8" dirty="0">
                <a:latin typeface="Arial"/>
                <a:cs typeface="Arial"/>
              </a:rPr>
              <a:t>nd</a:t>
            </a:r>
            <a:r>
              <a:rPr sz="900" b="1" spc="26" dirty="0">
                <a:latin typeface="Times New Roman"/>
                <a:cs typeface="Times New Roman"/>
              </a:rPr>
              <a:t> </a:t>
            </a:r>
            <a:r>
              <a:rPr sz="900" b="1" spc="-4" dirty="0">
                <a:latin typeface="Arial"/>
                <a:cs typeface="Arial"/>
              </a:rPr>
              <a:t>M4</a:t>
            </a:r>
            <a:endParaRPr sz="900" dirty="0">
              <a:latin typeface="Arial"/>
              <a:cs typeface="Arial"/>
            </a:endParaRPr>
          </a:p>
          <a:p>
            <a:pPr marL="9525">
              <a:defRPr/>
            </a:pPr>
            <a:r>
              <a:rPr sz="900" b="1" spc="-4" dirty="0">
                <a:latin typeface="Arial"/>
                <a:cs typeface="Arial"/>
              </a:rPr>
              <a:t>a</a:t>
            </a:r>
            <a:r>
              <a:rPr sz="900" b="1" dirty="0">
                <a:latin typeface="Arial"/>
                <a:cs typeface="Arial"/>
              </a:rPr>
              <a:t>re</a:t>
            </a:r>
            <a:r>
              <a:rPr sz="900" b="1" spc="11" dirty="0">
                <a:latin typeface="Times New Roman"/>
                <a:cs typeface="Times New Roman"/>
              </a:rPr>
              <a:t> </a:t>
            </a:r>
            <a:r>
              <a:rPr sz="900" b="1" dirty="0">
                <a:latin typeface="Arial"/>
                <a:cs typeface="Arial"/>
              </a:rPr>
              <a:t>n</a:t>
            </a:r>
            <a:r>
              <a:rPr sz="900" b="1" spc="-4" dirty="0">
                <a:latin typeface="Arial"/>
                <a:cs typeface="Arial"/>
              </a:rPr>
              <a:t>o</a:t>
            </a:r>
            <a:r>
              <a:rPr sz="900" b="1" dirty="0">
                <a:latin typeface="Arial"/>
                <a:cs typeface="Arial"/>
              </a:rPr>
              <a:t>t</a:t>
            </a:r>
            <a:r>
              <a:rPr sz="900" b="1" spc="30" dirty="0">
                <a:latin typeface="Times New Roman"/>
                <a:cs typeface="Times New Roman"/>
              </a:rPr>
              <a:t> </a:t>
            </a:r>
            <a:r>
              <a:rPr sz="900" b="1" spc="-4" dirty="0">
                <a:latin typeface="Arial"/>
                <a:cs typeface="Arial"/>
              </a:rPr>
              <a:t>r</a:t>
            </a:r>
            <a:r>
              <a:rPr sz="900" b="1" dirty="0">
                <a:latin typeface="Arial"/>
                <a:cs typeface="Arial"/>
              </a:rPr>
              <a:t>e</a:t>
            </a:r>
            <a:r>
              <a:rPr sz="900" b="1" spc="-4" dirty="0">
                <a:latin typeface="Arial"/>
                <a:cs typeface="Arial"/>
              </a:rPr>
              <a:t>c</a:t>
            </a:r>
            <a:r>
              <a:rPr sz="900" b="1" spc="4" dirty="0">
                <a:latin typeface="Arial"/>
                <a:cs typeface="Arial"/>
              </a:rPr>
              <a:t>e</a:t>
            </a:r>
            <a:r>
              <a:rPr sz="900" b="1" dirty="0">
                <a:latin typeface="Arial"/>
                <a:cs typeface="Arial"/>
              </a:rPr>
              <a:t>i</a:t>
            </a:r>
            <a:r>
              <a:rPr sz="900" b="1" spc="-15" dirty="0">
                <a:latin typeface="Arial"/>
                <a:cs typeface="Arial"/>
              </a:rPr>
              <a:t>v</a:t>
            </a:r>
            <a:r>
              <a:rPr sz="900" b="1" spc="-4" dirty="0">
                <a:latin typeface="Arial"/>
                <a:cs typeface="Arial"/>
              </a:rPr>
              <a:t>e</a:t>
            </a:r>
            <a:r>
              <a:rPr sz="900" b="1" dirty="0">
                <a:latin typeface="Arial"/>
                <a:cs typeface="Arial"/>
              </a:rPr>
              <a:t>d</a:t>
            </a:r>
            <a:r>
              <a:rPr sz="900" b="1" spc="19" dirty="0">
                <a:latin typeface="Times New Roman"/>
                <a:cs typeface="Times New Roman"/>
              </a:rPr>
              <a:t> </a:t>
            </a:r>
            <a:r>
              <a:rPr sz="900" b="1" spc="-4" dirty="0">
                <a:latin typeface="Arial"/>
                <a:cs typeface="Arial"/>
              </a:rPr>
              <a:t>b</a:t>
            </a:r>
            <a:r>
              <a:rPr sz="900" b="1" dirty="0">
                <a:latin typeface="Arial"/>
                <a:cs typeface="Arial"/>
              </a:rPr>
              <a:t>y</a:t>
            </a:r>
            <a:r>
              <a:rPr sz="900" b="1" spc="26" dirty="0">
                <a:latin typeface="Times New Roman"/>
                <a:cs typeface="Times New Roman"/>
              </a:rPr>
              <a:t> </a:t>
            </a:r>
            <a:r>
              <a:rPr sz="900" b="1" spc="-4" dirty="0">
                <a:latin typeface="Arial"/>
                <a:cs typeface="Arial"/>
              </a:rPr>
              <a:t>t</a:t>
            </a:r>
            <a:r>
              <a:rPr sz="900" b="1" dirty="0">
                <a:latin typeface="Arial"/>
                <a:cs typeface="Arial"/>
              </a:rPr>
              <a:t>he</a:t>
            </a:r>
            <a:r>
              <a:rPr sz="900" b="1" spc="26" dirty="0">
                <a:latin typeface="Times New Roman"/>
                <a:cs typeface="Times New Roman"/>
              </a:rPr>
              <a:t> </a:t>
            </a:r>
            <a:r>
              <a:rPr sz="900" b="1" spc="-4" dirty="0">
                <a:latin typeface="Arial"/>
                <a:cs typeface="Arial"/>
              </a:rPr>
              <a:t>subs</a:t>
            </a:r>
            <a:r>
              <a:rPr sz="900" b="1" dirty="0">
                <a:latin typeface="Arial"/>
                <a:cs typeface="Arial"/>
              </a:rPr>
              <a:t>c</a:t>
            </a:r>
            <a:r>
              <a:rPr sz="900" b="1" spc="-4" dirty="0">
                <a:latin typeface="Arial"/>
                <a:cs typeface="Arial"/>
              </a:rPr>
              <a:t>riber</a:t>
            </a:r>
            <a:endParaRPr sz="900" dirty="0">
              <a:latin typeface="Arial"/>
              <a:cs typeface="Arial"/>
            </a:endParaRPr>
          </a:p>
        </p:txBody>
      </p:sp>
      <p:sp>
        <p:nvSpPr>
          <p:cNvPr id="7" name="object 7"/>
          <p:cNvSpPr txBox="1"/>
          <p:nvPr/>
        </p:nvSpPr>
        <p:spPr>
          <a:xfrm>
            <a:off x="5465564" y="3120674"/>
            <a:ext cx="2712244" cy="41549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900" b="1" dirty="0">
                <a:latin typeface="Arial" panose="020B0604020202020204" pitchFamily="34" charset="0"/>
              </a:rPr>
              <a:t>Messages</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M2,</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M4</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and</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M5</a:t>
            </a:r>
            <a:endParaRPr lang="en-US" altLang="en-US" sz="900" dirty="0">
              <a:latin typeface="Arial" panose="020B0604020202020204" pitchFamily="34" charset="0"/>
            </a:endParaRPr>
          </a:p>
          <a:p>
            <a:r>
              <a:rPr lang="en-US" altLang="en-US" sz="900" b="1" dirty="0" smtClean="0">
                <a:latin typeface="Arial" panose="020B0604020202020204" pitchFamily="34" charset="0"/>
              </a:rPr>
              <a:t>are</a:t>
            </a:r>
            <a:r>
              <a:rPr lang="en-US" altLang="en-US" sz="900" b="1" dirty="0" smtClean="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not</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lost</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but</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will</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be</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received</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by</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the</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subscriber</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as</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soon</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as</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it</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creates</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opens</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a</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new</a:t>
            </a:r>
            <a:r>
              <a:rPr lang="en-US" altLang="en-US" sz="900" b="1" dirty="0">
                <a:latin typeface="Times New Roman" panose="02020603050405020304" pitchFamily="18" charset="0"/>
                <a:cs typeface="Times New Roman" panose="02020603050405020304" pitchFamily="18" charset="0"/>
              </a:rPr>
              <a:t> </a:t>
            </a:r>
            <a:r>
              <a:rPr lang="en-US" altLang="en-US" sz="900" b="1" dirty="0">
                <a:latin typeface="Arial" panose="020B0604020202020204" pitchFamily="34" charset="0"/>
              </a:rPr>
              <a:t>session</a:t>
            </a:r>
            <a:endParaRPr lang="en-US" altLang="en-US" sz="900" dirty="0">
              <a:latin typeface="Arial" panose="020B0604020202020204" pitchFamily="34" charset="0"/>
            </a:endParaRPr>
          </a:p>
        </p:txBody>
      </p:sp>
      <p:sp>
        <p:nvSpPr>
          <p:cNvPr id="17416" name="object 8"/>
          <p:cNvSpPr>
            <a:spLocks/>
          </p:cNvSpPr>
          <p:nvPr/>
        </p:nvSpPr>
        <p:spPr bwMode="auto">
          <a:xfrm>
            <a:off x="1331119" y="3708797"/>
            <a:ext cx="161925" cy="242888"/>
          </a:xfrm>
          <a:custGeom>
            <a:avLst/>
            <a:gdLst>
              <a:gd name="T0" fmla="*/ 215502 w 215900"/>
              <a:gd name="T1" fmla="*/ 216145 h 323850"/>
              <a:gd name="T2" fmla="*/ 0 w 215900"/>
              <a:gd name="T3" fmla="*/ 216145 h 323850"/>
              <a:gd name="T4" fmla="*/ 107749 w 215900"/>
              <a:gd name="T5" fmla="*/ 323849 h 323850"/>
              <a:gd name="T6" fmla="*/ 215502 w 215900"/>
              <a:gd name="T7" fmla="*/ 216145 h 323850"/>
              <a:gd name="T8" fmla="*/ 161626 w 215900"/>
              <a:gd name="T9" fmla="*/ 0 h 323850"/>
              <a:gd name="T10" fmla="*/ 53873 w 215900"/>
              <a:gd name="T11" fmla="*/ 0 h 323850"/>
              <a:gd name="T12" fmla="*/ 53873 w 215900"/>
              <a:gd name="T13" fmla="*/ 216145 h 323850"/>
              <a:gd name="T14" fmla="*/ 161626 w 215900"/>
              <a:gd name="T15" fmla="*/ 216145 h 323850"/>
              <a:gd name="T16" fmla="*/ 161626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02" y="216145"/>
                </a:moveTo>
                <a:lnTo>
                  <a:pt x="0" y="216145"/>
                </a:lnTo>
                <a:lnTo>
                  <a:pt x="107749" y="323849"/>
                </a:lnTo>
                <a:lnTo>
                  <a:pt x="215502" y="216145"/>
                </a:lnTo>
                <a:close/>
              </a:path>
              <a:path w="215900" h="323850">
                <a:moveTo>
                  <a:pt x="161626" y="0"/>
                </a:moveTo>
                <a:lnTo>
                  <a:pt x="53873" y="0"/>
                </a:lnTo>
                <a:lnTo>
                  <a:pt x="53873" y="216145"/>
                </a:lnTo>
                <a:lnTo>
                  <a:pt x="161626" y="216145"/>
                </a:lnTo>
                <a:lnTo>
                  <a:pt x="161626"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17" name="object 9"/>
          <p:cNvSpPr>
            <a:spLocks/>
          </p:cNvSpPr>
          <p:nvPr/>
        </p:nvSpPr>
        <p:spPr bwMode="auto">
          <a:xfrm>
            <a:off x="1331119" y="3708797"/>
            <a:ext cx="161925" cy="242888"/>
          </a:xfrm>
          <a:custGeom>
            <a:avLst/>
            <a:gdLst>
              <a:gd name="T0" fmla="*/ 0 w 215900"/>
              <a:gd name="T1" fmla="*/ 216145 h 323850"/>
              <a:gd name="T2" fmla="*/ 53873 w 215900"/>
              <a:gd name="T3" fmla="*/ 216145 h 323850"/>
              <a:gd name="T4" fmla="*/ 53873 w 215900"/>
              <a:gd name="T5" fmla="*/ 0 h 323850"/>
              <a:gd name="T6" fmla="*/ 161626 w 215900"/>
              <a:gd name="T7" fmla="*/ 0 h 323850"/>
              <a:gd name="T8" fmla="*/ 161626 w 215900"/>
              <a:gd name="T9" fmla="*/ 216145 h 323850"/>
              <a:gd name="T10" fmla="*/ 215502 w 215900"/>
              <a:gd name="T11" fmla="*/ 216145 h 323850"/>
              <a:gd name="T12" fmla="*/ 107749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873" y="216145"/>
                </a:lnTo>
                <a:lnTo>
                  <a:pt x="53873" y="0"/>
                </a:lnTo>
                <a:lnTo>
                  <a:pt x="161626" y="0"/>
                </a:lnTo>
                <a:lnTo>
                  <a:pt x="161626" y="216145"/>
                </a:lnTo>
                <a:lnTo>
                  <a:pt x="215502" y="216145"/>
                </a:lnTo>
                <a:lnTo>
                  <a:pt x="107749"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0" name="object 10"/>
          <p:cNvSpPr txBox="1"/>
          <p:nvPr/>
        </p:nvSpPr>
        <p:spPr>
          <a:xfrm>
            <a:off x="1226344" y="3746897"/>
            <a:ext cx="155972" cy="115416"/>
          </a:xfrm>
          <a:prstGeom prst="rect">
            <a:avLst/>
          </a:prstGeom>
        </p:spPr>
        <p:txBody>
          <a:bodyPr lIns="0" tIns="0" rIns="0" bIns="0">
            <a:spAutoFit/>
          </a:bodyPr>
          <a:lstStyle/>
          <a:p>
            <a:pPr marL="9525">
              <a:defRPr/>
            </a:pPr>
            <a:r>
              <a:rPr sz="750" b="1" spc="4" dirty="0">
                <a:latin typeface="Arial"/>
                <a:cs typeface="Arial"/>
              </a:rPr>
              <a:t>M1</a:t>
            </a:r>
            <a:endParaRPr sz="750">
              <a:latin typeface="Arial"/>
              <a:cs typeface="Arial"/>
            </a:endParaRPr>
          </a:p>
        </p:txBody>
      </p:sp>
      <p:sp>
        <p:nvSpPr>
          <p:cNvPr id="17419" name="object 11"/>
          <p:cNvSpPr>
            <a:spLocks/>
          </p:cNvSpPr>
          <p:nvPr/>
        </p:nvSpPr>
        <p:spPr bwMode="auto">
          <a:xfrm>
            <a:off x="1764506" y="3708797"/>
            <a:ext cx="161925" cy="242888"/>
          </a:xfrm>
          <a:custGeom>
            <a:avLst/>
            <a:gdLst>
              <a:gd name="T0" fmla="*/ 215453 w 215900"/>
              <a:gd name="T1" fmla="*/ 216145 h 323850"/>
              <a:gd name="T2" fmla="*/ 0 w 215900"/>
              <a:gd name="T3" fmla="*/ 216145 h 323850"/>
              <a:gd name="T4" fmla="*/ 107762 w 215900"/>
              <a:gd name="T5" fmla="*/ 323849 h 323850"/>
              <a:gd name="T6" fmla="*/ 215453 w 215900"/>
              <a:gd name="T7" fmla="*/ 216145 h 323850"/>
              <a:gd name="T8" fmla="*/ 161601 w 215900"/>
              <a:gd name="T9" fmla="*/ 0 h 323850"/>
              <a:gd name="T10" fmla="*/ 53873 w 215900"/>
              <a:gd name="T11" fmla="*/ 0 h 323850"/>
              <a:gd name="T12" fmla="*/ 53873 w 215900"/>
              <a:gd name="T13" fmla="*/ 216145 h 323850"/>
              <a:gd name="T14" fmla="*/ 161601 w 215900"/>
              <a:gd name="T15" fmla="*/ 216145 h 323850"/>
              <a:gd name="T16" fmla="*/ 161601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453" y="216145"/>
                </a:moveTo>
                <a:lnTo>
                  <a:pt x="0" y="216145"/>
                </a:lnTo>
                <a:lnTo>
                  <a:pt x="107762" y="323849"/>
                </a:lnTo>
                <a:lnTo>
                  <a:pt x="215453" y="216145"/>
                </a:lnTo>
                <a:close/>
              </a:path>
              <a:path w="215900" h="323850">
                <a:moveTo>
                  <a:pt x="161601" y="0"/>
                </a:moveTo>
                <a:lnTo>
                  <a:pt x="53873" y="0"/>
                </a:lnTo>
                <a:lnTo>
                  <a:pt x="53873" y="216145"/>
                </a:lnTo>
                <a:lnTo>
                  <a:pt x="161601" y="216145"/>
                </a:lnTo>
                <a:lnTo>
                  <a:pt x="161601"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20" name="object 12"/>
          <p:cNvSpPr>
            <a:spLocks/>
          </p:cNvSpPr>
          <p:nvPr/>
        </p:nvSpPr>
        <p:spPr bwMode="auto">
          <a:xfrm>
            <a:off x="1764506" y="3708797"/>
            <a:ext cx="161925" cy="242888"/>
          </a:xfrm>
          <a:custGeom>
            <a:avLst/>
            <a:gdLst>
              <a:gd name="T0" fmla="*/ 0 w 215900"/>
              <a:gd name="T1" fmla="*/ 216145 h 323850"/>
              <a:gd name="T2" fmla="*/ 53873 w 215900"/>
              <a:gd name="T3" fmla="*/ 216145 h 323850"/>
              <a:gd name="T4" fmla="*/ 53873 w 215900"/>
              <a:gd name="T5" fmla="*/ 0 h 323850"/>
              <a:gd name="T6" fmla="*/ 161601 w 215900"/>
              <a:gd name="T7" fmla="*/ 0 h 323850"/>
              <a:gd name="T8" fmla="*/ 161601 w 215900"/>
              <a:gd name="T9" fmla="*/ 216145 h 323850"/>
              <a:gd name="T10" fmla="*/ 215453 w 215900"/>
              <a:gd name="T11" fmla="*/ 216145 h 323850"/>
              <a:gd name="T12" fmla="*/ 107762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873" y="216145"/>
                </a:lnTo>
                <a:lnTo>
                  <a:pt x="53873" y="0"/>
                </a:lnTo>
                <a:lnTo>
                  <a:pt x="161601" y="0"/>
                </a:lnTo>
                <a:lnTo>
                  <a:pt x="161601" y="216145"/>
                </a:lnTo>
                <a:lnTo>
                  <a:pt x="215453" y="216145"/>
                </a:lnTo>
                <a:lnTo>
                  <a:pt x="107762"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3" name="object 13"/>
          <p:cNvSpPr txBox="1"/>
          <p:nvPr/>
        </p:nvSpPr>
        <p:spPr>
          <a:xfrm>
            <a:off x="1659732" y="3746897"/>
            <a:ext cx="154781" cy="115416"/>
          </a:xfrm>
          <a:prstGeom prst="rect">
            <a:avLst/>
          </a:prstGeom>
        </p:spPr>
        <p:txBody>
          <a:bodyPr lIns="0" tIns="0" rIns="0" bIns="0">
            <a:spAutoFit/>
          </a:bodyPr>
          <a:lstStyle/>
          <a:p>
            <a:pPr marL="9525">
              <a:defRPr/>
            </a:pPr>
            <a:r>
              <a:rPr sz="750" b="1" spc="4" dirty="0">
                <a:latin typeface="Arial"/>
                <a:cs typeface="Arial"/>
              </a:rPr>
              <a:t>M2</a:t>
            </a:r>
            <a:endParaRPr sz="750">
              <a:latin typeface="Arial"/>
              <a:cs typeface="Arial"/>
            </a:endParaRPr>
          </a:p>
        </p:txBody>
      </p:sp>
      <p:sp>
        <p:nvSpPr>
          <p:cNvPr id="17422" name="object 14"/>
          <p:cNvSpPr>
            <a:spLocks/>
          </p:cNvSpPr>
          <p:nvPr/>
        </p:nvSpPr>
        <p:spPr bwMode="auto">
          <a:xfrm>
            <a:off x="2195513" y="3708797"/>
            <a:ext cx="161925" cy="242888"/>
          </a:xfrm>
          <a:custGeom>
            <a:avLst/>
            <a:gdLst>
              <a:gd name="T0" fmla="*/ 215514 w 215900"/>
              <a:gd name="T1" fmla="*/ 216145 h 323850"/>
              <a:gd name="T2" fmla="*/ 0 w 215900"/>
              <a:gd name="T3" fmla="*/ 216145 h 323850"/>
              <a:gd name="T4" fmla="*/ 107822 w 215900"/>
              <a:gd name="T5" fmla="*/ 323849 h 323850"/>
              <a:gd name="T6" fmla="*/ 215514 w 215900"/>
              <a:gd name="T7" fmla="*/ 216145 h 323850"/>
              <a:gd name="T8" fmla="*/ 161662 w 215900"/>
              <a:gd name="T9" fmla="*/ 0 h 323850"/>
              <a:gd name="T10" fmla="*/ 53970 w 215900"/>
              <a:gd name="T11" fmla="*/ 0 h 323850"/>
              <a:gd name="T12" fmla="*/ 53970 w 215900"/>
              <a:gd name="T13" fmla="*/ 216145 h 323850"/>
              <a:gd name="T14" fmla="*/ 161662 w 215900"/>
              <a:gd name="T15" fmla="*/ 216145 h 323850"/>
              <a:gd name="T16" fmla="*/ 161662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14" y="216145"/>
                </a:moveTo>
                <a:lnTo>
                  <a:pt x="0" y="216145"/>
                </a:lnTo>
                <a:lnTo>
                  <a:pt x="107822" y="323849"/>
                </a:lnTo>
                <a:lnTo>
                  <a:pt x="215514" y="216145"/>
                </a:lnTo>
                <a:close/>
              </a:path>
              <a:path w="215900" h="323850">
                <a:moveTo>
                  <a:pt x="161662" y="0"/>
                </a:moveTo>
                <a:lnTo>
                  <a:pt x="53970" y="0"/>
                </a:lnTo>
                <a:lnTo>
                  <a:pt x="53970" y="216145"/>
                </a:lnTo>
                <a:lnTo>
                  <a:pt x="161662" y="216145"/>
                </a:lnTo>
                <a:lnTo>
                  <a:pt x="161662"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23" name="object 15"/>
          <p:cNvSpPr>
            <a:spLocks/>
          </p:cNvSpPr>
          <p:nvPr/>
        </p:nvSpPr>
        <p:spPr bwMode="auto">
          <a:xfrm>
            <a:off x="2195513" y="3708797"/>
            <a:ext cx="161925" cy="242888"/>
          </a:xfrm>
          <a:custGeom>
            <a:avLst/>
            <a:gdLst>
              <a:gd name="T0" fmla="*/ 0 w 215900"/>
              <a:gd name="T1" fmla="*/ 216145 h 323850"/>
              <a:gd name="T2" fmla="*/ 53970 w 215900"/>
              <a:gd name="T3" fmla="*/ 216145 h 323850"/>
              <a:gd name="T4" fmla="*/ 53970 w 215900"/>
              <a:gd name="T5" fmla="*/ 0 h 323850"/>
              <a:gd name="T6" fmla="*/ 161662 w 215900"/>
              <a:gd name="T7" fmla="*/ 0 h 323850"/>
              <a:gd name="T8" fmla="*/ 161662 w 215900"/>
              <a:gd name="T9" fmla="*/ 216145 h 323850"/>
              <a:gd name="T10" fmla="*/ 215514 w 215900"/>
              <a:gd name="T11" fmla="*/ 216145 h 323850"/>
              <a:gd name="T12" fmla="*/ 107822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970" y="216145"/>
                </a:lnTo>
                <a:lnTo>
                  <a:pt x="53970" y="0"/>
                </a:lnTo>
                <a:lnTo>
                  <a:pt x="161662" y="0"/>
                </a:lnTo>
                <a:lnTo>
                  <a:pt x="161662" y="216145"/>
                </a:lnTo>
                <a:lnTo>
                  <a:pt x="215514" y="216145"/>
                </a:lnTo>
                <a:lnTo>
                  <a:pt x="107822"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6" name="object 16"/>
          <p:cNvSpPr txBox="1"/>
          <p:nvPr/>
        </p:nvSpPr>
        <p:spPr>
          <a:xfrm>
            <a:off x="2091929" y="3746897"/>
            <a:ext cx="154781" cy="115416"/>
          </a:xfrm>
          <a:prstGeom prst="rect">
            <a:avLst/>
          </a:prstGeom>
        </p:spPr>
        <p:txBody>
          <a:bodyPr lIns="0" tIns="0" rIns="0" bIns="0">
            <a:spAutoFit/>
          </a:bodyPr>
          <a:lstStyle/>
          <a:p>
            <a:pPr marL="9525">
              <a:defRPr/>
            </a:pPr>
            <a:r>
              <a:rPr sz="750" b="1" spc="4" dirty="0">
                <a:latin typeface="Arial"/>
                <a:cs typeface="Arial"/>
              </a:rPr>
              <a:t>M3</a:t>
            </a:r>
            <a:endParaRPr sz="750">
              <a:latin typeface="Arial"/>
              <a:cs typeface="Arial"/>
            </a:endParaRPr>
          </a:p>
        </p:txBody>
      </p:sp>
      <p:sp>
        <p:nvSpPr>
          <p:cNvPr id="17425" name="object 17"/>
          <p:cNvSpPr>
            <a:spLocks/>
          </p:cNvSpPr>
          <p:nvPr/>
        </p:nvSpPr>
        <p:spPr bwMode="auto">
          <a:xfrm>
            <a:off x="2574131" y="3705225"/>
            <a:ext cx="161925" cy="242888"/>
          </a:xfrm>
          <a:custGeom>
            <a:avLst/>
            <a:gdLst>
              <a:gd name="T0" fmla="*/ 215514 w 215900"/>
              <a:gd name="T1" fmla="*/ 216145 h 323850"/>
              <a:gd name="T2" fmla="*/ 0 w 215900"/>
              <a:gd name="T3" fmla="*/ 216145 h 323850"/>
              <a:gd name="T4" fmla="*/ 107822 w 215900"/>
              <a:gd name="T5" fmla="*/ 323849 h 323850"/>
              <a:gd name="T6" fmla="*/ 215514 w 215900"/>
              <a:gd name="T7" fmla="*/ 216145 h 323850"/>
              <a:gd name="T8" fmla="*/ 161662 w 215900"/>
              <a:gd name="T9" fmla="*/ 0 h 323850"/>
              <a:gd name="T10" fmla="*/ 53970 w 215900"/>
              <a:gd name="T11" fmla="*/ 0 h 323850"/>
              <a:gd name="T12" fmla="*/ 53970 w 215900"/>
              <a:gd name="T13" fmla="*/ 216145 h 323850"/>
              <a:gd name="T14" fmla="*/ 161662 w 215900"/>
              <a:gd name="T15" fmla="*/ 216145 h 323850"/>
              <a:gd name="T16" fmla="*/ 161662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14" y="216145"/>
                </a:moveTo>
                <a:lnTo>
                  <a:pt x="0" y="216145"/>
                </a:lnTo>
                <a:lnTo>
                  <a:pt x="107822" y="323849"/>
                </a:lnTo>
                <a:lnTo>
                  <a:pt x="215514" y="216145"/>
                </a:lnTo>
                <a:close/>
              </a:path>
              <a:path w="215900" h="323850">
                <a:moveTo>
                  <a:pt x="161662" y="0"/>
                </a:moveTo>
                <a:lnTo>
                  <a:pt x="53970" y="0"/>
                </a:lnTo>
                <a:lnTo>
                  <a:pt x="53970" y="216145"/>
                </a:lnTo>
                <a:lnTo>
                  <a:pt x="161662" y="216145"/>
                </a:lnTo>
                <a:lnTo>
                  <a:pt x="161662"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26" name="object 18"/>
          <p:cNvSpPr>
            <a:spLocks/>
          </p:cNvSpPr>
          <p:nvPr/>
        </p:nvSpPr>
        <p:spPr bwMode="auto">
          <a:xfrm>
            <a:off x="2574131" y="3705225"/>
            <a:ext cx="161925" cy="242888"/>
          </a:xfrm>
          <a:custGeom>
            <a:avLst/>
            <a:gdLst>
              <a:gd name="T0" fmla="*/ 0 w 215900"/>
              <a:gd name="T1" fmla="*/ 216145 h 323850"/>
              <a:gd name="T2" fmla="*/ 53970 w 215900"/>
              <a:gd name="T3" fmla="*/ 216145 h 323850"/>
              <a:gd name="T4" fmla="*/ 53970 w 215900"/>
              <a:gd name="T5" fmla="*/ 0 h 323850"/>
              <a:gd name="T6" fmla="*/ 161662 w 215900"/>
              <a:gd name="T7" fmla="*/ 0 h 323850"/>
              <a:gd name="T8" fmla="*/ 161662 w 215900"/>
              <a:gd name="T9" fmla="*/ 216145 h 323850"/>
              <a:gd name="T10" fmla="*/ 215514 w 215900"/>
              <a:gd name="T11" fmla="*/ 216145 h 323850"/>
              <a:gd name="T12" fmla="*/ 107822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970" y="216145"/>
                </a:lnTo>
                <a:lnTo>
                  <a:pt x="53970" y="0"/>
                </a:lnTo>
                <a:lnTo>
                  <a:pt x="161662" y="0"/>
                </a:lnTo>
                <a:lnTo>
                  <a:pt x="161662" y="216145"/>
                </a:lnTo>
                <a:lnTo>
                  <a:pt x="215514" y="216145"/>
                </a:lnTo>
                <a:lnTo>
                  <a:pt x="107822"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9" name="object 19"/>
          <p:cNvSpPr txBox="1"/>
          <p:nvPr/>
        </p:nvSpPr>
        <p:spPr>
          <a:xfrm>
            <a:off x="2469357" y="3743325"/>
            <a:ext cx="155972" cy="115416"/>
          </a:xfrm>
          <a:prstGeom prst="rect">
            <a:avLst/>
          </a:prstGeom>
        </p:spPr>
        <p:txBody>
          <a:bodyPr lIns="0" tIns="0" rIns="0" bIns="0">
            <a:spAutoFit/>
          </a:bodyPr>
          <a:lstStyle/>
          <a:p>
            <a:pPr marL="9525">
              <a:defRPr/>
            </a:pPr>
            <a:r>
              <a:rPr sz="750" b="1" spc="4" dirty="0">
                <a:latin typeface="Arial"/>
                <a:cs typeface="Arial"/>
              </a:rPr>
              <a:t>M4</a:t>
            </a:r>
            <a:endParaRPr sz="750">
              <a:latin typeface="Arial"/>
              <a:cs typeface="Arial"/>
            </a:endParaRPr>
          </a:p>
        </p:txBody>
      </p:sp>
      <p:sp>
        <p:nvSpPr>
          <p:cNvPr id="17428" name="object 20"/>
          <p:cNvSpPr>
            <a:spLocks/>
          </p:cNvSpPr>
          <p:nvPr/>
        </p:nvSpPr>
        <p:spPr bwMode="auto">
          <a:xfrm>
            <a:off x="3006329" y="3706416"/>
            <a:ext cx="161925" cy="242888"/>
          </a:xfrm>
          <a:custGeom>
            <a:avLst/>
            <a:gdLst>
              <a:gd name="T0" fmla="*/ 215514 w 215900"/>
              <a:gd name="T1" fmla="*/ 216145 h 323850"/>
              <a:gd name="T2" fmla="*/ 0 w 215900"/>
              <a:gd name="T3" fmla="*/ 216145 h 323850"/>
              <a:gd name="T4" fmla="*/ 107822 w 215900"/>
              <a:gd name="T5" fmla="*/ 323849 h 323850"/>
              <a:gd name="T6" fmla="*/ 215514 w 215900"/>
              <a:gd name="T7" fmla="*/ 216145 h 323850"/>
              <a:gd name="T8" fmla="*/ 161662 w 215900"/>
              <a:gd name="T9" fmla="*/ 0 h 323850"/>
              <a:gd name="T10" fmla="*/ 53970 w 215900"/>
              <a:gd name="T11" fmla="*/ 0 h 323850"/>
              <a:gd name="T12" fmla="*/ 53970 w 215900"/>
              <a:gd name="T13" fmla="*/ 216145 h 323850"/>
              <a:gd name="T14" fmla="*/ 161662 w 215900"/>
              <a:gd name="T15" fmla="*/ 216145 h 323850"/>
              <a:gd name="T16" fmla="*/ 161662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14" y="216145"/>
                </a:moveTo>
                <a:lnTo>
                  <a:pt x="0" y="216145"/>
                </a:lnTo>
                <a:lnTo>
                  <a:pt x="107822" y="323849"/>
                </a:lnTo>
                <a:lnTo>
                  <a:pt x="215514" y="216145"/>
                </a:lnTo>
                <a:close/>
              </a:path>
              <a:path w="215900" h="323850">
                <a:moveTo>
                  <a:pt x="161662" y="0"/>
                </a:moveTo>
                <a:lnTo>
                  <a:pt x="53970" y="0"/>
                </a:lnTo>
                <a:lnTo>
                  <a:pt x="53970" y="216145"/>
                </a:lnTo>
                <a:lnTo>
                  <a:pt x="161662" y="216145"/>
                </a:lnTo>
                <a:lnTo>
                  <a:pt x="161662"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29" name="object 21"/>
          <p:cNvSpPr>
            <a:spLocks/>
          </p:cNvSpPr>
          <p:nvPr/>
        </p:nvSpPr>
        <p:spPr bwMode="auto">
          <a:xfrm>
            <a:off x="3006329" y="3706416"/>
            <a:ext cx="161925" cy="242888"/>
          </a:xfrm>
          <a:custGeom>
            <a:avLst/>
            <a:gdLst>
              <a:gd name="T0" fmla="*/ 0 w 215900"/>
              <a:gd name="T1" fmla="*/ 216145 h 323850"/>
              <a:gd name="T2" fmla="*/ 53970 w 215900"/>
              <a:gd name="T3" fmla="*/ 216145 h 323850"/>
              <a:gd name="T4" fmla="*/ 53970 w 215900"/>
              <a:gd name="T5" fmla="*/ 0 h 323850"/>
              <a:gd name="T6" fmla="*/ 161662 w 215900"/>
              <a:gd name="T7" fmla="*/ 0 h 323850"/>
              <a:gd name="T8" fmla="*/ 161662 w 215900"/>
              <a:gd name="T9" fmla="*/ 216145 h 323850"/>
              <a:gd name="T10" fmla="*/ 215514 w 215900"/>
              <a:gd name="T11" fmla="*/ 216145 h 323850"/>
              <a:gd name="T12" fmla="*/ 107822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970" y="216145"/>
                </a:lnTo>
                <a:lnTo>
                  <a:pt x="53970" y="0"/>
                </a:lnTo>
                <a:lnTo>
                  <a:pt x="161662" y="0"/>
                </a:lnTo>
                <a:lnTo>
                  <a:pt x="161662" y="216145"/>
                </a:lnTo>
                <a:lnTo>
                  <a:pt x="215514" y="216145"/>
                </a:lnTo>
                <a:lnTo>
                  <a:pt x="107822"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2" name="object 22"/>
          <p:cNvSpPr txBox="1"/>
          <p:nvPr/>
        </p:nvSpPr>
        <p:spPr>
          <a:xfrm>
            <a:off x="2901553" y="3745706"/>
            <a:ext cx="155972" cy="115416"/>
          </a:xfrm>
          <a:prstGeom prst="rect">
            <a:avLst/>
          </a:prstGeom>
        </p:spPr>
        <p:txBody>
          <a:bodyPr lIns="0" tIns="0" rIns="0" bIns="0">
            <a:spAutoFit/>
          </a:bodyPr>
          <a:lstStyle/>
          <a:p>
            <a:pPr marL="9525">
              <a:defRPr/>
            </a:pPr>
            <a:r>
              <a:rPr sz="750" b="1" spc="4" dirty="0">
                <a:latin typeface="Arial"/>
                <a:cs typeface="Arial"/>
              </a:rPr>
              <a:t>M5</a:t>
            </a:r>
            <a:endParaRPr sz="750">
              <a:latin typeface="Arial"/>
              <a:cs typeface="Arial"/>
            </a:endParaRPr>
          </a:p>
        </p:txBody>
      </p:sp>
      <p:sp>
        <p:nvSpPr>
          <p:cNvPr id="17431" name="object 23"/>
          <p:cNvSpPr>
            <a:spLocks/>
          </p:cNvSpPr>
          <p:nvPr/>
        </p:nvSpPr>
        <p:spPr bwMode="auto">
          <a:xfrm>
            <a:off x="3438525" y="3708797"/>
            <a:ext cx="161925" cy="242888"/>
          </a:xfrm>
          <a:custGeom>
            <a:avLst/>
            <a:gdLst>
              <a:gd name="T0" fmla="*/ 215524 w 215900"/>
              <a:gd name="T1" fmla="*/ 216145 h 323850"/>
              <a:gd name="T2" fmla="*/ 0 w 215900"/>
              <a:gd name="T3" fmla="*/ 216145 h 323850"/>
              <a:gd name="T4" fmla="*/ 107838 w 215900"/>
              <a:gd name="T5" fmla="*/ 323849 h 323850"/>
              <a:gd name="T6" fmla="*/ 215524 w 215900"/>
              <a:gd name="T7" fmla="*/ 216145 h 323850"/>
              <a:gd name="T8" fmla="*/ 161665 w 215900"/>
              <a:gd name="T9" fmla="*/ 0 h 323850"/>
              <a:gd name="T10" fmla="*/ 53858 w 215900"/>
              <a:gd name="T11" fmla="*/ 0 h 323850"/>
              <a:gd name="T12" fmla="*/ 53858 w 215900"/>
              <a:gd name="T13" fmla="*/ 216145 h 323850"/>
              <a:gd name="T14" fmla="*/ 161665 w 215900"/>
              <a:gd name="T15" fmla="*/ 216145 h 323850"/>
              <a:gd name="T16" fmla="*/ 161665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24" y="216145"/>
                </a:moveTo>
                <a:lnTo>
                  <a:pt x="0" y="216145"/>
                </a:lnTo>
                <a:lnTo>
                  <a:pt x="107838" y="323849"/>
                </a:lnTo>
                <a:lnTo>
                  <a:pt x="215524" y="216145"/>
                </a:lnTo>
                <a:close/>
              </a:path>
              <a:path w="215900" h="323850">
                <a:moveTo>
                  <a:pt x="161665" y="0"/>
                </a:moveTo>
                <a:lnTo>
                  <a:pt x="53858" y="0"/>
                </a:lnTo>
                <a:lnTo>
                  <a:pt x="53858" y="216145"/>
                </a:lnTo>
                <a:lnTo>
                  <a:pt x="161665" y="216145"/>
                </a:lnTo>
                <a:lnTo>
                  <a:pt x="161665"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32" name="object 24"/>
          <p:cNvSpPr>
            <a:spLocks/>
          </p:cNvSpPr>
          <p:nvPr/>
        </p:nvSpPr>
        <p:spPr bwMode="auto">
          <a:xfrm>
            <a:off x="3438525" y="3708797"/>
            <a:ext cx="161925" cy="242888"/>
          </a:xfrm>
          <a:custGeom>
            <a:avLst/>
            <a:gdLst>
              <a:gd name="T0" fmla="*/ 0 w 215900"/>
              <a:gd name="T1" fmla="*/ 216145 h 323850"/>
              <a:gd name="T2" fmla="*/ 53858 w 215900"/>
              <a:gd name="T3" fmla="*/ 216145 h 323850"/>
              <a:gd name="T4" fmla="*/ 53858 w 215900"/>
              <a:gd name="T5" fmla="*/ 0 h 323850"/>
              <a:gd name="T6" fmla="*/ 161665 w 215900"/>
              <a:gd name="T7" fmla="*/ 0 h 323850"/>
              <a:gd name="T8" fmla="*/ 161665 w 215900"/>
              <a:gd name="T9" fmla="*/ 216145 h 323850"/>
              <a:gd name="T10" fmla="*/ 215524 w 215900"/>
              <a:gd name="T11" fmla="*/ 216145 h 323850"/>
              <a:gd name="T12" fmla="*/ 107838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858" y="216145"/>
                </a:lnTo>
                <a:lnTo>
                  <a:pt x="53858" y="0"/>
                </a:lnTo>
                <a:lnTo>
                  <a:pt x="161665" y="0"/>
                </a:lnTo>
                <a:lnTo>
                  <a:pt x="161665" y="216145"/>
                </a:lnTo>
                <a:lnTo>
                  <a:pt x="215524" y="216145"/>
                </a:lnTo>
                <a:lnTo>
                  <a:pt x="107838"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5" name="object 25"/>
          <p:cNvSpPr txBox="1"/>
          <p:nvPr/>
        </p:nvSpPr>
        <p:spPr>
          <a:xfrm>
            <a:off x="3333751" y="3746897"/>
            <a:ext cx="154781" cy="115416"/>
          </a:xfrm>
          <a:prstGeom prst="rect">
            <a:avLst/>
          </a:prstGeom>
        </p:spPr>
        <p:txBody>
          <a:bodyPr lIns="0" tIns="0" rIns="0" bIns="0">
            <a:spAutoFit/>
          </a:bodyPr>
          <a:lstStyle/>
          <a:p>
            <a:pPr marL="9525">
              <a:defRPr/>
            </a:pPr>
            <a:r>
              <a:rPr sz="750" b="1" spc="4" dirty="0">
                <a:latin typeface="Arial"/>
                <a:cs typeface="Arial"/>
              </a:rPr>
              <a:t>M6</a:t>
            </a:r>
            <a:endParaRPr sz="750">
              <a:latin typeface="Arial"/>
              <a:cs typeface="Arial"/>
            </a:endParaRPr>
          </a:p>
        </p:txBody>
      </p:sp>
      <p:sp>
        <p:nvSpPr>
          <p:cNvPr id="17434" name="object 26"/>
          <p:cNvSpPr>
            <a:spLocks noChangeArrowheads="1"/>
          </p:cNvSpPr>
          <p:nvPr/>
        </p:nvSpPr>
        <p:spPr bwMode="auto">
          <a:xfrm>
            <a:off x="1189435" y="4101703"/>
            <a:ext cx="866775" cy="1559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7" name="object 27"/>
          <p:cNvSpPr txBox="1"/>
          <p:nvPr/>
        </p:nvSpPr>
        <p:spPr>
          <a:xfrm>
            <a:off x="1189435" y="4101704"/>
            <a:ext cx="866775" cy="138499"/>
          </a:xfrm>
          <a:prstGeom prst="rect">
            <a:avLst/>
          </a:prstGeom>
          <a:ln w="9524">
            <a:solidFill>
              <a:srgbClr val="000000"/>
            </a:solidFill>
          </a:ln>
        </p:spPr>
        <p:txBody>
          <a:bodyPr lIns="0" tIns="0" rIns="0" bIns="0">
            <a:spAutoFit/>
          </a:bodyPr>
          <a:lstStyle/>
          <a:p>
            <a:pPr marL="79534">
              <a:defRPr/>
            </a:pPr>
            <a:r>
              <a:rPr sz="900" b="1" dirty="0">
                <a:latin typeface="Arial"/>
                <a:cs typeface="Arial"/>
              </a:rPr>
              <a:t>Subscrip</a:t>
            </a:r>
            <a:r>
              <a:rPr sz="900" b="1" spc="-4" dirty="0">
                <a:latin typeface="Arial"/>
                <a:cs typeface="Arial"/>
              </a:rPr>
              <a:t>t</a:t>
            </a:r>
            <a:r>
              <a:rPr sz="900" b="1" dirty="0">
                <a:latin typeface="Arial"/>
                <a:cs typeface="Arial"/>
              </a:rPr>
              <a:t>ion</a:t>
            </a:r>
            <a:endParaRPr sz="900">
              <a:latin typeface="Arial"/>
              <a:cs typeface="Arial"/>
            </a:endParaRPr>
          </a:p>
        </p:txBody>
      </p:sp>
      <p:sp>
        <p:nvSpPr>
          <p:cNvPr id="28" name="object 28"/>
          <p:cNvSpPr txBox="1"/>
          <p:nvPr/>
        </p:nvSpPr>
        <p:spPr>
          <a:xfrm>
            <a:off x="1041797" y="4256485"/>
            <a:ext cx="314325" cy="115416"/>
          </a:xfrm>
          <a:prstGeom prst="rect">
            <a:avLst/>
          </a:prstGeom>
        </p:spPr>
        <p:txBody>
          <a:bodyPr lIns="0" tIns="0" rIns="0" bIns="0">
            <a:spAutoFit/>
          </a:bodyPr>
          <a:lstStyle/>
          <a:p>
            <a:pPr marL="9525">
              <a:defRPr/>
            </a:pPr>
            <a:r>
              <a:rPr sz="750" b="1" spc="-11" dirty="0">
                <a:latin typeface="Arial"/>
                <a:cs typeface="Arial"/>
              </a:rPr>
              <a:t>Create</a:t>
            </a:r>
            <a:endParaRPr sz="750">
              <a:latin typeface="Arial"/>
              <a:cs typeface="Arial"/>
            </a:endParaRPr>
          </a:p>
        </p:txBody>
      </p:sp>
      <p:sp>
        <p:nvSpPr>
          <p:cNvPr id="29" name="object 29"/>
          <p:cNvSpPr txBox="1"/>
          <p:nvPr/>
        </p:nvSpPr>
        <p:spPr>
          <a:xfrm>
            <a:off x="1910954" y="4262438"/>
            <a:ext cx="277415" cy="115416"/>
          </a:xfrm>
          <a:prstGeom prst="rect">
            <a:avLst/>
          </a:prstGeom>
        </p:spPr>
        <p:txBody>
          <a:bodyPr lIns="0" tIns="0" rIns="0" bIns="0">
            <a:spAutoFit/>
          </a:bodyPr>
          <a:lstStyle/>
          <a:p>
            <a:pPr marL="9525">
              <a:defRPr/>
            </a:pPr>
            <a:r>
              <a:rPr sz="750" b="1" spc="-8" dirty="0">
                <a:latin typeface="Arial"/>
                <a:cs typeface="Arial"/>
              </a:rPr>
              <a:t>Clo</a:t>
            </a:r>
            <a:r>
              <a:rPr sz="750" b="1" spc="-11" dirty="0">
                <a:latin typeface="Arial"/>
                <a:cs typeface="Arial"/>
              </a:rPr>
              <a:t>se</a:t>
            </a:r>
            <a:endParaRPr sz="750">
              <a:latin typeface="Arial"/>
              <a:cs typeface="Arial"/>
            </a:endParaRPr>
          </a:p>
        </p:txBody>
      </p:sp>
      <p:sp>
        <p:nvSpPr>
          <p:cNvPr id="17438" name="object 30"/>
          <p:cNvSpPr>
            <a:spLocks noChangeArrowheads="1"/>
          </p:cNvSpPr>
          <p:nvPr/>
        </p:nvSpPr>
        <p:spPr bwMode="auto">
          <a:xfrm>
            <a:off x="2862263" y="4104085"/>
            <a:ext cx="865585" cy="1559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31" name="object 31"/>
          <p:cNvSpPr txBox="1"/>
          <p:nvPr/>
        </p:nvSpPr>
        <p:spPr>
          <a:xfrm>
            <a:off x="2862263" y="4104085"/>
            <a:ext cx="866775" cy="138499"/>
          </a:xfrm>
          <a:prstGeom prst="rect">
            <a:avLst/>
          </a:prstGeom>
          <a:ln w="9524">
            <a:solidFill>
              <a:srgbClr val="000000"/>
            </a:solidFill>
          </a:ln>
        </p:spPr>
        <p:txBody>
          <a:bodyPr lIns="0" tIns="0" rIns="0" bIns="0">
            <a:spAutoFit/>
          </a:bodyPr>
          <a:lstStyle/>
          <a:p>
            <a:pPr marL="80010">
              <a:defRPr/>
            </a:pPr>
            <a:r>
              <a:rPr sz="900" b="1" dirty="0">
                <a:latin typeface="Arial"/>
                <a:cs typeface="Arial"/>
              </a:rPr>
              <a:t>Subscrip</a:t>
            </a:r>
            <a:r>
              <a:rPr sz="900" b="1" spc="-4" dirty="0">
                <a:latin typeface="Arial"/>
                <a:cs typeface="Arial"/>
              </a:rPr>
              <a:t>t</a:t>
            </a:r>
            <a:r>
              <a:rPr sz="900" b="1" dirty="0">
                <a:latin typeface="Arial"/>
                <a:cs typeface="Arial"/>
              </a:rPr>
              <a:t>ion</a:t>
            </a:r>
            <a:endParaRPr sz="900">
              <a:latin typeface="Arial"/>
              <a:cs typeface="Arial"/>
            </a:endParaRPr>
          </a:p>
        </p:txBody>
      </p:sp>
      <p:sp>
        <p:nvSpPr>
          <p:cNvPr id="32" name="object 32"/>
          <p:cNvSpPr txBox="1"/>
          <p:nvPr/>
        </p:nvSpPr>
        <p:spPr>
          <a:xfrm>
            <a:off x="2714625" y="4258866"/>
            <a:ext cx="314325" cy="115416"/>
          </a:xfrm>
          <a:prstGeom prst="rect">
            <a:avLst/>
          </a:prstGeom>
        </p:spPr>
        <p:txBody>
          <a:bodyPr lIns="0" tIns="0" rIns="0" bIns="0">
            <a:spAutoFit/>
          </a:bodyPr>
          <a:lstStyle/>
          <a:p>
            <a:pPr marL="9525">
              <a:defRPr/>
            </a:pPr>
            <a:r>
              <a:rPr sz="750" b="1" spc="-11" dirty="0">
                <a:latin typeface="Arial"/>
                <a:cs typeface="Arial"/>
              </a:rPr>
              <a:t>Create</a:t>
            </a:r>
            <a:endParaRPr sz="750">
              <a:latin typeface="Arial"/>
              <a:cs typeface="Arial"/>
            </a:endParaRPr>
          </a:p>
        </p:txBody>
      </p:sp>
      <p:sp>
        <p:nvSpPr>
          <p:cNvPr id="33" name="object 33"/>
          <p:cNvSpPr txBox="1"/>
          <p:nvPr/>
        </p:nvSpPr>
        <p:spPr>
          <a:xfrm>
            <a:off x="3583781" y="4264819"/>
            <a:ext cx="277416" cy="115416"/>
          </a:xfrm>
          <a:prstGeom prst="rect">
            <a:avLst/>
          </a:prstGeom>
        </p:spPr>
        <p:txBody>
          <a:bodyPr lIns="0" tIns="0" rIns="0" bIns="0">
            <a:spAutoFit/>
          </a:bodyPr>
          <a:lstStyle/>
          <a:p>
            <a:pPr marL="9525">
              <a:defRPr/>
            </a:pPr>
            <a:r>
              <a:rPr sz="750" b="1" spc="-8" dirty="0">
                <a:latin typeface="Arial"/>
                <a:cs typeface="Arial"/>
              </a:rPr>
              <a:t>Clo</a:t>
            </a:r>
            <a:r>
              <a:rPr sz="750" b="1" spc="-11" dirty="0">
                <a:latin typeface="Arial"/>
                <a:cs typeface="Arial"/>
              </a:rPr>
              <a:t>se</a:t>
            </a:r>
            <a:endParaRPr sz="750">
              <a:latin typeface="Arial"/>
              <a:cs typeface="Arial"/>
            </a:endParaRPr>
          </a:p>
        </p:txBody>
      </p:sp>
      <p:sp>
        <p:nvSpPr>
          <p:cNvPr id="17442" name="object 34"/>
          <p:cNvSpPr>
            <a:spLocks noChangeArrowheads="1"/>
          </p:cNvSpPr>
          <p:nvPr/>
        </p:nvSpPr>
        <p:spPr bwMode="auto">
          <a:xfrm>
            <a:off x="1182291" y="4462463"/>
            <a:ext cx="866775" cy="154781"/>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35" name="object 35"/>
          <p:cNvSpPr txBox="1"/>
          <p:nvPr/>
        </p:nvSpPr>
        <p:spPr>
          <a:xfrm>
            <a:off x="1182291" y="4462463"/>
            <a:ext cx="866775" cy="138499"/>
          </a:xfrm>
          <a:prstGeom prst="rect">
            <a:avLst/>
          </a:prstGeom>
          <a:ln w="9524">
            <a:solidFill>
              <a:srgbClr val="000000"/>
            </a:solidFill>
          </a:ln>
        </p:spPr>
        <p:txBody>
          <a:bodyPr lIns="0" tIns="0" rIns="0" bIns="0">
            <a:spAutoFit/>
          </a:bodyPr>
          <a:lstStyle/>
          <a:p>
            <a:pPr marL="209074">
              <a:defRPr/>
            </a:pPr>
            <a:r>
              <a:rPr sz="900" b="1" spc="-8" dirty="0">
                <a:latin typeface="Arial"/>
                <a:cs typeface="Arial"/>
              </a:rPr>
              <a:t>Session</a:t>
            </a:r>
            <a:endParaRPr sz="900">
              <a:latin typeface="Arial"/>
              <a:cs typeface="Arial"/>
            </a:endParaRPr>
          </a:p>
        </p:txBody>
      </p:sp>
      <p:sp>
        <p:nvSpPr>
          <p:cNvPr id="36" name="object 36"/>
          <p:cNvSpPr txBox="1"/>
          <p:nvPr/>
        </p:nvSpPr>
        <p:spPr>
          <a:xfrm>
            <a:off x="1034654" y="4616054"/>
            <a:ext cx="314325" cy="115416"/>
          </a:xfrm>
          <a:prstGeom prst="rect">
            <a:avLst/>
          </a:prstGeom>
        </p:spPr>
        <p:txBody>
          <a:bodyPr lIns="0" tIns="0" rIns="0" bIns="0">
            <a:spAutoFit/>
          </a:bodyPr>
          <a:lstStyle/>
          <a:p>
            <a:pPr marL="9525">
              <a:defRPr/>
            </a:pPr>
            <a:r>
              <a:rPr sz="750" b="1" spc="-11" dirty="0">
                <a:latin typeface="Arial"/>
                <a:cs typeface="Arial"/>
              </a:rPr>
              <a:t>Create</a:t>
            </a:r>
            <a:endParaRPr sz="750">
              <a:latin typeface="Arial"/>
              <a:cs typeface="Arial"/>
            </a:endParaRPr>
          </a:p>
        </p:txBody>
      </p:sp>
      <p:sp>
        <p:nvSpPr>
          <p:cNvPr id="37" name="object 37"/>
          <p:cNvSpPr txBox="1"/>
          <p:nvPr/>
        </p:nvSpPr>
        <p:spPr>
          <a:xfrm>
            <a:off x="1903810" y="4623197"/>
            <a:ext cx="277415" cy="115416"/>
          </a:xfrm>
          <a:prstGeom prst="rect">
            <a:avLst/>
          </a:prstGeom>
        </p:spPr>
        <p:txBody>
          <a:bodyPr lIns="0" tIns="0" rIns="0" bIns="0">
            <a:spAutoFit/>
          </a:bodyPr>
          <a:lstStyle/>
          <a:p>
            <a:pPr marL="9525">
              <a:defRPr/>
            </a:pPr>
            <a:r>
              <a:rPr sz="750" b="1" spc="-8" dirty="0">
                <a:latin typeface="Arial"/>
                <a:cs typeface="Arial"/>
              </a:rPr>
              <a:t>Clo</a:t>
            </a:r>
            <a:r>
              <a:rPr sz="750" b="1" spc="-11" dirty="0">
                <a:latin typeface="Arial"/>
                <a:cs typeface="Arial"/>
              </a:rPr>
              <a:t>se</a:t>
            </a:r>
            <a:endParaRPr sz="750">
              <a:latin typeface="Arial"/>
              <a:cs typeface="Arial"/>
            </a:endParaRPr>
          </a:p>
        </p:txBody>
      </p:sp>
      <p:sp>
        <p:nvSpPr>
          <p:cNvPr id="17446" name="object 38"/>
          <p:cNvSpPr>
            <a:spLocks noChangeArrowheads="1"/>
          </p:cNvSpPr>
          <p:nvPr/>
        </p:nvSpPr>
        <p:spPr bwMode="auto">
          <a:xfrm>
            <a:off x="2862263" y="4463653"/>
            <a:ext cx="865585" cy="15597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39" name="object 39"/>
          <p:cNvSpPr txBox="1"/>
          <p:nvPr/>
        </p:nvSpPr>
        <p:spPr>
          <a:xfrm>
            <a:off x="2862263" y="4463654"/>
            <a:ext cx="866775" cy="138499"/>
          </a:xfrm>
          <a:prstGeom prst="rect">
            <a:avLst/>
          </a:prstGeom>
          <a:ln w="9524">
            <a:solidFill>
              <a:srgbClr val="000000"/>
            </a:solidFill>
          </a:ln>
        </p:spPr>
        <p:txBody>
          <a:bodyPr lIns="0" tIns="0" rIns="0" bIns="0">
            <a:spAutoFit/>
          </a:bodyPr>
          <a:lstStyle/>
          <a:p>
            <a:pPr marL="209074">
              <a:defRPr/>
            </a:pPr>
            <a:r>
              <a:rPr sz="900" b="1" spc="-8" dirty="0">
                <a:latin typeface="Arial"/>
                <a:cs typeface="Arial"/>
              </a:rPr>
              <a:t>Session</a:t>
            </a:r>
            <a:endParaRPr sz="900">
              <a:latin typeface="Arial"/>
              <a:cs typeface="Arial"/>
            </a:endParaRPr>
          </a:p>
        </p:txBody>
      </p:sp>
      <p:sp>
        <p:nvSpPr>
          <p:cNvPr id="40" name="object 40"/>
          <p:cNvSpPr txBox="1"/>
          <p:nvPr/>
        </p:nvSpPr>
        <p:spPr>
          <a:xfrm>
            <a:off x="2714625" y="4618435"/>
            <a:ext cx="314325" cy="115416"/>
          </a:xfrm>
          <a:prstGeom prst="rect">
            <a:avLst/>
          </a:prstGeom>
        </p:spPr>
        <p:txBody>
          <a:bodyPr lIns="0" tIns="0" rIns="0" bIns="0">
            <a:spAutoFit/>
          </a:bodyPr>
          <a:lstStyle/>
          <a:p>
            <a:pPr marL="9525">
              <a:defRPr/>
            </a:pPr>
            <a:r>
              <a:rPr sz="750" b="1" spc="-11" dirty="0">
                <a:latin typeface="Arial"/>
                <a:cs typeface="Arial"/>
              </a:rPr>
              <a:t>Create</a:t>
            </a:r>
            <a:endParaRPr sz="750">
              <a:latin typeface="Arial"/>
              <a:cs typeface="Arial"/>
            </a:endParaRPr>
          </a:p>
        </p:txBody>
      </p:sp>
      <p:sp>
        <p:nvSpPr>
          <p:cNvPr id="41" name="object 41"/>
          <p:cNvSpPr txBox="1"/>
          <p:nvPr/>
        </p:nvSpPr>
        <p:spPr>
          <a:xfrm>
            <a:off x="3583781" y="4624388"/>
            <a:ext cx="277416" cy="115416"/>
          </a:xfrm>
          <a:prstGeom prst="rect">
            <a:avLst/>
          </a:prstGeom>
        </p:spPr>
        <p:txBody>
          <a:bodyPr lIns="0" tIns="0" rIns="0" bIns="0">
            <a:spAutoFit/>
          </a:bodyPr>
          <a:lstStyle/>
          <a:p>
            <a:pPr marL="9525">
              <a:defRPr/>
            </a:pPr>
            <a:r>
              <a:rPr sz="750" b="1" spc="-8" dirty="0">
                <a:latin typeface="Arial"/>
                <a:cs typeface="Arial"/>
              </a:rPr>
              <a:t>Clo</a:t>
            </a:r>
            <a:r>
              <a:rPr sz="750" b="1" spc="-11" dirty="0">
                <a:latin typeface="Arial"/>
                <a:cs typeface="Arial"/>
              </a:rPr>
              <a:t>se</a:t>
            </a:r>
            <a:endParaRPr sz="750">
              <a:latin typeface="Arial"/>
              <a:cs typeface="Arial"/>
            </a:endParaRPr>
          </a:p>
        </p:txBody>
      </p:sp>
      <p:sp>
        <p:nvSpPr>
          <p:cNvPr id="17450" name="object 42"/>
          <p:cNvSpPr>
            <a:spLocks/>
          </p:cNvSpPr>
          <p:nvPr/>
        </p:nvSpPr>
        <p:spPr bwMode="auto">
          <a:xfrm>
            <a:off x="5492354" y="3708797"/>
            <a:ext cx="161925" cy="242888"/>
          </a:xfrm>
          <a:custGeom>
            <a:avLst/>
            <a:gdLst>
              <a:gd name="T0" fmla="*/ 215524 w 215900"/>
              <a:gd name="T1" fmla="*/ 216145 h 323850"/>
              <a:gd name="T2" fmla="*/ 0 w 215900"/>
              <a:gd name="T3" fmla="*/ 216145 h 323850"/>
              <a:gd name="T4" fmla="*/ 107685 w 215900"/>
              <a:gd name="T5" fmla="*/ 323849 h 323850"/>
              <a:gd name="T6" fmla="*/ 215524 w 215900"/>
              <a:gd name="T7" fmla="*/ 216145 h 323850"/>
              <a:gd name="T8" fmla="*/ 161665 w 215900"/>
              <a:gd name="T9" fmla="*/ 0 h 323850"/>
              <a:gd name="T10" fmla="*/ 53858 w 215900"/>
              <a:gd name="T11" fmla="*/ 0 h 323850"/>
              <a:gd name="T12" fmla="*/ 53858 w 215900"/>
              <a:gd name="T13" fmla="*/ 216145 h 323850"/>
              <a:gd name="T14" fmla="*/ 161665 w 215900"/>
              <a:gd name="T15" fmla="*/ 216145 h 323850"/>
              <a:gd name="T16" fmla="*/ 161665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24" y="216145"/>
                </a:moveTo>
                <a:lnTo>
                  <a:pt x="0" y="216145"/>
                </a:lnTo>
                <a:lnTo>
                  <a:pt x="107685" y="323849"/>
                </a:lnTo>
                <a:lnTo>
                  <a:pt x="215524" y="216145"/>
                </a:lnTo>
                <a:close/>
              </a:path>
              <a:path w="215900" h="323850">
                <a:moveTo>
                  <a:pt x="161665" y="0"/>
                </a:moveTo>
                <a:lnTo>
                  <a:pt x="53858" y="0"/>
                </a:lnTo>
                <a:lnTo>
                  <a:pt x="53858" y="216145"/>
                </a:lnTo>
                <a:lnTo>
                  <a:pt x="161665" y="216145"/>
                </a:lnTo>
                <a:lnTo>
                  <a:pt x="161665"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51" name="object 43"/>
          <p:cNvSpPr>
            <a:spLocks/>
          </p:cNvSpPr>
          <p:nvPr/>
        </p:nvSpPr>
        <p:spPr bwMode="auto">
          <a:xfrm>
            <a:off x="5492354" y="3708797"/>
            <a:ext cx="161925" cy="242888"/>
          </a:xfrm>
          <a:custGeom>
            <a:avLst/>
            <a:gdLst>
              <a:gd name="T0" fmla="*/ 0 w 215900"/>
              <a:gd name="T1" fmla="*/ 216145 h 323850"/>
              <a:gd name="T2" fmla="*/ 53858 w 215900"/>
              <a:gd name="T3" fmla="*/ 216145 h 323850"/>
              <a:gd name="T4" fmla="*/ 53858 w 215900"/>
              <a:gd name="T5" fmla="*/ 0 h 323850"/>
              <a:gd name="T6" fmla="*/ 161665 w 215900"/>
              <a:gd name="T7" fmla="*/ 0 h 323850"/>
              <a:gd name="T8" fmla="*/ 161665 w 215900"/>
              <a:gd name="T9" fmla="*/ 216145 h 323850"/>
              <a:gd name="T10" fmla="*/ 215524 w 215900"/>
              <a:gd name="T11" fmla="*/ 216145 h 323850"/>
              <a:gd name="T12" fmla="*/ 107685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858" y="216145"/>
                </a:lnTo>
                <a:lnTo>
                  <a:pt x="53858" y="0"/>
                </a:lnTo>
                <a:lnTo>
                  <a:pt x="161665" y="0"/>
                </a:lnTo>
                <a:lnTo>
                  <a:pt x="161665" y="216145"/>
                </a:lnTo>
                <a:lnTo>
                  <a:pt x="215524" y="216145"/>
                </a:lnTo>
                <a:lnTo>
                  <a:pt x="107685"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44" name="object 44"/>
          <p:cNvSpPr txBox="1"/>
          <p:nvPr/>
        </p:nvSpPr>
        <p:spPr>
          <a:xfrm>
            <a:off x="5387578" y="3746897"/>
            <a:ext cx="155972" cy="115416"/>
          </a:xfrm>
          <a:prstGeom prst="rect">
            <a:avLst/>
          </a:prstGeom>
        </p:spPr>
        <p:txBody>
          <a:bodyPr lIns="0" tIns="0" rIns="0" bIns="0">
            <a:spAutoFit/>
          </a:bodyPr>
          <a:lstStyle/>
          <a:p>
            <a:pPr marL="9525">
              <a:defRPr/>
            </a:pPr>
            <a:r>
              <a:rPr sz="750" b="1" spc="4" dirty="0">
                <a:latin typeface="Arial"/>
                <a:cs typeface="Arial"/>
              </a:rPr>
              <a:t>M1</a:t>
            </a:r>
            <a:endParaRPr sz="750">
              <a:latin typeface="Arial"/>
              <a:cs typeface="Arial"/>
            </a:endParaRPr>
          </a:p>
        </p:txBody>
      </p:sp>
      <p:sp>
        <p:nvSpPr>
          <p:cNvPr id="17453" name="object 45"/>
          <p:cNvSpPr>
            <a:spLocks/>
          </p:cNvSpPr>
          <p:nvPr/>
        </p:nvSpPr>
        <p:spPr bwMode="auto">
          <a:xfrm>
            <a:off x="6031706" y="3708797"/>
            <a:ext cx="161925" cy="242888"/>
          </a:xfrm>
          <a:custGeom>
            <a:avLst/>
            <a:gdLst>
              <a:gd name="T0" fmla="*/ 215524 w 215900"/>
              <a:gd name="T1" fmla="*/ 216145 h 323850"/>
              <a:gd name="T2" fmla="*/ 0 w 215900"/>
              <a:gd name="T3" fmla="*/ 216145 h 323850"/>
              <a:gd name="T4" fmla="*/ 107685 w 215900"/>
              <a:gd name="T5" fmla="*/ 323849 h 323850"/>
              <a:gd name="T6" fmla="*/ 215524 w 215900"/>
              <a:gd name="T7" fmla="*/ 216145 h 323850"/>
              <a:gd name="T8" fmla="*/ 161665 w 215900"/>
              <a:gd name="T9" fmla="*/ 0 h 323850"/>
              <a:gd name="T10" fmla="*/ 53858 w 215900"/>
              <a:gd name="T11" fmla="*/ 0 h 323850"/>
              <a:gd name="T12" fmla="*/ 53858 w 215900"/>
              <a:gd name="T13" fmla="*/ 216145 h 323850"/>
              <a:gd name="T14" fmla="*/ 161665 w 215900"/>
              <a:gd name="T15" fmla="*/ 216145 h 323850"/>
              <a:gd name="T16" fmla="*/ 161665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24" y="216145"/>
                </a:moveTo>
                <a:lnTo>
                  <a:pt x="0" y="216145"/>
                </a:lnTo>
                <a:lnTo>
                  <a:pt x="107685" y="323849"/>
                </a:lnTo>
                <a:lnTo>
                  <a:pt x="215524" y="216145"/>
                </a:lnTo>
                <a:close/>
              </a:path>
              <a:path w="215900" h="323850">
                <a:moveTo>
                  <a:pt x="161665" y="0"/>
                </a:moveTo>
                <a:lnTo>
                  <a:pt x="53858" y="0"/>
                </a:lnTo>
                <a:lnTo>
                  <a:pt x="53858" y="216145"/>
                </a:lnTo>
                <a:lnTo>
                  <a:pt x="161665" y="216145"/>
                </a:lnTo>
                <a:lnTo>
                  <a:pt x="161665"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54" name="object 46"/>
          <p:cNvSpPr>
            <a:spLocks/>
          </p:cNvSpPr>
          <p:nvPr/>
        </p:nvSpPr>
        <p:spPr bwMode="auto">
          <a:xfrm>
            <a:off x="6031706" y="3708797"/>
            <a:ext cx="161925" cy="242888"/>
          </a:xfrm>
          <a:custGeom>
            <a:avLst/>
            <a:gdLst>
              <a:gd name="T0" fmla="*/ 0 w 215900"/>
              <a:gd name="T1" fmla="*/ 216145 h 323850"/>
              <a:gd name="T2" fmla="*/ 53858 w 215900"/>
              <a:gd name="T3" fmla="*/ 216145 h 323850"/>
              <a:gd name="T4" fmla="*/ 53858 w 215900"/>
              <a:gd name="T5" fmla="*/ 0 h 323850"/>
              <a:gd name="T6" fmla="*/ 161665 w 215900"/>
              <a:gd name="T7" fmla="*/ 0 h 323850"/>
              <a:gd name="T8" fmla="*/ 161665 w 215900"/>
              <a:gd name="T9" fmla="*/ 216145 h 323850"/>
              <a:gd name="T10" fmla="*/ 215524 w 215900"/>
              <a:gd name="T11" fmla="*/ 216145 h 323850"/>
              <a:gd name="T12" fmla="*/ 107685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858" y="216145"/>
                </a:lnTo>
                <a:lnTo>
                  <a:pt x="53858" y="0"/>
                </a:lnTo>
                <a:lnTo>
                  <a:pt x="161665" y="0"/>
                </a:lnTo>
                <a:lnTo>
                  <a:pt x="161665" y="216145"/>
                </a:lnTo>
                <a:lnTo>
                  <a:pt x="215524" y="216145"/>
                </a:lnTo>
                <a:lnTo>
                  <a:pt x="107685"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47" name="object 47"/>
          <p:cNvSpPr txBox="1"/>
          <p:nvPr/>
        </p:nvSpPr>
        <p:spPr>
          <a:xfrm>
            <a:off x="5928123" y="3746897"/>
            <a:ext cx="154781" cy="115416"/>
          </a:xfrm>
          <a:prstGeom prst="rect">
            <a:avLst/>
          </a:prstGeom>
        </p:spPr>
        <p:txBody>
          <a:bodyPr lIns="0" tIns="0" rIns="0" bIns="0">
            <a:spAutoFit/>
          </a:bodyPr>
          <a:lstStyle/>
          <a:p>
            <a:pPr marL="9525">
              <a:defRPr/>
            </a:pPr>
            <a:r>
              <a:rPr sz="750" b="1" spc="4" dirty="0">
                <a:latin typeface="Arial"/>
                <a:cs typeface="Arial"/>
              </a:rPr>
              <a:t>M2</a:t>
            </a:r>
            <a:endParaRPr sz="750">
              <a:latin typeface="Arial"/>
              <a:cs typeface="Arial"/>
            </a:endParaRPr>
          </a:p>
        </p:txBody>
      </p:sp>
      <p:sp>
        <p:nvSpPr>
          <p:cNvPr id="17456" name="object 48"/>
          <p:cNvSpPr>
            <a:spLocks/>
          </p:cNvSpPr>
          <p:nvPr/>
        </p:nvSpPr>
        <p:spPr bwMode="auto">
          <a:xfrm>
            <a:off x="6518672" y="3708797"/>
            <a:ext cx="161925" cy="242888"/>
          </a:xfrm>
          <a:custGeom>
            <a:avLst/>
            <a:gdLst>
              <a:gd name="T0" fmla="*/ 215524 w 215900"/>
              <a:gd name="T1" fmla="*/ 216145 h 323850"/>
              <a:gd name="T2" fmla="*/ 0 w 215900"/>
              <a:gd name="T3" fmla="*/ 216145 h 323850"/>
              <a:gd name="T4" fmla="*/ 107716 w 215900"/>
              <a:gd name="T5" fmla="*/ 323849 h 323850"/>
              <a:gd name="T6" fmla="*/ 215524 w 215900"/>
              <a:gd name="T7" fmla="*/ 216145 h 323850"/>
              <a:gd name="T8" fmla="*/ 161696 w 215900"/>
              <a:gd name="T9" fmla="*/ 0 h 323850"/>
              <a:gd name="T10" fmla="*/ 53858 w 215900"/>
              <a:gd name="T11" fmla="*/ 0 h 323850"/>
              <a:gd name="T12" fmla="*/ 53858 w 215900"/>
              <a:gd name="T13" fmla="*/ 216145 h 323850"/>
              <a:gd name="T14" fmla="*/ 161696 w 215900"/>
              <a:gd name="T15" fmla="*/ 216145 h 323850"/>
              <a:gd name="T16" fmla="*/ 161696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24" y="216145"/>
                </a:moveTo>
                <a:lnTo>
                  <a:pt x="0" y="216145"/>
                </a:lnTo>
                <a:lnTo>
                  <a:pt x="107716" y="323849"/>
                </a:lnTo>
                <a:lnTo>
                  <a:pt x="215524" y="216145"/>
                </a:lnTo>
                <a:close/>
              </a:path>
              <a:path w="215900" h="323850">
                <a:moveTo>
                  <a:pt x="161696" y="0"/>
                </a:moveTo>
                <a:lnTo>
                  <a:pt x="53858" y="0"/>
                </a:lnTo>
                <a:lnTo>
                  <a:pt x="53858" y="216145"/>
                </a:lnTo>
                <a:lnTo>
                  <a:pt x="161696" y="216145"/>
                </a:lnTo>
                <a:lnTo>
                  <a:pt x="161696"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57" name="object 49"/>
          <p:cNvSpPr>
            <a:spLocks/>
          </p:cNvSpPr>
          <p:nvPr/>
        </p:nvSpPr>
        <p:spPr bwMode="auto">
          <a:xfrm>
            <a:off x="6518672" y="3708797"/>
            <a:ext cx="161925" cy="242888"/>
          </a:xfrm>
          <a:custGeom>
            <a:avLst/>
            <a:gdLst>
              <a:gd name="T0" fmla="*/ 0 w 215900"/>
              <a:gd name="T1" fmla="*/ 216145 h 323850"/>
              <a:gd name="T2" fmla="*/ 53858 w 215900"/>
              <a:gd name="T3" fmla="*/ 216145 h 323850"/>
              <a:gd name="T4" fmla="*/ 53858 w 215900"/>
              <a:gd name="T5" fmla="*/ 0 h 323850"/>
              <a:gd name="T6" fmla="*/ 161696 w 215900"/>
              <a:gd name="T7" fmla="*/ 0 h 323850"/>
              <a:gd name="T8" fmla="*/ 161696 w 215900"/>
              <a:gd name="T9" fmla="*/ 216145 h 323850"/>
              <a:gd name="T10" fmla="*/ 215524 w 215900"/>
              <a:gd name="T11" fmla="*/ 216145 h 323850"/>
              <a:gd name="T12" fmla="*/ 107716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858" y="216145"/>
                </a:lnTo>
                <a:lnTo>
                  <a:pt x="53858" y="0"/>
                </a:lnTo>
                <a:lnTo>
                  <a:pt x="161696" y="0"/>
                </a:lnTo>
                <a:lnTo>
                  <a:pt x="161696" y="216145"/>
                </a:lnTo>
                <a:lnTo>
                  <a:pt x="215524" y="216145"/>
                </a:lnTo>
                <a:lnTo>
                  <a:pt x="107716"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50" name="object 50"/>
          <p:cNvSpPr txBox="1"/>
          <p:nvPr/>
        </p:nvSpPr>
        <p:spPr>
          <a:xfrm>
            <a:off x="6413897" y="3746897"/>
            <a:ext cx="155972" cy="115416"/>
          </a:xfrm>
          <a:prstGeom prst="rect">
            <a:avLst/>
          </a:prstGeom>
        </p:spPr>
        <p:txBody>
          <a:bodyPr lIns="0" tIns="0" rIns="0" bIns="0">
            <a:spAutoFit/>
          </a:bodyPr>
          <a:lstStyle/>
          <a:p>
            <a:pPr marL="9525">
              <a:defRPr/>
            </a:pPr>
            <a:r>
              <a:rPr sz="750" b="1" spc="4" dirty="0">
                <a:latin typeface="Arial"/>
                <a:cs typeface="Arial"/>
              </a:rPr>
              <a:t>M3</a:t>
            </a:r>
            <a:endParaRPr sz="750">
              <a:latin typeface="Arial"/>
              <a:cs typeface="Arial"/>
            </a:endParaRPr>
          </a:p>
        </p:txBody>
      </p:sp>
      <p:sp>
        <p:nvSpPr>
          <p:cNvPr id="17459" name="object 51"/>
          <p:cNvSpPr>
            <a:spLocks/>
          </p:cNvSpPr>
          <p:nvPr/>
        </p:nvSpPr>
        <p:spPr bwMode="auto">
          <a:xfrm>
            <a:off x="6894910" y="3708797"/>
            <a:ext cx="161925" cy="242888"/>
          </a:xfrm>
          <a:custGeom>
            <a:avLst/>
            <a:gdLst>
              <a:gd name="T0" fmla="*/ 215524 w 215900"/>
              <a:gd name="T1" fmla="*/ 216145 h 323850"/>
              <a:gd name="T2" fmla="*/ 0 w 215900"/>
              <a:gd name="T3" fmla="*/ 216145 h 323850"/>
              <a:gd name="T4" fmla="*/ 107716 w 215900"/>
              <a:gd name="T5" fmla="*/ 323849 h 323850"/>
              <a:gd name="T6" fmla="*/ 215524 w 215900"/>
              <a:gd name="T7" fmla="*/ 216145 h 323850"/>
              <a:gd name="T8" fmla="*/ 161543 w 215900"/>
              <a:gd name="T9" fmla="*/ 0 h 323850"/>
              <a:gd name="T10" fmla="*/ 53858 w 215900"/>
              <a:gd name="T11" fmla="*/ 0 h 323850"/>
              <a:gd name="T12" fmla="*/ 53858 w 215900"/>
              <a:gd name="T13" fmla="*/ 216145 h 323850"/>
              <a:gd name="T14" fmla="*/ 161543 w 215900"/>
              <a:gd name="T15" fmla="*/ 216145 h 323850"/>
              <a:gd name="T16" fmla="*/ 161543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24" y="216145"/>
                </a:moveTo>
                <a:lnTo>
                  <a:pt x="0" y="216145"/>
                </a:lnTo>
                <a:lnTo>
                  <a:pt x="107716" y="323849"/>
                </a:lnTo>
                <a:lnTo>
                  <a:pt x="215524" y="216145"/>
                </a:lnTo>
                <a:close/>
              </a:path>
              <a:path w="215900" h="323850">
                <a:moveTo>
                  <a:pt x="161543" y="0"/>
                </a:moveTo>
                <a:lnTo>
                  <a:pt x="53858" y="0"/>
                </a:lnTo>
                <a:lnTo>
                  <a:pt x="53858" y="216145"/>
                </a:lnTo>
                <a:lnTo>
                  <a:pt x="161543" y="216145"/>
                </a:lnTo>
                <a:lnTo>
                  <a:pt x="161543"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60" name="object 52"/>
          <p:cNvSpPr>
            <a:spLocks/>
          </p:cNvSpPr>
          <p:nvPr/>
        </p:nvSpPr>
        <p:spPr bwMode="auto">
          <a:xfrm>
            <a:off x="6894910" y="3708797"/>
            <a:ext cx="161925" cy="242888"/>
          </a:xfrm>
          <a:custGeom>
            <a:avLst/>
            <a:gdLst>
              <a:gd name="T0" fmla="*/ 0 w 215900"/>
              <a:gd name="T1" fmla="*/ 216145 h 323850"/>
              <a:gd name="T2" fmla="*/ 53858 w 215900"/>
              <a:gd name="T3" fmla="*/ 216145 h 323850"/>
              <a:gd name="T4" fmla="*/ 53858 w 215900"/>
              <a:gd name="T5" fmla="*/ 0 h 323850"/>
              <a:gd name="T6" fmla="*/ 161543 w 215900"/>
              <a:gd name="T7" fmla="*/ 0 h 323850"/>
              <a:gd name="T8" fmla="*/ 161543 w 215900"/>
              <a:gd name="T9" fmla="*/ 216145 h 323850"/>
              <a:gd name="T10" fmla="*/ 215524 w 215900"/>
              <a:gd name="T11" fmla="*/ 216145 h 323850"/>
              <a:gd name="T12" fmla="*/ 107716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858" y="216145"/>
                </a:lnTo>
                <a:lnTo>
                  <a:pt x="53858" y="0"/>
                </a:lnTo>
                <a:lnTo>
                  <a:pt x="161543" y="0"/>
                </a:lnTo>
                <a:lnTo>
                  <a:pt x="161543" y="216145"/>
                </a:lnTo>
                <a:lnTo>
                  <a:pt x="215524" y="216145"/>
                </a:lnTo>
                <a:lnTo>
                  <a:pt x="107716"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7461" name="object 53"/>
          <p:cNvSpPr>
            <a:spLocks/>
          </p:cNvSpPr>
          <p:nvPr/>
        </p:nvSpPr>
        <p:spPr bwMode="auto">
          <a:xfrm>
            <a:off x="7165181" y="3708797"/>
            <a:ext cx="161925" cy="242888"/>
          </a:xfrm>
          <a:custGeom>
            <a:avLst/>
            <a:gdLst>
              <a:gd name="T0" fmla="*/ 215524 w 215900"/>
              <a:gd name="T1" fmla="*/ 216145 h 323850"/>
              <a:gd name="T2" fmla="*/ 0 w 215900"/>
              <a:gd name="T3" fmla="*/ 216145 h 323850"/>
              <a:gd name="T4" fmla="*/ 107685 w 215900"/>
              <a:gd name="T5" fmla="*/ 323849 h 323850"/>
              <a:gd name="T6" fmla="*/ 215524 w 215900"/>
              <a:gd name="T7" fmla="*/ 216145 h 323850"/>
              <a:gd name="T8" fmla="*/ 161543 w 215900"/>
              <a:gd name="T9" fmla="*/ 0 h 323850"/>
              <a:gd name="T10" fmla="*/ 53827 w 215900"/>
              <a:gd name="T11" fmla="*/ 0 h 323850"/>
              <a:gd name="T12" fmla="*/ 53827 w 215900"/>
              <a:gd name="T13" fmla="*/ 216145 h 323850"/>
              <a:gd name="T14" fmla="*/ 161543 w 215900"/>
              <a:gd name="T15" fmla="*/ 216145 h 323850"/>
              <a:gd name="T16" fmla="*/ 161543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24" y="216145"/>
                </a:moveTo>
                <a:lnTo>
                  <a:pt x="0" y="216145"/>
                </a:lnTo>
                <a:lnTo>
                  <a:pt x="107685" y="323849"/>
                </a:lnTo>
                <a:lnTo>
                  <a:pt x="215524" y="216145"/>
                </a:lnTo>
                <a:close/>
              </a:path>
              <a:path w="215900" h="323850">
                <a:moveTo>
                  <a:pt x="161543" y="0"/>
                </a:moveTo>
                <a:lnTo>
                  <a:pt x="53827" y="0"/>
                </a:lnTo>
                <a:lnTo>
                  <a:pt x="53827" y="216145"/>
                </a:lnTo>
                <a:lnTo>
                  <a:pt x="161543" y="216145"/>
                </a:lnTo>
                <a:lnTo>
                  <a:pt x="161543"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62" name="object 54"/>
          <p:cNvSpPr>
            <a:spLocks/>
          </p:cNvSpPr>
          <p:nvPr/>
        </p:nvSpPr>
        <p:spPr bwMode="auto">
          <a:xfrm>
            <a:off x="7165181" y="3708797"/>
            <a:ext cx="161925" cy="242888"/>
          </a:xfrm>
          <a:custGeom>
            <a:avLst/>
            <a:gdLst>
              <a:gd name="T0" fmla="*/ 0 w 215900"/>
              <a:gd name="T1" fmla="*/ 216145 h 323850"/>
              <a:gd name="T2" fmla="*/ 53827 w 215900"/>
              <a:gd name="T3" fmla="*/ 216145 h 323850"/>
              <a:gd name="T4" fmla="*/ 53827 w 215900"/>
              <a:gd name="T5" fmla="*/ 0 h 323850"/>
              <a:gd name="T6" fmla="*/ 161543 w 215900"/>
              <a:gd name="T7" fmla="*/ 0 h 323850"/>
              <a:gd name="T8" fmla="*/ 161543 w 215900"/>
              <a:gd name="T9" fmla="*/ 216145 h 323850"/>
              <a:gd name="T10" fmla="*/ 215524 w 215900"/>
              <a:gd name="T11" fmla="*/ 216145 h 323850"/>
              <a:gd name="T12" fmla="*/ 107685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827" y="216145"/>
                </a:lnTo>
                <a:lnTo>
                  <a:pt x="53827" y="0"/>
                </a:lnTo>
                <a:lnTo>
                  <a:pt x="161543" y="0"/>
                </a:lnTo>
                <a:lnTo>
                  <a:pt x="161543" y="216145"/>
                </a:lnTo>
                <a:lnTo>
                  <a:pt x="215524" y="216145"/>
                </a:lnTo>
                <a:lnTo>
                  <a:pt x="107685"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55" name="object 55"/>
          <p:cNvSpPr txBox="1"/>
          <p:nvPr/>
        </p:nvSpPr>
        <p:spPr>
          <a:xfrm>
            <a:off x="6790135" y="3746897"/>
            <a:ext cx="426244" cy="115416"/>
          </a:xfrm>
          <a:prstGeom prst="rect">
            <a:avLst/>
          </a:prstGeom>
        </p:spPr>
        <p:txBody>
          <a:bodyPr lIns="0" tIns="0" rIns="0" bIns="0">
            <a:spAutoFit/>
          </a:bodyPr>
          <a:lstStyle/>
          <a:p>
            <a:pPr marL="9525">
              <a:tabLst>
                <a:tab pos="279559" algn="l"/>
              </a:tabLst>
              <a:defRPr/>
            </a:pPr>
            <a:r>
              <a:rPr sz="750" b="1" spc="4" dirty="0">
                <a:latin typeface="Arial"/>
                <a:cs typeface="Arial"/>
              </a:rPr>
              <a:t>M</a:t>
            </a:r>
            <a:r>
              <a:rPr sz="750" b="1" spc="-8" dirty="0">
                <a:latin typeface="Arial"/>
                <a:cs typeface="Arial"/>
              </a:rPr>
              <a:t>4</a:t>
            </a:r>
            <a:r>
              <a:rPr sz="750" b="1" dirty="0">
                <a:latin typeface="Times New Roman"/>
                <a:cs typeface="Times New Roman"/>
              </a:rPr>
              <a:t>	</a:t>
            </a:r>
            <a:r>
              <a:rPr sz="750" b="1" spc="4" dirty="0">
                <a:latin typeface="Arial"/>
                <a:cs typeface="Arial"/>
              </a:rPr>
              <a:t>M5</a:t>
            </a:r>
            <a:endParaRPr sz="750">
              <a:latin typeface="Arial"/>
              <a:cs typeface="Arial"/>
            </a:endParaRPr>
          </a:p>
        </p:txBody>
      </p:sp>
      <p:sp>
        <p:nvSpPr>
          <p:cNvPr id="17464" name="object 56"/>
          <p:cNvSpPr>
            <a:spLocks/>
          </p:cNvSpPr>
          <p:nvPr/>
        </p:nvSpPr>
        <p:spPr bwMode="auto">
          <a:xfrm>
            <a:off x="7542610" y="3708797"/>
            <a:ext cx="161925" cy="242888"/>
          </a:xfrm>
          <a:custGeom>
            <a:avLst/>
            <a:gdLst>
              <a:gd name="T0" fmla="*/ 215524 w 215900"/>
              <a:gd name="T1" fmla="*/ 216145 h 323850"/>
              <a:gd name="T2" fmla="*/ 0 w 215900"/>
              <a:gd name="T3" fmla="*/ 216145 h 323850"/>
              <a:gd name="T4" fmla="*/ 107716 w 215900"/>
              <a:gd name="T5" fmla="*/ 323849 h 323850"/>
              <a:gd name="T6" fmla="*/ 215524 w 215900"/>
              <a:gd name="T7" fmla="*/ 216145 h 323850"/>
              <a:gd name="T8" fmla="*/ 161543 w 215900"/>
              <a:gd name="T9" fmla="*/ 0 h 323850"/>
              <a:gd name="T10" fmla="*/ 53858 w 215900"/>
              <a:gd name="T11" fmla="*/ 0 h 323850"/>
              <a:gd name="T12" fmla="*/ 53858 w 215900"/>
              <a:gd name="T13" fmla="*/ 216145 h 323850"/>
              <a:gd name="T14" fmla="*/ 161543 w 215900"/>
              <a:gd name="T15" fmla="*/ 216145 h 323850"/>
              <a:gd name="T16" fmla="*/ 161543 w 215900"/>
              <a:gd name="T17" fmla="*/ 0 h 32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00" h="323850">
                <a:moveTo>
                  <a:pt x="215524" y="216145"/>
                </a:moveTo>
                <a:lnTo>
                  <a:pt x="0" y="216145"/>
                </a:lnTo>
                <a:lnTo>
                  <a:pt x="107716" y="323849"/>
                </a:lnTo>
                <a:lnTo>
                  <a:pt x="215524" y="216145"/>
                </a:lnTo>
                <a:close/>
              </a:path>
              <a:path w="215900" h="323850">
                <a:moveTo>
                  <a:pt x="161543" y="0"/>
                </a:moveTo>
                <a:lnTo>
                  <a:pt x="53858" y="0"/>
                </a:lnTo>
                <a:lnTo>
                  <a:pt x="53858" y="216145"/>
                </a:lnTo>
                <a:lnTo>
                  <a:pt x="161543" y="216145"/>
                </a:lnTo>
                <a:lnTo>
                  <a:pt x="161543"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465" name="object 57"/>
          <p:cNvSpPr>
            <a:spLocks/>
          </p:cNvSpPr>
          <p:nvPr/>
        </p:nvSpPr>
        <p:spPr bwMode="auto">
          <a:xfrm>
            <a:off x="7542610" y="3708797"/>
            <a:ext cx="161925" cy="242888"/>
          </a:xfrm>
          <a:custGeom>
            <a:avLst/>
            <a:gdLst>
              <a:gd name="T0" fmla="*/ 0 w 215900"/>
              <a:gd name="T1" fmla="*/ 216145 h 323850"/>
              <a:gd name="T2" fmla="*/ 53858 w 215900"/>
              <a:gd name="T3" fmla="*/ 216145 h 323850"/>
              <a:gd name="T4" fmla="*/ 53858 w 215900"/>
              <a:gd name="T5" fmla="*/ 0 h 323850"/>
              <a:gd name="T6" fmla="*/ 161543 w 215900"/>
              <a:gd name="T7" fmla="*/ 0 h 323850"/>
              <a:gd name="T8" fmla="*/ 161543 w 215900"/>
              <a:gd name="T9" fmla="*/ 216145 h 323850"/>
              <a:gd name="T10" fmla="*/ 215524 w 215900"/>
              <a:gd name="T11" fmla="*/ 216145 h 323850"/>
              <a:gd name="T12" fmla="*/ 107716 w 215900"/>
              <a:gd name="T13" fmla="*/ 323849 h 323850"/>
              <a:gd name="T14" fmla="*/ 0 w 215900"/>
              <a:gd name="T15" fmla="*/ 216145 h 3238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900" h="323850">
                <a:moveTo>
                  <a:pt x="0" y="216145"/>
                </a:moveTo>
                <a:lnTo>
                  <a:pt x="53858" y="216145"/>
                </a:lnTo>
                <a:lnTo>
                  <a:pt x="53858" y="0"/>
                </a:lnTo>
                <a:lnTo>
                  <a:pt x="161543" y="0"/>
                </a:lnTo>
                <a:lnTo>
                  <a:pt x="161543" y="216145"/>
                </a:lnTo>
                <a:lnTo>
                  <a:pt x="215524" y="216145"/>
                </a:lnTo>
                <a:lnTo>
                  <a:pt x="107716" y="323849"/>
                </a:lnTo>
                <a:lnTo>
                  <a:pt x="0" y="216145"/>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58" name="object 58"/>
          <p:cNvSpPr txBox="1"/>
          <p:nvPr/>
        </p:nvSpPr>
        <p:spPr>
          <a:xfrm>
            <a:off x="7439026" y="3746897"/>
            <a:ext cx="154781" cy="115416"/>
          </a:xfrm>
          <a:prstGeom prst="rect">
            <a:avLst/>
          </a:prstGeom>
        </p:spPr>
        <p:txBody>
          <a:bodyPr lIns="0" tIns="0" rIns="0" bIns="0">
            <a:spAutoFit/>
          </a:bodyPr>
          <a:lstStyle/>
          <a:p>
            <a:pPr marL="9525">
              <a:defRPr/>
            </a:pPr>
            <a:r>
              <a:rPr sz="750" b="1" spc="4" dirty="0">
                <a:latin typeface="Arial"/>
                <a:cs typeface="Arial"/>
              </a:rPr>
              <a:t>M6</a:t>
            </a:r>
            <a:endParaRPr sz="750">
              <a:latin typeface="Arial"/>
              <a:cs typeface="Arial"/>
            </a:endParaRPr>
          </a:p>
        </p:txBody>
      </p:sp>
      <p:sp>
        <p:nvSpPr>
          <p:cNvPr id="17467" name="object 59"/>
          <p:cNvSpPr>
            <a:spLocks noChangeArrowheads="1"/>
          </p:cNvSpPr>
          <p:nvPr/>
        </p:nvSpPr>
        <p:spPr bwMode="auto">
          <a:xfrm>
            <a:off x="5264944" y="4106467"/>
            <a:ext cx="2655094" cy="154781"/>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60" name="object 60"/>
          <p:cNvSpPr txBox="1"/>
          <p:nvPr/>
        </p:nvSpPr>
        <p:spPr>
          <a:xfrm>
            <a:off x="5264944" y="4106467"/>
            <a:ext cx="2655094" cy="138499"/>
          </a:xfrm>
          <a:prstGeom prst="rect">
            <a:avLst/>
          </a:prstGeom>
          <a:ln w="9524">
            <a:solidFill>
              <a:srgbClr val="000000"/>
            </a:solidFill>
          </a:ln>
        </p:spPr>
        <p:txBody>
          <a:bodyPr lIns="0" tIns="0" rIns="0" bIns="0">
            <a:spAutoFit/>
          </a:bodyPr>
          <a:lstStyle/>
          <a:p>
            <a:pPr marL="1429" algn="ctr">
              <a:defRPr/>
            </a:pPr>
            <a:r>
              <a:rPr sz="900" b="1" spc="-8" dirty="0">
                <a:latin typeface="Arial"/>
                <a:cs typeface="Arial"/>
              </a:rPr>
              <a:t>Subs</a:t>
            </a:r>
            <a:r>
              <a:rPr sz="900" b="1" spc="-4" dirty="0">
                <a:latin typeface="Arial"/>
                <a:cs typeface="Arial"/>
              </a:rPr>
              <a:t>c</a:t>
            </a:r>
            <a:r>
              <a:rPr sz="900" b="1" spc="-11" dirty="0">
                <a:latin typeface="Arial"/>
                <a:cs typeface="Arial"/>
              </a:rPr>
              <a:t>ription</a:t>
            </a:r>
            <a:endParaRPr sz="900">
              <a:latin typeface="Arial"/>
              <a:cs typeface="Arial"/>
            </a:endParaRPr>
          </a:p>
        </p:txBody>
      </p:sp>
      <p:sp>
        <p:nvSpPr>
          <p:cNvPr id="61" name="object 61"/>
          <p:cNvSpPr txBox="1"/>
          <p:nvPr/>
        </p:nvSpPr>
        <p:spPr>
          <a:xfrm>
            <a:off x="5117306" y="4260056"/>
            <a:ext cx="314325" cy="115416"/>
          </a:xfrm>
          <a:prstGeom prst="rect">
            <a:avLst/>
          </a:prstGeom>
        </p:spPr>
        <p:txBody>
          <a:bodyPr lIns="0" tIns="0" rIns="0" bIns="0">
            <a:spAutoFit/>
          </a:bodyPr>
          <a:lstStyle/>
          <a:p>
            <a:pPr marL="9525">
              <a:defRPr/>
            </a:pPr>
            <a:r>
              <a:rPr sz="750" b="1" spc="-11" dirty="0">
                <a:latin typeface="Arial"/>
                <a:cs typeface="Arial"/>
              </a:rPr>
              <a:t>Create</a:t>
            </a:r>
            <a:endParaRPr sz="750">
              <a:latin typeface="Arial"/>
              <a:cs typeface="Arial"/>
            </a:endParaRPr>
          </a:p>
        </p:txBody>
      </p:sp>
      <p:sp>
        <p:nvSpPr>
          <p:cNvPr id="62" name="object 62"/>
          <p:cNvSpPr txBox="1"/>
          <p:nvPr/>
        </p:nvSpPr>
        <p:spPr>
          <a:xfrm>
            <a:off x="7797404" y="4267200"/>
            <a:ext cx="277415" cy="115416"/>
          </a:xfrm>
          <a:prstGeom prst="rect">
            <a:avLst/>
          </a:prstGeom>
        </p:spPr>
        <p:txBody>
          <a:bodyPr lIns="0" tIns="0" rIns="0" bIns="0">
            <a:spAutoFit/>
          </a:bodyPr>
          <a:lstStyle/>
          <a:p>
            <a:pPr marL="9525">
              <a:defRPr/>
            </a:pPr>
            <a:r>
              <a:rPr sz="750" b="1" spc="-8" dirty="0">
                <a:latin typeface="Arial"/>
                <a:cs typeface="Arial"/>
              </a:rPr>
              <a:t>Clo</a:t>
            </a:r>
            <a:r>
              <a:rPr sz="750" b="1" spc="-11" dirty="0">
                <a:latin typeface="Arial"/>
                <a:cs typeface="Arial"/>
              </a:rPr>
              <a:t>se</a:t>
            </a:r>
            <a:endParaRPr sz="750">
              <a:latin typeface="Arial"/>
              <a:cs typeface="Arial"/>
            </a:endParaRPr>
          </a:p>
        </p:txBody>
      </p:sp>
      <p:sp>
        <p:nvSpPr>
          <p:cNvPr id="17471" name="object 63"/>
          <p:cNvSpPr>
            <a:spLocks noChangeArrowheads="1"/>
          </p:cNvSpPr>
          <p:nvPr/>
        </p:nvSpPr>
        <p:spPr bwMode="auto">
          <a:xfrm>
            <a:off x="5264944" y="4462463"/>
            <a:ext cx="627460" cy="154781"/>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64" name="object 64"/>
          <p:cNvSpPr txBox="1"/>
          <p:nvPr/>
        </p:nvSpPr>
        <p:spPr>
          <a:xfrm>
            <a:off x="5264944" y="4462463"/>
            <a:ext cx="627460" cy="138499"/>
          </a:xfrm>
          <a:prstGeom prst="rect">
            <a:avLst/>
          </a:prstGeom>
          <a:ln w="9524">
            <a:solidFill>
              <a:srgbClr val="000000"/>
            </a:solidFill>
          </a:ln>
        </p:spPr>
        <p:txBody>
          <a:bodyPr lIns="0" tIns="0" rIns="0" bIns="0">
            <a:spAutoFit/>
          </a:bodyPr>
          <a:lstStyle/>
          <a:p>
            <a:pPr marL="89535">
              <a:defRPr/>
            </a:pPr>
            <a:r>
              <a:rPr sz="900" b="1" spc="-8" dirty="0">
                <a:latin typeface="Arial"/>
                <a:cs typeface="Arial"/>
              </a:rPr>
              <a:t>Session</a:t>
            </a:r>
            <a:endParaRPr sz="900">
              <a:latin typeface="Arial"/>
              <a:cs typeface="Arial"/>
            </a:endParaRPr>
          </a:p>
        </p:txBody>
      </p:sp>
      <p:sp>
        <p:nvSpPr>
          <p:cNvPr id="65" name="object 65"/>
          <p:cNvSpPr txBox="1"/>
          <p:nvPr/>
        </p:nvSpPr>
        <p:spPr>
          <a:xfrm>
            <a:off x="5117306" y="4616054"/>
            <a:ext cx="872729" cy="115416"/>
          </a:xfrm>
          <a:prstGeom prst="rect">
            <a:avLst/>
          </a:prstGeom>
        </p:spPr>
        <p:txBody>
          <a:bodyPr lIns="0" tIns="0" rIns="0" bIns="0">
            <a:spAutoFit/>
          </a:bodyPr>
          <a:lstStyle/>
          <a:p>
            <a:pPr marL="9525">
              <a:tabLst>
                <a:tab pos="603409" algn="l"/>
              </a:tabLst>
              <a:defRPr/>
            </a:pPr>
            <a:r>
              <a:rPr sz="1125" b="1" spc="-17" baseline="2777" dirty="0">
                <a:latin typeface="Arial"/>
                <a:cs typeface="Arial"/>
              </a:rPr>
              <a:t>Creat</a:t>
            </a:r>
            <a:r>
              <a:rPr sz="1125" b="1" spc="-11" baseline="2777" dirty="0">
                <a:latin typeface="Arial"/>
                <a:cs typeface="Arial"/>
              </a:rPr>
              <a:t>e</a:t>
            </a:r>
            <a:r>
              <a:rPr sz="1125" b="1" baseline="2777" dirty="0">
                <a:latin typeface="Times New Roman"/>
                <a:cs typeface="Times New Roman"/>
              </a:rPr>
              <a:t>	</a:t>
            </a:r>
            <a:r>
              <a:rPr sz="750" b="1" spc="-8" dirty="0">
                <a:latin typeface="Arial"/>
                <a:cs typeface="Arial"/>
              </a:rPr>
              <a:t>Clo</a:t>
            </a:r>
            <a:r>
              <a:rPr sz="750" b="1" spc="-11" dirty="0">
                <a:latin typeface="Arial"/>
                <a:cs typeface="Arial"/>
              </a:rPr>
              <a:t>se</a:t>
            </a:r>
            <a:endParaRPr sz="750">
              <a:latin typeface="Arial"/>
              <a:cs typeface="Arial"/>
            </a:endParaRPr>
          </a:p>
        </p:txBody>
      </p:sp>
      <p:sp>
        <p:nvSpPr>
          <p:cNvPr id="17474" name="object 66"/>
          <p:cNvSpPr>
            <a:spLocks noChangeArrowheads="1"/>
          </p:cNvSpPr>
          <p:nvPr/>
        </p:nvSpPr>
        <p:spPr bwMode="auto">
          <a:xfrm>
            <a:off x="6269832" y="4462463"/>
            <a:ext cx="627460" cy="154781"/>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67" name="object 67"/>
          <p:cNvSpPr txBox="1"/>
          <p:nvPr/>
        </p:nvSpPr>
        <p:spPr>
          <a:xfrm>
            <a:off x="6269832" y="4462463"/>
            <a:ext cx="627460" cy="138499"/>
          </a:xfrm>
          <a:prstGeom prst="rect">
            <a:avLst/>
          </a:prstGeom>
          <a:ln w="9524">
            <a:solidFill>
              <a:srgbClr val="000000"/>
            </a:solidFill>
          </a:ln>
        </p:spPr>
        <p:txBody>
          <a:bodyPr lIns="0" tIns="0" rIns="0" bIns="0">
            <a:spAutoFit/>
          </a:bodyPr>
          <a:lstStyle/>
          <a:p>
            <a:pPr marL="89535">
              <a:defRPr/>
            </a:pPr>
            <a:r>
              <a:rPr sz="900" b="1" spc="-8" dirty="0">
                <a:latin typeface="Arial"/>
                <a:cs typeface="Arial"/>
              </a:rPr>
              <a:t>Session</a:t>
            </a:r>
            <a:endParaRPr sz="900">
              <a:latin typeface="Arial"/>
              <a:cs typeface="Arial"/>
            </a:endParaRPr>
          </a:p>
        </p:txBody>
      </p:sp>
      <p:sp>
        <p:nvSpPr>
          <p:cNvPr id="68" name="object 68"/>
          <p:cNvSpPr txBox="1"/>
          <p:nvPr/>
        </p:nvSpPr>
        <p:spPr>
          <a:xfrm>
            <a:off x="6122194" y="4616054"/>
            <a:ext cx="872729" cy="115416"/>
          </a:xfrm>
          <a:prstGeom prst="rect">
            <a:avLst/>
          </a:prstGeom>
        </p:spPr>
        <p:txBody>
          <a:bodyPr lIns="0" tIns="0" rIns="0" bIns="0">
            <a:spAutoFit/>
          </a:bodyPr>
          <a:lstStyle/>
          <a:p>
            <a:pPr marL="9525">
              <a:tabLst>
                <a:tab pos="603409" algn="l"/>
              </a:tabLst>
              <a:defRPr/>
            </a:pPr>
            <a:r>
              <a:rPr sz="1125" b="1" spc="-17" baseline="2777" dirty="0">
                <a:latin typeface="Arial"/>
                <a:cs typeface="Arial"/>
              </a:rPr>
              <a:t>Creat</a:t>
            </a:r>
            <a:r>
              <a:rPr sz="1125" b="1" spc="-11" baseline="2777" dirty="0">
                <a:latin typeface="Arial"/>
                <a:cs typeface="Arial"/>
              </a:rPr>
              <a:t>e</a:t>
            </a:r>
            <a:r>
              <a:rPr sz="1125" b="1" baseline="2777" dirty="0">
                <a:latin typeface="Times New Roman"/>
                <a:cs typeface="Times New Roman"/>
              </a:rPr>
              <a:t>	</a:t>
            </a:r>
            <a:r>
              <a:rPr sz="750" b="1" spc="-8" dirty="0">
                <a:latin typeface="Arial"/>
                <a:cs typeface="Arial"/>
              </a:rPr>
              <a:t>Clo</a:t>
            </a:r>
            <a:r>
              <a:rPr sz="750" b="1" spc="-11" dirty="0">
                <a:latin typeface="Arial"/>
                <a:cs typeface="Arial"/>
              </a:rPr>
              <a:t>se</a:t>
            </a:r>
            <a:endParaRPr sz="750">
              <a:latin typeface="Arial"/>
              <a:cs typeface="Arial"/>
            </a:endParaRPr>
          </a:p>
        </p:txBody>
      </p:sp>
      <p:sp>
        <p:nvSpPr>
          <p:cNvPr id="17477" name="object 69"/>
          <p:cNvSpPr>
            <a:spLocks noChangeArrowheads="1"/>
          </p:cNvSpPr>
          <p:nvPr/>
        </p:nvSpPr>
        <p:spPr bwMode="auto">
          <a:xfrm>
            <a:off x="7350919" y="4462463"/>
            <a:ext cx="626269" cy="154781"/>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70" name="object 70"/>
          <p:cNvSpPr txBox="1"/>
          <p:nvPr/>
        </p:nvSpPr>
        <p:spPr>
          <a:xfrm>
            <a:off x="7350919" y="4462463"/>
            <a:ext cx="626269" cy="138499"/>
          </a:xfrm>
          <a:prstGeom prst="rect">
            <a:avLst/>
          </a:prstGeom>
          <a:ln w="9524">
            <a:solidFill>
              <a:srgbClr val="000000"/>
            </a:solidFill>
          </a:ln>
        </p:spPr>
        <p:txBody>
          <a:bodyPr lIns="0" tIns="0" rIns="0" bIns="0">
            <a:spAutoFit/>
          </a:bodyPr>
          <a:lstStyle/>
          <a:p>
            <a:pPr marL="90011">
              <a:defRPr/>
            </a:pPr>
            <a:r>
              <a:rPr sz="900" b="1" spc="-8" dirty="0">
                <a:latin typeface="Arial"/>
                <a:cs typeface="Arial"/>
              </a:rPr>
              <a:t>Session</a:t>
            </a:r>
            <a:endParaRPr sz="900">
              <a:latin typeface="Arial"/>
              <a:cs typeface="Arial"/>
            </a:endParaRPr>
          </a:p>
        </p:txBody>
      </p:sp>
      <p:sp>
        <p:nvSpPr>
          <p:cNvPr id="71" name="object 71"/>
          <p:cNvSpPr txBox="1"/>
          <p:nvPr/>
        </p:nvSpPr>
        <p:spPr>
          <a:xfrm>
            <a:off x="7203281" y="4616054"/>
            <a:ext cx="871538" cy="115416"/>
          </a:xfrm>
          <a:prstGeom prst="rect">
            <a:avLst/>
          </a:prstGeom>
        </p:spPr>
        <p:txBody>
          <a:bodyPr lIns="0" tIns="0" rIns="0" bIns="0">
            <a:spAutoFit/>
          </a:bodyPr>
          <a:lstStyle/>
          <a:p>
            <a:pPr marL="9525">
              <a:tabLst>
                <a:tab pos="603409" algn="l"/>
              </a:tabLst>
              <a:defRPr/>
            </a:pPr>
            <a:r>
              <a:rPr sz="1125" b="1" spc="-17" baseline="2777" dirty="0">
                <a:latin typeface="Arial"/>
                <a:cs typeface="Arial"/>
              </a:rPr>
              <a:t>Creat</a:t>
            </a:r>
            <a:r>
              <a:rPr sz="1125" b="1" spc="-11" baseline="2777" dirty="0">
                <a:latin typeface="Arial"/>
                <a:cs typeface="Arial"/>
              </a:rPr>
              <a:t>e</a:t>
            </a:r>
            <a:r>
              <a:rPr sz="1125" b="1" baseline="2777" dirty="0">
                <a:latin typeface="Times New Roman"/>
                <a:cs typeface="Times New Roman"/>
              </a:rPr>
              <a:t>	</a:t>
            </a:r>
            <a:r>
              <a:rPr sz="750" b="1" spc="-8" dirty="0">
                <a:latin typeface="Arial"/>
                <a:cs typeface="Arial"/>
              </a:rPr>
              <a:t>Clo</a:t>
            </a:r>
            <a:r>
              <a:rPr sz="750" b="1" spc="-11" dirty="0">
                <a:latin typeface="Arial"/>
                <a:cs typeface="Arial"/>
              </a:rPr>
              <a:t>se</a:t>
            </a:r>
            <a:endParaRPr sz="750">
              <a:latin typeface="Arial"/>
              <a:cs typeface="Arial"/>
            </a:endParaRPr>
          </a:p>
        </p:txBody>
      </p:sp>
      <p:sp>
        <p:nvSpPr>
          <p:cNvPr id="17480" name="object 72"/>
          <p:cNvSpPr>
            <a:spLocks/>
          </p:cNvSpPr>
          <p:nvPr/>
        </p:nvSpPr>
        <p:spPr bwMode="auto">
          <a:xfrm>
            <a:off x="5868591" y="3608785"/>
            <a:ext cx="377428" cy="402431"/>
          </a:xfrm>
          <a:custGeom>
            <a:avLst/>
            <a:gdLst>
              <a:gd name="T0" fmla="*/ 0 w 504190"/>
              <a:gd name="T1" fmla="*/ 83951 h 536575"/>
              <a:gd name="T2" fmla="*/ 10660 w 504190"/>
              <a:gd name="T3" fmla="*/ 42977 h 536575"/>
              <a:gd name="T4" fmla="*/ 38832 w 504190"/>
              <a:gd name="T5" fmla="*/ 13140 h 536575"/>
              <a:gd name="T6" fmla="*/ 78803 w 504190"/>
              <a:gd name="T7" fmla="*/ 154 h 536575"/>
              <a:gd name="T8" fmla="*/ 419983 w 504190"/>
              <a:gd name="T9" fmla="*/ 0 h 536575"/>
              <a:gd name="T10" fmla="*/ 434517 w 504190"/>
              <a:gd name="T11" fmla="*/ 1252 h 536575"/>
              <a:gd name="T12" fmla="*/ 472438 w 504190"/>
              <a:gd name="T13" fmla="*/ 18358 h 536575"/>
              <a:gd name="T14" fmla="*/ 497363 w 504190"/>
              <a:gd name="T15" fmla="*/ 51051 h 536575"/>
              <a:gd name="T16" fmla="*/ 504078 w 504190"/>
              <a:gd name="T17" fmla="*/ 452496 h 536575"/>
              <a:gd name="T18" fmla="*/ 502822 w 504190"/>
              <a:gd name="T19" fmla="*/ 467050 h 536575"/>
              <a:gd name="T20" fmla="*/ 485689 w 504190"/>
              <a:gd name="T21" fmla="*/ 504964 h 536575"/>
              <a:gd name="T22" fmla="*/ 452974 w 504190"/>
              <a:gd name="T23" fmla="*/ 529853 h 536575"/>
              <a:gd name="T24" fmla="*/ 83941 w 504190"/>
              <a:gd name="T25" fmla="*/ 536579 h 536575"/>
              <a:gd name="T26" fmla="*/ 69411 w 504190"/>
              <a:gd name="T27" fmla="*/ 535325 h 536575"/>
              <a:gd name="T28" fmla="*/ 31541 w 504190"/>
              <a:gd name="T29" fmla="*/ 518202 h 536575"/>
              <a:gd name="T30" fmla="*/ 6686 w 504190"/>
              <a:gd name="T31" fmla="*/ 485455 h 536575"/>
              <a:gd name="T32" fmla="*/ 0 w 504190"/>
              <a:gd name="T33" fmla="*/ 83951 h 536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190" h="536575">
                <a:moveTo>
                  <a:pt x="0" y="83951"/>
                </a:moveTo>
                <a:lnTo>
                  <a:pt x="10660" y="42977"/>
                </a:lnTo>
                <a:lnTo>
                  <a:pt x="38832" y="13140"/>
                </a:lnTo>
                <a:lnTo>
                  <a:pt x="78803" y="154"/>
                </a:lnTo>
                <a:lnTo>
                  <a:pt x="419983" y="0"/>
                </a:lnTo>
                <a:lnTo>
                  <a:pt x="434517" y="1252"/>
                </a:lnTo>
                <a:lnTo>
                  <a:pt x="472438" y="18358"/>
                </a:lnTo>
                <a:lnTo>
                  <a:pt x="497363" y="51051"/>
                </a:lnTo>
                <a:lnTo>
                  <a:pt x="504078" y="452496"/>
                </a:lnTo>
                <a:lnTo>
                  <a:pt x="502822" y="467050"/>
                </a:lnTo>
                <a:lnTo>
                  <a:pt x="485689" y="504964"/>
                </a:lnTo>
                <a:lnTo>
                  <a:pt x="452974" y="529853"/>
                </a:lnTo>
                <a:lnTo>
                  <a:pt x="83941" y="536579"/>
                </a:lnTo>
                <a:lnTo>
                  <a:pt x="69411" y="535325"/>
                </a:lnTo>
                <a:lnTo>
                  <a:pt x="31541" y="518202"/>
                </a:lnTo>
                <a:lnTo>
                  <a:pt x="6686" y="485455"/>
                </a:lnTo>
                <a:lnTo>
                  <a:pt x="0" y="83951"/>
                </a:lnTo>
                <a:close/>
              </a:path>
            </a:pathLst>
          </a:custGeom>
          <a:noFill/>
          <a:ln w="19049">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7481" name="object 73"/>
          <p:cNvSpPr>
            <a:spLocks/>
          </p:cNvSpPr>
          <p:nvPr/>
        </p:nvSpPr>
        <p:spPr bwMode="auto">
          <a:xfrm>
            <a:off x="6786563" y="3605213"/>
            <a:ext cx="592931" cy="402431"/>
          </a:xfrm>
          <a:custGeom>
            <a:avLst/>
            <a:gdLst>
              <a:gd name="T0" fmla="*/ 0 w 790575"/>
              <a:gd name="T1" fmla="*/ 89416 h 536575"/>
              <a:gd name="T2" fmla="*/ 10056 w 790575"/>
              <a:gd name="T3" fmla="*/ 48148 h 536575"/>
              <a:gd name="T4" fmla="*/ 36880 w 790575"/>
              <a:gd name="T5" fmla="*/ 17028 h 536575"/>
              <a:gd name="T6" fmla="*/ 75453 w 790575"/>
              <a:gd name="T7" fmla="*/ 1079 h 536575"/>
              <a:gd name="T8" fmla="*/ 700521 w 790575"/>
              <a:gd name="T9" fmla="*/ 0 h 536575"/>
              <a:gd name="T10" fmla="*/ 715087 w 790575"/>
              <a:gd name="T11" fmla="*/ 1178 h 536575"/>
              <a:gd name="T12" fmla="*/ 753543 w 790575"/>
              <a:gd name="T13" fmla="*/ 17365 h 536575"/>
              <a:gd name="T14" fmla="*/ 780210 w 790575"/>
              <a:gd name="T15" fmla="*/ 48634 h 536575"/>
              <a:gd name="T16" fmla="*/ 790041 w 790575"/>
              <a:gd name="T17" fmla="*/ 447044 h 536575"/>
              <a:gd name="T18" fmla="*/ 788861 w 790575"/>
              <a:gd name="T19" fmla="*/ 461598 h 536575"/>
              <a:gd name="T20" fmla="*/ 772659 w 790575"/>
              <a:gd name="T21" fmla="*/ 500037 h 536575"/>
              <a:gd name="T22" fmla="*/ 741381 w 790575"/>
              <a:gd name="T23" fmla="*/ 526712 h 536575"/>
              <a:gd name="T24" fmla="*/ 89397 w 790575"/>
              <a:gd name="T25" fmla="*/ 536579 h 536575"/>
              <a:gd name="T26" fmla="*/ 74835 w 790575"/>
              <a:gd name="T27" fmla="*/ 535397 h 536575"/>
              <a:gd name="T28" fmla="*/ 36418 w 790575"/>
              <a:gd name="T29" fmla="*/ 519166 h 536575"/>
              <a:gd name="T30" fmla="*/ 9804 w 790575"/>
              <a:gd name="T31" fmla="*/ 487844 h 536575"/>
              <a:gd name="T32" fmla="*/ 0 w 790575"/>
              <a:gd name="T33" fmla="*/ 89416 h 536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575" h="536575">
                <a:moveTo>
                  <a:pt x="0" y="89416"/>
                </a:moveTo>
                <a:lnTo>
                  <a:pt x="10056" y="48148"/>
                </a:lnTo>
                <a:lnTo>
                  <a:pt x="36880" y="17028"/>
                </a:lnTo>
                <a:lnTo>
                  <a:pt x="75453" y="1079"/>
                </a:lnTo>
                <a:lnTo>
                  <a:pt x="700521" y="0"/>
                </a:lnTo>
                <a:lnTo>
                  <a:pt x="715087" y="1178"/>
                </a:lnTo>
                <a:lnTo>
                  <a:pt x="753543" y="17365"/>
                </a:lnTo>
                <a:lnTo>
                  <a:pt x="780210" y="48634"/>
                </a:lnTo>
                <a:lnTo>
                  <a:pt x="790041" y="447044"/>
                </a:lnTo>
                <a:lnTo>
                  <a:pt x="788861" y="461598"/>
                </a:lnTo>
                <a:lnTo>
                  <a:pt x="772659" y="500037"/>
                </a:lnTo>
                <a:lnTo>
                  <a:pt x="741381" y="526712"/>
                </a:lnTo>
                <a:lnTo>
                  <a:pt x="89397" y="536579"/>
                </a:lnTo>
                <a:lnTo>
                  <a:pt x="74835" y="535397"/>
                </a:lnTo>
                <a:lnTo>
                  <a:pt x="36418" y="519166"/>
                </a:lnTo>
                <a:lnTo>
                  <a:pt x="9804" y="487844"/>
                </a:lnTo>
                <a:lnTo>
                  <a:pt x="0" y="89416"/>
                </a:lnTo>
                <a:close/>
              </a:path>
            </a:pathLst>
          </a:custGeom>
          <a:noFill/>
          <a:ln w="19049">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74" name="object 74"/>
          <p:cNvSpPr>
            <a:spLocks noGrp="1"/>
          </p:cNvSpPr>
          <p:nvPr>
            <p:ph type="sldNum" sz="quarter" idx="12"/>
          </p:nvPr>
        </p:nvSpPr>
        <p:spPr/>
        <p:txBody>
          <a:bodyPr/>
          <a:lstStyle>
            <a:lvl1pPr marL="19050">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fld id="{F4CA4631-114D-4E75-9215-038C5FCE3D53}" type="slidenum">
              <a:rPr lang="en-US" altLang="en-US">
                <a:latin typeface="Arial" panose="020B0604020202020204" pitchFamily="34" charset="0"/>
              </a:rPr>
              <a:pPr/>
              <a:t>16</a:t>
            </a:fld>
            <a:r>
              <a:rPr lang="en-US" altLang="en-US">
                <a:latin typeface="Arial" panose="020B0604020202020204" pitchFamily="34" charset="0"/>
              </a:rPr>
              <a:t>/24</a:t>
            </a:r>
          </a:p>
          <a:p>
            <a:r>
              <a:rPr lang="en-US" altLang="en-US">
                <a:latin typeface="Arial" panose="020B0604020202020204" pitchFamily="34" charset="0"/>
              </a:rPr>
              <a:t>Rev.</a:t>
            </a:r>
            <a:r>
              <a:rPr lang="en-US" altLang="en-US">
                <a:latin typeface="Times New Roman" panose="02020603050405020304" pitchFamily="18" charset="0"/>
                <a:cs typeface="Times New Roman" panose="02020603050405020304" pitchFamily="18" charset="0"/>
              </a:rPr>
              <a:t> </a:t>
            </a:r>
            <a:r>
              <a:rPr lang="en-US" altLang="en-US">
                <a:latin typeface="Arial" panose="020B0604020202020204" pitchFamily="34" charset="0"/>
              </a:rPr>
              <a:t>1.90</a:t>
            </a:r>
          </a:p>
        </p:txBody>
      </p:sp>
    </p:spTree>
    <p:extLst>
      <p:ext uri="{BB962C8B-B14F-4D97-AF65-F5344CB8AC3E}">
        <p14:creationId xmlns:p14="http://schemas.microsoft.com/office/powerpoint/2010/main" val="77010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vert="horz" rtlCol="0"/>
          <a:lstStyle/>
          <a:p>
            <a:pPr marL="9525">
              <a:spcBef>
                <a:spcPts val="0"/>
              </a:spcBef>
              <a:defRPr/>
            </a:pPr>
            <a:r>
              <a:rPr lang="en-US" altLang="en-US" sz="2400" dirty="0" smtClean="0">
                <a:latin typeface="Arial" panose="020B0604020202020204" pitchFamily="34" charset="0"/>
              </a:rPr>
              <a:t>JMS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robustness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features</a:t>
            </a:r>
            <a:endParaRPr spc="-4" dirty="0"/>
          </a:p>
        </p:txBody>
      </p:sp>
      <p:sp>
        <p:nvSpPr>
          <p:cNvPr id="4" name="object 4"/>
          <p:cNvSpPr txBox="1"/>
          <p:nvPr/>
        </p:nvSpPr>
        <p:spPr>
          <a:xfrm>
            <a:off x="457081" y="914460"/>
            <a:ext cx="8227457" cy="2062103"/>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19"/>
              </a:spcBef>
            </a:pPr>
            <a:r>
              <a:rPr lang="en-US" altLang="en-US" sz="1200" b="1" dirty="0">
                <a:solidFill>
                  <a:srgbClr val="000000"/>
                </a:solidFill>
                <a:latin typeface="HP Simplified" pitchFamily="34" charset="0"/>
              </a:rPr>
              <a:t>T</a:t>
            </a:r>
            <a:r>
              <a:rPr lang="en-US" altLang="en-US" sz="1300" b="1" dirty="0" smtClean="0">
                <a:solidFill>
                  <a:srgbClr val="000000"/>
                </a:solidFill>
                <a:latin typeface="HP Simplified" pitchFamily="34" charset="0"/>
              </a:rPr>
              <a:t>ransactions</a:t>
            </a:r>
            <a:r>
              <a:rPr lang="en-US" altLang="en-US" sz="1200" dirty="0" smtClean="0">
                <a:solidFill>
                  <a:srgbClr val="000000"/>
                </a:solidFill>
                <a:latin typeface="HP Simplified" pitchFamily="34" charset="0"/>
              </a:rPr>
              <a:t> </a:t>
            </a:r>
            <a:r>
              <a:rPr lang="en-US" altLang="en-US" sz="1300" b="1" dirty="0" smtClean="0">
                <a:solidFill>
                  <a:srgbClr val="000000"/>
                </a:solidFill>
                <a:latin typeface="HP Simplified" pitchFamily="34" charset="0"/>
              </a:rPr>
              <a:t>:</a:t>
            </a:r>
            <a:endParaRPr lang="en-US" altLang="en-US" sz="1300" b="1" dirty="0">
              <a:solidFill>
                <a:srgbClr val="000000"/>
              </a:solidFill>
              <a:latin typeface="HP Simplified" pitchFamily="34" charset="0"/>
            </a:endParaRPr>
          </a:p>
          <a:p>
            <a:r>
              <a:rPr lang="en-US" altLang="en-US" sz="1200" dirty="0">
                <a:solidFill>
                  <a:srgbClr val="000000"/>
                </a:solidFill>
                <a:latin typeface="HP Simplified" pitchFamily="34" charset="0"/>
              </a:rPr>
              <a:t>Transactions allow grouping a series of operations together into an atomic unit of work.</a:t>
            </a:r>
          </a:p>
          <a:p>
            <a:r>
              <a:rPr lang="en-US" altLang="en-US" sz="1200" dirty="0">
                <a:solidFill>
                  <a:srgbClr val="000000"/>
                </a:solidFill>
                <a:latin typeface="HP Simplified" pitchFamily="34" charset="0"/>
              </a:rPr>
              <a:t>If one of the operations in the transaction fails, it can be rolled back (effects of all operations in the transaction are undone).</a:t>
            </a:r>
          </a:p>
          <a:p>
            <a:pPr marL="184150" indent="-171450">
              <a:buFont typeface="Arial" panose="020B0604020202020204" pitchFamily="34" charset="0"/>
              <a:buChar char="•"/>
            </a:pPr>
            <a:r>
              <a:rPr lang="en-US" altLang="en-US" sz="1200" dirty="0">
                <a:solidFill>
                  <a:srgbClr val="000000"/>
                </a:solidFill>
                <a:latin typeface="HP Simplified" pitchFamily="34" charset="0"/>
              </a:rPr>
              <a:t>All produced messages are destroyed and all consumed messages are recovered (unless they</a:t>
            </a:r>
          </a:p>
          <a:p>
            <a:r>
              <a:rPr lang="en-US" altLang="en-US" sz="1200" dirty="0" smtClean="0">
                <a:solidFill>
                  <a:srgbClr val="000000"/>
                </a:solidFill>
                <a:latin typeface="HP Simplified" pitchFamily="34" charset="0"/>
              </a:rPr>
              <a:t>      have </a:t>
            </a:r>
            <a:r>
              <a:rPr lang="en-US" altLang="en-US" sz="1200" dirty="0">
                <a:solidFill>
                  <a:srgbClr val="000000"/>
                </a:solidFill>
                <a:latin typeface="HP Simplified" pitchFamily="34" charset="0"/>
              </a:rPr>
              <a:t>expired).</a:t>
            </a:r>
          </a:p>
          <a:p>
            <a:pPr marL="184150" indent="-171450">
              <a:buFont typeface="Arial" panose="020B0604020202020204" pitchFamily="34" charset="0"/>
              <a:buChar char="•"/>
            </a:pPr>
            <a:r>
              <a:rPr lang="en-US" altLang="en-US" sz="1200" dirty="0">
                <a:solidFill>
                  <a:srgbClr val="000000"/>
                </a:solidFill>
                <a:latin typeface="HP Simplified" pitchFamily="34" charset="0"/>
              </a:rPr>
              <a:t>If all operations are successful, a transaction commit means that all produced messages are sent and all consumed messages are acknowledged.</a:t>
            </a:r>
          </a:p>
          <a:p>
            <a:pPr>
              <a:spcBef>
                <a:spcPts val="19"/>
              </a:spcBef>
            </a:pPr>
            <a:endParaRPr lang="en-US" altLang="en-US" sz="1200" dirty="0">
              <a:solidFill>
                <a:srgbClr val="000000"/>
              </a:solidFill>
              <a:latin typeface="HP Simplified" pitchFamily="34" charset="0"/>
            </a:endParaRPr>
          </a:p>
          <a:p>
            <a:r>
              <a:rPr lang="en-US" altLang="en-US" sz="1300" b="1" dirty="0" smtClean="0">
                <a:solidFill>
                  <a:srgbClr val="000000"/>
                </a:solidFill>
                <a:latin typeface="HP Simplified" pitchFamily="34" charset="0"/>
              </a:rPr>
              <a:t>Note:  </a:t>
            </a:r>
            <a:r>
              <a:rPr lang="en-US" altLang="en-US" sz="1200" dirty="0">
                <a:solidFill>
                  <a:srgbClr val="000000"/>
                </a:solidFill>
                <a:latin typeface="HP Simplified" pitchFamily="34" charset="0"/>
              </a:rPr>
              <a:t>Transactions can not be combined with a request-reply mechanism where the production of the next message depends on the successful reception of a reply. A message in a transaction is only sent upon the call of the commit() method, therefore a transaction may only contain message send or receive operations.</a:t>
            </a:r>
          </a:p>
        </p:txBody>
      </p:sp>
      <p:sp>
        <p:nvSpPr>
          <p:cNvPr id="18437" name="object 5"/>
          <p:cNvSpPr>
            <a:spLocks noChangeArrowheads="1"/>
          </p:cNvSpPr>
          <p:nvPr/>
        </p:nvSpPr>
        <p:spPr bwMode="auto">
          <a:xfrm>
            <a:off x="2087166" y="3557588"/>
            <a:ext cx="864394" cy="54054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6" name="object 6"/>
          <p:cNvSpPr txBox="1"/>
          <p:nvPr/>
        </p:nvSpPr>
        <p:spPr>
          <a:xfrm>
            <a:off x="2087166" y="3557587"/>
            <a:ext cx="864394" cy="184666"/>
          </a:xfrm>
          <a:prstGeom prst="rect">
            <a:avLst/>
          </a:prstGeom>
          <a:ln w="9524">
            <a:solidFill>
              <a:srgbClr val="000000"/>
            </a:solidFill>
          </a:ln>
        </p:spPr>
        <p:txBody>
          <a:bodyPr lIns="0" tIns="0" rIns="0" bIns="0">
            <a:spAutoFit/>
          </a:bodyPr>
          <a:lstStyle/>
          <a:p>
            <a:pPr marL="152400">
              <a:defRPr/>
            </a:pPr>
            <a:r>
              <a:rPr sz="1200" b="1" spc="-11" dirty="0">
                <a:latin typeface="Arial"/>
                <a:cs typeface="Arial"/>
              </a:rPr>
              <a:t>Clie</a:t>
            </a:r>
            <a:r>
              <a:rPr sz="1200" b="1" spc="-15" dirty="0">
                <a:latin typeface="Arial"/>
                <a:cs typeface="Arial"/>
              </a:rPr>
              <a:t>n</a:t>
            </a:r>
            <a:r>
              <a:rPr sz="1200" b="1" spc="-8" dirty="0">
                <a:latin typeface="Arial"/>
                <a:cs typeface="Arial"/>
              </a:rPr>
              <a:t>t</a:t>
            </a:r>
            <a:r>
              <a:rPr sz="1200" b="1" spc="45" dirty="0">
                <a:latin typeface="Times New Roman"/>
                <a:cs typeface="Times New Roman"/>
              </a:rPr>
              <a:t> </a:t>
            </a:r>
            <a:r>
              <a:rPr sz="1200" b="1" spc="-8" dirty="0">
                <a:latin typeface="Arial"/>
                <a:cs typeface="Arial"/>
              </a:rPr>
              <a:t>1</a:t>
            </a:r>
            <a:endParaRPr sz="1200">
              <a:latin typeface="Arial"/>
              <a:cs typeface="Arial"/>
            </a:endParaRPr>
          </a:p>
        </p:txBody>
      </p:sp>
      <p:sp>
        <p:nvSpPr>
          <p:cNvPr id="18439" name="object 7"/>
          <p:cNvSpPr>
            <a:spLocks noChangeArrowheads="1"/>
          </p:cNvSpPr>
          <p:nvPr/>
        </p:nvSpPr>
        <p:spPr bwMode="auto">
          <a:xfrm>
            <a:off x="4164806" y="3654029"/>
            <a:ext cx="677466" cy="32027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8440" name="object 8"/>
          <p:cNvSpPr>
            <a:spLocks/>
          </p:cNvSpPr>
          <p:nvPr/>
        </p:nvSpPr>
        <p:spPr bwMode="auto">
          <a:xfrm>
            <a:off x="4164806" y="3654029"/>
            <a:ext cx="677466" cy="320278"/>
          </a:xfrm>
          <a:custGeom>
            <a:avLst/>
            <a:gdLst>
              <a:gd name="T0" fmla="*/ 0 w 903604"/>
              <a:gd name="T1" fmla="*/ 0 h 427989"/>
              <a:gd name="T2" fmla="*/ 903488 w 903604"/>
              <a:gd name="T3" fmla="*/ 0 h 427989"/>
              <a:gd name="T4" fmla="*/ 899800 w 903604"/>
              <a:gd name="T5" fmla="*/ 427994 h 427989"/>
              <a:gd name="T6" fmla="*/ 0 w 903604"/>
              <a:gd name="T7" fmla="*/ 427994 h 427989"/>
            </a:gdLst>
            <a:ahLst/>
            <a:cxnLst>
              <a:cxn ang="0">
                <a:pos x="T0" y="T1"/>
              </a:cxn>
              <a:cxn ang="0">
                <a:pos x="T2" y="T3"/>
              </a:cxn>
              <a:cxn ang="0">
                <a:pos x="T4" y="T5"/>
              </a:cxn>
              <a:cxn ang="0">
                <a:pos x="T6" y="T7"/>
              </a:cxn>
            </a:cxnLst>
            <a:rect l="0" t="0" r="r" b="b"/>
            <a:pathLst>
              <a:path w="903604" h="427989">
                <a:moveTo>
                  <a:pt x="0" y="0"/>
                </a:moveTo>
                <a:lnTo>
                  <a:pt x="903488" y="0"/>
                </a:lnTo>
                <a:lnTo>
                  <a:pt x="899800" y="427994"/>
                </a:lnTo>
                <a:lnTo>
                  <a:pt x="0" y="427994"/>
                </a:lnTo>
              </a:path>
            </a:pathLst>
          </a:custGeom>
          <a:noFill/>
          <a:ln w="2857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8441" name="object 9"/>
          <p:cNvSpPr>
            <a:spLocks/>
          </p:cNvSpPr>
          <p:nvPr/>
        </p:nvSpPr>
        <p:spPr bwMode="auto">
          <a:xfrm>
            <a:off x="4731544" y="3706416"/>
            <a:ext cx="0" cy="216694"/>
          </a:xfrm>
          <a:custGeom>
            <a:avLst/>
            <a:gdLst>
              <a:gd name="T0" fmla="*/ 0 h 288289"/>
              <a:gd name="T1" fmla="*/ 288035 h 288289"/>
            </a:gdLst>
            <a:ahLst/>
            <a:cxnLst>
              <a:cxn ang="0">
                <a:pos x="0" y="T0"/>
              </a:cxn>
              <a:cxn ang="0">
                <a:pos x="0" y="T1"/>
              </a:cxn>
            </a:cxnLst>
            <a:rect l="0" t="0" r="r" b="b"/>
            <a:pathLst>
              <a:path h="288289">
                <a:moveTo>
                  <a:pt x="0" y="0"/>
                </a:moveTo>
                <a:lnTo>
                  <a:pt x="0" y="288035"/>
                </a:lnTo>
              </a:path>
            </a:pathLst>
          </a:custGeom>
          <a:noFill/>
          <a:ln w="380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8442" name="object 10"/>
          <p:cNvSpPr>
            <a:spLocks/>
          </p:cNvSpPr>
          <p:nvPr/>
        </p:nvSpPr>
        <p:spPr bwMode="auto">
          <a:xfrm>
            <a:off x="4624388" y="3706416"/>
            <a:ext cx="0" cy="216694"/>
          </a:xfrm>
          <a:custGeom>
            <a:avLst/>
            <a:gdLst>
              <a:gd name="T0" fmla="*/ 0 h 288289"/>
              <a:gd name="T1" fmla="*/ 288035 h 288289"/>
            </a:gdLst>
            <a:ahLst/>
            <a:cxnLst>
              <a:cxn ang="0">
                <a:pos x="0" y="T0"/>
              </a:cxn>
              <a:cxn ang="0">
                <a:pos x="0" y="T1"/>
              </a:cxn>
            </a:cxnLst>
            <a:rect l="0" t="0" r="r" b="b"/>
            <a:pathLst>
              <a:path h="288289">
                <a:moveTo>
                  <a:pt x="0" y="0"/>
                </a:moveTo>
                <a:lnTo>
                  <a:pt x="0" y="288035"/>
                </a:lnTo>
              </a:path>
            </a:pathLst>
          </a:custGeom>
          <a:noFill/>
          <a:ln w="380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8443" name="object 11"/>
          <p:cNvSpPr>
            <a:spLocks/>
          </p:cNvSpPr>
          <p:nvPr/>
        </p:nvSpPr>
        <p:spPr bwMode="auto">
          <a:xfrm>
            <a:off x="4516041" y="3706416"/>
            <a:ext cx="0" cy="216694"/>
          </a:xfrm>
          <a:custGeom>
            <a:avLst/>
            <a:gdLst>
              <a:gd name="T0" fmla="*/ 0 h 288289"/>
              <a:gd name="T1" fmla="*/ 288035 h 288289"/>
            </a:gdLst>
            <a:ahLst/>
            <a:cxnLst>
              <a:cxn ang="0">
                <a:pos x="0" y="T0"/>
              </a:cxn>
              <a:cxn ang="0">
                <a:pos x="0" y="T1"/>
              </a:cxn>
            </a:cxnLst>
            <a:rect l="0" t="0" r="r" b="b"/>
            <a:pathLst>
              <a:path h="288289">
                <a:moveTo>
                  <a:pt x="0" y="0"/>
                </a:moveTo>
                <a:lnTo>
                  <a:pt x="0" y="288035"/>
                </a:lnTo>
              </a:path>
            </a:pathLst>
          </a:custGeom>
          <a:noFill/>
          <a:ln w="380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8444" name="object 12"/>
          <p:cNvSpPr>
            <a:spLocks/>
          </p:cNvSpPr>
          <p:nvPr/>
        </p:nvSpPr>
        <p:spPr bwMode="auto">
          <a:xfrm>
            <a:off x="4407694" y="3706416"/>
            <a:ext cx="0" cy="216694"/>
          </a:xfrm>
          <a:custGeom>
            <a:avLst/>
            <a:gdLst>
              <a:gd name="T0" fmla="*/ 0 h 288289"/>
              <a:gd name="T1" fmla="*/ 288035 h 288289"/>
            </a:gdLst>
            <a:ahLst/>
            <a:cxnLst>
              <a:cxn ang="0">
                <a:pos x="0" y="T0"/>
              </a:cxn>
              <a:cxn ang="0">
                <a:pos x="0" y="T1"/>
              </a:cxn>
            </a:cxnLst>
            <a:rect l="0" t="0" r="r" b="b"/>
            <a:pathLst>
              <a:path h="288289">
                <a:moveTo>
                  <a:pt x="0" y="0"/>
                </a:moveTo>
                <a:lnTo>
                  <a:pt x="0" y="288035"/>
                </a:lnTo>
              </a:path>
            </a:pathLst>
          </a:custGeom>
          <a:noFill/>
          <a:ln w="380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3" name="object 13"/>
          <p:cNvSpPr txBox="1"/>
          <p:nvPr/>
        </p:nvSpPr>
        <p:spPr>
          <a:xfrm>
            <a:off x="4255294" y="3475435"/>
            <a:ext cx="490538" cy="184666"/>
          </a:xfrm>
          <a:prstGeom prst="rect">
            <a:avLst/>
          </a:prstGeom>
        </p:spPr>
        <p:txBody>
          <a:bodyPr lIns="0" tIns="0" rIns="0" bIns="0">
            <a:spAutoFit/>
          </a:bodyPr>
          <a:lstStyle/>
          <a:p>
            <a:pPr marL="9525">
              <a:defRPr/>
            </a:pPr>
            <a:r>
              <a:rPr sz="1200" b="1" spc="-19" dirty="0">
                <a:latin typeface="Arial"/>
                <a:cs typeface="Arial"/>
              </a:rPr>
              <a:t>Q</a:t>
            </a:r>
            <a:r>
              <a:rPr sz="1200" b="1" spc="-8" dirty="0">
                <a:latin typeface="Arial"/>
                <a:cs typeface="Arial"/>
              </a:rPr>
              <a:t>ue</a:t>
            </a:r>
            <a:r>
              <a:rPr sz="1200" b="1" spc="-15" dirty="0">
                <a:latin typeface="Arial"/>
                <a:cs typeface="Arial"/>
              </a:rPr>
              <a:t>u</a:t>
            </a:r>
            <a:r>
              <a:rPr sz="1200" b="1" spc="-8" dirty="0">
                <a:latin typeface="Arial"/>
                <a:cs typeface="Arial"/>
              </a:rPr>
              <a:t>e</a:t>
            </a:r>
            <a:endParaRPr sz="1200">
              <a:latin typeface="Arial"/>
              <a:cs typeface="Arial"/>
            </a:endParaRPr>
          </a:p>
        </p:txBody>
      </p:sp>
      <p:sp>
        <p:nvSpPr>
          <p:cNvPr id="18446" name="object 14"/>
          <p:cNvSpPr>
            <a:spLocks/>
          </p:cNvSpPr>
          <p:nvPr/>
        </p:nvSpPr>
        <p:spPr bwMode="auto">
          <a:xfrm>
            <a:off x="3059906" y="3694510"/>
            <a:ext cx="972741" cy="254794"/>
          </a:xfrm>
          <a:custGeom>
            <a:avLst/>
            <a:gdLst>
              <a:gd name="T0" fmla="*/ 1126876 w 1296670"/>
              <a:gd name="T1" fmla="*/ 0 h 339089"/>
              <a:gd name="T2" fmla="*/ 1126876 w 1296670"/>
              <a:gd name="T3" fmla="*/ 84581 h 339089"/>
              <a:gd name="T4" fmla="*/ 0 w 1296670"/>
              <a:gd name="T5" fmla="*/ 84581 h 339089"/>
              <a:gd name="T6" fmla="*/ 0 w 1296670"/>
              <a:gd name="T7" fmla="*/ 253995 h 339089"/>
              <a:gd name="T8" fmla="*/ 1126876 w 1296670"/>
              <a:gd name="T9" fmla="*/ 253995 h 339089"/>
              <a:gd name="T10" fmla="*/ 1126876 w 1296670"/>
              <a:gd name="T11" fmla="*/ 338577 h 339089"/>
              <a:gd name="T12" fmla="*/ 1296161 w 1296670"/>
              <a:gd name="T13" fmla="*/ 169295 h 339089"/>
              <a:gd name="T14" fmla="*/ 1126876 w 1296670"/>
              <a:gd name="T15" fmla="*/ 0 h 3390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6670" h="339089">
                <a:moveTo>
                  <a:pt x="1126876" y="0"/>
                </a:moveTo>
                <a:lnTo>
                  <a:pt x="1126876" y="84581"/>
                </a:lnTo>
                <a:lnTo>
                  <a:pt x="0" y="84581"/>
                </a:lnTo>
                <a:lnTo>
                  <a:pt x="0" y="253995"/>
                </a:lnTo>
                <a:lnTo>
                  <a:pt x="1126876" y="253995"/>
                </a:lnTo>
                <a:lnTo>
                  <a:pt x="1126876" y="338577"/>
                </a:lnTo>
                <a:lnTo>
                  <a:pt x="1296161" y="169295"/>
                </a:lnTo>
                <a:lnTo>
                  <a:pt x="1126876"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8447" name="object 15"/>
          <p:cNvSpPr>
            <a:spLocks/>
          </p:cNvSpPr>
          <p:nvPr/>
        </p:nvSpPr>
        <p:spPr bwMode="auto">
          <a:xfrm>
            <a:off x="3059906" y="3694510"/>
            <a:ext cx="972741" cy="254794"/>
          </a:xfrm>
          <a:custGeom>
            <a:avLst/>
            <a:gdLst>
              <a:gd name="T0" fmla="*/ 0 w 1296670"/>
              <a:gd name="T1" fmla="*/ 84581 h 339089"/>
              <a:gd name="T2" fmla="*/ 1126876 w 1296670"/>
              <a:gd name="T3" fmla="*/ 84581 h 339089"/>
              <a:gd name="T4" fmla="*/ 1126876 w 1296670"/>
              <a:gd name="T5" fmla="*/ 0 h 339089"/>
              <a:gd name="T6" fmla="*/ 1296161 w 1296670"/>
              <a:gd name="T7" fmla="*/ 169295 h 339089"/>
              <a:gd name="T8" fmla="*/ 1126876 w 1296670"/>
              <a:gd name="T9" fmla="*/ 338577 h 339089"/>
              <a:gd name="T10" fmla="*/ 1126876 w 1296670"/>
              <a:gd name="T11" fmla="*/ 253995 h 339089"/>
              <a:gd name="T12" fmla="*/ 0 w 1296670"/>
              <a:gd name="T13" fmla="*/ 253995 h 339089"/>
              <a:gd name="T14" fmla="*/ 0 w 1296670"/>
              <a:gd name="T15" fmla="*/ 84581 h 3390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6670" h="339089">
                <a:moveTo>
                  <a:pt x="0" y="84581"/>
                </a:moveTo>
                <a:lnTo>
                  <a:pt x="1126876" y="84581"/>
                </a:lnTo>
                <a:lnTo>
                  <a:pt x="1126876" y="0"/>
                </a:lnTo>
                <a:lnTo>
                  <a:pt x="1296161" y="169295"/>
                </a:lnTo>
                <a:lnTo>
                  <a:pt x="1126876" y="338577"/>
                </a:lnTo>
                <a:lnTo>
                  <a:pt x="1126876" y="253995"/>
                </a:lnTo>
                <a:lnTo>
                  <a:pt x="0" y="253995"/>
                </a:lnTo>
                <a:lnTo>
                  <a:pt x="0" y="84581"/>
                </a:lnTo>
                <a:close/>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6" name="object 16"/>
          <p:cNvSpPr txBox="1"/>
          <p:nvPr/>
        </p:nvSpPr>
        <p:spPr>
          <a:xfrm>
            <a:off x="3361135" y="3754041"/>
            <a:ext cx="321469" cy="150041"/>
          </a:xfrm>
          <a:prstGeom prst="rect">
            <a:avLst/>
          </a:prstGeom>
        </p:spPr>
        <p:txBody>
          <a:bodyPr lIns="0" tIns="0" rIns="0" bIns="0">
            <a:spAutoFit/>
          </a:bodyPr>
          <a:lstStyle/>
          <a:p>
            <a:pPr marL="9525">
              <a:defRPr/>
            </a:pPr>
            <a:r>
              <a:rPr sz="975" b="1" spc="-11" dirty="0">
                <a:latin typeface="Arial"/>
                <a:cs typeface="Arial"/>
              </a:rPr>
              <a:t>Send</a:t>
            </a:r>
            <a:endParaRPr sz="975">
              <a:latin typeface="Arial"/>
              <a:cs typeface="Arial"/>
            </a:endParaRPr>
          </a:p>
        </p:txBody>
      </p:sp>
      <p:sp>
        <p:nvSpPr>
          <p:cNvPr id="18449" name="object 17"/>
          <p:cNvSpPr>
            <a:spLocks noChangeArrowheads="1"/>
          </p:cNvSpPr>
          <p:nvPr/>
        </p:nvSpPr>
        <p:spPr bwMode="auto">
          <a:xfrm>
            <a:off x="6030516" y="3559969"/>
            <a:ext cx="863203" cy="540544"/>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8" name="object 18"/>
          <p:cNvSpPr txBox="1"/>
          <p:nvPr/>
        </p:nvSpPr>
        <p:spPr>
          <a:xfrm>
            <a:off x="6030516" y="3559969"/>
            <a:ext cx="864394" cy="184666"/>
          </a:xfrm>
          <a:prstGeom prst="rect">
            <a:avLst/>
          </a:prstGeom>
          <a:ln w="9524">
            <a:solidFill>
              <a:srgbClr val="000000"/>
            </a:solidFill>
          </a:ln>
        </p:spPr>
        <p:txBody>
          <a:bodyPr lIns="0" tIns="0" rIns="0" bIns="0">
            <a:spAutoFit/>
          </a:bodyPr>
          <a:lstStyle/>
          <a:p>
            <a:pPr marL="152876">
              <a:defRPr/>
            </a:pPr>
            <a:r>
              <a:rPr sz="1200" b="1" spc="-11" dirty="0">
                <a:latin typeface="Arial"/>
                <a:cs typeface="Arial"/>
              </a:rPr>
              <a:t>Clien</a:t>
            </a:r>
            <a:r>
              <a:rPr sz="1200" b="1" spc="-8" dirty="0">
                <a:latin typeface="Arial"/>
                <a:cs typeface="Arial"/>
              </a:rPr>
              <a:t>t</a:t>
            </a:r>
            <a:r>
              <a:rPr sz="1200" b="1" spc="45" dirty="0">
                <a:latin typeface="Times New Roman"/>
                <a:cs typeface="Times New Roman"/>
              </a:rPr>
              <a:t> </a:t>
            </a:r>
            <a:r>
              <a:rPr sz="1200" b="1" spc="-8" dirty="0">
                <a:latin typeface="Arial"/>
                <a:cs typeface="Arial"/>
              </a:rPr>
              <a:t>2</a:t>
            </a:r>
            <a:endParaRPr sz="1200">
              <a:latin typeface="Arial"/>
              <a:cs typeface="Arial"/>
            </a:endParaRPr>
          </a:p>
        </p:txBody>
      </p:sp>
      <p:sp>
        <p:nvSpPr>
          <p:cNvPr id="18451" name="object 19"/>
          <p:cNvSpPr>
            <a:spLocks/>
          </p:cNvSpPr>
          <p:nvPr/>
        </p:nvSpPr>
        <p:spPr bwMode="auto">
          <a:xfrm>
            <a:off x="4950619" y="3698082"/>
            <a:ext cx="971550" cy="254794"/>
          </a:xfrm>
          <a:custGeom>
            <a:avLst/>
            <a:gdLst>
              <a:gd name="T0" fmla="*/ 169285 w 1296670"/>
              <a:gd name="T1" fmla="*/ 0 h 339089"/>
              <a:gd name="T2" fmla="*/ 0 w 1296670"/>
              <a:gd name="T3" fmla="*/ 169295 h 339089"/>
              <a:gd name="T4" fmla="*/ 169285 w 1296670"/>
              <a:gd name="T5" fmla="*/ 338577 h 339089"/>
              <a:gd name="T6" fmla="*/ 169285 w 1296670"/>
              <a:gd name="T7" fmla="*/ 253877 h 339089"/>
              <a:gd name="T8" fmla="*/ 1296161 w 1296670"/>
              <a:gd name="T9" fmla="*/ 253877 h 339089"/>
              <a:gd name="T10" fmla="*/ 1296161 w 1296670"/>
              <a:gd name="T11" fmla="*/ 84581 h 339089"/>
              <a:gd name="T12" fmla="*/ 169285 w 1296670"/>
              <a:gd name="T13" fmla="*/ 84581 h 339089"/>
              <a:gd name="T14" fmla="*/ 169285 w 1296670"/>
              <a:gd name="T15" fmla="*/ 0 h 3390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6670" h="339089">
                <a:moveTo>
                  <a:pt x="169285" y="0"/>
                </a:moveTo>
                <a:lnTo>
                  <a:pt x="0" y="169295"/>
                </a:lnTo>
                <a:lnTo>
                  <a:pt x="169285" y="338577"/>
                </a:lnTo>
                <a:lnTo>
                  <a:pt x="169285" y="253877"/>
                </a:lnTo>
                <a:lnTo>
                  <a:pt x="1296161" y="253877"/>
                </a:lnTo>
                <a:lnTo>
                  <a:pt x="1296161" y="84581"/>
                </a:lnTo>
                <a:lnTo>
                  <a:pt x="169285" y="84581"/>
                </a:lnTo>
                <a:lnTo>
                  <a:pt x="169285"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8452" name="object 20"/>
          <p:cNvSpPr>
            <a:spLocks/>
          </p:cNvSpPr>
          <p:nvPr/>
        </p:nvSpPr>
        <p:spPr bwMode="auto">
          <a:xfrm>
            <a:off x="4950619" y="3698082"/>
            <a:ext cx="971550" cy="254794"/>
          </a:xfrm>
          <a:custGeom>
            <a:avLst/>
            <a:gdLst>
              <a:gd name="T0" fmla="*/ 1296161 w 1296670"/>
              <a:gd name="T1" fmla="*/ 253877 h 339089"/>
              <a:gd name="T2" fmla="*/ 169285 w 1296670"/>
              <a:gd name="T3" fmla="*/ 253877 h 339089"/>
              <a:gd name="T4" fmla="*/ 169285 w 1296670"/>
              <a:gd name="T5" fmla="*/ 338577 h 339089"/>
              <a:gd name="T6" fmla="*/ 0 w 1296670"/>
              <a:gd name="T7" fmla="*/ 169295 h 339089"/>
              <a:gd name="T8" fmla="*/ 169285 w 1296670"/>
              <a:gd name="T9" fmla="*/ 0 h 339089"/>
              <a:gd name="T10" fmla="*/ 169285 w 1296670"/>
              <a:gd name="T11" fmla="*/ 84581 h 339089"/>
              <a:gd name="T12" fmla="*/ 1296161 w 1296670"/>
              <a:gd name="T13" fmla="*/ 84581 h 339089"/>
              <a:gd name="T14" fmla="*/ 1296161 w 1296670"/>
              <a:gd name="T15" fmla="*/ 253877 h 3390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6670" h="339089">
                <a:moveTo>
                  <a:pt x="1296161" y="253877"/>
                </a:moveTo>
                <a:lnTo>
                  <a:pt x="169285" y="253877"/>
                </a:lnTo>
                <a:lnTo>
                  <a:pt x="169285" y="338577"/>
                </a:lnTo>
                <a:lnTo>
                  <a:pt x="0" y="169295"/>
                </a:lnTo>
                <a:lnTo>
                  <a:pt x="169285" y="0"/>
                </a:lnTo>
                <a:lnTo>
                  <a:pt x="169285" y="84581"/>
                </a:lnTo>
                <a:lnTo>
                  <a:pt x="1296161" y="84581"/>
                </a:lnTo>
                <a:lnTo>
                  <a:pt x="1296161" y="253877"/>
                </a:lnTo>
                <a:close/>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1" name="object 21"/>
          <p:cNvSpPr txBox="1"/>
          <p:nvPr/>
        </p:nvSpPr>
        <p:spPr>
          <a:xfrm>
            <a:off x="5172076" y="3762375"/>
            <a:ext cx="650081" cy="150041"/>
          </a:xfrm>
          <a:prstGeom prst="rect">
            <a:avLst/>
          </a:prstGeom>
        </p:spPr>
        <p:txBody>
          <a:bodyPr lIns="0" tIns="0" rIns="0" bIns="0">
            <a:spAutoFit/>
          </a:bodyPr>
          <a:lstStyle/>
          <a:p>
            <a:pPr marL="9525">
              <a:defRPr/>
            </a:pPr>
            <a:r>
              <a:rPr sz="975" b="1" spc="-8" dirty="0">
                <a:latin typeface="Arial"/>
                <a:cs typeface="Arial"/>
              </a:rPr>
              <a:t>Consumes</a:t>
            </a:r>
            <a:endParaRPr sz="975">
              <a:latin typeface="Arial"/>
              <a:cs typeface="Arial"/>
            </a:endParaRPr>
          </a:p>
        </p:txBody>
      </p:sp>
      <p:sp>
        <p:nvSpPr>
          <p:cNvPr id="18454" name="object 22"/>
          <p:cNvSpPr>
            <a:spLocks noChangeArrowheads="1"/>
          </p:cNvSpPr>
          <p:nvPr/>
        </p:nvSpPr>
        <p:spPr bwMode="auto">
          <a:xfrm>
            <a:off x="3059907" y="4205288"/>
            <a:ext cx="1060847" cy="15597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8455" name="object 23"/>
          <p:cNvSpPr>
            <a:spLocks/>
          </p:cNvSpPr>
          <p:nvPr/>
        </p:nvSpPr>
        <p:spPr bwMode="auto">
          <a:xfrm>
            <a:off x="3059906" y="4205288"/>
            <a:ext cx="1062038" cy="155972"/>
          </a:xfrm>
          <a:custGeom>
            <a:avLst/>
            <a:gdLst>
              <a:gd name="T0" fmla="*/ 0 w 1415414"/>
              <a:gd name="T1" fmla="*/ 207168 h 207645"/>
              <a:gd name="T2" fmla="*/ 1415165 w 1415414"/>
              <a:gd name="T3" fmla="*/ 207168 h 207645"/>
              <a:gd name="T4" fmla="*/ 1415165 w 1415414"/>
              <a:gd name="T5" fmla="*/ 0 h 207645"/>
              <a:gd name="T6" fmla="*/ 0 w 1415414"/>
              <a:gd name="T7" fmla="*/ 0 h 207645"/>
              <a:gd name="T8" fmla="*/ 0 w 1415414"/>
              <a:gd name="T9" fmla="*/ 207168 h 207645"/>
            </a:gdLst>
            <a:ahLst/>
            <a:cxnLst>
              <a:cxn ang="0">
                <a:pos x="T0" y="T1"/>
              </a:cxn>
              <a:cxn ang="0">
                <a:pos x="T2" y="T3"/>
              </a:cxn>
              <a:cxn ang="0">
                <a:pos x="T4" y="T5"/>
              </a:cxn>
              <a:cxn ang="0">
                <a:pos x="T6" y="T7"/>
              </a:cxn>
              <a:cxn ang="0">
                <a:pos x="T8" y="T9"/>
              </a:cxn>
            </a:cxnLst>
            <a:rect l="0" t="0" r="r" b="b"/>
            <a:pathLst>
              <a:path w="1415414" h="207645">
                <a:moveTo>
                  <a:pt x="0" y="207168"/>
                </a:moveTo>
                <a:lnTo>
                  <a:pt x="1415165" y="207168"/>
                </a:lnTo>
                <a:lnTo>
                  <a:pt x="1415165" y="0"/>
                </a:lnTo>
                <a:lnTo>
                  <a:pt x="0" y="0"/>
                </a:lnTo>
                <a:lnTo>
                  <a:pt x="0" y="207168"/>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4" name="object 24"/>
          <p:cNvSpPr txBox="1"/>
          <p:nvPr/>
        </p:nvSpPr>
        <p:spPr>
          <a:xfrm>
            <a:off x="3212307" y="4224338"/>
            <a:ext cx="754856" cy="138499"/>
          </a:xfrm>
          <a:prstGeom prst="rect">
            <a:avLst/>
          </a:prstGeom>
        </p:spPr>
        <p:txBody>
          <a:bodyPr lIns="0" tIns="0" rIns="0" bIns="0">
            <a:spAutoFit/>
          </a:bodyPr>
          <a:lstStyle/>
          <a:p>
            <a:pPr marL="9525">
              <a:defRPr/>
            </a:pPr>
            <a:r>
              <a:rPr sz="900" b="1" spc="-56" dirty="0">
                <a:latin typeface="Arial"/>
                <a:cs typeface="Arial"/>
              </a:rPr>
              <a:t>T</a:t>
            </a:r>
            <a:r>
              <a:rPr sz="900" b="1" spc="-4" dirty="0">
                <a:latin typeface="Arial"/>
                <a:cs typeface="Arial"/>
              </a:rPr>
              <a:t>r</a:t>
            </a:r>
            <a:r>
              <a:rPr sz="900" b="1" dirty="0">
                <a:latin typeface="Arial"/>
                <a:cs typeface="Arial"/>
              </a:rPr>
              <a:t>ans</a:t>
            </a:r>
            <a:r>
              <a:rPr sz="900" b="1" spc="4" dirty="0">
                <a:latin typeface="Arial"/>
                <a:cs typeface="Arial"/>
              </a:rPr>
              <a:t>a</a:t>
            </a:r>
            <a:r>
              <a:rPr sz="900" b="1" dirty="0">
                <a:latin typeface="Arial"/>
                <a:cs typeface="Arial"/>
              </a:rPr>
              <a:t>c</a:t>
            </a:r>
            <a:r>
              <a:rPr sz="900" b="1" spc="-8" dirty="0">
                <a:latin typeface="Arial"/>
                <a:cs typeface="Arial"/>
              </a:rPr>
              <a:t>tion</a:t>
            </a:r>
            <a:r>
              <a:rPr sz="900" b="1" spc="4" dirty="0">
                <a:latin typeface="Times New Roman"/>
                <a:cs typeface="Times New Roman"/>
              </a:rPr>
              <a:t> </a:t>
            </a:r>
            <a:r>
              <a:rPr sz="900" b="1" dirty="0">
                <a:latin typeface="Arial"/>
                <a:cs typeface="Arial"/>
              </a:rPr>
              <a:t>1</a:t>
            </a:r>
            <a:endParaRPr sz="900">
              <a:latin typeface="Arial"/>
              <a:cs typeface="Arial"/>
            </a:endParaRPr>
          </a:p>
        </p:txBody>
      </p:sp>
      <p:sp>
        <p:nvSpPr>
          <p:cNvPr id="18457" name="object 25"/>
          <p:cNvSpPr>
            <a:spLocks/>
          </p:cNvSpPr>
          <p:nvPr/>
        </p:nvSpPr>
        <p:spPr bwMode="auto">
          <a:xfrm>
            <a:off x="3059906" y="4100513"/>
            <a:ext cx="0" cy="350044"/>
          </a:xfrm>
          <a:custGeom>
            <a:avLst/>
            <a:gdLst>
              <a:gd name="T0" fmla="*/ 0 h 467360"/>
              <a:gd name="T1" fmla="*/ 466926 h 467360"/>
            </a:gdLst>
            <a:ahLst/>
            <a:cxnLst>
              <a:cxn ang="0">
                <a:pos x="0" y="T0"/>
              </a:cxn>
              <a:cxn ang="0">
                <a:pos x="0" y="T1"/>
              </a:cxn>
            </a:cxnLst>
            <a:rect l="0" t="0" r="r" b="b"/>
            <a:pathLst>
              <a:path h="467360">
                <a:moveTo>
                  <a:pt x="0" y="0"/>
                </a:moveTo>
                <a:lnTo>
                  <a:pt x="0" y="466926"/>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8458" name="object 26"/>
          <p:cNvSpPr>
            <a:spLocks/>
          </p:cNvSpPr>
          <p:nvPr/>
        </p:nvSpPr>
        <p:spPr bwMode="auto">
          <a:xfrm>
            <a:off x="4123135" y="4110038"/>
            <a:ext cx="0" cy="350044"/>
          </a:xfrm>
          <a:custGeom>
            <a:avLst/>
            <a:gdLst>
              <a:gd name="T0" fmla="*/ 0 h 467360"/>
              <a:gd name="T1" fmla="*/ 466904 h 467360"/>
            </a:gdLst>
            <a:ahLst/>
            <a:cxnLst>
              <a:cxn ang="0">
                <a:pos x="0" y="T0"/>
              </a:cxn>
              <a:cxn ang="0">
                <a:pos x="0" y="T1"/>
              </a:cxn>
            </a:cxnLst>
            <a:rect l="0" t="0" r="r" b="b"/>
            <a:pathLst>
              <a:path h="467360">
                <a:moveTo>
                  <a:pt x="0" y="0"/>
                </a:moveTo>
                <a:lnTo>
                  <a:pt x="0" y="466904"/>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8459" name="object 27"/>
          <p:cNvSpPr>
            <a:spLocks noChangeArrowheads="1"/>
          </p:cNvSpPr>
          <p:nvPr/>
        </p:nvSpPr>
        <p:spPr bwMode="auto">
          <a:xfrm>
            <a:off x="4912519" y="4207669"/>
            <a:ext cx="1062038" cy="154781"/>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8460" name="object 28"/>
          <p:cNvSpPr>
            <a:spLocks/>
          </p:cNvSpPr>
          <p:nvPr/>
        </p:nvSpPr>
        <p:spPr bwMode="auto">
          <a:xfrm>
            <a:off x="4912519" y="4207669"/>
            <a:ext cx="1062038" cy="155972"/>
          </a:xfrm>
          <a:custGeom>
            <a:avLst/>
            <a:gdLst>
              <a:gd name="T0" fmla="*/ 0 w 1415415"/>
              <a:gd name="T1" fmla="*/ 207180 h 207645"/>
              <a:gd name="T2" fmla="*/ 1415165 w 1415415"/>
              <a:gd name="T3" fmla="*/ 207180 h 207645"/>
              <a:gd name="T4" fmla="*/ 1415165 w 1415415"/>
              <a:gd name="T5" fmla="*/ 0 h 207645"/>
              <a:gd name="T6" fmla="*/ 0 w 1415415"/>
              <a:gd name="T7" fmla="*/ 0 h 207645"/>
              <a:gd name="T8" fmla="*/ 0 w 1415415"/>
              <a:gd name="T9" fmla="*/ 207180 h 207645"/>
            </a:gdLst>
            <a:ahLst/>
            <a:cxnLst>
              <a:cxn ang="0">
                <a:pos x="T0" y="T1"/>
              </a:cxn>
              <a:cxn ang="0">
                <a:pos x="T2" y="T3"/>
              </a:cxn>
              <a:cxn ang="0">
                <a:pos x="T4" y="T5"/>
              </a:cxn>
              <a:cxn ang="0">
                <a:pos x="T6" y="T7"/>
              </a:cxn>
              <a:cxn ang="0">
                <a:pos x="T8" y="T9"/>
              </a:cxn>
            </a:cxnLst>
            <a:rect l="0" t="0" r="r" b="b"/>
            <a:pathLst>
              <a:path w="1415415" h="207645">
                <a:moveTo>
                  <a:pt x="0" y="207180"/>
                </a:moveTo>
                <a:lnTo>
                  <a:pt x="1415165" y="207180"/>
                </a:lnTo>
                <a:lnTo>
                  <a:pt x="1415165" y="0"/>
                </a:lnTo>
                <a:lnTo>
                  <a:pt x="0" y="0"/>
                </a:lnTo>
                <a:lnTo>
                  <a:pt x="0" y="207180"/>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9" name="object 29"/>
          <p:cNvSpPr txBox="1"/>
          <p:nvPr/>
        </p:nvSpPr>
        <p:spPr>
          <a:xfrm>
            <a:off x="5064919" y="4226719"/>
            <a:ext cx="756047" cy="138499"/>
          </a:xfrm>
          <a:prstGeom prst="rect">
            <a:avLst/>
          </a:prstGeom>
        </p:spPr>
        <p:txBody>
          <a:bodyPr lIns="0" tIns="0" rIns="0" bIns="0">
            <a:spAutoFit/>
          </a:bodyPr>
          <a:lstStyle/>
          <a:p>
            <a:pPr marL="9525">
              <a:defRPr/>
            </a:pPr>
            <a:r>
              <a:rPr sz="900" b="1" spc="-56" dirty="0">
                <a:latin typeface="Arial"/>
                <a:cs typeface="Arial"/>
              </a:rPr>
              <a:t>T</a:t>
            </a:r>
            <a:r>
              <a:rPr sz="900" b="1" spc="-4" dirty="0">
                <a:latin typeface="Arial"/>
                <a:cs typeface="Arial"/>
              </a:rPr>
              <a:t>r</a:t>
            </a:r>
            <a:r>
              <a:rPr sz="900" b="1" dirty="0">
                <a:latin typeface="Arial"/>
                <a:cs typeface="Arial"/>
              </a:rPr>
              <a:t>ans</a:t>
            </a:r>
            <a:r>
              <a:rPr sz="900" b="1" spc="4" dirty="0">
                <a:latin typeface="Arial"/>
                <a:cs typeface="Arial"/>
              </a:rPr>
              <a:t>a</a:t>
            </a:r>
            <a:r>
              <a:rPr sz="900" b="1" dirty="0">
                <a:latin typeface="Arial"/>
                <a:cs typeface="Arial"/>
              </a:rPr>
              <a:t>c</a:t>
            </a:r>
            <a:r>
              <a:rPr sz="900" b="1" spc="-8" dirty="0">
                <a:latin typeface="Arial"/>
                <a:cs typeface="Arial"/>
              </a:rPr>
              <a:t>tion</a:t>
            </a:r>
            <a:r>
              <a:rPr sz="900" b="1" spc="4" dirty="0">
                <a:latin typeface="Times New Roman"/>
                <a:cs typeface="Times New Roman"/>
              </a:rPr>
              <a:t> </a:t>
            </a:r>
            <a:r>
              <a:rPr sz="900" b="1" dirty="0">
                <a:latin typeface="Arial"/>
                <a:cs typeface="Arial"/>
              </a:rPr>
              <a:t>2</a:t>
            </a:r>
            <a:endParaRPr sz="900">
              <a:latin typeface="Arial"/>
              <a:cs typeface="Arial"/>
            </a:endParaRPr>
          </a:p>
        </p:txBody>
      </p:sp>
      <p:sp>
        <p:nvSpPr>
          <p:cNvPr id="18462" name="object 30"/>
          <p:cNvSpPr>
            <a:spLocks/>
          </p:cNvSpPr>
          <p:nvPr/>
        </p:nvSpPr>
        <p:spPr bwMode="auto">
          <a:xfrm>
            <a:off x="4912519" y="4102894"/>
            <a:ext cx="0" cy="350044"/>
          </a:xfrm>
          <a:custGeom>
            <a:avLst/>
            <a:gdLst>
              <a:gd name="T0" fmla="*/ 0 h 467360"/>
              <a:gd name="T1" fmla="*/ 466856 h 467360"/>
            </a:gdLst>
            <a:ahLst/>
            <a:cxnLst>
              <a:cxn ang="0">
                <a:pos x="0" y="T0"/>
              </a:cxn>
              <a:cxn ang="0">
                <a:pos x="0" y="T1"/>
              </a:cxn>
            </a:cxnLst>
            <a:rect l="0" t="0" r="r" b="b"/>
            <a:pathLst>
              <a:path h="467360">
                <a:moveTo>
                  <a:pt x="0" y="0"/>
                </a:moveTo>
                <a:lnTo>
                  <a:pt x="0" y="466856"/>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8463" name="object 31"/>
          <p:cNvSpPr>
            <a:spLocks/>
          </p:cNvSpPr>
          <p:nvPr/>
        </p:nvSpPr>
        <p:spPr bwMode="auto">
          <a:xfrm>
            <a:off x="5975747" y="4111229"/>
            <a:ext cx="0" cy="351234"/>
          </a:xfrm>
          <a:custGeom>
            <a:avLst/>
            <a:gdLst>
              <a:gd name="T0" fmla="*/ 0 h 467360"/>
              <a:gd name="T1" fmla="*/ 466938 h 467360"/>
            </a:gdLst>
            <a:ahLst/>
            <a:cxnLst>
              <a:cxn ang="0">
                <a:pos x="0" y="T0"/>
              </a:cxn>
              <a:cxn ang="0">
                <a:pos x="0" y="T1"/>
              </a:cxn>
            </a:cxnLst>
            <a:rect l="0" t="0" r="r" b="b"/>
            <a:pathLst>
              <a:path h="467360">
                <a:moveTo>
                  <a:pt x="0" y="0"/>
                </a:moveTo>
                <a:lnTo>
                  <a:pt x="0" y="466938"/>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32" name="object 32"/>
          <p:cNvSpPr>
            <a:spLocks noGrp="1"/>
          </p:cNvSpPr>
          <p:nvPr>
            <p:ph type="sldNum" sz="quarter" idx="12"/>
          </p:nvPr>
        </p:nvSpPr>
        <p:spPr/>
        <p:txBody>
          <a:bodyPr/>
          <a:lstStyle>
            <a:lvl1pPr marL="19050">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fld id="{F2797E48-F2A8-41C6-BEAD-F6E3D22E21ED}" type="slidenum">
              <a:rPr lang="en-US" altLang="en-US">
                <a:latin typeface="Arial" panose="020B0604020202020204" pitchFamily="34" charset="0"/>
              </a:rPr>
              <a:pPr/>
              <a:t>17</a:t>
            </a:fld>
            <a:r>
              <a:rPr lang="en-US" altLang="en-US">
                <a:latin typeface="Arial" panose="020B0604020202020204" pitchFamily="34" charset="0"/>
              </a:rPr>
              <a:t>/24</a:t>
            </a:r>
          </a:p>
          <a:p>
            <a:r>
              <a:rPr lang="en-US" altLang="en-US">
                <a:latin typeface="Arial" panose="020B0604020202020204" pitchFamily="34" charset="0"/>
              </a:rPr>
              <a:t>Rev.</a:t>
            </a:r>
            <a:r>
              <a:rPr lang="en-US" altLang="en-US">
                <a:latin typeface="Times New Roman" panose="02020603050405020304" pitchFamily="18" charset="0"/>
                <a:cs typeface="Times New Roman" panose="02020603050405020304" pitchFamily="18" charset="0"/>
              </a:rPr>
              <a:t> </a:t>
            </a:r>
            <a:r>
              <a:rPr lang="en-US" altLang="en-US">
                <a:latin typeface="Arial" panose="020B0604020202020204" pitchFamily="34" charset="0"/>
              </a:rPr>
              <a:t>1.90</a:t>
            </a:r>
          </a:p>
        </p:txBody>
      </p:sp>
    </p:spTree>
    <p:extLst>
      <p:ext uri="{BB962C8B-B14F-4D97-AF65-F5344CB8AC3E}">
        <p14:creationId xmlns:p14="http://schemas.microsoft.com/office/powerpoint/2010/main" val="62597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503" y="378601"/>
            <a:ext cx="8227457" cy="639273"/>
          </a:xfrm>
        </p:spPr>
        <p:txBody>
          <a:bodyPr vert="horz" rtlCol="0"/>
          <a:lstStyle/>
          <a:p>
            <a:pPr marL="9525">
              <a:spcBef>
                <a:spcPts val="0"/>
              </a:spcBef>
              <a:defRPr/>
            </a:pPr>
            <a:r>
              <a:rPr lang="en-US" sz="2400" dirty="0">
                <a:latin typeface="Arial" panose="020B0604020202020204" pitchFamily="34" charset="0"/>
              </a:rPr>
              <a:t>JMS robustness features</a:t>
            </a:r>
            <a:endParaRPr sz="2400" dirty="0">
              <a:latin typeface="Arial" panose="020B0604020202020204" pitchFamily="34" charset="0"/>
            </a:endParaRPr>
          </a:p>
        </p:txBody>
      </p:sp>
      <p:sp>
        <p:nvSpPr>
          <p:cNvPr id="19460" name="object 4"/>
          <p:cNvSpPr>
            <a:spLocks/>
          </p:cNvSpPr>
          <p:nvPr/>
        </p:nvSpPr>
        <p:spPr bwMode="auto">
          <a:xfrm>
            <a:off x="1980010" y="1469232"/>
            <a:ext cx="0" cy="3370660"/>
          </a:xfrm>
          <a:custGeom>
            <a:avLst/>
            <a:gdLst>
              <a:gd name="T0" fmla="*/ 0 h 4494530"/>
              <a:gd name="T1" fmla="*/ 4494361 h 4494530"/>
            </a:gdLst>
            <a:ahLst/>
            <a:cxnLst>
              <a:cxn ang="0">
                <a:pos x="0" y="T0"/>
              </a:cxn>
              <a:cxn ang="0">
                <a:pos x="0" y="T1"/>
              </a:cxn>
            </a:cxnLst>
            <a:rect l="0" t="0" r="r" b="b"/>
            <a:pathLst>
              <a:path h="4494530">
                <a:moveTo>
                  <a:pt x="0" y="0"/>
                </a:moveTo>
                <a:lnTo>
                  <a:pt x="0" y="4494361"/>
                </a:lnTo>
              </a:path>
            </a:pathLst>
          </a:custGeom>
          <a:noFill/>
          <a:ln w="57149">
            <a:solidFill>
              <a:srgbClr val="7F7F7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9461" name="object 5"/>
          <p:cNvSpPr>
            <a:spLocks/>
          </p:cNvSpPr>
          <p:nvPr/>
        </p:nvSpPr>
        <p:spPr bwMode="auto">
          <a:xfrm>
            <a:off x="3615929" y="1469232"/>
            <a:ext cx="0" cy="3370660"/>
          </a:xfrm>
          <a:custGeom>
            <a:avLst/>
            <a:gdLst>
              <a:gd name="T0" fmla="*/ 0 h 4494530"/>
              <a:gd name="T1" fmla="*/ 4494361 h 4494530"/>
            </a:gdLst>
            <a:ahLst/>
            <a:cxnLst>
              <a:cxn ang="0">
                <a:pos x="0" y="T0"/>
              </a:cxn>
              <a:cxn ang="0">
                <a:pos x="0" y="T1"/>
              </a:cxn>
            </a:cxnLst>
            <a:rect l="0" t="0" r="r" b="b"/>
            <a:pathLst>
              <a:path h="4494530">
                <a:moveTo>
                  <a:pt x="0" y="0"/>
                </a:moveTo>
                <a:lnTo>
                  <a:pt x="0" y="4494361"/>
                </a:lnTo>
              </a:path>
            </a:pathLst>
          </a:custGeom>
          <a:noFill/>
          <a:ln w="57149">
            <a:solidFill>
              <a:srgbClr val="7F7F7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9462" name="object 6"/>
          <p:cNvSpPr>
            <a:spLocks noChangeArrowheads="1"/>
          </p:cNvSpPr>
          <p:nvPr/>
        </p:nvSpPr>
        <p:spPr bwMode="auto">
          <a:xfrm>
            <a:off x="3707607" y="1924050"/>
            <a:ext cx="864394" cy="3238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9463" name="object 7"/>
          <p:cNvSpPr>
            <a:spLocks noChangeArrowheads="1"/>
          </p:cNvSpPr>
          <p:nvPr/>
        </p:nvSpPr>
        <p:spPr bwMode="auto">
          <a:xfrm>
            <a:off x="3707607" y="2301479"/>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9464" name="object 8"/>
          <p:cNvSpPr>
            <a:spLocks noChangeArrowheads="1"/>
          </p:cNvSpPr>
          <p:nvPr/>
        </p:nvSpPr>
        <p:spPr bwMode="auto">
          <a:xfrm>
            <a:off x="3707607" y="2678906"/>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9465" name="object 9"/>
          <p:cNvSpPr>
            <a:spLocks noChangeArrowheads="1"/>
          </p:cNvSpPr>
          <p:nvPr/>
        </p:nvSpPr>
        <p:spPr bwMode="auto">
          <a:xfrm>
            <a:off x="3707607" y="1546622"/>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9466" name="object 10"/>
          <p:cNvSpPr>
            <a:spLocks/>
          </p:cNvSpPr>
          <p:nvPr/>
        </p:nvSpPr>
        <p:spPr bwMode="auto">
          <a:xfrm>
            <a:off x="3708798" y="1545431"/>
            <a:ext cx="863203" cy="323850"/>
          </a:xfrm>
          <a:custGeom>
            <a:avLst/>
            <a:gdLst>
              <a:gd name="T0" fmla="*/ 0 w 1151254"/>
              <a:gd name="T1" fmla="*/ 0 h 431800"/>
              <a:gd name="T2" fmla="*/ 1150863 w 1151254"/>
              <a:gd name="T3" fmla="*/ 0 h 431800"/>
              <a:gd name="T4" fmla="*/ 1150863 w 1151254"/>
              <a:gd name="T5" fmla="*/ 431810 h 431800"/>
              <a:gd name="T6" fmla="*/ 0 w 1151254"/>
              <a:gd name="T7" fmla="*/ 431810 h 431800"/>
            </a:gdLst>
            <a:ahLst/>
            <a:cxnLst>
              <a:cxn ang="0">
                <a:pos x="T0" y="T1"/>
              </a:cxn>
              <a:cxn ang="0">
                <a:pos x="T2" y="T3"/>
              </a:cxn>
              <a:cxn ang="0">
                <a:pos x="T4" y="T5"/>
              </a:cxn>
              <a:cxn ang="0">
                <a:pos x="T6" y="T7"/>
              </a:cxn>
            </a:cxnLst>
            <a:rect l="0" t="0" r="r" b="b"/>
            <a:pathLst>
              <a:path w="1151254" h="431800">
                <a:moveTo>
                  <a:pt x="0" y="0"/>
                </a:moveTo>
                <a:lnTo>
                  <a:pt x="1150863" y="0"/>
                </a:lnTo>
                <a:lnTo>
                  <a:pt x="1150863" y="431810"/>
                </a:lnTo>
                <a:lnTo>
                  <a:pt x="0" y="431810"/>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9467" name="object 11"/>
          <p:cNvSpPr>
            <a:spLocks noChangeArrowheads="1"/>
          </p:cNvSpPr>
          <p:nvPr/>
        </p:nvSpPr>
        <p:spPr bwMode="auto">
          <a:xfrm>
            <a:off x="1574006" y="1275160"/>
            <a:ext cx="809625" cy="19407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sz="1200" b="1" dirty="0">
                <a:solidFill>
                  <a:schemeClr val="bg1"/>
                </a:solidFill>
                <a:latin typeface="Arial"/>
                <a:cs typeface="Arial"/>
              </a:rPr>
              <a:t>Pr</a:t>
            </a:r>
            <a:r>
              <a:rPr lang="en-US" sz="1200" b="1" spc="-8" dirty="0">
                <a:solidFill>
                  <a:schemeClr val="bg1"/>
                </a:solidFill>
                <a:latin typeface="Arial"/>
                <a:cs typeface="Arial"/>
              </a:rPr>
              <a:t>odu</a:t>
            </a:r>
            <a:r>
              <a:rPr lang="en-US" sz="1200" b="1" spc="-4" dirty="0">
                <a:solidFill>
                  <a:schemeClr val="bg1"/>
                </a:solidFill>
                <a:latin typeface="Arial"/>
                <a:cs typeface="Arial"/>
              </a:rPr>
              <a:t>ce</a:t>
            </a:r>
            <a:r>
              <a:rPr lang="en-US" sz="1200" b="1" dirty="0">
                <a:solidFill>
                  <a:schemeClr val="bg1"/>
                </a:solidFill>
                <a:latin typeface="Arial"/>
                <a:cs typeface="Arial"/>
              </a:rPr>
              <a:t>r</a:t>
            </a:r>
            <a:endParaRPr lang="en-US" altLang="en-US" sz="1200" dirty="0">
              <a:solidFill>
                <a:schemeClr val="bg1"/>
              </a:solidFill>
            </a:endParaRPr>
          </a:p>
        </p:txBody>
      </p:sp>
      <p:sp>
        <p:nvSpPr>
          <p:cNvPr id="19468" name="object 12"/>
          <p:cNvSpPr>
            <a:spLocks/>
          </p:cNvSpPr>
          <p:nvPr/>
        </p:nvSpPr>
        <p:spPr bwMode="auto">
          <a:xfrm>
            <a:off x="1574006" y="1275160"/>
            <a:ext cx="809625" cy="194072"/>
          </a:xfrm>
          <a:custGeom>
            <a:avLst/>
            <a:gdLst>
              <a:gd name="T0" fmla="*/ 0 w 1079500"/>
              <a:gd name="T1" fmla="*/ 258758 h 259080"/>
              <a:gd name="T2" fmla="*/ 1079504 w 1079500"/>
              <a:gd name="T3" fmla="*/ 258758 h 259080"/>
              <a:gd name="T4" fmla="*/ 1079504 w 1079500"/>
              <a:gd name="T5" fmla="*/ 0 h 259080"/>
              <a:gd name="T6" fmla="*/ 0 w 1079500"/>
              <a:gd name="T7" fmla="*/ 0 h 259080"/>
              <a:gd name="T8" fmla="*/ 0 w 1079500"/>
              <a:gd name="T9" fmla="*/ 258758 h 259080"/>
            </a:gdLst>
            <a:ahLst/>
            <a:cxnLst>
              <a:cxn ang="0">
                <a:pos x="T0" y="T1"/>
              </a:cxn>
              <a:cxn ang="0">
                <a:pos x="T2" y="T3"/>
              </a:cxn>
              <a:cxn ang="0">
                <a:pos x="T4" y="T5"/>
              </a:cxn>
              <a:cxn ang="0">
                <a:pos x="T6" y="T7"/>
              </a:cxn>
              <a:cxn ang="0">
                <a:pos x="T8" y="T9"/>
              </a:cxn>
            </a:cxnLst>
            <a:rect l="0" t="0" r="r" b="b"/>
            <a:pathLst>
              <a:path w="1079500" h="259080">
                <a:moveTo>
                  <a:pt x="0" y="258758"/>
                </a:moveTo>
                <a:lnTo>
                  <a:pt x="1079504" y="258758"/>
                </a:lnTo>
                <a:lnTo>
                  <a:pt x="1079504" y="0"/>
                </a:lnTo>
                <a:lnTo>
                  <a:pt x="0" y="0"/>
                </a:lnTo>
                <a:lnTo>
                  <a:pt x="0" y="258758"/>
                </a:lnTo>
                <a:close/>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9469" name="object 13"/>
          <p:cNvSpPr>
            <a:spLocks noChangeArrowheads="1"/>
          </p:cNvSpPr>
          <p:nvPr/>
        </p:nvSpPr>
        <p:spPr bwMode="auto">
          <a:xfrm>
            <a:off x="3220641" y="1275160"/>
            <a:ext cx="809625" cy="19407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smtClean="0">
                <a:solidFill>
                  <a:schemeClr val="bg1"/>
                </a:solidFill>
              </a:rPr>
              <a:t> JMS QUEUE</a:t>
            </a:r>
            <a:endParaRPr lang="en-US" altLang="en-US" sz="1100" dirty="0">
              <a:solidFill>
                <a:schemeClr val="bg1"/>
              </a:solidFill>
            </a:endParaRPr>
          </a:p>
        </p:txBody>
      </p:sp>
      <p:sp>
        <p:nvSpPr>
          <p:cNvPr id="19470" name="object 14"/>
          <p:cNvSpPr>
            <a:spLocks/>
          </p:cNvSpPr>
          <p:nvPr/>
        </p:nvSpPr>
        <p:spPr bwMode="auto">
          <a:xfrm>
            <a:off x="3206354" y="1275160"/>
            <a:ext cx="809625" cy="194072"/>
          </a:xfrm>
          <a:custGeom>
            <a:avLst/>
            <a:gdLst>
              <a:gd name="T0" fmla="*/ 0 w 1079500"/>
              <a:gd name="T1" fmla="*/ 258758 h 259080"/>
              <a:gd name="T2" fmla="*/ 1079504 w 1079500"/>
              <a:gd name="T3" fmla="*/ 258758 h 259080"/>
              <a:gd name="T4" fmla="*/ 1079504 w 1079500"/>
              <a:gd name="T5" fmla="*/ 0 h 259080"/>
              <a:gd name="T6" fmla="*/ 0 w 1079500"/>
              <a:gd name="T7" fmla="*/ 0 h 259080"/>
              <a:gd name="T8" fmla="*/ 0 w 1079500"/>
              <a:gd name="T9" fmla="*/ 258758 h 259080"/>
            </a:gdLst>
            <a:ahLst/>
            <a:cxnLst>
              <a:cxn ang="0">
                <a:pos x="T0" y="T1"/>
              </a:cxn>
              <a:cxn ang="0">
                <a:pos x="T2" y="T3"/>
              </a:cxn>
              <a:cxn ang="0">
                <a:pos x="T4" y="T5"/>
              </a:cxn>
              <a:cxn ang="0">
                <a:pos x="T6" y="T7"/>
              </a:cxn>
              <a:cxn ang="0">
                <a:pos x="T8" y="T9"/>
              </a:cxn>
            </a:cxnLst>
            <a:rect l="0" t="0" r="r" b="b"/>
            <a:pathLst>
              <a:path w="1079500" h="259080">
                <a:moveTo>
                  <a:pt x="0" y="258758"/>
                </a:moveTo>
                <a:lnTo>
                  <a:pt x="1079504" y="258758"/>
                </a:lnTo>
                <a:lnTo>
                  <a:pt x="1079504" y="0"/>
                </a:lnTo>
                <a:lnTo>
                  <a:pt x="0" y="0"/>
                </a:lnTo>
                <a:lnTo>
                  <a:pt x="0" y="258758"/>
                </a:lnTo>
                <a:close/>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5" name="object 15"/>
          <p:cNvSpPr txBox="1"/>
          <p:nvPr/>
        </p:nvSpPr>
        <p:spPr>
          <a:xfrm>
            <a:off x="466183" y="723241"/>
            <a:ext cx="5187448" cy="400110"/>
          </a:xfrm>
          <a:prstGeom prst="rect">
            <a:avLst/>
          </a:prstGeom>
        </p:spPr>
        <p:txBody>
          <a:bodyPr wrap="square" lIns="0" tIns="0" rIns="0" bIns="0">
            <a:spAutoFit/>
          </a:bodyPr>
          <a:lstStyle/>
          <a:p>
            <a:pPr marL="9525">
              <a:spcBef>
                <a:spcPts val="15"/>
              </a:spcBef>
              <a:defRPr/>
            </a:pPr>
            <a:r>
              <a:rPr sz="1300" b="1" dirty="0" smtClean="0">
                <a:solidFill>
                  <a:srgbClr val="000000"/>
                </a:solidFill>
                <a:latin typeface="HP Simplified" pitchFamily="34" charset="0"/>
              </a:rPr>
              <a:t>Transactions :</a:t>
            </a:r>
            <a:endParaRPr sz="1300" b="1" dirty="0">
              <a:solidFill>
                <a:srgbClr val="000000"/>
              </a:solidFill>
              <a:latin typeface="HP Simplified" pitchFamily="34" charset="0"/>
            </a:endParaRPr>
          </a:p>
          <a:p>
            <a:pPr marL="520541" indent="-511493">
              <a:defRPr/>
            </a:pPr>
            <a:r>
              <a:rPr sz="1300" b="1" dirty="0" smtClean="0">
                <a:solidFill>
                  <a:srgbClr val="000000"/>
                </a:solidFill>
                <a:latin typeface="HP Simplified" pitchFamily="34" charset="0"/>
              </a:rPr>
              <a:t> </a:t>
            </a:r>
            <a:r>
              <a:rPr sz="1300" b="1" dirty="0">
                <a:solidFill>
                  <a:srgbClr val="000000"/>
                </a:solidFill>
                <a:latin typeface="HP Simplified" pitchFamily="34" charset="0"/>
              </a:rPr>
              <a:t>Transmit commit() and rollback</a:t>
            </a:r>
            <a:r>
              <a:rPr sz="1300" b="1" dirty="0" smtClean="0">
                <a:solidFill>
                  <a:srgbClr val="000000"/>
                </a:solidFill>
                <a:latin typeface="HP Simplified" pitchFamily="34" charset="0"/>
              </a:rPr>
              <a:t>():</a:t>
            </a:r>
            <a:endParaRPr sz="1300" b="1" dirty="0">
              <a:solidFill>
                <a:srgbClr val="000000"/>
              </a:solidFill>
              <a:latin typeface="HP Simplified" pitchFamily="34" charset="0"/>
            </a:endParaRPr>
          </a:p>
        </p:txBody>
      </p:sp>
      <p:sp>
        <p:nvSpPr>
          <p:cNvPr id="19472" name="object 16"/>
          <p:cNvSpPr>
            <a:spLocks/>
          </p:cNvSpPr>
          <p:nvPr/>
        </p:nvSpPr>
        <p:spPr bwMode="auto">
          <a:xfrm>
            <a:off x="1980010" y="1625204"/>
            <a:ext cx="1620440" cy="57150"/>
          </a:xfrm>
          <a:custGeom>
            <a:avLst/>
            <a:gdLst>
              <a:gd name="T0" fmla="*/ 2084319 w 2160904"/>
              <a:gd name="T1" fmla="*/ 47609 h 76200"/>
              <a:gd name="T2" fmla="*/ 2084319 w 2160904"/>
              <a:gd name="T3" fmla="*/ 76199 h 76200"/>
              <a:gd name="T4" fmla="*/ 2141500 w 2160904"/>
              <a:gd name="T5" fmla="*/ 47609 h 76200"/>
              <a:gd name="T6" fmla="*/ 2084319 w 2160904"/>
              <a:gd name="T7" fmla="*/ 47609 h 76200"/>
              <a:gd name="T8" fmla="*/ 2084319 w 2160904"/>
              <a:gd name="T9" fmla="*/ 28559 h 76200"/>
              <a:gd name="T10" fmla="*/ 2084319 w 2160904"/>
              <a:gd name="T11" fmla="*/ 47609 h 76200"/>
              <a:gd name="T12" fmla="*/ 2097030 w 2160904"/>
              <a:gd name="T13" fmla="*/ 47609 h 76200"/>
              <a:gd name="T14" fmla="*/ 2097030 w 2160904"/>
              <a:gd name="T15" fmla="*/ 28559 h 76200"/>
              <a:gd name="T16" fmla="*/ 2084319 w 2160904"/>
              <a:gd name="T17" fmla="*/ 28559 h 76200"/>
              <a:gd name="T18" fmla="*/ 2084319 w 2160904"/>
              <a:gd name="T19" fmla="*/ 0 h 76200"/>
              <a:gd name="T20" fmla="*/ 2084319 w 2160904"/>
              <a:gd name="T21" fmla="*/ 28559 h 76200"/>
              <a:gd name="T22" fmla="*/ 2097030 w 2160904"/>
              <a:gd name="T23" fmla="*/ 28559 h 76200"/>
              <a:gd name="T24" fmla="*/ 2097030 w 2160904"/>
              <a:gd name="T25" fmla="*/ 47609 h 76200"/>
              <a:gd name="T26" fmla="*/ 2141501 w 2160904"/>
              <a:gd name="T27" fmla="*/ 47609 h 76200"/>
              <a:gd name="T28" fmla="*/ 2160519 w 2160904"/>
              <a:gd name="T29" fmla="*/ 38099 h 76200"/>
              <a:gd name="T30" fmla="*/ 2084319 w 2160904"/>
              <a:gd name="T31" fmla="*/ 0 h 76200"/>
              <a:gd name="T32" fmla="*/ 0 w 2160904"/>
              <a:gd name="T33" fmla="*/ 28437 h 76200"/>
              <a:gd name="T34" fmla="*/ 0 w 2160904"/>
              <a:gd name="T35" fmla="*/ 47487 h 76200"/>
              <a:gd name="T36" fmla="*/ 2084319 w 2160904"/>
              <a:gd name="T37" fmla="*/ 47609 h 76200"/>
              <a:gd name="T38" fmla="*/ 2084319 w 2160904"/>
              <a:gd name="T39" fmla="*/ 28559 h 76200"/>
              <a:gd name="T40" fmla="*/ 0 w 2160904"/>
              <a:gd name="T41" fmla="*/ 28437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0904" h="76200">
                <a:moveTo>
                  <a:pt x="2084319" y="47609"/>
                </a:moveTo>
                <a:lnTo>
                  <a:pt x="2084319" y="76199"/>
                </a:lnTo>
                <a:lnTo>
                  <a:pt x="2141500" y="47609"/>
                </a:lnTo>
                <a:lnTo>
                  <a:pt x="2084319" y="47609"/>
                </a:lnTo>
                <a:close/>
              </a:path>
              <a:path w="2160904" h="76200">
                <a:moveTo>
                  <a:pt x="2084319" y="28559"/>
                </a:moveTo>
                <a:lnTo>
                  <a:pt x="2084319" y="47609"/>
                </a:lnTo>
                <a:lnTo>
                  <a:pt x="2097030" y="47609"/>
                </a:lnTo>
                <a:lnTo>
                  <a:pt x="2097030" y="28559"/>
                </a:lnTo>
                <a:lnTo>
                  <a:pt x="2084319" y="28559"/>
                </a:lnTo>
                <a:close/>
              </a:path>
              <a:path w="2160904" h="76200">
                <a:moveTo>
                  <a:pt x="2084319" y="0"/>
                </a:moveTo>
                <a:lnTo>
                  <a:pt x="2084319" y="28559"/>
                </a:lnTo>
                <a:lnTo>
                  <a:pt x="2097030" y="28559"/>
                </a:lnTo>
                <a:lnTo>
                  <a:pt x="2097030" y="47609"/>
                </a:lnTo>
                <a:lnTo>
                  <a:pt x="2141501" y="47609"/>
                </a:lnTo>
                <a:lnTo>
                  <a:pt x="2160519" y="38099"/>
                </a:lnTo>
                <a:lnTo>
                  <a:pt x="2084319" y="0"/>
                </a:lnTo>
                <a:close/>
              </a:path>
              <a:path w="2160904" h="76200">
                <a:moveTo>
                  <a:pt x="0" y="28437"/>
                </a:moveTo>
                <a:lnTo>
                  <a:pt x="0" y="47487"/>
                </a:lnTo>
                <a:lnTo>
                  <a:pt x="2084319" y="47609"/>
                </a:lnTo>
                <a:lnTo>
                  <a:pt x="2084319" y="28559"/>
                </a:lnTo>
                <a:lnTo>
                  <a:pt x="0" y="284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7" name="object 17"/>
          <p:cNvSpPr txBox="1"/>
          <p:nvPr/>
        </p:nvSpPr>
        <p:spPr>
          <a:xfrm>
            <a:off x="2416969" y="1534717"/>
            <a:ext cx="361950" cy="138499"/>
          </a:xfrm>
          <a:prstGeom prst="rect">
            <a:avLst/>
          </a:prstGeom>
        </p:spPr>
        <p:txBody>
          <a:bodyPr lIns="0" tIns="0" rIns="0" bIns="0">
            <a:spAutoFit/>
          </a:bodyPr>
          <a:lstStyle/>
          <a:p>
            <a:pPr marL="9525">
              <a:defRPr/>
            </a:pPr>
            <a:r>
              <a:rPr sz="900" b="1" dirty="0">
                <a:latin typeface="Arial"/>
                <a:cs typeface="Arial"/>
              </a:rPr>
              <a:t>se</a:t>
            </a:r>
            <a:r>
              <a:rPr sz="900" b="1" spc="-8" dirty="0">
                <a:latin typeface="Arial"/>
                <a:cs typeface="Arial"/>
              </a:rPr>
              <a:t>nd</a:t>
            </a:r>
            <a:r>
              <a:rPr sz="900" b="1" spc="-11" dirty="0">
                <a:latin typeface="Arial"/>
                <a:cs typeface="Arial"/>
              </a:rPr>
              <a:t>(</a:t>
            </a:r>
            <a:r>
              <a:rPr sz="900" b="1" dirty="0">
                <a:latin typeface="Arial"/>
                <a:cs typeface="Arial"/>
              </a:rPr>
              <a:t>)</a:t>
            </a:r>
            <a:endParaRPr sz="900">
              <a:latin typeface="Arial"/>
              <a:cs typeface="Arial"/>
            </a:endParaRPr>
          </a:p>
        </p:txBody>
      </p:sp>
      <p:sp>
        <p:nvSpPr>
          <p:cNvPr id="18" name="object 18"/>
          <p:cNvSpPr txBox="1"/>
          <p:nvPr/>
        </p:nvSpPr>
        <p:spPr>
          <a:xfrm>
            <a:off x="2844404" y="1545432"/>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19" name="object 19"/>
          <p:cNvSpPr txBox="1"/>
          <p:nvPr/>
        </p:nvSpPr>
        <p:spPr>
          <a:xfrm>
            <a:off x="4300538" y="1599010"/>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8" dirty="0">
                <a:latin typeface="Arial"/>
                <a:cs typeface="Arial"/>
              </a:rPr>
              <a:t>M0</a:t>
            </a:r>
            <a:endParaRPr sz="900">
              <a:latin typeface="Arial"/>
              <a:cs typeface="Arial"/>
            </a:endParaRPr>
          </a:p>
        </p:txBody>
      </p:sp>
      <p:sp>
        <p:nvSpPr>
          <p:cNvPr id="19476" name="object 20"/>
          <p:cNvSpPr>
            <a:spLocks/>
          </p:cNvSpPr>
          <p:nvPr/>
        </p:nvSpPr>
        <p:spPr bwMode="auto">
          <a:xfrm>
            <a:off x="1980010" y="2002631"/>
            <a:ext cx="1620440" cy="57150"/>
          </a:xfrm>
          <a:custGeom>
            <a:avLst/>
            <a:gdLst>
              <a:gd name="T0" fmla="*/ 2084319 w 2160904"/>
              <a:gd name="T1" fmla="*/ 0 h 76200"/>
              <a:gd name="T2" fmla="*/ 2084319 w 2160904"/>
              <a:gd name="T3" fmla="*/ 76199 h 76200"/>
              <a:gd name="T4" fmla="*/ 2141439 w 2160904"/>
              <a:gd name="T5" fmla="*/ 47640 h 76200"/>
              <a:gd name="T6" fmla="*/ 2097030 w 2160904"/>
              <a:gd name="T7" fmla="*/ 47640 h 76200"/>
              <a:gd name="T8" fmla="*/ 2097030 w 2160904"/>
              <a:gd name="T9" fmla="*/ 28590 h 76200"/>
              <a:gd name="T10" fmla="*/ 2141500 w 2160904"/>
              <a:gd name="T11" fmla="*/ 28590 h 76200"/>
              <a:gd name="T12" fmla="*/ 2084319 w 2160904"/>
              <a:gd name="T13" fmla="*/ 0 h 76200"/>
              <a:gd name="T14" fmla="*/ 2084319 w 2160904"/>
              <a:gd name="T15" fmla="*/ 28590 h 76200"/>
              <a:gd name="T16" fmla="*/ 0 w 2160904"/>
              <a:gd name="T17" fmla="*/ 28590 h 76200"/>
              <a:gd name="T18" fmla="*/ 0 w 2160904"/>
              <a:gd name="T19" fmla="*/ 47640 h 76200"/>
              <a:gd name="T20" fmla="*/ 2084319 w 2160904"/>
              <a:gd name="T21" fmla="*/ 47640 h 76200"/>
              <a:gd name="T22" fmla="*/ 2084319 w 2160904"/>
              <a:gd name="T23" fmla="*/ 28590 h 76200"/>
              <a:gd name="T24" fmla="*/ 2141500 w 2160904"/>
              <a:gd name="T25" fmla="*/ 28590 h 76200"/>
              <a:gd name="T26" fmla="*/ 2097030 w 2160904"/>
              <a:gd name="T27" fmla="*/ 28590 h 76200"/>
              <a:gd name="T28" fmla="*/ 2097030 w 2160904"/>
              <a:gd name="T29" fmla="*/ 47640 h 76200"/>
              <a:gd name="T30" fmla="*/ 2141439 w 2160904"/>
              <a:gd name="T31" fmla="*/ 47640 h 76200"/>
              <a:gd name="T32" fmla="*/ 2160519 w 2160904"/>
              <a:gd name="T33" fmla="*/ 38099 h 76200"/>
              <a:gd name="T34" fmla="*/ 2141500 w 2160904"/>
              <a:gd name="T35" fmla="*/ 2859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2084319" y="0"/>
                </a:moveTo>
                <a:lnTo>
                  <a:pt x="2084319" y="76199"/>
                </a:lnTo>
                <a:lnTo>
                  <a:pt x="2141439" y="47640"/>
                </a:lnTo>
                <a:lnTo>
                  <a:pt x="2097030" y="47640"/>
                </a:lnTo>
                <a:lnTo>
                  <a:pt x="2097030" y="28590"/>
                </a:lnTo>
                <a:lnTo>
                  <a:pt x="2141500" y="28590"/>
                </a:lnTo>
                <a:lnTo>
                  <a:pt x="2084319" y="0"/>
                </a:lnTo>
                <a:close/>
              </a:path>
              <a:path w="2160904" h="76200">
                <a:moveTo>
                  <a:pt x="2084319" y="28590"/>
                </a:moveTo>
                <a:lnTo>
                  <a:pt x="0" y="28590"/>
                </a:lnTo>
                <a:lnTo>
                  <a:pt x="0" y="47640"/>
                </a:lnTo>
                <a:lnTo>
                  <a:pt x="2084319" y="47640"/>
                </a:lnTo>
                <a:lnTo>
                  <a:pt x="2084319" y="28590"/>
                </a:lnTo>
                <a:close/>
              </a:path>
              <a:path w="2160904" h="76200">
                <a:moveTo>
                  <a:pt x="2141500" y="28590"/>
                </a:moveTo>
                <a:lnTo>
                  <a:pt x="2097030" y="28590"/>
                </a:lnTo>
                <a:lnTo>
                  <a:pt x="2097030" y="47640"/>
                </a:lnTo>
                <a:lnTo>
                  <a:pt x="2141439" y="47640"/>
                </a:lnTo>
                <a:lnTo>
                  <a:pt x="2160519" y="38099"/>
                </a:lnTo>
                <a:lnTo>
                  <a:pt x="2141500" y="285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21" name="object 21"/>
          <p:cNvSpPr txBox="1"/>
          <p:nvPr/>
        </p:nvSpPr>
        <p:spPr>
          <a:xfrm>
            <a:off x="2416969" y="1913335"/>
            <a:ext cx="361950" cy="138499"/>
          </a:xfrm>
          <a:prstGeom prst="rect">
            <a:avLst/>
          </a:prstGeom>
        </p:spPr>
        <p:txBody>
          <a:bodyPr lIns="0" tIns="0" rIns="0" bIns="0">
            <a:spAutoFit/>
          </a:bodyPr>
          <a:lstStyle/>
          <a:p>
            <a:pPr marL="9525">
              <a:defRPr/>
            </a:pPr>
            <a:r>
              <a:rPr sz="900" b="1" dirty="0">
                <a:latin typeface="Arial"/>
                <a:cs typeface="Arial"/>
              </a:rPr>
              <a:t>se</a:t>
            </a:r>
            <a:r>
              <a:rPr sz="900" b="1" spc="-8" dirty="0">
                <a:latin typeface="Arial"/>
                <a:cs typeface="Arial"/>
              </a:rPr>
              <a:t>nd</a:t>
            </a:r>
            <a:r>
              <a:rPr sz="900" b="1" spc="-11" dirty="0">
                <a:latin typeface="Arial"/>
                <a:cs typeface="Arial"/>
              </a:rPr>
              <a:t>(</a:t>
            </a:r>
            <a:r>
              <a:rPr sz="900" b="1" dirty="0">
                <a:latin typeface="Arial"/>
                <a:cs typeface="Arial"/>
              </a:rPr>
              <a:t>)</a:t>
            </a:r>
            <a:endParaRPr sz="900">
              <a:latin typeface="Arial"/>
              <a:cs typeface="Arial"/>
            </a:endParaRPr>
          </a:p>
        </p:txBody>
      </p:sp>
      <p:sp>
        <p:nvSpPr>
          <p:cNvPr id="22" name="object 22"/>
          <p:cNvSpPr txBox="1"/>
          <p:nvPr/>
        </p:nvSpPr>
        <p:spPr>
          <a:xfrm>
            <a:off x="2844404" y="1922860"/>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8" dirty="0">
                <a:latin typeface="Arial"/>
                <a:cs typeface="Arial"/>
              </a:rPr>
              <a:t>M1</a:t>
            </a:r>
            <a:endParaRPr sz="900">
              <a:latin typeface="Arial"/>
              <a:cs typeface="Arial"/>
            </a:endParaRPr>
          </a:p>
        </p:txBody>
      </p:sp>
      <p:sp>
        <p:nvSpPr>
          <p:cNvPr id="23" name="object 23"/>
          <p:cNvSpPr txBox="1"/>
          <p:nvPr/>
        </p:nvSpPr>
        <p:spPr>
          <a:xfrm>
            <a:off x="4030266" y="1976438"/>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19480" name="object 24"/>
          <p:cNvSpPr>
            <a:spLocks/>
          </p:cNvSpPr>
          <p:nvPr/>
        </p:nvSpPr>
        <p:spPr bwMode="auto">
          <a:xfrm>
            <a:off x="1980010" y="2381250"/>
            <a:ext cx="1620440" cy="57150"/>
          </a:xfrm>
          <a:custGeom>
            <a:avLst/>
            <a:gdLst>
              <a:gd name="T0" fmla="*/ 2084319 w 2160904"/>
              <a:gd name="T1" fmla="*/ 0 h 76200"/>
              <a:gd name="T2" fmla="*/ 2084319 w 2160904"/>
              <a:gd name="T3" fmla="*/ 76199 h 76200"/>
              <a:gd name="T4" fmla="*/ 2141500 w 2160904"/>
              <a:gd name="T5" fmla="*/ 47609 h 76200"/>
              <a:gd name="T6" fmla="*/ 2097030 w 2160904"/>
              <a:gd name="T7" fmla="*/ 47609 h 76200"/>
              <a:gd name="T8" fmla="*/ 2097030 w 2160904"/>
              <a:gd name="T9" fmla="*/ 28559 h 76200"/>
              <a:gd name="T10" fmla="*/ 2141439 w 2160904"/>
              <a:gd name="T11" fmla="*/ 28559 h 76200"/>
              <a:gd name="T12" fmla="*/ 2084319 w 2160904"/>
              <a:gd name="T13" fmla="*/ 0 h 76200"/>
              <a:gd name="T14" fmla="*/ 2084319 w 2160904"/>
              <a:gd name="T15" fmla="*/ 28559 h 76200"/>
              <a:gd name="T16" fmla="*/ 0 w 2160904"/>
              <a:gd name="T17" fmla="*/ 28559 h 76200"/>
              <a:gd name="T18" fmla="*/ 0 w 2160904"/>
              <a:gd name="T19" fmla="*/ 47609 h 76200"/>
              <a:gd name="T20" fmla="*/ 2084319 w 2160904"/>
              <a:gd name="T21" fmla="*/ 47609 h 76200"/>
              <a:gd name="T22" fmla="*/ 2084319 w 2160904"/>
              <a:gd name="T23" fmla="*/ 28559 h 76200"/>
              <a:gd name="T24" fmla="*/ 2141439 w 2160904"/>
              <a:gd name="T25" fmla="*/ 28559 h 76200"/>
              <a:gd name="T26" fmla="*/ 2097030 w 2160904"/>
              <a:gd name="T27" fmla="*/ 28559 h 76200"/>
              <a:gd name="T28" fmla="*/ 2097030 w 2160904"/>
              <a:gd name="T29" fmla="*/ 47609 h 76200"/>
              <a:gd name="T30" fmla="*/ 2141500 w 2160904"/>
              <a:gd name="T31" fmla="*/ 47609 h 76200"/>
              <a:gd name="T32" fmla="*/ 2160519 w 2160904"/>
              <a:gd name="T33" fmla="*/ 38099 h 76200"/>
              <a:gd name="T34" fmla="*/ 2141439 w 2160904"/>
              <a:gd name="T35" fmla="*/ 28559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2084319" y="0"/>
                </a:moveTo>
                <a:lnTo>
                  <a:pt x="2084319" y="76199"/>
                </a:lnTo>
                <a:lnTo>
                  <a:pt x="2141500" y="47609"/>
                </a:lnTo>
                <a:lnTo>
                  <a:pt x="2097030" y="47609"/>
                </a:lnTo>
                <a:lnTo>
                  <a:pt x="2097030" y="28559"/>
                </a:lnTo>
                <a:lnTo>
                  <a:pt x="2141439" y="28559"/>
                </a:lnTo>
                <a:lnTo>
                  <a:pt x="2084319" y="0"/>
                </a:lnTo>
                <a:close/>
              </a:path>
              <a:path w="2160904" h="76200">
                <a:moveTo>
                  <a:pt x="2084319" y="28559"/>
                </a:moveTo>
                <a:lnTo>
                  <a:pt x="0" y="28559"/>
                </a:lnTo>
                <a:lnTo>
                  <a:pt x="0" y="47609"/>
                </a:lnTo>
                <a:lnTo>
                  <a:pt x="2084319" y="47609"/>
                </a:lnTo>
                <a:lnTo>
                  <a:pt x="2084319" y="28559"/>
                </a:lnTo>
                <a:close/>
              </a:path>
              <a:path w="2160904" h="76200">
                <a:moveTo>
                  <a:pt x="2141439" y="28559"/>
                </a:moveTo>
                <a:lnTo>
                  <a:pt x="2097030" y="28559"/>
                </a:lnTo>
                <a:lnTo>
                  <a:pt x="2097030" y="47609"/>
                </a:lnTo>
                <a:lnTo>
                  <a:pt x="2141500" y="47609"/>
                </a:lnTo>
                <a:lnTo>
                  <a:pt x="2160519" y="38099"/>
                </a:lnTo>
                <a:lnTo>
                  <a:pt x="2141439" y="285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25" name="object 25"/>
          <p:cNvSpPr txBox="1"/>
          <p:nvPr/>
        </p:nvSpPr>
        <p:spPr>
          <a:xfrm>
            <a:off x="2416969" y="2291954"/>
            <a:ext cx="361950" cy="138499"/>
          </a:xfrm>
          <a:prstGeom prst="rect">
            <a:avLst/>
          </a:prstGeom>
        </p:spPr>
        <p:txBody>
          <a:bodyPr lIns="0" tIns="0" rIns="0" bIns="0">
            <a:spAutoFit/>
          </a:bodyPr>
          <a:lstStyle/>
          <a:p>
            <a:pPr marL="9525">
              <a:defRPr/>
            </a:pPr>
            <a:r>
              <a:rPr sz="900" b="1" dirty="0">
                <a:latin typeface="Arial"/>
                <a:cs typeface="Arial"/>
              </a:rPr>
              <a:t>se</a:t>
            </a:r>
            <a:r>
              <a:rPr sz="900" b="1" spc="-8" dirty="0">
                <a:latin typeface="Arial"/>
                <a:cs typeface="Arial"/>
              </a:rPr>
              <a:t>nd</a:t>
            </a:r>
            <a:r>
              <a:rPr sz="900" b="1" spc="-11" dirty="0">
                <a:latin typeface="Arial"/>
                <a:cs typeface="Arial"/>
              </a:rPr>
              <a:t>(</a:t>
            </a:r>
            <a:r>
              <a:rPr sz="900" b="1" dirty="0">
                <a:latin typeface="Arial"/>
                <a:cs typeface="Arial"/>
              </a:rPr>
              <a:t>)</a:t>
            </a:r>
            <a:endParaRPr sz="900">
              <a:latin typeface="Arial"/>
              <a:cs typeface="Arial"/>
            </a:endParaRPr>
          </a:p>
        </p:txBody>
      </p:sp>
      <p:sp>
        <p:nvSpPr>
          <p:cNvPr id="26" name="object 26"/>
          <p:cNvSpPr txBox="1"/>
          <p:nvPr/>
        </p:nvSpPr>
        <p:spPr>
          <a:xfrm>
            <a:off x="2844404" y="2301479"/>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27" name="object 27"/>
          <p:cNvSpPr txBox="1"/>
          <p:nvPr/>
        </p:nvSpPr>
        <p:spPr>
          <a:xfrm>
            <a:off x="4300538" y="2355057"/>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28" name="object 28"/>
          <p:cNvSpPr txBox="1"/>
          <p:nvPr/>
        </p:nvSpPr>
        <p:spPr>
          <a:xfrm>
            <a:off x="4300538" y="1976438"/>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29" name="object 29"/>
          <p:cNvSpPr txBox="1"/>
          <p:nvPr/>
        </p:nvSpPr>
        <p:spPr>
          <a:xfrm>
            <a:off x="3761185" y="235505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30" name="object 30"/>
          <p:cNvSpPr txBox="1"/>
          <p:nvPr/>
        </p:nvSpPr>
        <p:spPr>
          <a:xfrm>
            <a:off x="4031457" y="2355057"/>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M1</a:t>
            </a:r>
            <a:endParaRPr sz="900">
              <a:latin typeface="Arial"/>
              <a:cs typeface="Arial"/>
            </a:endParaRPr>
          </a:p>
        </p:txBody>
      </p:sp>
      <p:sp>
        <p:nvSpPr>
          <p:cNvPr id="19487" name="object 31"/>
          <p:cNvSpPr>
            <a:spLocks/>
          </p:cNvSpPr>
          <p:nvPr/>
        </p:nvSpPr>
        <p:spPr bwMode="auto">
          <a:xfrm>
            <a:off x="3707606" y="1924050"/>
            <a:ext cx="863204" cy="323850"/>
          </a:xfrm>
          <a:custGeom>
            <a:avLst/>
            <a:gdLst>
              <a:gd name="T0" fmla="*/ 0 w 1151254"/>
              <a:gd name="T1" fmla="*/ 0 h 431800"/>
              <a:gd name="T2" fmla="*/ 1150985 w 1151254"/>
              <a:gd name="T3" fmla="*/ 0 h 431800"/>
              <a:gd name="T4" fmla="*/ 1150985 w 1151254"/>
              <a:gd name="T5" fmla="*/ 431779 h 431800"/>
              <a:gd name="T6" fmla="*/ 0 w 1151254"/>
              <a:gd name="T7" fmla="*/ 431779 h 431800"/>
            </a:gdLst>
            <a:ahLst/>
            <a:cxnLst>
              <a:cxn ang="0">
                <a:pos x="T0" y="T1"/>
              </a:cxn>
              <a:cxn ang="0">
                <a:pos x="T2" y="T3"/>
              </a:cxn>
              <a:cxn ang="0">
                <a:pos x="T4" y="T5"/>
              </a:cxn>
              <a:cxn ang="0">
                <a:pos x="T6" y="T7"/>
              </a:cxn>
            </a:cxnLst>
            <a:rect l="0" t="0" r="r" b="b"/>
            <a:pathLst>
              <a:path w="1151254" h="431800">
                <a:moveTo>
                  <a:pt x="0" y="0"/>
                </a:moveTo>
                <a:lnTo>
                  <a:pt x="1150985" y="0"/>
                </a:lnTo>
                <a:lnTo>
                  <a:pt x="1150985" y="431779"/>
                </a:lnTo>
                <a:lnTo>
                  <a:pt x="0" y="431779"/>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9488" name="object 32"/>
          <p:cNvSpPr>
            <a:spLocks/>
          </p:cNvSpPr>
          <p:nvPr/>
        </p:nvSpPr>
        <p:spPr bwMode="auto">
          <a:xfrm>
            <a:off x="3707606" y="2302669"/>
            <a:ext cx="863204" cy="323850"/>
          </a:xfrm>
          <a:custGeom>
            <a:avLst/>
            <a:gdLst>
              <a:gd name="T0" fmla="*/ 0 w 1151254"/>
              <a:gd name="T1" fmla="*/ 0 h 431800"/>
              <a:gd name="T2" fmla="*/ 1150985 w 1151254"/>
              <a:gd name="T3" fmla="*/ 0 h 431800"/>
              <a:gd name="T4" fmla="*/ 1150985 w 1151254"/>
              <a:gd name="T5" fmla="*/ 431810 h 431800"/>
              <a:gd name="T6" fmla="*/ 0 w 1151254"/>
              <a:gd name="T7" fmla="*/ 431810 h 431800"/>
            </a:gdLst>
            <a:ahLst/>
            <a:cxnLst>
              <a:cxn ang="0">
                <a:pos x="T0" y="T1"/>
              </a:cxn>
              <a:cxn ang="0">
                <a:pos x="T2" y="T3"/>
              </a:cxn>
              <a:cxn ang="0">
                <a:pos x="T4" y="T5"/>
              </a:cxn>
              <a:cxn ang="0">
                <a:pos x="T6" y="T7"/>
              </a:cxn>
            </a:cxnLst>
            <a:rect l="0" t="0" r="r" b="b"/>
            <a:pathLst>
              <a:path w="1151254" h="431800">
                <a:moveTo>
                  <a:pt x="0" y="0"/>
                </a:moveTo>
                <a:lnTo>
                  <a:pt x="1150985" y="0"/>
                </a:lnTo>
                <a:lnTo>
                  <a:pt x="1150985" y="431810"/>
                </a:lnTo>
                <a:lnTo>
                  <a:pt x="0" y="431810"/>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9489" name="object 33"/>
          <p:cNvSpPr>
            <a:spLocks/>
          </p:cNvSpPr>
          <p:nvPr/>
        </p:nvSpPr>
        <p:spPr bwMode="auto">
          <a:xfrm>
            <a:off x="1980010" y="2759869"/>
            <a:ext cx="1620440" cy="57150"/>
          </a:xfrm>
          <a:custGeom>
            <a:avLst/>
            <a:gdLst>
              <a:gd name="T0" fmla="*/ 2084319 w 2160904"/>
              <a:gd name="T1" fmla="*/ 0 h 76200"/>
              <a:gd name="T2" fmla="*/ 2084319 w 2160904"/>
              <a:gd name="T3" fmla="*/ 76199 h 76200"/>
              <a:gd name="T4" fmla="*/ 2141439 w 2160904"/>
              <a:gd name="T5" fmla="*/ 47640 h 76200"/>
              <a:gd name="T6" fmla="*/ 2097030 w 2160904"/>
              <a:gd name="T7" fmla="*/ 47640 h 76200"/>
              <a:gd name="T8" fmla="*/ 2097030 w 2160904"/>
              <a:gd name="T9" fmla="*/ 28590 h 76200"/>
              <a:gd name="T10" fmla="*/ 2141500 w 2160904"/>
              <a:gd name="T11" fmla="*/ 28590 h 76200"/>
              <a:gd name="T12" fmla="*/ 2084319 w 2160904"/>
              <a:gd name="T13" fmla="*/ 0 h 76200"/>
              <a:gd name="T14" fmla="*/ 2084319 w 2160904"/>
              <a:gd name="T15" fmla="*/ 28590 h 76200"/>
              <a:gd name="T16" fmla="*/ 0 w 2160904"/>
              <a:gd name="T17" fmla="*/ 28590 h 76200"/>
              <a:gd name="T18" fmla="*/ 0 w 2160904"/>
              <a:gd name="T19" fmla="*/ 47640 h 76200"/>
              <a:gd name="T20" fmla="*/ 2084319 w 2160904"/>
              <a:gd name="T21" fmla="*/ 47640 h 76200"/>
              <a:gd name="T22" fmla="*/ 2084319 w 2160904"/>
              <a:gd name="T23" fmla="*/ 28590 h 76200"/>
              <a:gd name="T24" fmla="*/ 2141500 w 2160904"/>
              <a:gd name="T25" fmla="*/ 28590 h 76200"/>
              <a:gd name="T26" fmla="*/ 2097030 w 2160904"/>
              <a:gd name="T27" fmla="*/ 28590 h 76200"/>
              <a:gd name="T28" fmla="*/ 2097030 w 2160904"/>
              <a:gd name="T29" fmla="*/ 47640 h 76200"/>
              <a:gd name="T30" fmla="*/ 2141439 w 2160904"/>
              <a:gd name="T31" fmla="*/ 47640 h 76200"/>
              <a:gd name="T32" fmla="*/ 2160519 w 2160904"/>
              <a:gd name="T33" fmla="*/ 38099 h 76200"/>
              <a:gd name="T34" fmla="*/ 2141500 w 2160904"/>
              <a:gd name="T35" fmla="*/ 2859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2084319" y="0"/>
                </a:moveTo>
                <a:lnTo>
                  <a:pt x="2084319" y="76199"/>
                </a:lnTo>
                <a:lnTo>
                  <a:pt x="2141439" y="47640"/>
                </a:lnTo>
                <a:lnTo>
                  <a:pt x="2097030" y="47640"/>
                </a:lnTo>
                <a:lnTo>
                  <a:pt x="2097030" y="28590"/>
                </a:lnTo>
                <a:lnTo>
                  <a:pt x="2141500" y="28590"/>
                </a:lnTo>
                <a:lnTo>
                  <a:pt x="2084319" y="0"/>
                </a:lnTo>
                <a:close/>
              </a:path>
              <a:path w="2160904" h="76200">
                <a:moveTo>
                  <a:pt x="2084319" y="28590"/>
                </a:moveTo>
                <a:lnTo>
                  <a:pt x="0" y="28590"/>
                </a:lnTo>
                <a:lnTo>
                  <a:pt x="0" y="47640"/>
                </a:lnTo>
                <a:lnTo>
                  <a:pt x="2084319" y="47640"/>
                </a:lnTo>
                <a:lnTo>
                  <a:pt x="2084319" y="28590"/>
                </a:lnTo>
                <a:close/>
              </a:path>
              <a:path w="2160904" h="76200">
                <a:moveTo>
                  <a:pt x="2141500" y="28590"/>
                </a:moveTo>
                <a:lnTo>
                  <a:pt x="2097030" y="28590"/>
                </a:lnTo>
                <a:lnTo>
                  <a:pt x="2097030" y="47640"/>
                </a:lnTo>
                <a:lnTo>
                  <a:pt x="2141439" y="47640"/>
                </a:lnTo>
                <a:lnTo>
                  <a:pt x="2160519" y="38099"/>
                </a:lnTo>
                <a:lnTo>
                  <a:pt x="2141500" y="285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34" name="object 34"/>
          <p:cNvSpPr txBox="1"/>
          <p:nvPr/>
        </p:nvSpPr>
        <p:spPr>
          <a:xfrm>
            <a:off x="2416969" y="2670573"/>
            <a:ext cx="535781" cy="138499"/>
          </a:xfrm>
          <a:prstGeom prst="rect">
            <a:avLst/>
          </a:prstGeom>
        </p:spPr>
        <p:txBody>
          <a:bodyPr lIns="0" tIns="0" rIns="0" bIns="0">
            <a:spAutoFit/>
          </a:bodyPr>
          <a:lstStyle/>
          <a:p>
            <a:pPr marL="9525">
              <a:defRPr/>
            </a:pPr>
            <a:r>
              <a:rPr sz="900" b="1" spc="-11" dirty="0">
                <a:latin typeface="Arial"/>
                <a:cs typeface="Arial"/>
              </a:rPr>
              <a:t>rol</a:t>
            </a:r>
            <a:r>
              <a:rPr sz="900" b="1" spc="-4" dirty="0">
                <a:latin typeface="Arial"/>
                <a:cs typeface="Arial"/>
              </a:rPr>
              <a:t>l</a:t>
            </a:r>
            <a:r>
              <a:rPr sz="900" b="1" dirty="0">
                <a:latin typeface="Arial"/>
                <a:cs typeface="Arial"/>
              </a:rPr>
              <a:t>ba</a:t>
            </a:r>
            <a:r>
              <a:rPr sz="900" b="1" spc="4" dirty="0">
                <a:latin typeface="Arial"/>
                <a:cs typeface="Arial"/>
              </a:rPr>
              <a:t>c</a:t>
            </a:r>
            <a:r>
              <a:rPr sz="900" b="1" dirty="0">
                <a:latin typeface="Arial"/>
                <a:cs typeface="Arial"/>
              </a:rPr>
              <a:t>k()</a:t>
            </a:r>
            <a:endParaRPr sz="900">
              <a:latin typeface="Arial"/>
              <a:cs typeface="Arial"/>
            </a:endParaRPr>
          </a:p>
        </p:txBody>
      </p:sp>
      <p:sp>
        <p:nvSpPr>
          <p:cNvPr id="19491" name="object 35"/>
          <p:cNvSpPr>
            <a:spLocks/>
          </p:cNvSpPr>
          <p:nvPr/>
        </p:nvSpPr>
        <p:spPr bwMode="auto">
          <a:xfrm>
            <a:off x="3707606" y="2680097"/>
            <a:ext cx="863204" cy="323850"/>
          </a:xfrm>
          <a:custGeom>
            <a:avLst/>
            <a:gdLst>
              <a:gd name="T0" fmla="*/ 0 w 1151254"/>
              <a:gd name="T1" fmla="*/ 0 h 431800"/>
              <a:gd name="T2" fmla="*/ 1150985 w 1151254"/>
              <a:gd name="T3" fmla="*/ 0 h 431800"/>
              <a:gd name="T4" fmla="*/ 1150985 w 1151254"/>
              <a:gd name="T5" fmla="*/ 431785 h 431800"/>
              <a:gd name="T6" fmla="*/ 0 w 1151254"/>
              <a:gd name="T7" fmla="*/ 431785 h 431800"/>
            </a:gdLst>
            <a:ahLst/>
            <a:cxnLst>
              <a:cxn ang="0">
                <a:pos x="T0" y="T1"/>
              </a:cxn>
              <a:cxn ang="0">
                <a:pos x="T2" y="T3"/>
              </a:cxn>
              <a:cxn ang="0">
                <a:pos x="T4" y="T5"/>
              </a:cxn>
              <a:cxn ang="0">
                <a:pos x="T6" y="T7"/>
              </a:cxn>
            </a:cxnLst>
            <a:rect l="0" t="0" r="r" b="b"/>
            <a:pathLst>
              <a:path w="1151254" h="431800">
                <a:moveTo>
                  <a:pt x="0" y="0"/>
                </a:moveTo>
                <a:lnTo>
                  <a:pt x="1150985" y="0"/>
                </a:lnTo>
                <a:lnTo>
                  <a:pt x="1150985" y="431785"/>
                </a:lnTo>
                <a:lnTo>
                  <a:pt x="0" y="431785"/>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9492" name="object 36"/>
          <p:cNvSpPr>
            <a:spLocks/>
          </p:cNvSpPr>
          <p:nvPr/>
        </p:nvSpPr>
        <p:spPr bwMode="auto">
          <a:xfrm>
            <a:off x="1980010" y="3417094"/>
            <a:ext cx="1620440" cy="57150"/>
          </a:xfrm>
          <a:custGeom>
            <a:avLst/>
            <a:gdLst>
              <a:gd name="T0" fmla="*/ 2084319 w 2160904"/>
              <a:gd name="T1" fmla="*/ 0 h 76200"/>
              <a:gd name="T2" fmla="*/ 2084319 w 2160904"/>
              <a:gd name="T3" fmla="*/ 76199 h 76200"/>
              <a:gd name="T4" fmla="*/ 2141469 w 2160904"/>
              <a:gd name="T5" fmla="*/ 47624 h 76200"/>
              <a:gd name="T6" fmla="*/ 2097030 w 2160904"/>
              <a:gd name="T7" fmla="*/ 47624 h 76200"/>
              <a:gd name="T8" fmla="*/ 2097030 w 2160904"/>
              <a:gd name="T9" fmla="*/ 28574 h 76200"/>
              <a:gd name="T10" fmla="*/ 2141469 w 2160904"/>
              <a:gd name="T11" fmla="*/ 28574 h 76200"/>
              <a:gd name="T12" fmla="*/ 2084319 w 2160904"/>
              <a:gd name="T13" fmla="*/ 0 h 76200"/>
              <a:gd name="T14" fmla="*/ 2084319 w 2160904"/>
              <a:gd name="T15" fmla="*/ 28574 h 76200"/>
              <a:gd name="T16" fmla="*/ 0 w 2160904"/>
              <a:gd name="T17" fmla="*/ 28574 h 76200"/>
              <a:gd name="T18" fmla="*/ 0 w 2160904"/>
              <a:gd name="T19" fmla="*/ 47624 h 76200"/>
              <a:gd name="T20" fmla="*/ 2084319 w 2160904"/>
              <a:gd name="T21" fmla="*/ 47624 h 76200"/>
              <a:gd name="T22" fmla="*/ 2084319 w 2160904"/>
              <a:gd name="T23" fmla="*/ 28574 h 76200"/>
              <a:gd name="T24" fmla="*/ 2141469 w 2160904"/>
              <a:gd name="T25" fmla="*/ 28574 h 76200"/>
              <a:gd name="T26" fmla="*/ 2097030 w 2160904"/>
              <a:gd name="T27" fmla="*/ 28574 h 76200"/>
              <a:gd name="T28" fmla="*/ 2097030 w 2160904"/>
              <a:gd name="T29" fmla="*/ 47624 h 76200"/>
              <a:gd name="T30" fmla="*/ 2141469 w 2160904"/>
              <a:gd name="T31" fmla="*/ 47624 h 76200"/>
              <a:gd name="T32" fmla="*/ 2160519 w 2160904"/>
              <a:gd name="T33" fmla="*/ 38099 h 76200"/>
              <a:gd name="T34" fmla="*/ 2141469 w 2160904"/>
              <a:gd name="T35" fmla="*/ 2857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2084319" y="0"/>
                </a:moveTo>
                <a:lnTo>
                  <a:pt x="2084319" y="76199"/>
                </a:lnTo>
                <a:lnTo>
                  <a:pt x="2141469" y="47624"/>
                </a:lnTo>
                <a:lnTo>
                  <a:pt x="2097030" y="47624"/>
                </a:lnTo>
                <a:lnTo>
                  <a:pt x="2097030" y="28574"/>
                </a:lnTo>
                <a:lnTo>
                  <a:pt x="2141469" y="28574"/>
                </a:lnTo>
                <a:lnTo>
                  <a:pt x="2084319" y="0"/>
                </a:lnTo>
                <a:close/>
              </a:path>
              <a:path w="2160904" h="76200">
                <a:moveTo>
                  <a:pt x="2084319" y="28574"/>
                </a:moveTo>
                <a:lnTo>
                  <a:pt x="0" y="28574"/>
                </a:lnTo>
                <a:lnTo>
                  <a:pt x="0" y="47624"/>
                </a:lnTo>
                <a:lnTo>
                  <a:pt x="2084319" y="47624"/>
                </a:lnTo>
                <a:lnTo>
                  <a:pt x="2084319" y="28574"/>
                </a:lnTo>
                <a:close/>
              </a:path>
              <a:path w="2160904" h="76200">
                <a:moveTo>
                  <a:pt x="2141469" y="28574"/>
                </a:moveTo>
                <a:lnTo>
                  <a:pt x="2097030" y="28574"/>
                </a:lnTo>
                <a:lnTo>
                  <a:pt x="2097030" y="47624"/>
                </a:lnTo>
                <a:lnTo>
                  <a:pt x="2141469" y="47624"/>
                </a:lnTo>
                <a:lnTo>
                  <a:pt x="2160519" y="38099"/>
                </a:lnTo>
                <a:lnTo>
                  <a:pt x="2141469" y="28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37" name="object 37"/>
          <p:cNvSpPr txBox="1"/>
          <p:nvPr/>
        </p:nvSpPr>
        <p:spPr>
          <a:xfrm>
            <a:off x="2416969" y="3327798"/>
            <a:ext cx="361950" cy="138499"/>
          </a:xfrm>
          <a:prstGeom prst="rect">
            <a:avLst/>
          </a:prstGeom>
        </p:spPr>
        <p:txBody>
          <a:bodyPr lIns="0" tIns="0" rIns="0" bIns="0">
            <a:spAutoFit/>
          </a:bodyPr>
          <a:lstStyle/>
          <a:p>
            <a:pPr marL="9525">
              <a:defRPr/>
            </a:pPr>
            <a:r>
              <a:rPr sz="900" b="1" dirty="0">
                <a:latin typeface="Arial"/>
                <a:cs typeface="Arial"/>
              </a:rPr>
              <a:t>se</a:t>
            </a:r>
            <a:r>
              <a:rPr sz="900" b="1" spc="-8" dirty="0">
                <a:latin typeface="Arial"/>
                <a:cs typeface="Arial"/>
              </a:rPr>
              <a:t>nd</a:t>
            </a:r>
            <a:r>
              <a:rPr sz="900" b="1" spc="-11" dirty="0">
                <a:latin typeface="Arial"/>
                <a:cs typeface="Arial"/>
              </a:rPr>
              <a:t>(</a:t>
            </a:r>
            <a:r>
              <a:rPr sz="900" b="1" dirty="0">
                <a:latin typeface="Arial"/>
                <a:cs typeface="Arial"/>
              </a:rPr>
              <a:t>)</a:t>
            </a:r>
            <a:endParaRPr sz="900">
              <a:latin typeface="Arial"/>
              <a:cs typeface="Arial"/>
            </a:endParaRPr>
          </a:p>
        </p:txBody>
      </p:sp>
      <p:sp>
        <p:nvSpPr>
          <p:cNvPr id="38" name="object 38"/>
          <p:cNvSpPr txBox="1"/>
          <p:nvPr/>
        </p:nvSpPr>
        <p:spPr>
          <a:xfrm>
            <a:off x="2844404" y="3337323"/>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8" dirty="0">
                <a:latin typeface="Arial"/>
                <a:cs typeface="Arial"/>
              </a:rPr>
              <a:t>M0</a:t>
            </a:r>
            <a:endParaRPr sz="900">
              <a:latin typeface="Arial"/>
              <a:cs typeface="Arial"/>
            </a:endParaRPr>
          </a:p>
        </p:txBody>
      </p:sp>
      <p:sp>
        <p:nvSpPr>
          <p:cNvPr id="19495" name="object 39"/>
          <p:cNvSpPr>
            <a:spLocks/>
          </p:cNvSpPr>
          <p:nvPr/>
        </p:nvSpPr>
        <p:spPr bwMode="auto">
          <a:xfrm>
            <a:off x="1980010" y="3794522"/>
            <a:ext cx="1620440" cy="57150"/>
          </a:xfrm>
          <a:custGeom>
            <a:avLst/>
            <a:gdLst>
              <a:gd name="T0" fmla="*/ 2084319 w 2160904"/>
              <a:gd name="T1" fmla="*/ 0 h 76200"/>
              <a:gd name="T2" fmla="*/ 2084319 w 2160904"/>
              <a:gd name="T3" fmla="*/ 76199 h 76200"/>
              <a:gd name="T4" fmla="*/ 2141469 w 2160904"/>
              <a:gd name="T5" fmla="*/ 47624 h 76200"/>
              <a:gd name="T6" fmla="*/ 2097030 w 2160904"/>
              <a:gd name="T7" fmla="*/ 47624 h 76200"/>
              <a:gd name="T8" fmla="*/ 2097030 w 2160904"/>
              <a:gd name="T9" fmla="*/ 28574 h 76200"/>
              <a:gd name="T10" fmla="*/ 2141469 w 2160904"/>
              <a:gd name="T11" fmla="*/ 28574 h 76200"/>
              <a:gd name="T12" fmla="*/ 2084319 w 2160904"/>
              <a:gd name="T13" fmla="*/ 0 h 76200"/>
              <a:gd name="T14" fmla="*/ 2084319 w 2160904"/>
              <a:gd name="T15" fmla="*/ 28574 h 76200"/>
              <a:gd name="T16" fmla="*/ 0 w 2160904"/>
              <a:gd name="T17" fmla="*/ 28574 h 76200"/>
              <a:gd name="T18" fmla="*/ 0 w 2160904"/>
              <a:gd name="T19" fmla="*/ 47624 h 76200"/>
              <a:gd name="T20" fmla="*/ 2084319 w 2160904"/>
              <a:gd name="T21" fmla="*/ 47624 h 76200"/>
              <a:gd name="T22" fmla="*/ 2084319 w 2160904"/>
              <a:gd name="T23" fmla="*/ 28574 h 76200"/>
              <a:gd name="T24" fmla="*/ 2141469 w 2160904"/>
              <a:gd name="T25" fmla="*/ 28574 h 76200"/>
              <a:gd name="T26" fmla="*/ 2097030 w 2160904"/>
              <a:gd name="T27" fmla="*/ 28574 h 76200"/>
              <a:gd name="T28" fmla="*/ 2097030 w 2160904"/>
              <a:gd name="T29" fmla="*/ 47624 h 76200"/>
              <a:gd name="T30" fmla="*/ 2141469 w 2160904"/>
              <a:gd name="T31" fmla="*/ 47624 h 76200"/>
              <a:gd name="T32" fmla="*/ 2160519 w 2160904"/>
              <a:gd name="T33" fmla="*/ 38099 h 76200"/>
              <a:gd name="T34" fmla="*/ 2141469 w 2160904"/>
              <a:gd name="T35" fmla="*/ 2857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2084319" y="0"/>
                </a:moveTo>
                <a:lnTo>
                  <a:pt x="2084319" y="76199"/>
                </a:lnTo>
                <a:lnTo>
                  <a:pt x="2141469" y="47624"/>
                </a:lnTo>
                <a:lnTo>
                  <a:pt x="2097030" y="47624"/>
                </a:lnTo>
                <a:lnTo>
                  <a:pt x="2097030" y="28574"/>
                </a:lnTo>
                <a:lnTo>
                  <a:pt x="2141469" y="28574"/>
                </a:lnTo>
                <a:lnTo>
                  <a:pt x="2084319" y="0"/>
                </a:lnTo>
                <a:close/>
              </a:path>
              <a:path w="2160904" h="76200">
                <a:moveTo>
                  <a:pt x="2084319" y="28574"/>
                </a:moveTo>
                <a:lnTo>
                  <a:pt x="0" y="28574"/>
                </a:lnTo>
                <a:lnTo>
                  <a:pt x="0" y="47624"/>
                </a:lnTo>
                <a:lnTo>
                  <a:pt x="2084319" y="47624"/>
                </a:lnTo>
                <a:lnTo>
                  <a:pt x="2084319" y="28574"/>
                </a:lnTo>
                <a:close/>
              </a:path>
              <a:path w="2160904" h="76200">
                <a:moveTo>
                  <a:pt x="2141469" y="28574"/>
                </a:moveTo>
                <a:lnTo>
                  <a:pt x="2097030" y="28574"/>
                </a:lnTo>
                <a:lnTo>
                  <a:pt x="2097030" y="47624"/>
                </a:lnTo>
                <a:lnTo>
                  <a:pt x="2141469" y="47624"/>
                </a:lnTo>
                <a:lnTo>
                  <a:pt x="2160519" y="38099"/>
                </a:lnTo>
                <a:lnTo>
                  <a:pt x="2141469" y="28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40" name="object 40"/>
          <p:cNvSpPr txBox="1"/>
          <p:nvPr/>
        </p:nvSpPr>
        <p:spPr>
          <a:xfrm>
            <a:off x="2416969" y="3705226"/>
            <a:ext cx="361950" cy="138499"/>
          </a:xfrm>
          <a:prstGeom prst="rect">
            <a:avLst/>
          </a:prstGeom>
        </p:spPr>
        <p:txBody>
          <a:bodyPr lIns="0" tIns="0" rIns="0" bIns="0">
            <a:spAutoFit/>
          </a:bodyPr>
          <a:lstStyle/>
          <a:p>
            <a:pPr marL="9525">
              <a:defRPr/>
            </a:pPr>
            <a:r>
              <a:rPr sz="900" b="1" dirty="0">
                <a:latin typeface="Arial"/>
                <a:cs typeface="Arial"/>
              </a:rPr>
              <a:t>se</a:t>
            </a:r>
            <a:r>
              <a:rPr sz="900" b="1" spc="-8" dirty="0">
                <a:latin typeface="Arial"/>
                <a:cs typeface="Arial"/>
              </a:rPr>
              <a:t>nd</a:t>
            </a:r>
            <a:r>
              <a:rPr sz="900" b="1" spc="-11" dirty="0">
                <a:latin typeface="Arial"/>
                <a:cs typeface="Arial"/>
              </a:rPr>
              <a:t>(</a:t>
            </a:r>
            <a:r>
              <a:rPr sz="900" b="1" dirty="0">
                <a:latin typeface="Arial"/>
                <a:cs typeface="Arial"/>
              </a:rPr>
              <a:t>)</a:t>
            </a:r>
            <a:endParaRPr sz="900">
              <a:latin typeface="Arial"/>
              <a:cs typeface="Arial"/>
            </a:endParaRPr>
          </a:p>
        </p:txBody>
      </p:sp>
      <p:sp>
        <p:nvSpPr>
          <p:cNvPr id="41" name="object 41"/>
          <p:cNvSpPr txBox="1"/>
          <p:nvPr/>
        </p:nvSpPr>
        <p:spPr>
          <a:xfrm>
            <a:off x="2844404" y="3714751"/>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19498" name="object 42"/>
          <p:cNvSpPr>
            <a:spLocks/>
          </p:cNvSpPr>
          <p:nvPr/>
        </p:nvSpPr>
        <p:spPr bwMode="auto">
          <a:xfrm>
            <a:off x="1980010" y="4173141"/>
            <a:ext cx="1620440" cy="57150"/>
          </a:xfrm>
          <a:custGeom>
            <a:avLst/>
            <a:gdLst>
              <a:gd name="T0" fmla="*/ 2084319 w 2160904"/>
              <a:gd name="T1" fmla="*/ 0 h 76835"/>
              <a:gd name="T2" fmla="*/ 2084319 w 2160904"/>
              <a:gd name="T3" fmla="*/ 76260 h 76835"/>
              <a:gd name="T4" fmla="*/ 2141469 w 2160904"/>
              <a:gd name="T5" fmla="*/ 47685 h 76835"/>
              <a:gd name="T6" fmla="*/ 2097030 w 2160904"/>
              <a:gd name="T7" fmla="*/ 47685 h 76835"/>
              <a:gd name="T8" fmla="*/ 2097030 w 2160904"/>
              <a:gd name="T9" fmla="*/ 28635 h 76835"/>
              <a:gd name="T10" fmla="*/ 2141500 w 2160904"/>
              <a:gd name="T11" fmla="*/ 28635 h 76835"/>
              <a:gd name="T12" fmla="*/ 2084319 w 2160904"/>
              <a:gd name="T13" fmla="*/ 0 h 76835"/>
              <a:gd name="T14" fmla="*/ 2084319 w 2160904"/>
              <a:gd name="T15" fmla="*/ 28635 h 76835"/>
              <a:gd name="T16" fmla="*/ 0 w 2160904"/>
              <a:gd name="T17" fmla="*/ 28635 h 76835"/>
              <a:gd name="T18" fmla="*/ 0 w 2160904"/>
              <a:gd name="T19" fmla="*/ 47685 h 76835"/>
              <a:gd name="T20" fmla="*/ 2084319 w 2160904"/>
              <a:gd name="T21" fmla="*/ 47685 h 76835"/>
              <a:gd name="T22" fmla="*/ 2084319 w 2160904"/>
              <a:gd name="T23" fmla="*/ 28635 h 76835"/>
              <a:gd name="T24" fmla="*/ 2141500 w 2160904"/>
              <a:gd name="T25" fmla="*/ 28635 h 76835"/>
              <a:gd name="T26" fmla="*/ 2097030 w 2160904"/>
              <a:gd name="T27" fmla="*/ 28635 h 76835"/>
              <a:gd name="T28" fmla="*/ 2097030 w 2160904"/>
              <a:gd name="T29" fmla="*/ 47685 h 76835"/>
              <a:gd name="T30" fmla="*/ 2141469 w 2160904"/>
              <a:gd name="T31" fmla="*/ 47685 h 76835"/>
              <a:gd name="T32" fmla="*/ 2160519 w 2160904"/>
              <a:gd name="T33" fmla="*/ 38160 h 76835"/>
              <a:gd name="T34" fmla="*/ 2141500 w 2160904"/>
              <a:gd name="T35" fmla="*/ 28635 h 76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835">
                <a:moveTo>
                  <a:pt x="2084319" y="0"/>
                </a:moveTo>
                <a:lnTo>
                  <a:pt x="2084319" y="76260"/>
                </a:lnTo>
                <a:lnTo>
                  <a:pt x="2141469" y="47685"/>
                </a:lnTo>
                <a:lnTo>
                  <a:pt x="2097030" y="47685"/>
                </a:lnTo>
                <a:lnTo>
                  <a:pt x="2097030" y="28635"/>
                </a:lnTo>
                <a:lnTo>
                  <a:pt x="2141500" y="28635"/>
                </a:lnTo>
                <a:lnTo>
                  <a:pt x="2084319" y="0"/>
                </a:lnTo>
                <a:close/>
              </a:path>
              <a:path w="2160904" h="76835">
                <a:moveTo>
                  <a:pt x="2084319" y="28635"/>
                </a:moveTo>
                <a:lnTo>
                  <a:pt x="0" y="28635"/>
                </a:lnTo>
                <a:lnTo>
                  <a:pt x="0" y="47685"/>
                </a:lnTo>
                <a:lnTo>
                  <a:pt x="2084319" y="47685"/>
                </a:lnTo>
                <a:lnTo>
                  <a:pt x="2084319" y="28635"/>
                </a:lnTo>
                <a:close/>
              </a:path>
              <a:path w="2160904" h="76835">
                <a:moveTo>
                  <a:pt x="2141500" y="28635"/>
                </a:moveTo>
                <a:lnTo>
                  <a:pt x="2097030" y="28635"/>
                </a:lnTo>
                <a:lnTo>
                  <a:pt x="2097030" y="47685"/>
                </a:lnTo>
                <a:lnTo>
                  <a:pt x="2141469" y="47685"/>
                </a:lnTo>
                <a:lnTo>
                  <a:pt x="2160519" y="38160"/>
                </a:lnTo>
                <a:lnTo>
                  <a:pt x="2141500" y="286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43" name="object 43"/>
          <p:cNvSpPr txBox="1"/>
          <p:nvPr/>
        </p:nvSpPr>
        <p:spPr>
          <a:xfrm>
            <a:off x="2416969" y="4083844"/>
            <a:ext cx="361950" cy="138499"/>
          </a:xfrm>
          <a:prstGeom prst="rect">
            <a:avLst/>
          </a:prstGeom>
        </p:spPr>
        <p:txBody>
          <a:bodyPr lIns="0" tIns="0" rIns="0" bIns="0">
            <a:spAutoFit/>
          </a:bodyPr>
          <a:lstStyle/>
          <a:p>
            <a:pPr marL="9525">
              <a:defRPr/>
            </a:pPr>
            <a:r>
              <a:rPr sz="900" b="1" dirty="0">
                <a:latin typeface="Arial"/>
                <a:cs typeface="Arial"/>
              </a:rPr>
              <a:t>se</a:t>
            </a:r>
            <a:r>
              <a:rPr sz="900" b="1" spc="-8" dirty="0">
                <a:latin typeface="Arial"/>
                <a:cs typeface="Arial"/>
              </a:rPr>
              <a:t>nd</a:t>
            </a:r>
            <a:r>
              <a:rPr sz="900" b="1" spc="-11" dirty="0">
                <a:latin typeface="Arial"/>
                <a:cs typeface="Arial"/>
              </a:rPr>
              <a:t>(</a:t>
            </a:r>
            <a:r>
              <a:rPr sz="900" b="1" dirty="0">
                <a:latin typeface="Arial"/>
                <a:cs typeface="Arial"/>
              </a:rPr>
              <a:t>)</a:t>
            </a:r>
            <a:endParaRPr sz="900">
              <a:latin typeface="Arial"/>
              <a:cs typeface="Arial"/>
            </a:endParaRPr>
          </a:p>
        </p:txBody>
      </p:sp>
      <p:sp>
        <p:nvSpPr>
          <p:cNvPr id="44" name="object 44"/>
          <p:cNvSpPr txBox="1"/>
          <p:nvPr/>
        </p:nvSpPr>
        <p:spPr>
          <a:xfrm>
            <a:off x="2844404" y="4093369"/>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19501" name="object 45"/>
          <p:cNvSpPr>
            <a:spLocks/>
          </p:cNvSpPr>
          <p:nvPr/>
        </p:nvSpPr>
        <p:spPr bwMode="auto">
          <a:xfrm>
            <a:off x="1980010" y="4551760"/>
            <a:ext cx="1620440" cy="57150"/>
          </a:xfrm>
          <a:custGeom>
            <a:avLst/>
            <a:gdLst>
              <a:gd name="T0" fmla="*/ 2084319 w 2160904"/>
              <a:gd name="T1" fmla="*/ 0 h 76200"/>
              <a:gd name="T2" fmla="*/ 2084319 w 2160904"/>
              <a:gd name="T3" fmla="*/ 76199 h 76200"/>
              <a:gd name="T4" fmla="*/ 2141469 w 2160904"/>
              <a:gd name="T5" fmla="*/ 47624 h 76200"/>
              <a:gd name="T6" fmla="*/ 2097030 w 2160904"/>
              <a:gd name="T7" fmla="*/ 47624 h 76200"/>
              <a:gd name="T8" fmla="*/ 2097030 w 2160904"/>
              <a:gd name="T9" fmla="*/ 28574 h 76200"/>
              <a:gd name="T10" fmla="*/ 2141469 w 2160904"/>
              <a:gd name="T11" fmla="*/ 28574 h 76200"/>
              <a:gd name="T12" fmla="*/ 2084319 w 2160904"/>
              <a:gd name="T13" fmla="*/ 0 h 76200"/>
              <a:gd name="T14" fmla="*/ 2084319 w 2160904"/>
              <a:gd name="T15" fmla="*/ 28574 h 76200"/>
              <a:gd name="T16" fmla="*/ 0 w 2160904"/>
              <a:gd name="T17" fmla="*/ 28574 h 76200"/>
              <a:gd name="T18" fmla="*/ 0 w 2160904"/>
              <a:gd name="T19" fmla="*/ 47624 h 76200"/>
              <a:gd name="T20" fmla="*/ 2084319 w 2160904"/>
              <a:gd name="T21" fmla="*/ 47624 h 76200"/>
              <a:gd name="T22" fmla="*/ 2084319 w 2160904"/>
              <a:gd name="T23" fmla="*/ 28574 h 76200"/>
              <a:gd name="T24" fmla="*/ 2141469 w 2160904"/>
              <a:gd name="T25" fmla="*/ 28574 h 76200"/>
              <a:gd name="T26" fmla="*/ 2097030 w 2160904"/>
              <a:gd name="T27" fmla="*/ 28574 h 76200"/>
              <a:gd name="T28" fmla="*/ 2097030 w 2160904"/>
              <a:gd name="T29" fmla="*/ 47624 h 76200"/>
              <a:gd name="T30" fmla="*/ 2141469 w 2160904"/>
              <a:gd name="T31" fmla="*/ 47624 h 76200"/>
              <a:gd name="T32" fmla="*/ 2160519 w 2160904"/>
              <a:gd name="T33" fmla="*/ 38099 h 76200"/>
              <a:gd name="T34" fmla="*/ 2141469 w 2160904"/>
              <a:gd name="T35" fmla="*/ 2857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2084319" y="0"/>
                </a:moveTo>
                <a:lnTo>
                  <a:pt x="2084319" y="76199"/>
                </a:lnTo>
                <a:lnTo>
                  <a:pt x="2141469" y="47624"/>
                </a:lnTo>
                <a:lnTo>
                  <a:pt x="2097030" y="47624"/>
                </a:lnTo>
                <a:lnTo>
                  <a:pt x="2097030" y="28574"/>
                </a:lnTo>
                <a:lnTo>
                  <a:pt x="2141469" y="28574"/>
                </a:lnTo>
                <a:lnTo>
                  <a:pt x="2084319" y="0"/>
                </a:lnTo>
                <a:close/>
              </a:path>
              <a:path w="2160904" h="76200">
                <a:moveTo>
                  <a:pt x="2084319" y="28574"/>
                </a:moveTo>
                <a:lnTo>
                  <a:pt x="0" y="28574"/>
                </a:lnTo>
                <a:lnTo>
                  <a:pt x="0" y="47624"/>
                </a:lnTo>
                <a:lnTo>
                  <a:pt x="2084319" y="47624"/>
                </a:lnTo>
                <a:lnTo>
                  <a:pt x="2084319" y="28574"/>
                </a:lnTo>
                <a:close/>
              </a:path>
              <a:path w="2160904" h="76200">
                <a:moveTo>
                  <a:pt x="2141469" y="28574"/>
                </a:moveTo>
                <a:lnTo>
                  <a:pt x="2097030" y="28574"/>
                </a:lnTo>
                <a:lnTo>
                  <a:pt x="2097030" y="47624"/>
                </a:lnTo>
                <a:lnTo>
                  <a:pt x="2141469" y="47624"/>
                </a:lnTo>
                <a:lnTo>
                  <a:pt x="2160519" y="38099"/>
                </a:lnTo>
                <a:lnTo>
                  <a:pt x="2141469" y="28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46" name="object 46"/>
          <p:cNvSpPr txBox="1"/>
          <p:nvPr/>
        </p:nvSpPr>
        <p:spPr>
          <a:xfrm>
            <a:off x="2416969" y="4462463"/>
            <a:ext cx="502444" cy="138499"/>
          </a:xfrm>
          <a:prstGeom prst="rect">
            <a:avLst/>
          </a:prstGeom>
        </p:spPr>
        <p:txBody>
          <a:bodyPr lIns="0" tIns="0" rIns="0" bIns="0">
            <a:spAutoFit/>
          </a:bodyPr>
          <a:lstStyle/>
          <a:p>
            <a:pPr marL="9525">
              <a:defRPr/>
            </a:pPr>
            <a:r>
              <a:rPr sz="900" b="1" dirty="0">
                <a:latin typeface="Arial"/>
                <a:cs typeface="Arial"/>
              </a:rPr>
              <a:t>c</a:t>
            </a:r>
            <a:r>
              <a:rPr sz="900" b="1" spc="-8" dirty="0">
                <a:latin typeface="Arial"/>
                <a:cs typeface="Arial"/>
              </a:rPr>
              <a:t>ommit(</a:t>
            </a:r>
            <a:r>
              <a:rPr sz="900" b="1" dirty="0">
                <a:latin typeface="Arial"/>
                <a:cs typeface="Arial"/>
              </a:rPr>
              <a:t>)</a:t>
            </a:r>
            <a:endParaRPr sz="900">
              <a:latin typeface="Arial"/>
              <a:cs typeface="Arial"/>
            </a:endParaRPr>
          </a:p>
        </p:txBody>
      </p:sp>
      <p:sp>
        <p:nvSpPr>
          <p:cNvPr id="19503" name="object 47"/>
          <p:cNvSpPr>
            <a:spLocks noChangeArrowheads="1"/>
          </p:cNvSpPr>
          <p:nvPr/>
        </p:nvSpPr>
        <p:spPr bwMode="auto">
          <a:xfrm>
            <a:off x="3707607" y="3706416"/>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9504" name="object 48"/>
          <p:cNvSpPr>
            <a:spLocks noChangeArrowheads="1"/>
          </p:cNvSpPr>
          <p:nvPr/>
        </p:nvSpPr>
        <p:spPr bwMode="auto">
          <a:xfrm>
            <a:off x="3707607" y="4083844"/>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9505" name="object 49"/>
          <p:cNvSpPr>
            <a:spLocks noChangeArrowheads="1"/>
          </p:cNvSpPr>
          <p:nvPr/>
        </p:nvSpPr>
        <p:spPr bwMode="auto">
          <a:xfrm>
            <a:off x="3707607" y="3328988"/>
            <a:ext cx="864394" cy="3238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19506" name="object 50"/>
          <p:cNvSpPr>
            <a:spLocks/>
          </p:cNvSpPr>
          <p:nvPr/>
        </p:nvSpPr>
        <p:spPr bwMode="auto">
          <a:xfrm>
            <a:off x="3708798" y="3327797"/>
            <a:ext cx="863203" cy="323850"/>
          </a:xfrm>
          <a:custGeom>
            <a:avLst/>
            <a:gdLst>
              <a:gd name="T0" fmla="*/ 0 w 1151254"/>
              <a:gd name="T1" fmla="*/ 0 h 431800"/>
              <a:gd name="T2" fmla="*/ 1150863 w 1151254"/>
              <a:gd name="T3" fmla="*/ 0 h 431800"/>
              <a:gd name="T4" fmla="*/ 1150863 w 1151254"/>
              <a:gd name="T5" fmla="*/ 431804 h 431800"/>
              <a:gd name="T6" fmla="*/ 0 w 1151254"/>
              <a:gd name="T7" fmla="*/ 431804 h 431800"/>
            </a:gdLst>
            <a:ahLst/>
            <a:cxnLst>
              <a:cxn ang="0">
                <a:pos x="T0" y="T1"/>
              </a:cxn>
              <a:cxn ang="0">
                <a:pos x="T2" y="T3"/>
              </a:cxn>
              <a:cxn ang="0">
                <a:pos x="T4" y="T5"/>
              </a:cxn>
              <a:cxn ang="0">
                <a:pos x="T6" y="T7"/>
              </a:cxn>
            </a:cxnLst>
            <a:rect l="0" t="0" r="r" b="b"/>
            <a:pathLst>
              <a:path w="1151254" h="431800">
                <a:moveTo>
                  <a:pt x="0" y="0"/>
                </a:moveTo>
                <a:lnTo>
                  <a:pt x="1150863" y="0"/>
                </a:lnTo>
                <a:lnTo>
                  <a:pt x="1150863" y="431804"/>
                </a:lnTo>
                <a:lnTo>
                  <a:pt x="0" y="431804"/>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51" name="object 51"/>
          <p:cNvSpPr txBox="1"/>
          <p:nvPr/>
        </p:nvSpPr>
        <p:spPr>
          <a:xfrm>
            <a:off x="4300538" y="3381376"/>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52" name="object 52"/>
          <p:cNvSpPr txBox="1"/>
          <p:nvPr/>
        </p:nvSpPr>
        <p:spPr>
          <a:xfrm>
            <a:off x="4030266" y="3758804"/>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53" name="object 53"/>
          <p:cNvSpPr txBox="1"/>
          <p:nvPr/>
        </p:nvSpPr>
        <p:spPr>
          <a:xfrm>
            <a:off x="4300538" y="4137423"/>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54" name="object 54"/>
          <p:cNvSpPr txBox="1"/>
          <p:nvPr/>
        </p:nvSpPr>
        <p:spPr>
          <a:xfrm>
            <a:off x="4300538" y="3758804"/>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55" name="object 55"/>
          <p:cNvSpPr txBox="1"/>
          <p:nvPr/>
        </p:nvSpPr>
        <p:spPr>
          <a:xfrm>
            <a:off x="3761185" y="4137423"/>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56" name="object 56"/>
          <p:cNvSpPr txBox="1"/>
          <p:nvPr/>
        </p:nvSpPr>
        <p:spPr>
          <a:xfrm>
            <a:off x="4031457" y="4137423"/>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M1</a:t>
            </a:r>
            <a:endParaRPr sz="900">
              <a:latin typeface="Arial"/>
              <a:cs typeface="Arial"/>
            </a:endParaRPr>
          </a:p>
        </p:txBody>
      </p:sp>
      <p:sp>
        <p:nvSpPr>
          <p:cNvPr id="19513" name="object 57"/>
          <p:cNvSpPr>
            <a:spLocks/>
          </p:cNvSpPr>
          <p:nvPr/>
        </p:nvSpPr>
        <p:spPr bwMode="auto">
          <a:xfrm>
            <a:off x="3707606" y="3706416"/>
            <a:ext cx="863204" cy="323850"/>
          </a:xfrm>
          <a:custGeom>
            <a:avLst/>
            <a:gdLst>
              <a:gd name="T0" fmla="*/ 0 w 1151254"/>
              <a:gd name="T1" fmla="*/ 0 h 431800"/>
              <a:gd name="T2" fmla="*/ 1150985 w 1151254"/>
              <a:gd name="T3" fmla="*/ 0 h 431800"/>
              <a:gd name="T4" fmla="*/ 1150985 w 1151254"/>
              <a:gd name="T5" fmla="*/ 431804 h 431800"/>
              <a:gd name="T6" fmla="*/ 0 w 1151254"/>
              <a:gd name="T7" fmla="*/ 431804 h 431800"/>
            </a:gdLst>
            <a:ahLst/>
            <a:cxnLst>
              <a:cxn ang="0">
                <a:pos x="T0" y="T1"/>
              </a:cxn>
              <a:cxn ang="0">
                <a:pos x="T2" y="T3"/>
              </a:cxn>
              <a:cxn ang="0">
                <a:pos x="T4" y="T5"/>
              </a:cxn>
              <a:cxn ang="0">
                <a:pos x="T6" y="T7"/>
              </a:cxn>
            </a:cxnLst>
            <a:rect l="0" t="0" r="r" b="b"/>
            <a:pathLst>
              <a:path w="1151254" h="431800">
                <a:moveTo>
                  <a:pt x="0" y="0"/>
                </a:moveTo>
                <a:lnTo>
                  <a:pt x="1150985" y="0"/>
                </a:lnTo>
                <a:lnTo>
                  <a:pt x="1150985" y="431804"/>
                </a:lnTo>
                <a:lnTo>
                  <a:pt x="0" y="431804"/>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19514" name="object 58"/>
          <p:cNvSpPr>
            <a:spLocks/>
          </p:cNvSpPr>
          <p:nvPr/>
        </p:nvSpPr>
        <p:spPr bwMode="auto">
          <a:xfrm>
            <a:off x="3707606" y="4085035"/>
            <a:ext cx="863204" cy="323850"/>
          </a:xfrm>
          <a:custGeom>
            <a:avLst/>
            <a:gdLst>
              <a:gd name="T0" fmla="*/ 0 w 1151254"/>
              <a:gd name="T1" fmla="*/ 0 h 431800"/>
              <a:gd name="T2" fmla="*/ 1150985 w 1151254"/>
              <a:gd name="T3" fmla="*/ 0 h 431800"/>
              <a:gd name="T4" fmla="*/ 1150985 w 1151254"/>
              <a:gd name="T5" fmla="*/ 431733 h 431800"/>
              <a:gd name="T6" fmla="*/ 0 w 1151254"/>
              <a:gd name="T7" fmla="*/ 431733 h 431800"/>
            </a:gdLst>
            <a:ahLst/>
            <a:cxnLst>
              <a:cxn ang="0">
                <a:pos x="T0" y="T1"/>
              </a:cxn>
              <a:cxn ang="0">
                <a:pos x="T2" y="T3"/>
              </a:cxn>
              <a:cxn ang="0">
                <a:pos x="T4" y="T5"/>
              </a:cxn>
              <a:cxn ang="0">
                <a:pos x="T6" y="T7"/>
              </a:cxn>
            </a:cxnLst>
            <a:rect l="0" t="0" r="r" b="b"/>
            <a:pathLst>
              <a:path w="1151254" h="431800">
                <a:moveTo>
                  <a:pt x="0" y="0"/>
                </a:moveTo>
                <a:lnTo>
                  <a:pt x="1150985" y="0"/>
                </a:lnTo>
                <a:lnTo>
                  <a:pt x="1150985" y="431733"/>
                </a:lnTo>
                <a:lnTo>
                  <a:pt x="0" y="431733"/>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59" name="object 59"/>
          <p:cNvSpPr txBox="1"/>
          <p:nvPr/>
        </p:nvSpPr>
        <p:spPr>
          <a:xfrm>
            <a:off x="1654969" y="2301479"/>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60" name="object 60"/>
          <p:cNvSpPr txBox="1"/>
          <p:nvPr/>
        </p:nvSpPr>
        <p:spPr>
          <a:xfrm>
            <a:off x="1115616" y="2301479"/>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M2</a:t>
            </a:r>
            <a:endParaRPr sz="900">
              <a:latin typeface="Arial"/>
              <a:cs typeface="Arial"/>
            </a:endParaRPr>
          </a:p>
        </p:txBody>
      </p:sp>
      <p:sp>
        <p:nvSpPr>
          <p:cNvPr id="61" name="object 61"/>
          <p:cNvSpPr txBox="1"/>
          <p:nvPr/>
        </p:nvSpPr>
        <p:spPr>
          <a:xfrm>
            <a:off x="1385888" y="2301479"/>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62" name="object 62"/>
          <p:cNvSpPr txBox="1"/>
          <p:nvPr/>
        </p:nvSpPr>
        <p:spPr>
          <a:xfrm>
            <a:off x="1654969" y="1545432"/>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63" name="object 63"/>
          <p:cNvSpPr txBox="1"/>
          <p:nvPr/>
        </p:nvSpPr>
        <p:spPr>
          <a:xfrm>
            <a:off x="1115616" y="1545432"/>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M2</a:t>
            </a:r>
            <a:endParaRPr sz="900">
              <a:latin typeface="Arial"/>
              <a:cs typeface="Arial"/>
            </a:endParaRPr>
          </a:p>
        </p:txBody>
      </p:sp>
      <p:sp>
        <p:nvSpPr>
          <p:cNvPr id="64" name="object 64"/>
          <p:cNvSpPr txBox="1"/>
          <p:nvPr/>
        </p:nvSpPr>
        <p:spPr>
          <a:xfrm>
            <a:off x="1385888" y="1545432"/>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65" name="object 65"/>
          <p:cNvSpPr txBox="1"/>
          <p:nvPr/>
        </p:nvSpPr>
        <p:spPr>
          <a:xfrm>
            <a:off x="1654969" y="1924051"/>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66" name="object 66"/>
          <p:cNvSpPr txBox="1"/>
          <p:nvPr/>
        </p:nvSpPr>
        <p:spPr>
          <a:xfrm>
            <a:off x="1115616" y="1924051"/>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M2</a:t>
            </a:r>
            <a:endParaRPr sz="900">
              <a:latin typeface="Arial"/>
              <a:cs typeface="Arial"/>
            </a:endParaRPr>
          </a:p>
        </p:txBody>
      </p:sp>
      <p:sp>
        <p:nvSpPr>
          <p:cNvPr id="67" name="object 67"/>
          <p:cNvSpPr txBox="1"/>
          <p:nvPr/>
        </p:nvSpPr>
        <p:spPr>
          <a:xfrm>
            <a:off x="1385888" y="1924051"/>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68" name="object 68"/>
          <p:cNvSpPr txBox="1"/>
          <p:nvPr/>
        </p:nvSpPr>
        <p:spPr>
          <a:xfrm>
            <a:off x="1654969" y="332660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69" name="object 69"/>
          <p:cNvSpPr txBox="1"/>
          <p:nvPr/>
        </p:nvSpPr>
        <p:spPr>
          <a:xfrm>
            <a:off x="1115616" y="3326607"/>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M2</a:t>
            </a:r>
            <a:endParaRPr sz="900">
              <a:latin typeface="Arial"/>
              <a:cs typeface="Arial"/>
            </a:endParaRPr>
          </a:p>
        </p:txBody>
      </p:sp>
      <p:sp>
        <p:nvSpPr>
          <p:cNvPr id="70" name="object 70"/>
          <p:cNvSpPr txBox="1"/>
          <p:nvPr/>
        </p:nvSpPr>
        <p:spPr>
          <a:xfrm>
            <a:off x="1385888" y="332660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71" name="object 71"/>
          <p:cNvSpPr txBox="1"/>
          <p:nvPr/>
        </p:nvSpPr>
        <p:spPr>
          <a:xfrm>
            <a:off x="1654969" y="3705226"/>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72" name="object 72"/>
          <p:cNvSpPr txBox="1"/>
          <p:nvPr/>
        </p:nvSpPr>
        <p:spPr>
          <a:xfrm>
            <a:off x="1115616" y="3705226"/>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M2</a:t>
            </a:r>
            <a:endParaRPr sz="900">
              <a:latin typeface="Arial"/>
              <a:cs typeface="Arial"/>
            </a:endParaRPr>
          </a:p>
        </p:txBody>
      </p:sp>
      <p:sp>
        <p:nvSpPr>
          <p:cNvPr id="73" name="object 73"/>
          <p:cNvSpPr txBox="1"/>
          <p:nvPr/>
        </p:nvSpPr>
        <p:spPr>
          <a:xfrm>
            <a:off x="1385888" y="3705226"/>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74" name="object 74"/>
          <p:cNvSpPr txBox="1"/>
          <p:nvPr/>
        </p:nvSpPr>
        <p:spPr>
          <a:xfrm>
            <a:off x="1654969" y="4083844"/>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75" name="object 75"/>
          <p:cNvSpPr txBox="1"/>
          <p:nvPr/>
        </p:nvSpPr>
        <p:spPr>
          <a:xfrm>
            <a:off x="1115616" y="4083844"/>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M2</a:t>
            </a:r>
            <a:endParaRPr sz="900">
              <a:latin typeface="Arial"/>
              <a:cs typeface="Arial"/>
            </a:endParaRPr>
          </a:p>
        </p:txBody>
      </p:sp>
      <p:sp>
        <p:nvSpPr>
          <p:cNvPr id="76" name="object 76"/>
          <p:cNvSpPr txBox="1"/>
          <p:nvPr/>
        </p:nvSpPr>
        <p:spPr>
          <a:xfrm>
            <a:off x="1385888" y="4083844"/>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19533" name="object 77"/>
          <p:cNvSpPr>
            <a:spLocks noChangeArrowheads="1"/>
          </p:cNvSpPr>
          <p:nvPr/>
        </p:nvSpPr>
        <p:spPr bwMode="auto">
          <a:xfrm>
            <a:off x="3707607" y="4461272"/>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78" name="object 78"/>
          <p:cNvSpPr txBox="1"/>
          <p:nvPr/>
        </p:nvSpPr>
        <p:spPr>
          <a:xfrm>
            <a:off x="4625579" y="4514851"/>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79" name="object 79"/>
          <p:cNvSpPr txBox="1"/>
          <p:nvPr/>
        </p:nvSpPr>
        <p:spPr>
          <a:xfrm>
            <a:off x="3761185" y="4514851"/>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80" name="object 80"/>
          <p:cNvSpPr txBox="1"/>
          <p:nvPr/>
        </p:nvSpPr>
        <p:spPr>
          <a:xfrm>
            <a:off x="4031457" y="4514851"/>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M1</a:t>
            </a:r>
            <a:endParaRPr sz="900">
              <a:latin typeface="Arial"/>
              <a:cs typeface="Arial"/>
            </a:endParaRPr>
          </a:p>
        </p:txBody>
      </p:sp>
      <p:sp>
        <p:nvSpPr>
          <p:cNvPr id="19537" name="object 81"/>
          <p:cNvSpPr>
            <a:spLocks/>
          </p:cNvSpPr>
          <p:nvPr/>
        </p:nvSpPr>
        <p:spPr bwMode="auto">
          <a:xfrm>
            <a:off x="3707606" y="4462463"/>
            <a:ext cx="863204" cy="323850"/>
          </a:xfrm>
          <a:custGeom>
            <a:avLst/>
            <a:gdLst>
              <a:gd name="T0" fmla="*/ 0 w 1151254"/>
              <a:gd name="T1" fmla="*/ 0 h 431800"/>
              <a:gd name="T2" fmla="*/ 1150985 w 1151254"/>
              <a:gd name="T3" fmla="*/ 0 h 431800"/>
              <a:gd name="T4" fmla="*/ 1150985 w 1151254"/>
              <a:gd name="T5" fmla="*/ 431804 h 431800"/>
              <a:gd name="T6" fmla="*/ 0 w 1151254"/>
              <a:gd name="T7" fmla="*/ 431804 h 431800"/>
            </a:gdLst>
            <a:ahLst/>
            <a:cxnLst>
              <a:cxn ang="0">
                <a:pos x="T0" y="T1"/>
              </a:cxn>
              <a:cxn ang="0">
                <a:pos x="T2" y="T3"/>
              </a:cxn>
              <a:cxn ang="0">
                <a:pos x="T4" y="T5"/>
              </a:cxn>
              <a:cxn ang="0">
                <a:pos x="T6" y="T7"/>
              </a:cxn>
            </a:cxnLst>
            <a:rect l="0" t="0" r="r" b="b"/>
            <a:pathLst>
              <a:path w="1151254" h="431800">
                <a:moveTo>
                  <a:pt x="0" y="0"/>
                </a:moveTo>
                <a:lnTo>
                  <a:pt x="1150985" y="0"/>
                </a:lnTo>
                <a:lnTo>
                  <a:pt x="1150985" y="431804"/>
                </a:lnTo>
                <a:lnTo>
                  <a:pt x="0" y="431804"/>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82" name="object 82"/>
          <p:cNvSpPr txBox="1"/>
          <p:nvPr/>
        </p:nvSpPr>
        <p:spPr>
          <a:xfrm>
            <a:off x="5248275" y="2025254"/>
            <a:ext cx="2825354" cy="55399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200" dirty="0">
                <a:solidFill>
                  <a:srgbClr val="000000"/>
                </a:solidFill>
                <a:latin typeface="HP Simplified" pitchFamily="34" charset="0"/>
              </a:rPr>
              <a:t>Rollback clears all unsent (uncommitted) messages of the transaction in the JMS transmit queue.</a:t>
            </a:r>
          </a:p>
        </p:txBody>
      </p:sp>
      <p:sp>
        <p:nvSpPr>
          <p:cNvPr id="83" name="object 83"/>
          <p:cNvSpPr txBox="1"/>
          <p:nvPr/>
        </p:nvSpPr>
        <p:spPr>
          <a:xfrm>
            <a:off x="5225654" y="3807619"/>
            <a:ext cx="2796778" cy="36933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200" dirty="0">
                <a:solidFill>
                  <a:srgbClr val="000000"/>
                </a:solidFill>
                <a:latin typeface="HP Simplified" pitchFamily="34" charset="0"/>
              </a:rPr>
              <a:t>Commit causes that JMS queue sends all unsent messages of the transaction.</a:t>
            </a:r>
          </a:p>
        </p:txBody>
      </p:sp>
      <p:sp>
        <p:nvSpPr>
          <p:cNvPr id="84" name="object 84"/>
          <p:cNvSpPr txBox="1"/>
          <p:nvPr/>
        </p:nvSpPr>
        <p:spPr>
          <a:xfrm>
            <a:off x="1654969" y="267890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85" name="object 85"/>
          <p:cNvSpPr txBox="1"/>
          <p:nvPr/>
        </p:nvSpPr>
        <p:spPr>
          <a:xfrm>
            <a:off x="1115616" y="2678907"/>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M2</a:t>
            </a:r>
            <a:endParaRPr sz="900">
              <a:latin typeface="Arial"/>
              <a:cs typeface="Arial"/>
            </a:endParaRPr>
          </a:p>
        </p:txBody>
      </p:sp>
      <p:sp>
        <p:nvSpPr>
          <p:cNvPr id="86" name="object 86"/>
          <p:cNvSpPr txBox="1"/>
          <p:nvPr/>
        </p:nvSpPr>
        <p:spPr>
          <a:xfrm>
            <a:off x="1385888" y="267890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19543" name="object 87"/>
          <p:cNvSpPr>
            <a:spLocks/>
          </p:cNvSpPr>
          <p:nvPr/>
        </p:nvSpPr>
        <p:spPr bwMode="auto">
          <a:xfrm>
            <a:off x="4895850" y="4595813"/>
            <a:ext cx="216694" cy="57150"/>
          </a:xfrm>
          <a:custGeom>
            <a:avLst/>
            <a:gdLst>
              <a:gd name="T0" fmla="*/ 212719 w 288925"/>
              <a:gd name="T1" fmla="*/ 0 h 76200"/>
              <a:gd name="T2" fmla="*/ 212719 w 288925"/>
              <a:gd name="T3" fmla="*/ 76199 h 76200"/>
              <a:gd name="T4" fmla="*/ 269869 w 288925"/>
              <a:gd name="T5" fmla="*/ 47624 h 76200"/>
              <a:gd name="T6" fmla="*/ 225430 w 288925"/>
              <a:gd name="T7" fmla="*/ 47624 h 76200"/>
              <a:gd name="T8" fmla="*/ 225430 w 288925"/>
              <a:gd name="T9" fmla="*/ 28574 h 76200"/>
              <a:gd name="T10" fmla="*/ 269869 w 288925"/>
              <a:gd name="T11" fmla="*/ 28574 h 76200"/>
              <a:gd name="T12" fmla="*/ 212719 w 288925"/>
              <a:gd name="T13" fmla="*/ 0 h 76200"/>
              <a:gd name="T14" fmla="*/ 212719 w 288925"/>
              <a:gd name="T15" fmla="*/ 28574 h 76200"/>
              <a:gd name="T16" fmla="*/ 0 w 288925"/>
              <a:gd name="T17" fmla="*/ 28574 h 76200"/>
              <a:gd name="T18" fmla="*/ 0 w 288925"/>
              <a:gd name="T19" fmla="*/ 47624 h 76200"/>
              <a:gd name="T20" fmla="*/ 212719 w 288925"/>
              <a:gd name="T21" fmla="*/ 47624 h 76200"/>
              <a:gd name="T22" fmla="*/ 212719 w 288925"/>
              <a:gd name="T23" fmla="*/ 28574 h 76200"/>
              <a:gd name="T24" fmla="*/ 269869 w 288925"/>
              <a:gd name="T25" fmla="*/ 28574 h 76200"/>
              <a:gd name="T26" fmla="*/ 225430 w 288925"/>
              <a:gd name="T27" fmla="*/ 28574 h 76200"/>
              <a:gd name="T28" fmla="*/ 225430 w 288925"/>
              <a:gd name="T29" fmla="*/ 47624 h 76200"/>
              <a:gd name="T30" fmla="*/ 269869 w 288925"/>
              <a:gd name="T31" fmla="*/ 47624 h 76200"/>
              <a:gd name="T32" fmla="*/ 288919 w 288925"/>
              <a:gd name="T33" fmla="*/ 38099 h 76200"/>
              <a:gd name="T34" fmla="*/ 269869 w 288925"/>
              <a:gd name="T35" fmla="*/ 2857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925" h="76200">
                <a:moveTo>
                  <a:pt x="212719" y="0"/>
                </a:moveTo>
                <a:lnTo>
                  <a:pt x="212719" y="76199"/>
                </a:lnTo>
                <a:lnTo>
                  <a:pt x="269869" y="47624"/>
                </a:lnTo>
                <a:lnTo>
                  <a:pt x="225430" y="47624"/>
                </a:lnTo>
                <a:lnTo>
                  <a:pt x="225430" y="28574"/>
                </a:lnTo>
                <a:lnTo>
                  <a:pt x="269869" y="28574"/>
                </a:lnTo>
                <a:lnTo>
                  <a:pt x="212719" y="0"/>
                </a:lnTo>
                <a:close/>
              </a:path>
              <a:path w="288925" h="76200">
                <a:moveTo>
                  <a:pt x="212719" y="28574"/>
                </a:moveTo>
                <a:lnTo>
                  <a:pt x="0" y="28574"/>
                </a:lnTo>
                <a:lnTo>
                  <a:pt x="0" y="47624"/>
                </a:lnTo>
                <a:lnTo>
                  <a:pt x="212719" y="47624"/>
                </a:lnTo>
                <a:lnTo>
                  <a:pt x="212719" y="28574"/>
                </a:lnTo>
                <a:close/>
              </a:path>
              <a:path w="288925" h="76200">
                <a:moveTo>
                  <a:pt x="269869" y="28574"/>
                </a:moveTo>
                <a:lnTo>
                  <a:pt x="225430" y="28574"/>
                </a:lnTo>
                <a:lnTo>
                  <a:pt x="225430" y="47624"/>
                </a:lnTo>
                <a:lnTo>
                  <a:pt x="269869" y="47624"/>
                </a:lnTo>
                <a:lnTo>
                  <a:pt x="288919" y="38099"/>
                </a:lnTo>
                <a:lnTo>
                  <a:pt x="269869" y="28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9544" name="object 88"/>
          <p:cNvSpPr>
            <a:spLocks/>
          </p:cNvSpPr>
          <p:nvPr/>
        </p:nvSpPr>
        <p:spPr bwMode="auto">
          <a:xfrm>
            <a:off x="3059907" y="1589485"/>
            <a:ext cx="270272" cy="128588"/>
          </a:xfrm>
          <a:custGeom>
            <a:avLst/>
            <a:gdLst>
              <a:gd name="T0" fmla="*/ 188844 w 360679"/>
              <a:gd name="T1" fmla="*/ 114405 h 171450"/>
              <a:gd name="T2" fmla="*/ 188844 w 360679"/>
              <a:gd name="T3" fmla="*/ 171449 h 171450"/>
              <a:gd name="T4" fmla="*/ 303083 w 360679"/>
              <a:gd name="T5" fmla="*/ 114421 h 171450"/>
              <a:gd name="T6" fmla="*/ 217435 w 360679"/>
              <a:gd name="T7" fmla="*/ 114421 h 171450"/>
              <a:gd name="T8" fmla="*/ 188844 w 360679"/>
              <a:gd name="T9" fmla="*/ 114405 h 171450"/>
              <a:gd name="T10" fmla="*/ 188844 w 360679"/>
              <a:gd name="T11" fmla="*/ 57255 h 171450"/>
              <a:gd name="T12" fmla="*/ 188844 w 360679"/>
              <a:gd name="T13" fmla="*/ 114405 h 171450"/>
              <a:gd name="T14" fmla="*/ 217435 w 360679"/>
              <a:gd name="T15" fmla="*/ 114421 h 171450"/>
              <a:gd name="T16" fmla="*/ 217435 w 360679"/>
              <a:gd name="T17" fmla="*/ 57271 h 171450"/>
              <a:gd name="T18" fmla="*/ 188844 w 360679"/>
              <a:gd name="T19" fmla="*/ 57255 h 171450"/>
              <a:gd name="T20" fmla="*/ 188844 w 360679"/>
              <a:gd name="T21" fmla="*/ 0 h 171450"/>
              <a:gd name="T22" fmla="*/ 188844 w 360679"/>
              <a:gd name="T23" fmla="*/ 57255 h 171450"/>
              <a:gd name="T24" fmla="*/ 217435 w 360679"/>
              <a:gd name="T25" fmla="*/ 57271 h 171450"/>
              <a:gd name="T26" fmla="*/ 217435 w 360679"/>
              <a:gd name="T27" fmla="*/ 114421 h 171450"/>
              <a:gd name="T28" fmla="*/ 303083 w 360679"/>
              <a:gd name="T29" fmla="*/ 114421 h 171450"/>
              <a:gd name="T30" fmla="*/ 360294 w 360679"/>
              <a:gd name="T31" fmla="*/ 85862 h 171450"/>
              <a:gd name="T32" fmla="*/ 188844 w 360679"/>
              <a:gd name="T33" fmla="*/ 0 h 171450"/>
              <a:gd name="T34" fmla="*/ 0 w 360679"/>
              <a:gd name="T35" fmla="*/ 57149 h 171450"/>
              <a:gd name="T36" fmla="*/ 0 w 360679"/>
              <a:gd name="T37" fmla="*/ 114299 h 171450"/>
              <a:gd name="T38" fmla="*/ 188844 w 360679"/>
              <a:gd name="T39" fmla="*/ 114405 h 171450"/>
              <a:gd name="T40" fmla="*/ 188844 w 360679"/>
              <a:gd name="T41" fmla="*/ 57255 h 171450"/>
              <a:gd name="T42" fmla="*/ 0 w 360679"/>
              <a:gd name="T43"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0679" h="171450">
                <a:moveTo>
                  <a:pt x="188844" y="114405"/>
                </a:moveTo>
                <a:lnTo>
                  <a:pt x="188844" y="171449"/>
                </a:lnTo>
                <a:lnTo>
                  <a:pt x="303083" y="114421"/>
                </a:lnTo>
                <a:lnTo>
                  <a:pt x="217435" y="114421"/>
                </a:lnTo>
                <a:lnTo>
                  <a:pt x="188844" y="114405"/>
                </a:lnTo>
                <a:close/>
              </a:path>
              <a:path w="360679" h="171450">
                <a:moveTo>
                  <a:pt x="188844" y="57255"/>
                </a:moveTo>
                <a:lnTo>
                  <a:pt x="188844" y="114405"/>
                </a:lnTo>
                <a:lnTo>
                  <a:pt x="217435" y="114421"/>
                </a:lnTo>
                <a:lnTo>
                  <a:pt x="217435" y="57271"/>
                </a:lnTo>
                <a:lnTo>
                  <a:pt x="188844" y="57255"/>
                </a:lnTo>
                <a:close/>
              </a:path>
              <a:path w="360679" h="171450">
                <a:moveTo>
                  <a:pt x="188844" y="0"/>
                </a:moveTo>
                <a:lnTo>
                  <a:pt x="188844" y="57255"/>
                </a:lnTo>
                <a:lnTo>
                  <a:pt x="217435" y="57271"/>
                </a:lnTo>
                <a:lnTo>
                  <a:pt x="217435" y="114421"/>
                </a:lnTo>
                <a:lnTo>
                  <a:pt x="303083" y="114421"/>
                </a:lnTo>
                <a:lnTo>
                  <a:pt x="360294" y="85862"/>
                </a:lnTo>
                <a:lnTo>
                  <a:pt x="188844" y="0"/>
                </a:lnTo>
                <a:close/>
              </a:path>
              <a:path w="360679" h="171450">
                <a:moveTo>
                  <a:pt x="0" y="57149"/>
                </a:moveTo>
                <a:lnTo>
                  <a:pt x="0" y="114299"/>
                </a:lnTo>
                <a:lnTo>
                  <a:pt x="188844" y="114405"/>
                </a:lnTo>
                <a:lnTo>
                  <a:pt x="188844" y="57255"/>
                </a:lnTo>
                <a:lnTo>
                  <a:pt x="0"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9545" name="object 89"/>
          <p:cNvSpPr>
            <a:spLocks/>
          </p:cNvSpPr>
          <p:nvPr/>
        </p:nvSpPr>
        <p:spPr bwMode="auto">
          <a:xfrm>
            <a:off x="3059907" y="1966912"/>
            <a:ext cx="270272" cy="128588"/>
          </a:xfrm>
          <a:custGeom>
            <a:avLst/>
            <a:gdLst>
              <a:gd name="T0" fmla="*/ 188844 w 360679"/>
              <a:gd name="T1" fmla="*/ 0 h 171450"/>
              <a:gd name="T2" fmla="*/ 188844 w 360679"/>
              <a:gd name="T3" fmla="*/ 171449 h 171450"/>
              <a:gd name="T4" fmla="*/ 303124 w 360679"/>
              <a:gd name="T5" fmla="*/ 114299 h 171450"/>
              <a:gd name="T6" fmla="*/ 217435 w 360679"/>
              <a:gd name="T7" fmla="*/ 114299 h 171450"/>
              <a:gd name="T8" fmla="*/ 217435 w 360679"/>
              <a:gd name="T9" fmla="*/ 57149 h 171450"/>
              <a:gd name="T10" fmla="*/ 303165 w 360679"/>
              <a:gd name="T11" fmla="*/ 57149 h 171450"/>
              <a:gd name="T12" fmla="*/ 188844 w 360679"/>
              <a:gd name="T13" fmla="*/ 0 h 171450"/>
              <a:gd name="T14" fmla="*/ 188844 w 360679"/>
              <a:gd name="T15" fmla="*/ 57149 h 171450"/>
              <a:gd name="T16" fmla="*/ 0 w 360679"/>
              <a:gd name="T17" fmla="*/ 57149 h 171450"/>
              <a:gd name="T18" fmla="*/ 0 w 360679"/>
              <a:gd name="T19" fmla="*/ 114299 h 171450"/>
              <a:gd name="T20" fmla="*/ 188844 w 360679"/>
              <a:gd name="T21" fmla="*/ 114299 h 171450"/>
              <a:gd name="T22" fmla="*/ 188844 w 360679"/>
              <a:gd name="T23" fmla="*/ 57149 h 171450"/>
              <a:gd name="T24" fmla="*/ 303165 w 360679"/>
              <a:gd name="T25" fmla="*/ 57149 h 171450"/>
              <a:gd name="T26" fmla="*/ 217435 w 360679"/>
              <a:gd name="T27" fmla="*/ 57149 h 171450"/>
              <a:gd name="T28" fmla="*/ 217435 w 360679"/>
              <a:gd name="T29" fmla="*/ 114299 h 171450"/>
              <a:gd name="T30" fmla="*/ 303124 w 360679"/>
              <a:gd name="T31" fmla="*/ 114299 h 171450"/>
              <a:gd name="T32" fmla="*/ 360294 w 360679"/>
              <a:gd name="T33" fmla="*/ 85709 h 171450"/>
              <a:gd name="T34" fmla="*/ 303165 w 360679"/>
              <a:gd name="T35"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1450">
                <a:moveTo>
                  <a:pt x="188844" y="0"/>
                </a:moveTo>
                <a:lnTo>
                  <a:pt x="188844" y="171449"/>
                </a:lnTo>
                <a:lnTo>
                  <a:pt x="303124" y="114299"/>
                </a:lnTo>
                <a:lnTo>
                  <a:pt x="217435" y="114299"/>
                </a:lnTo>
                <a:lnTo>
                  <a:pt x="217435" y="57149"/>
                </a:lnTo>
                <a:lnTo>
                  <a:pt x="303165" y="57149"/>
                </a:lnTo>
                <a:lnTo>
                  <a:pt x="188844" y="0"/>
                </a:lnTo>
                <a:close/>
              </a:path>
              <a:path w="360679" h="171450">
                <a:moveTo>
                  <a:pt x="188844" y="57149"/>
                </a:moveTo>
                <a:lnTo>
                  <a:pt x="0" y="57149"/>
                </a:lnTo>
                <a:lnTo>
                  <a:pt x="0" y="114299"/>
                </a:lnTo>
                <a:lnTo>
                  <a:pt x="188844" y="114299"/>
                </a:lnTo>
                <a:lnTo>
                  <a:pt x="188844" y="57149"/>
                </a:lnTo>
                <a:close/>
              </a:path>
              <a:path w="360679" h="171450">
                <a:moveTo>
                  <a:pt x="303165" y="57149"/>
                </a:moveTo>
                <a:lnTo>
                  <a:pt x="217435" y="57149"/>
                </a:lnTo>
                <a:lnTo>
                  <a:pt x="217435" y="114299"/>
                </a:lnTo>
                <a:lnTo>
                  <a:pt x="303124" y="114299"/>
                </a:lnTo>
                <a:lnTo>
                  <a:pt x="360294" y="85709"/>
                </a:lnTo>
                <a:lnTo>
                  <a:pt x="303165"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9546" name="object 90"/>
          <p:cNvSpPr>
            <a:spLocks/>
          </p:cNvSpPr>
          <p:nvPr/>
        </p:nvSpPr>
        <p:spPr bwMode="auto">
          <a:xfrm>
            <a:off x="3059907" y="2344341"/>
            <a:ext cx="270272" cy="128588"/>
          </a:xfrm>
          <a:custGeom>
            <a:avLst/>
            <a:gdLst>
              <a:gd name="T0" fmla="*/ 188844 w 360679"/>
              <a:gd name="T1" fmla="*/ 0 h 172085"/>
              <a:gd name="T2" fmla="*/ 188844 w 360679"/>
              <a:gd name="T3" fmla="*/ 171571 h 172085"/>
              <a:gd name="T4" fmla="*/ 303409 w 360679"/>
              <a:gd name="T5" fmla="*/ 114299 h 172085"/>
              <a:gd name="T6" fmla="*/ 217435 w 360679"/>
              <a:gd name="T7" fmla="*/ 114299 h 172085"/>
              <a:gd name="T8" fmla="*/ 217435 w 360679"/>
              <a:gd name="T9" fmla="*/ 57149 h 172085"/>
              <a:gd name="T10" fmla="*/ 302962 w 360679"/>
              <a:gd name="T11" fmla="*/ 57149 h 172085"/>
              <a:gd name="T12" fmla="*/ 188844 w 360679"/>
              <a:gd name="T13" fmla="*/ 0 h 172085"/>
              <a:gd name="T14" fmla="*/ 188844 w 360679"/>
              <a:gd name="T15" fmla="*/ 57149 h 172085"/>
              <a:gd name="T16" fmla="*/ 0 w 360679"/>
              <a:gd name="T17" fmla="*/ 57149 h 172085"/>
              <a:gd name="T18" fmla="*/ 0 w 360679"/>
              <a:gd name="T19" fmla="*/ 114299 h 172085"/>
              <a:gd name="T20" fmla="*/ 188844 w 360679"/>
              <a:gd name="T21" fmla="*/ 114299 h 172085"/>
              <a:gd name="T22" fmla="*/ 188844 w 360679"/>
              <a:gd name="T23" fmla="*/ 57149 h 172085"/>
              <a:gd name="T24" fmla="*/ 302962 w 360679"/>
              <a:gd name="T25" fmla="*/ 57149 h 172085"/>
              <a:gd name="T26" fmla="*/ 217435 w 360679"/>
              <a:gd name="T27" fmla="*/ 57149 h 172085"/>
              <a:gd name="T28" fmla="*/ 217435 w 360679"/>
              <a:gd name="T29" fmla="*/ 114299 h 172085"/>
              <a:gd name="T30" fmla="*/ 303409 w 360679"/>
              <a:gd name="T31" fmla="*/ 114299 h 172085"/>
              <a:gd name="T32" fmla="*/ 360294 w 360679"/>
              <a:gd name="T33" fmla="*/ 85862 h 172085"/>
              <a:gd name="T34" fmla="*/ 302962 w 360679"/>
              <a:gd name="T35" fmla="*/ 57149 h 17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2085">
                <a:moveTo>
                  <a:pt x="188844" y="0"/>
                </a:moveTo>
                <a:lnTo>
                  <a:pt x="188844" y="171571"/>
                </a:lnTo>
                <a:lnTo>
                  <a:pt x="303409" y="114299"/>
                </a:lnTo>
                <a:lnTo>
                  <a:pt x="217435" y="114299"/>
                </a:lnTo>
                <a:lnTo>
                  <a:pt x="217435" y="57149"/>
                </a:lnTo>
                <a:lnTo>
                  <a:pt x="302962" y="57149"/>
                </a:lnTo>
                <a:lnTo>
                  <a:pt x="188844" y="0"/>
                </a:lnTo>
                <a:close/>
              </a:path>
              <a:path w="360679" h="172085">
                <a:moveTo>
                  <a:pt x="188844" y="57149"/>
                </a:moveTo>
                <a:lnTo>
                  <a:pt x="0" y="57149"/>
                </a:lnTo>
                <a:lnTo>
                  <a:pt x="0" y="114299"/>
                </a:lnTo>
                <a:lnTo>
                  <a:pt x="188844" y="114299"/>
                </a:lnTo>
                <a:lnTo>
                  <a:pt x="188844" y="57149"/>
                </a:lnTo>
                <a:close/>
              </a:path>
              <a:path w="360679" h="172085">
                <a:moveTo>
                  <a:pt x="302962" y="57149"/>
                </a:moveTo>
                <a:lnTo>
                  <a:pt x="217435" y="57149"/>
                </a:lnTo>
                <a:lnTo>
                  <a:pt x="217435" y="114299"/>
                </a:lnTo>
                <a:lnTo>
                  <a:pt x="303409" y="114299"/>
                </a:lnTo>
                <a:lnTo>
                  <a:pt x="360294" y="85862"/>
                </a:lnTo>
                <a:lnTo>
                  <a:pt x="302962"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9547" name="object 91"/>
          <p:cNvSpPr>
            <a:spLocks/>
          </p:cNvSpPr>
          <p:nvPr/>
        </p:nvSpPr>
        <p:spPr bwMode="auto">
          <a:xfrm>
            <a:off x="3059907" y="3371850"/>
            <a:ext cx="270272" cy="128588"/>
          </a:xfrm>
          <a:custGeom>
            <a:avLst/>
            <a:gdLst>
              <a:gd name="T0" fmla="*/ 188844 w 360679"/>
              <a:gd name="T1" fmla="*/ 0 h 171450"/>
              <a:gd name="T2" fmla="*/ 188844 w 360679"/>
              <a:gd name="T3" fmla="*/ 171449 h 171450"/>
              <a:gd name="T4" fmla="*/ 303144 w 360679"/>
              <a:gd name="T5" fmla="*/ 114299 h 171450"/>
              <a:gd name="T6" fmla="*/ 217435 w 360679"/>
              <a:gd name="T7" fmla="*/ 114299 h 171450"/>
              <a:gd name="T8" fmla="*/ 217435 w 360679"/>
              <a:gd name="T9" fmla="*/ 57149 h 171450"/>
              <a:gd name="T10" fmla="*/ 303144 w 360679"/>
              <a:gd name="T11" fmla="*/ 57149 h 171450"/>
              <a:gd name="T12" fmla="*/ 188844 w 360679"/>
              <a:gd name="T13" fmla="*/ 0 h 171450"/>
              <a:gd name="T14" fmla="*/ 188844 w 360679"/>
              <a:gd name="T15" fmla="*/ 57149 h 171450"/>
              <a:gd name="T16" fmla="*/ 0 w 360679"/>
              <a:gd name="T17" fmla="*/ 57149 h 171450"/>
              <a:gd name="T18" fmla="*/ 0 w 360679"/>
              <a:gd name="T19" fmla="*/ 114299 h 171450"/>
              <a:gd name="T20" fmla="*/ 188844 w 360679"/>
              <a:gd name="T21" fmla="*/ 114299 h 171450"/>
              <a:gd name="T22" fmla="*/ 188844 w 360679"/>
              <a:gd name="T23" fmla="*/ 57149 h 171450"/>
              <a:gd name="T24" fmla="*/ 303144 w 360679"/>
              <a:gd name="T25" fmla="*/ 57149 h 171450"/>
              <a:gd name="T26" fmla="*/ 217435 w 360679"/>
              <a:gd name="T27" fmla="*/ 57149 h 171450"/>
              <a:gd name="T28" fmla="*/ 217435 w 360679"/>
              <a:gd name="T29" fmla="*/ 114299 h 171450"/>
              <a:gd name="T30" fmla="*/ 303144 w 360679"/>
              <a:gd name="T31" fmla="*/ 114299 h 171450"/>
              <a:gd name="T32" fmla="*/ 360294 w 360679"/>
              <a:gd name="T33" fmla="*/ 85724 h 171450"/>
              <a:gd name="T34" fmla="*/ 303144 w 360679"/>
              <a:gd name="T35"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1450">
                <a:moveTo>
                  <a:pt x="188844" y="0"/>
                </a:moveTo>
                <a:lnTo>
                  <a:pt x="188844" y="171449"/>
                </a:lnTo>
                <a:lnTo>
                  <a:pt x="303144" y="114299"/>
                </a:lnTo>
                <a:lnTo>
                  <a:pt x="217435" y="114299"/>
                </a:lnTo>
                <a:lnTo>
                  <a:pt x="217435" y="57149"/>
                </a:lnTo>
                <a:lnTo>
                  <a:pt x="303144" y="57149"/>
                </a:lnTo>
                <a:lnTo>
                  <a:pt x="188844" y="0"/>
                </a:lnTo>
                <a:close/>
              </a:path>
              <a:path w="360679" h="171450">
                <a:moveTo>
                  <a:pt x="188844" y="57149"/>
                </a:moveTo>
                <a:lnTo>
                  <a:pt x="0" y="57149"/>
                </a:lnTo>
                <a:lnTo>
                  <a:pt x="0" y="114299"/>
                </a:lnTo>
                <a:lnTo>
                  <a:pt x="188844" y="114299"/>
                </a:lnTo>
                <a:lnTo>
                  <a:pt x="188844" y="57149"/>
                </a:lnTo>
                <a:close/>
              </a:path>
              <a:path w="360679" h="171450">
                <a:moveTo>
                  <a:pt x="303144" y="57149"/>
                </a:moveTo>
                <a:lnTo>
                  <a:pt x="217435" y="57149"/>
                </a:lnTo>
                <a:lnTo>
                  <a:pt x="217435" y="114299"/>
                </a:lnTo>
                <a:lnTo>
                  <a:pt x="303144" y="114299"/>
                </a:lnTo>
                <a:lnTo>
                  <a:pt x="360294" y="85724"/>
                </a:lnTo>
                <a:lnTo>
                  <a:pt x="303144"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9548" name="object 92"/>
          <p:cNvSpPr>
            <a:spLocks/>
          </p:cNvSpPr>
          <p:nvPr/>
        </p:nvSpPr>
        <p:spPr bwMode="auto">
          <a:xfrm>
            <a:off x="3059907" y="3749278"/>
            <a:ext cx="270272" cy="128588"/>
          </a:xfrm>
          <a:custGeom>
            <a:avLst/>
            <a:gdLst>
              <a:gd name="T0" fmla="*/ 188844 w 360679"/>
              <a:gd name="T1" fmla="*/ 0 h 171450"/>
              <a:gd name="T2" fmla="*/ 188844 w 360679"/>
              <a:gd name="T3" fmla="*/ 171449 h 171450"/>
              <a:gd name="T4" fmla="*/ 303144 w 360679"/>
              <a:gd name="T5" fmla="*/ 114299 h 171450"/>
              <a:gd name="T6" fmla="*/ 217435 w 360679"/>
              <a:gd name="T7" fmla="*/ 114299 h 171450"/>
              <a:gd name="T8" fmla="*/ 217435 w 360679"/>
              <a:gd name="T9" fmla="*/ 57149 h 171450"/>
              <a:gd name="T10" fmla="*/ 303144 w 360679"/>
              <a:gd name="T11" fmla="*/ 57149 h 171450"/>
              <a:gd name="T12" fmla="*/ 188844 w 360679"/>
              <a:gd name="T13" fmla="*/ 0 h 171450"/>
              <a:gd name="T14" fmla="*/ 188844 w 360679"/>
              <a:gd name="T15" fmla="*/ 57149 h 171450"/>
              <a:gd name="T16" fmla="*/ 0 w 360679"/>
              <a:gd name="T17" fmla="*/ 57149 h 171450"/>
              <a:gd name="T18" fmla="*/ 0 w 360679"/>
              <a:gd name="T19" fmla="*/ 114299 h 171450"/>
              <a:gd name="T20" fmla="*/ 188844 w 360679"/>
              <a:gd name="T21" fmla="*/ 114299 h 171450"/>
              <a:gd name="T22" fmla="*/ 188844 w 360679"/>
              <a:gd name="T23" fmla="*/ 57149 h 171450"/>
              <a:gd name="T24" fmla="*/ 303144 w 360679"/>
              <a:gd name="T25" fmla="*/ 57149 h 171450"/>
              <a:gd name="T26" fmla="*/ 217435 w 360679"/>
              <a:gd name="T27" fmla="*/ 57149 h 171450"/>
              <a:gd name="T28" fmla="*/ 217435 w 360679"/>
              <a:gd name="T29" fmla="*/ 114299 h 171450"/>
              <a:gd name="T30" fmla="*/ 303144 w 360679"/>
              <a:gd name="T31" fmla="*/ 114299 h 171450"/>
              <a:gd name="T32" fmla="*/ 360294 w 360679"/>
              <a:gd name="T33" fmla="*/ 85724 h 171450"/>
              <a:gd name="T34" fmla="*/ 303144 w 360679"/>
              <a:gd name="T35"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1450">
                <a:moveTo>
                  <a:pt x="188844" y="0"/>
                </a:moveTo>
                <a:lnTo>
                  <a:pt x="188844" y="171449"/>
                </a:lnTo>
                <a:lnTo>
                  <a:pt x="303144" y="114299"/>
                </a:lnTo>
                <a:lnTo>
                  <a:pt x="217435" y="114299"/>
                </a:lnTo>
                <a:lnTo>
                  <a:pt x="217435" y="57149"/>
                </a:lnTo>
                <a:lnTo>
                  <a:pt x="303144" y="57149"/>
                </a:lnTo>
                <a:lnTo>
                  <a:pt x="188844" y="0"/>
                </a:lnTo>
                <a:close/>
              </a:path>
              <a:path w="360679" h="171450">
                <a:moveTo>
                  <a:pt x="188844" y="57149"/>
                </a:moveTo>
                <a:lnTo>
                  <a:pt x="0" y="57149"/>
                </a:lnTo>
                <a:lnTo>
                  <a:pt x="0" y="114299"/>
                </a:lnTo>
                <a:lnTo>
                  <a:pt x="188844" y="114299"/>
                </a:lnTo>
                <a:lnTo>
                  <a:pt x="188844" y="57149"/>
                </a:lnTo>
                <a:close/>
              </a:path>
              <a:path w="360679" h="171450">
                <a:moveTo>
                  <a:pt x="303144" y="57149"/>
                </a:moveTo>
                <a:lnTo>
                  <a:pt x="217435" y="57149"/>
                </a:lnTo>
                <a:lnTo>
                  <a:pt x="217435" y="114299"/>
                </a:lnTo>
                <a:lnTo>
                  <a:pt x="303144" y="114299"/>
                </a:lnTo>
                <a:lnTo>
                  <a:pt x="360294" y="85724"/>
                </a:lnTo>
                <a:lnTo>
                  <a:pt x="303144"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9549" name="object 93"/>
          <p:cNvSpPr>
            <a:spLocks/>
          </p:cNvSpPr>
          <p:nvPr/>
        </p:nvSpPr>
        <p:spPr bwMode="auto">
          <a:xfrm>
            <a:off x="3059907" y="4126706"/>
            <a:ext cx="270272" cy="128588"/>
          </a:xfrm>
          <a:custGeom>
            <a:avLst/>
            <a:gdLst>
              <a:gd name="T0" fmla="*/ 188844 w 360679"/>
              <a:gd name="T1" fmla="*/ 0 h 171450"/>
              <a:gd name="T2" fmla="*/ 188844 w 360679"/>
              <a:gd name="T3" fmla="*/ 171449 h 171450"/>
              <a:gd name="T4" fmla="*/ 303144 w 360679"/>
              <a:gd name="T5" fmla="*/ 114299 h 171450"/>
              <a:gd name="T6" fmla="*/ 217435 w 360679"/>
              <a:gd name="T7" fmla="*/ 114299 h 171450"/>
              <a:gd name="T8" fmla="*/ 217435 w 360679"/>
              <a:gd name="T9" fmla="*/ 57149 h 171450"/>
              <a:gd name="T10" fmla="*/ 303144 w 360679"/>
              <a:gd name="T11" fmla="*/ 57149 h 171450"/>
              <a:gd name="T12" fmla="*/ 188844 w 360679"/>
              <a:gd name="T13" fmla="*/ 0 h 171450"/>
              <a:gd name="T14" fmla="*/ 188844 w 360679"/>
              <a:gd name="T15" fmla="*/ 57149 h 171450"/>
              <a:gd name="T16" fmla="*/ 0 w 360679"/>
              <a:gd name="T17" fmla="*/ 57149 h 171450"/>
              <a:gd name="T18" fmla="*/ 0 w 360679"/>
              <a:gd name="T19" fmla="*/ 114299 h 171450"/>
              <a:gd name="T20" fmla="*/ 188844 w 360679"/>
              <a:gd name="T21" fmla="*/ 114299 h 171450"/>
              <a:gd name="T22" fmla="*/ 188844 w 360679"/>
              <a:gd name="T23" fmla="*/ 57149 h 171450"/>
              <a:gd name="T24" fmla="*/ 303144 w 360679"/>
              <a:gd name="T25" fmla="*/ 57149 h 171450"/>
              <a:gd name="T26" fmla="*/ 217435 w 360679"/>
              <a:gd name="T27" fmla="*/ 57149 h 171450"/>
              <a:gd name="T28" fmla="*/ 217435 w 360679"/>
              <a:gd name="T29" fmla="*/ 114299 h 171450"/>
              <a:gd name="T30" fmla="*/ 303144 w 360679"/>
              <a:gd name="T31" fmla="*/ 114299 h 171450"/>
              <a:gd name="T32" fmla="*/ 360294 w 360679"/>
              <a:gd name="T33" fmla="*/ 85724 h 171450"/>
              <a:gd name="T34" fmla="*/ 303144 w 360679"/>
              <a:gd name="T35"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1450">
                <a:moveTo>
                  <a:pt x="188844" y="0"/>
                </a:moveTo>
                <a:lnTo>
                  <a:pt x="188844" y="171449"/>
                </a:lnTo>
                <a:lnTo>
                  <a:pt x="303144" y="114299"/>
                </a:lnTo>
                <a:lnTo>
                  <a:pt x="217435" y="114299"/>
                </a:lnTo>
                <a:lnTo>
                  <a:pt x="217435" y="57149"/>
                </a:lnTo>
                <a:lnTo>
                  <a:pt x="303144" y="57149"/>
                </a:lnTo>
                <a:lnTo>
                  <a:pt x="188844" y="0"/>
                </a:lnTo>
                <a:close/>
              </a:path>
              <a:path w="360679" h="171450">
                <a:moveTo>
                  <a:pt x="188844" y="57149"/>
                </a:moveTo>
                <a:lnTo>
                  <a:pt x="0" y="57149"/>
                </a:lnTo>
                <a:lnTo>
                  <a:pt x="0" y="114299"/>
                </a:lnTo>
                <a:lnTo>
                  <a:pt x="188844" y="114299"/>
                </a:lnTo>
                <a:lnTo>
                  <a:pt x="188844" y="57149"/>
                </a:lnTo>
                <a:close/>
              </a:path>
              <a:path w="360679" h="171450">
                <a:moveTo>
                  <a:pt x="303144" y="57149"/>
                </a:moveTo>
                <a:lnTo>
                  <a:pt x="217435" y="57149"/>
                </a:lnTo>
                <a:lnTo>
                  <a:pt x="217435" y="114299"/>
                </a:lnTo>
                <a:lnTo>
                  <a:pt x="303144" y="114299"/>
                </a:lnTo>
                <a:lnTo>
                  <a:pt x="360294" y="85724"/>
                </a:lnTo>
                <a:lnTo>
                  <a:pt x="303144"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94" name="object 94"/>
          <p:cNvSpPr>
            <a:spLocks noGrp="1"/>
          </p:cNvSpPr>
          <p:nvPr>
            <p:ph type="sldNum" sz="quarter" idx="12"/>
          </p:nvPr>
        </p:nvSpPr>
        <p:spPr/>
        <p:txBody>
          <a:bodyPr/>
          <a:lstStyle>
            <a:lvl1pPr marL="19050">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fld id="{ED5CCA4C-205A-4FFF-80EB-2501D39737F7}" type="slidenum">
              <a:rPr lang="en-US" altLang="en-US">
                <a:latin typeface="Arial" panose="020B0604020202020204" pitchFamily="34" charset="0"/>
              </a:rPr>
              <a:pPr/>
              <a:t>18</a:t>
            </a:fld>
            <a:r>
              <a:rPr lang="en-US" altLang="en-US">
                <a:latin typeface="Arial" panose="020B0604020202020204" pitchFamily="34" charset="0"/>
              </a:rPr>
              <a:t>/24</a:t>
            </a:r>
          </a:p>
          <a:p>
            <a:r>
              <a:rPr lang="en-US" altLang="en-US">
                <a:latin typeface="Arial" panose="020B0604020202020204" pitchFamily="34" charset="0"/>
              </a:rPr>
              <a:t>Rev.</a:t>
            </a:r>
            <a:r>
              <a:rPr lang="en-US" altLang="en-US">
                <a:latin typeface="Times New Roman" panose="02020603050405020304" pitchFamily="18" charset="0"/>
                <a:cs typeface="Times New Roman" panose="02020603050405020304" pitchFamily="18" charset="0"/>
              </a:rPr>
              <a:t> </a:t>
            </a:r>
            <a:r>
              <a:rPr lang="en-US" altLang="en-US">
                <a:latin typeface="Arial" panose="020B0604020202020204" pitchFamily="34" charset="0"/>
              </a:rPr>
              <a:t>1.90</a:t>
            </a:r>
          </a:p>
        </p:txBody>
      </p:sp>
    </p:spTree>
    <p:extLst>
      <p:ext uri="{BB962C8B-B14F-4D97-AF65-F5344CB8AC3E}">
        <p14:creationId xmlns:p14="http://schemas.microsoft.com/office/powerpoint/2010/main" val="102618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694" y="367741"/>
            <a:ext cx="8227457" cy="639273"/>
          </a:xfrm>
        </p:spPr>
        <p:txBody>
          <a:bodyPr vert="horz" rtlCol="0"/>
          <a:lstStyle/>
          <a:p>
            <a:pPr marL="9525">
              <a:spcBef>
                <a:spcPts val="0"/>
              </a:spcBef>
              <a:defRPr/>
            </a:pPr>
            <a:r>
              <a:rPr lang="en-US" sz="2400" spc="-4" dirty="0">
                <a:cs typeface="Arial"/>
              </a:rPr>
              <a:t>JM</a:t>
            </a:r>
            <a:r>
              <a:rPr lang="en-US" sz="2400" dirty="0">
                <a:cs typeface="Arial"/>
              </a:rPr>
              <a:t>S</a:t>
            </a:r>
            <a:r>
              <a:rPr lang="en-US" sz="2400" spc="34" dirty="0">
                <a:latin typeface="Times New Roman"/>
                <a:cs typeface="Times New Roman"/>
              </a:rPr>
              <a:t> </a:t>
            </a:r>
            <a:r>
              <a:rPr lang="en-US" sz="2400" spc="-4" dirty="0">
                <a:cs typeface="Arial"/>
              </a:rPr>
              <a:t>robustn</a:t>
            </a:r>
            <a:r>
              <a:rPr lang="en-US" sz="2400" spc="4" dirty="0">
                <a:cs typeface="Arial"/>
              </a:rPr>
              <a:t>e</a:t>
            </a:r>
            <a:r>
              <a:rPr lang="en-US" sz="2400" spc="-4" dirty="0">
                <a:cs typeface="Arial"/>
              </a:rPr>
              <a:t>s</a:t>
            </a:r>
            <a:r>
              <a:rPr lang="en-US" sz="2400" dirty="0">
                <a:cs typeface="Arial"/>
              </a:rPr>
              <a:t>s</a:t>
            </a:r>
            <a:r>
              <a:rPr lang="en-US" sz="2400" spc="26" dirty="0">
                <a:latin typeface="Times New Roman"/>
                <a:cs typeface="Times New Roman"/>
              </a:rPr>
              <a:t> </a:t>
            </a:r>
            <a:r>
              <a:rPr lang="en-US" sz="2400" dirty="0">
                <a:cs typeface="Arial"/>
              </a:rPr>
              <a:t>fe</a:t>
            </a:r>
            <a:r>
              <a:rPr lang="en-US" sz="2400" spc="-4" dirty="0">
                <a:cs typeface="Arial"/>
              </a:rPr>
              <a:t>a</a:t>
            </a:r>
            <a:r>
              <a:rPr lang="en-US" sz="2400" dirty="0">
                <a:cs typeface="Arial"/>
              </a:rPr>
              <a:t>tures</a:t>
            </a:r>
            <a:endParaRPr spc="-4" dirty="0"/>
          </a:p>
        </p:txBody>
      </p:sp>
      <p:sp>
        <p:nvSpPr>
          <p:cNvPr id="20484" name="object 4"/>
          <p:cNvSpPr>
            <a:spLocks noChangeArrowheads="1"/>
          </p:cNvSpPr>
          <p:nvPr/>
        </p:nvSpPr>
        <p:spPr bwMode="auto">
          <a:xfrm>
            <a:off x="1007269" y="1924050"/>
            <a:ext cx="864394" cy="3238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0485" name="object 5"/>
          <p:cNvSpPr>
            <a:spLocks noChangeArrowheads="1"/>
          </p:cNvSpPr>
          <p:nvPr/>
        </p:nvSpPr>
        <p:spPr bwMode="auto">
          <a:xfrm>
            <a:off x="1007269" y="2301479"/>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0486" name="object 6"/>
          <p:cNvSpPr>
            <a:spLocks noChangeArrowheads="1"/>
          </p:cNvSpPr>
          <p:nvPr/>
        </p:nvSpPr>
        <p:spPr bwMode="auto">
          <a:xfrm>
            <a:off x="1007269" y="2678906"/>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0487" name="object 7"/>
          <p:cNvSpPr>
            <a:spLocks noChangeArrowheads="1"/>
          </p:cNvSpPr>
          <p:nvPr/>
        </p:nvSpPr>
        <p:spPr bwMode="auto">
          <a:xfrm>
            <a:off x="1007269" y="1546622"/>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0489" name="object 9"/>
          <p:cNvSpPr>
            <a:spLocks/>
          </p:cNvSpPr>
          <p:nvPr/>
        </p:nvSpPr>
        <p:spPr bwMode="auto">
          <a:xfrm>
            <a:off x="1008460" y="1545431"/>
            <a:ext cx="863203" cy="323850"/>
          </a:xfrm>
          <a:custGeom>
            <a:avLst/>
            <a:gdLst>
              <a:gd name="T0" fmla="*/ 0 w 1151255"/>
              <a:gd name="T1" fmla="*/ 0 h 431800"/>
              <a:gd name="T2" fmla="*/ 1150941 w 1151255"/>
              <a:gd name="T3" fmla="*/ 0 h 431800"/>
              <a:gd name="T4" fmla="*/ 1150941 w 1151255"/>
              <a:gd name="T5" fmla="*/ 431810 h 431800"/>
              <a:gd name="T6" fmla="*/ 0 w 1151255"/>
              <a:gd name="T7" fmla="*/ 431810 h 431800"/>
            </a:gdLst>
            <a:ahLst/>
            <a:cxnLst>
              <a:cxn ang="0">
                <a:pos x="T0" y="T1"/>
              </a:cxn>
              <a:cxn ang="0">
                <a:pos x="T2" y="T3"/>
              </a:cxn>
              <a:cxn ang="0">
                <a:pos x="T4" y="T5"/>
              </a:cxn>
              <a:cxn ang="0">
                <a:pos x="T6" y="T7"/>
              </a:cxn>
            </a:cxnLst>
            <a:rect l="0" t="0" r="r" b="b"/>
            <a:pathLst>
              <a:path w="1151255" h="431800">
                <a:moveTo>
                  <a:pt x="0" y="0"/>
                </a:moveTo>
                <a:lnTo>
                  <a:pt x="1150941" y="0"/>
                </a:lnTo>
                <a:lnTo>
                  <a:pt x="1150941" y="431810"/>
                </a:lnTo>
                <a:lnTo>
                  <a:pt x="0" y="431810"/>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0490" name="object 10"/>
          <p:cNvSpPr>
            <a:spLocks/>
          </p:cNvSpPr>
          <p:nvPr/>
        </p:nvSpPr>
        <p:spPr bwMode="auto">
          <a:xfrm>
            <a:off x="1991916" y="1469232"/>
            <a:ext cx="0" cy="3370660"/>
          </a:xfrm>
          <a:custGeom>
            <a:avLst/>
            <a:gdLst>
              <a:gd name="T0" fmla="*/ 0 h 4494530"/>
              <a:gd name="T1" fmla="*/ 4494205 h 4494530"/>
            </a:gdLst>
            <a:ahLst/>
            <a:cxnLst>
              <a:cxn ang="0">
                <a:pos x="0" y="T0"/>
              </a:cxn>
              <a:cxn ang="0">
                <a:pos x="0" y="T1"/>
              </a:cxn>
            </a:cxnLst>
            <a:rect l="0" t="0" r="r" b="b"/>
            <a:pathLst>
              <a:path h="4494530">
                <a:moveTo>
                  <a:pt x="0" y="0"/>
                </a:moveTo>
                <a:lnTo>
                  <a:pt x="0" y="4494205"/>
                </a:lnTo>
              </a:path>
            </a:pathLst>
          </a:custGeom>
          <a:noFill/>
          <a:ln w="19049">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0491" name="object 11"/>
          <p:cNvSpPr>
            <a:spLocks/>
          </p:cNvSpPr>
          <p:nvPr/>
        </p:nvSpPr>
        <p:spPr bwMode="auto">
          <a:xfrm>
            <a:off x="3613547" y="1469232"/>
            <a:ext cx="0" cy="3370660"/>
          </a:xfrm>
          <a:custGeom>
            <a:avLst/>
            <a:gdLst>
              <a:gd name="T0" fmla="*/ 0 h 4494530"/>
              <a:gd name="T1" fmla="*/ 4494205 h 4494530"/>
            </a:gdLst>
            <a:ahLst/>
            <a:cxnLst>
              <a:cxn ang="0">
                <a:pos x="0" y="T0"/>
              </a:cxn>
              <a:cxn ang="0">
                <a:pos x="0" y="T1"/>
              </a:cxn>
            </a:cxnLst>
            <a:rect l="0" t="0" r="r" b="b"/>
            <a:pathLst>
              <a:path h="4494530">
                <a:moveTo>
                  <a:pt x="0" y="0"/>
                </a:moveTo>
                <a:lnTo>
                  <a:pt x="0" y="4494205"/>
                </a:lnTo>
              </a:path>
            </a:pathLst>
          </a:custGeom>
          <a:noFill/>
          <a:ln w="19049">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0492" name="object 12"/>
          <p:cNvSpPr>
            <a:spLocks/>
          </p:cNvSpPr>
          <p:nvPr/>
        </p:nvSpPr>
        <p:spPr bwMode="auto">
          <a:xfrm>
            <a:off x="1980010" y="1625204"/>
            <a:ext cx="1620440" cy="57150"/>
          </a:xfrm>
          <a:custGeom>
            <a:avLst/>
            <a:gdLst>
              <a:gd name="T0" fmla="*/ 76199 w 2160904"/>
              <a:gd name="T1" fmla="*/ 0 h 76200"/>
              <a:gd name="T2" fmla="*/ 0 w 2160904"/>
              <a:gd name="T3" fmla="*/ 38099 h 76200"/>
              <a:gd name="T4" fmla="*/ 76199 w 2160904"/>
              <a:gd name="T5" fmla="*/ 76199 h 76200"/>
              <a:gd name="T6" fmla="*/ 76199 w 2160904"/>
              <a:gd name="T7" fmla="*/ 47610 h 76200"/>
              <a:gd name="T8" fmla="*/ 63495 w 2160904"/>
              <a:gd name="T9" fmla="*/ 47609 h 76200"/>
              <a:gd name="T10" fmla="*/ 63495 w 2160904"/>
              <a:gd name="T11" fmla="*/ 28559 h 76200"/>
              <a:gd name="T12" fmla="*/ 76199 w 2160904"/>
              <a:gd name="T13" fmla="*/ 28559 h 76200"/>
              <a:gd name="T14" fmla="*/ 76199 w 2160904"/>
              <a:gd name="T15" fmla="*/ 0 h 76200"/>
              <a:gd name="T16" fmla="*/ 76199 w 2160904"/>
              <a:gd name="T17" fmla="*/ 28560 h 76200"/>
              <a:gd name="T18" fmla="*/ 76199 w 2160904"/>
              <a:gd name="T19" fmla="*/ 47610 h 76200"/>
              <a:gd name="T20" fmla="*/ 2160519 w 2160904"/>
              <a:gd name="T21" fmla="*/ 47731 h 76200"/>
              <a:gd name="T22" fmla="*/ 2160519 w 2160904"/>
              <a:gd name="T23" fmla="*/ 28681 h 76200"/>
              <a:gd name="T24" fmla="*/ 76199 w 2160904"/>
              <a:gd name="T25" fmla="*/ 28560 h 76200"/>
              <a:gd name="T26" fmla="*/ 63495 w 2160904"/>
              <a:gd name="T27" fmla="*/ 28559 h 76200"/>
              <a:gd name="T28" fmla="*/ 63495 w 2160904"/>
              <a:gd name="T29" fmla="*/ 47609 h 76200"/>
              <a:gd name="T30" fmla="*/ 76199 w 2160904"/>
              <a:gd name="T31" fmla="*/ 47610 h 76200"/>
              <a:gd name="T32" fmla="*/ 76199 w 2160904"/>
              <a:gd name="T33" fmla="*/ 28560 h 76200"/>
              <a:gd name="T34" fmla="*/ 63495 w 2160904"/>
              <a:gd name="T35" fmla="*/ 28559 h 76200"/>
              <a:gd name="T36" fmla="*/ 76199 w 2160904"/>
              <a:gd name="T37" fmla="*/ 28559 h 76200"/>
              <a:gd name="T38" fmla="*/ 63495 w 2160904"/>
              <a:gd name="T39" fmla="*/ 28559 h 76200"/>
              <a:gd name="T40" fmla="*/ 76199 w 2160904"/>
              <a:gd name="T41" fmla="*/ 28560 h 76200"/>
              <a:gd name="T42" fmla="*/ 76199 w 2160904"/>
              <a:gd name="T43" fmla="*/ 28559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0904" h="76200">
                <a:moveTo>
                  <a:pt x="76199" y="0"/>
                </a:moveTo>
                <a:lnTo>
                  <a:pt x="0" y="38099"/>
                </a:lnTo>
                <a:lnTo>
                  <a:pt x="76199" y="76199"/>
                </a:lnTo>
                <a:lnTo>
                  <a:pt x="76199" y="47610"/>
                </a:lnTo>
                <a:lnTo>
                  <a:pt x="63495" y="47609"/>
                </a:lnTo>
                <a:lnTo>
                  <a:pt x="63495" y="28559"/>
                </a:lnTo>
                <a:lnTo>
                  <a:pt x="76199" y="28559"/>
                </a:lnTo>
                <a:lnTo>
                  <a:pt x="76199" y="0"/>
                </a:lnTo>
                <a:close/>
              </a:path>
              <a:path w="2160904" h="76200">
                <a:moveTo>
                  <a:pt x="76199" y="28560"/>
                </a:moveTo>
                <a:lnTo>
                  <a:pt x="76199" y="47610"/>
                </a:lnTo>
                <a:lnTo>
                  <a:pt x="2160519" y="47731"/>
                </a:lnTo>
                <a:lnTo>
                  <a:pt x="2160519" y="28681"/>
                </a:lnTo>
                <a:lnTo>
                  <a:pt x="76199" y="28560"/>
                </a:lnTo>
                <a:close/>
              </a:path>
              <a:path w="2160904" h="76200">
                <a:moveTo>
                  <a:pt x="63495" y="28559"/>
                </a:moveTo>
                <a:lnTo>
                  <a:pt x="63495" y="47609"/>
                </a:lnTo>
                <a:lnTo>
                  <a:pt x="76199" y="47610"/>
                </a:lnTo>
                <a:lnTo>
                  <a:pt x="76199" y="28560"/>
                </a:lnTo>
                <a:lnTo>
                  <a:pt x="63495" y="28559"/>
                </a:lnTo>
                <a:close/>
              </a:path>
              <a:path w="2160904" h="76200">
                <a:moveTo>
                  <a:pt x="76199" y="28559"/>
                </a:moveTo>
                <a:lnTo>
                  <a:pt x="63495" y="28559"/>
                </a:lnTo>
                <a:lnTo>
                  <a:pt x="76199" y="28560"/>
                </a:lnTo>
                <a:lnTo>
                  <a:pt x="76199" y="285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3" name="object 13"/>
          <p:cNvSpPr txBox="1"/>
          <p:nvPr/>
        </p:nvSpPr>
        <p:spPr>
          <a:xfrm>
            <a:off x="2416969" y="1534717"/>
            <a:ext cx="489347" cy="138499"/>
          </a:xfrm>
          <a:prstGeom prst="rect">
            <a:avLst/>
          </a:prstGeom>
        </p:spPr>
        <p:txBody>
          <a:bodyPr lIns="0" tIns="0" rIns="0" bIns="0">
            <a:spAutoFit/>
          </a:bodyPr>
          <a:lstStyle/>
          <a:p>
            <a:pPr marL="9525">
              <a:defRPr/>
            </a:pPr>
            <a:r>
              <a:rPr sz="900" b="1" spc="-4" dirty="0">
                <a:latin typeface="Arial"/>
                <a:cs typeface="Arial"/>
              </a:rPr>
              <a:t>r</a:t>
            </a:r>
            <a:r>
              <a:rPr sz="900" b="1" dirty="0">
                <a:latin typeface="Arial"/>
                <a:cs typeface="Arial"/>
              </a:rPr>
              <a:t>ece</a:t>
            </a:r>
            <a:r>
              <a:rPr sz="900" b="1" spc="-4" dirty="0">
                <a:latin typeface="Arial"/>
                <a:cs typeface="Arial"/>
              </a:rPr>
              <a:t>i</a:t>
            </a:r>
            <a:r>
              <a:rPr sz="900" b="1" spc="-23" dirty="0">
                <a:latin typeface="Arial"/>
                <a:cs typeface="Arial"/>
              </a:rPr>
              <a:t>v</a:t>
            </a:r>
            <a:r>
              <a:rPr sz="900" b="1" dirty="0">
                <a:latin typeface="Arial"/>
                <a:cs typeface="Arial"/>
              </a:rPr>
              <a:t>e()</a:t>
            </a:r>
            <a:endParaRPr sz="900">
              <a:latin typeface="Arial"/>
              <a:cs typeface="Arial"/>
            </a:endParaRPr>
          </a:p>
        </p:txBody>
      </p:sp>
      <p:sp>
        <p:nvSpPr>
          <p:cNvPr id="14" name="object 14"/>
          <p:cNvSpPr txBox="1"/>
          <p:nvPr/>
        </p:nvSpPr>
        <p:spPr>
          <a:xfrm>
            <a:off x="2951560" y="1545432"/>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20495" name="object 15"/>
          <p:cNvSpPr>
            <a:spLocks/>
          </p:cNvSpPr>
          <p:nvPr/>
        </p:nvSpPr>
        <p:spPr bwMode="auto">
          <a:xfrm>
            <a:off x="1980010" y="2002631"/>
            <a:ext cx="1620440" cy="57150"/>
          </a:xfrm>
          <a:custGeom>
            <a:avLst/>
            <a:gdLst>
              <a:gd name="T0" fmla="*/ 76199 w 2160904"/>
              <a:gd name="T1" fmla="*/ 0 h 76200"/>
              <a:gd name="T2" fmla="*/ 0 w 2160904"/>
              <a:gd name="T3" fmla="*/ 38099 h 76200"/>
              <a:gd name="T4" fmla="*/ 76199 w 2160904"/>
              <a:gd name="T5" fmla="*/ 76199 h 76200"/>
              <a:gd name="T6" fmla="*/ 76199 w 2160904"/>
              <a:gd name="T7" fmla="*/ 47640 h 76200"/>
              <a:gd name="T8" fmla="*/ 63495 w 2160904"/>
              <a:gd name="T9" fmla="*/ 47640 h 76200"/>
              <a:gd name="T10" fmla="*/ 63495 w 2160904"/>
              <a:gd name="T11" fmla="*/ 28590 h 76200"/>
              <a:gd name="T12" fmla="*/ 76199 w 2160904"/>
              <a:gd name="T13" fmla="*/ 28590 h 76200"/>
              <a:gd name="T14" fmla="*/ 76199 w 2160904"/>
              <a:gd name="T15" fmla="*/ 0 h 76200"/>
              <a:gd name="T16" fmla="*/ 76199 w 2160904"/>
              <a:gd name="T17" fmla="*/ 28590 h 76200"/>
              <a:gd name="T18" fmla="*/ 63495 w 2160904"/>
              <a:gd name="T19" fmla="*/ 28590 h 76200"/>
              <a:gd name="T20" fmla="*/ 63495 w 2160904"/>
              <a:gd name="T21" fmla="*/ 47640 h 76200"/>
              <a:gd name="T22" fmla="*/ 76199 w 2160904"/>
              <a:gd name="T23" fmla="*/ 47640 h 76200"/>
              <a:gd name="T24" fmla="*/ 76199 w 2160904"/>
              <a:gd name="T25" fmla="*/ 28590 h 76200"/>
              <a:gd name="T26" fmla="*/ 2160519 w 2160904"/>
              <a:gd name="T27" fmla="*/ 28590 h 76200"/>
              <a:gd name="T28" fmla="*/ 76199 w 2160904"/>
              <a:gd name="T29" fmla="*/ 28590 h 76200"/>
              <a:gd name="T30" fmla="*/ 76199 w 2160904"/>
              <a:gd name="T31" fmla="*/ 47640 h 76200"/>
              <a:gd name="T32" fmla="*/ 2160519 w 2160904"/>
              <a:gd name="T33" fmla="*/ 47640 h 76200"/>
              <a:gd name="T34" fmla="*/ 2160519 w 2160904"/>
              <a:gd name="T35" fmla="*/ 2859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76199" y="0"/>
                </a:moveTo>
                <a:lnTo>
                  <a:pt x="0" y="38099"/>
                </a:lnTo>
                <a:lnTo>
                  <a:pt x="76199" y="76199"/>
                </a:lnTo>
                <a:lnTo>
                  <a:pt x="76199" y="47640"/>
                </a:lnTo>
                <a:lnTo>
                  <a:pt x="63495" y="47640"/>
                </a:lnTo>
                <a:lnTo>
                  <a:pt x="63495" y="28590"/>
                </a:lnTo>
                <a:lnTo>
                  <a:pt x="76199" y="28590"/>
                </a:lnTo>
                <a:lnTo>
                  <a:pt x="76199" y="0"/>
                </a:lnTo>
                <a:close/>
              </a:path>
              <a:path w="2160904" h="76200">
                <a:moveTo>
                  <a:pt x="76199" y="28590"/>
                </a:moveTo>
                <a:lnTo>
                  <a:pt x="63495" y="28590"/>
                </a:lnTo>
                <a:lnTo>
                  <a:pt x="63495" y="47640"/>
                </a:lnTo>
                <a:lnTo>
                  <a:pt x="76199" y="47640"/>
                </a:lnTo>
                <a:lnTo>
                  <a:pt x="76199" y="28590"/>
                </a:lnTo>
                <a:close/>
              </a:path>
              <a:path w="2160904" h="76200">
                <a:moveTo>
                  <a:pt x="2160519" y="28590"/>
                </a:moveTo>
                <a:lnTo>
                  <a:pt x="76199" y="28590"/>
                </a:lnTo>
                <a:lnTo>
                  <a:pt x="76199" y="47640"/>
                </a:lnTo>
                <a:lnTo>
                  <a:pt x="2160519" y="47640"/>
                </a:lnTo>
                <a:lnTo>
                  <a:pt x="2160519" y="285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6" name="object 16"/>
          <p:cNvSpPr txBox="1"/>
          <p:nvPr/>
        </p:nvSpPr>
        <p:spPr>
          <a:xfrm>
            <a:off x="2416969" y="1913335"/>
            <a:ext cx="489347" cy="138499"/>
          </a:xfrm>
          <a:prstGeom prst="rect">
            <a:avLst/>
          </a:prstGeom>
        </p:spPr>
        <p:txBody>
          <a:bodyPr lIns="0" tIns="0" rIns="0" bIns="0">
            <a:spAutoFit/>
          </a:bodyPr>
          <a:lstStyle/>
          <a:p>
            <a:pPr marL="9525">
              <a:defRPr/>
            </a:pPr>
            <a:r>
              <a:rPr sz="900" b="1" spc="-4" dirty="0">
                <a:latin typeface="Arial"/>
                <a:cs typeface="Arial"/>
              </a:rPr>
              <a:t>r</a:t>
            </a:r>
            <a:r>
              <a:rPr sz="900" b="1" dirty="0">
                <a:latin typeface="Arial"/>
                <a:cs typeface="Arial"/>
              </a:rPr>
              <a:t>ece</a:t>
            </a:r>
            <a:r>
              <a:rPr sz="900" b="1" spc="-4" dirty="0">
                <a:latin typeface="Arial"/>
                <a:cs typeface="Arial"/>
              </a:rPr>
              <a:t>i</a:t>
            </a:r>
            <a:r>
              <a:rPr sz="900" b="1" spc="-23" dirty="0">
                <a:latin typeface="Arial"/>
                <a:cs typeface="Arial"/>
              </a:rPr>
              <a:t>v</a:t>
            </a:r>
            <a:r>
              <a:rPr sz="900" b="1" dirty="0">
                <a:latin typeface="Arial"/>
                <a:cs typeface="Arial"/>
              </a:rPr>
              <a:t>e()</a:t>
            </a:r>
            <a:endParaRPr sz="900">
              <a:latin typeface="Arial"/>
              <a:cs typeface="Arial"/>
            </a:endParaRPr>
          </a:p>
        </p:txBody>
      </p:sp>
      <p:sp>
        <p:nvSpPr>
          <p:cNvPr id="17" name="object 17"/>
          <p:cNvSpPr txBox="1"/>
          <p:nvPr/>
        </p:nvSpPr>
        <p:spPr>
          <a:xfrm>
            <a:off x="2951560" y="1922860"/>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8" dirty="0">
                <a:latin typeface="Arial"/>
                <a:cs typeface="Arial"/>
              </a:rPr>
              <a:t>M1</a:t>
            </a:r>
            <a:endParaRPr sz="900">
              <a:latin typeface="Arial"/>
              <a:cs typeface="Arial"/>
            </a:endParaRPr>
          </a:p>
        </p:txBody>
      </p:sp>
      <p:sp>
        <p:nvSpPr>
          <p:cNvPr id="20498" name="object 18"/>
          <p:cNvSpPr>
            <a:spLocks/>
          </p:cNvSpPr>
          <p:nvPr/>
        </p:nvSpPr>
        <p:spPr bwMode="auto">
          <a:xfrm>
            <a:off x="1980010" y="2381250"/>
            <a:ext cx="1620440" cy="57150"/>
          </a:xfrm>
          <a:custGeom>
            <a:avLst/>
            <a:gdLst>
              <a:gd name="T0" fmla="*/ 76199 w 2160904"/>
              <a:gd name="T1" fmla="*/ 0 h 76200"/>
              <a:gd name="T2" fmla="*/ 0 w 2160904"/>
              <a:gd name="T3" fmla="*/ 38099 h 76200"/>
              <a:gd name="T4" fmla="*/ 76199 w 2160904"/>
              <a:gd name="T5" fmla="*/ 76199 h 76200"/>
              <a:gd name="T6" fmla="*/ 76199 w 2160904"/>
              <a:gd name="T7" fmla="*/ 47609 h 76200"/>
              <a:gd name="T8" fmla="*/ 63495 w 2160904"/>
              <a:gd name="T9" fmla="*/ 47609 h 76200"/>
              <a:gd name="T10" fmla="*/ 63495 w 2160904"/>
              <a:gd name="T11" fmla="*/ 28559 h 76200"/>
              <a:gd name="T12" fmla="*/ 76199 w 2160904"/>
              <a:gd name="T13" fmla="*/ 28559 h 76200"/>
              <a:gd name="T14" fmla="*/ 76199 w 2160904"/>
              <a:gd name="T15" fmla="*/ 0 h 76200"/>
              <a:gd name="T16" fmla="*/ 76199 w 2160904"/>
              <a:gd name="T17" fmla="*/ 28559 h 76200"/>
              <a:gd name="T18" fmla="*/ 63495 w 2160904"/>
              <a:gd name="T19" fmla="*/ 28559 h 76200"/>
              <a:gd name="T20" fmla="*/ 63495 w 2160904"/>
              <a:gd name="T21" fmla="*/ 47609 h 76200"/>
              <a:gd name="T22" fmla="*/ 76199 w 2160904"/>
              <a:gd name="T23" fmla="*/ 47609 h 76200"/>
              <a:gd name="T24" fmla="*/ 76199 w 2160904"/>
              <a:gd name="T25" fmla="*/ 28559 h 76200"/>
              <a:gd name="T26" fmla="*/ 2160519 w 2160904"/>
              <a:gd name="T27" fmla="*/ 28559 h 76200"/>
              <a:gd name="T28" fmla="*/ 76199 w 2160904"/>
              <a:gd name="T29" fmla="*/ 28559 h 76200"/>
              <a:gd name="T30" fmla="*/ 76199 w 2160904"/>
              <a:gd name="T31" fmla="*/ 47609 h 76200"/>
              <a:gd name="T32" fmla="*/ 2160519 w 2160904"/>
              <a:gd name="T33" fmla="*/ 47609 h 76200"/>
              <a:gd name="T34" fmla="*/ 2160519 w 2160904"/>
              <a:gd name="T35" fmla="*/ 28559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76199" y="0"/>
                </a:moveTo>
                <a:lnTo>
                  <a:pt x="0" y="38099"/>
                </a:lnTo>
                <a:lnTo>
                  <a:pt x="76199" y="76199"/>
                </a:lnTo>
                <a:lnTo>
                  <a:pt x="76199" y="47609"/>
                </a:lnTo>
                <a:lnTo>
                  <a:pt x="63495" y="47609"/>
                </a:lnTo>
                <a:lnTo>
                  <a:pt x="63495" y="28559"/>
                </a:lnTo>
                <a:lnTo>
                  <a:pt x="76199" y="28559"/>
                </a:lnTo>
                <a:lnTo>
                  <a:pt x="76199" y="0"/>
                </a:lnTo>
                <a:close/>
              </a:path>
              <a:path w="2160904" h="76200">
                <a:moveTo>
                  <a:pt x="76199" y="28559"/>
                </a:moveTo>
                <a:lnTo>
                  <a:pt x="63495" y="28559"/>
                </a:lnTo>
                <a:lnTo>
                  <a:pt x="63495" y="47609"/>
                </a:lnTo>
                <a:lnTo>
                  <a:pt x="76199" y="47609"/>
                </a:lnTo>
                <a:lnTo>
                  <a:pt x="76199" y="28559"/>
                </a:lnTo>
                <a:close/>
              </a:path>
              <a:path w="2160904" h="76200">
                <a:moveTo>
                  <a:pt x="2160519" y="28559"/>
                </a:moveTo>
                <a:lnTo>
                  <a:pt x="76199" y="28559"/>
                </a:lnTo>
                <a:lnTo>
                  <a:pt x="76199" y="47609"/>
                </a:lnTo>
                <a:lnTo>
                  <a:pt x="2160519" y="47609"/>
                </a:lnTo>
                <a:lnTo>
                  <a:pt x="2160519" y="285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19" name="object 19"/>
          <p:cNvSpPr txBox="1"/>
          <p:nvPr/>
        </p:nvSpPr>
        <p:spPr>
          <a:xfrm>
            <a:off x="2416969" y="2291954"/>
            <a:ext cx="489347" cy="138499"/>
          </a:xfrm>
          <a:prstGeom prst="rect">
            <a:avLst/>
          </a:prstGeom>
        </p:spPr>
        <p:txBody>
          <a:bodyPr lIns="0" tIns="0" rIns="0" bIns="0">
            <a:spAutoFit/>
          </a:bodyPr>
          <a:lstStyle/>
          <a:p>
            <a:pPr marL="9525">
              <a:defRPr/>
            </a:pPr>
            <a:r>
              <a:rPr sz="900" b="1" spc="-4" dirty="0">
                <a:latin typeface="Arial"/>
                <a:cs typeface="Arial"/>
              </a:rPr>
              <a:t>r</a:t>
            </a:r>
            <a:r>
              <a:rPr sz="900" b="1" dirty="0">
                <a:latin typeface="Arial"/>
                <a:cs typeface="Arial"/>
              </a:rPr>
              <a:t>ece</a:t>
            </a:r>
            <a:r>
              <a:rPr sz="900" b="1" spc="-4" dirty="0">
                <a:latin typeface="Arial"/>
                <a:cs typeface="Arial"/>
              </a:rPr>
              <a:t>i</a:t>
            </a:r>
            <a:r>
              <a:rPr sz="900" b="1" spc="-23" dirty="0">
                <a:latin typeface="Arial"/>
                <a:cs typeface="Arial"/>
              </a:rPr>
              <a:t>v</a:t>
            </a:r>
            <a:r>
              <a:rPr sz="900" b="1" dirty="0">
                <a:latin typeface="Arial"/>
                <a:cs typeface="Arial"/>
              </a:rPr>
              <a:t>e()</a:t>
            </a:r>
            <a:endParaRPr sz="900">
              <a:latin typeface="Arial"/>
              <a:cs typeface="Arial"/>
            </a:endParaRPr>
          </a:p>
        </p:txBody>
      </p:sp>
      <p:sp>
        <p:nvSpPr>
          <p:cNvPr id="20" name="object 20"/>
          <p:cNvSpPr txBox="1"/>
          <p:nvPr/>
        </p:nvSpPr>
        <p:spPr>
          <a:xfrm>
            <a:off x="2951560" y="2301479"/>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21" name="object 21"/>
          <p:cNvSpPr txBox="1"/>
          <p:nvPr/>
        </p:nvSpPr>
        <p:spPr>
          <a:xfrm>
            <a:off x="1600200" y="235505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22" name="object 22"/>
          <p:cNvSpPr txBox="1"/>
          <p:nvPr/>
        </p:nvSpPr>
        <p:spPr>
          <a:xfrm>
            <a:off x="1060848" y="235505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23" name="object 23"/>
          <p:cNvSpPr txBox="1"/>
          <p:nvPr/>
        </p:nvSpPr>
        <p:spPr>
          <a:xfrm>
            <a:off x="1331119" y="2355057"/>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M1</a:t>
            </a:r>
            <a:endParaRPr sz="900">
              <a:latin typeface="Arial"/>
              <a:cs typeface="Arial"/>
            </a:endParaRPr>
          </a:p>
        </p:txBody>
      </p:sp>
      <p:sp>
        <p:nvSpPr>
          <p:cNvPr id="20504" name="object 24"/>
          <p:cNvSpPr>
            <a:spLocks/>
          </p:cNvSpPr>
          <p:nvPr/>
        </p:nvSpPr>
        <p:spPr bwMode="auto">
          <a:xfrm>
            <a:off x="1007269" y="1924050"/>
            <a:ext cx="863204" cy="323850"/>
          </a:xfrm>
          <a:custGeom>
            <a:avLst/>
            <a:gdLst>
              <a:gd name="T0" fmla="*/ 0 w 1151255"/>
              <a:gd name="T1" fmla="*/ 0 h 431800"/>
              <a:gd name="T2" fmla="*/ 1151000 w 1151255"/>
              <a:gd name="T3" fmla="*/ 0 h 431800"/>
              <a:gd name="T4" fmla="*/ 1151000 w 1151255"/>
              <a:gd name="T5" fmla="*/ 431779 h 431800"/>
              <a:gd name="T6" fmla="*/ 0 w 1151255"/>
              <a:gd name="T7" fmla="*/ 431779 h 431800"/>
            </a:gdLst>
            <a:ahLst/>
            <a:cxnLst>
              <a:cxn ang="0">
                <a:pos x="T0" y="T1"/>
              </a:cxn>
              <a:cxn ang="0">
                <a:pos x="T2" y="T3"/>
              </a:cxn>
              <a:cxn ang="0">
                <a:pos x="T4" y="T5"/>
              </a:cxn>
              <a:cxn ang="0">
                <a:pos x="T6" y="T7"/>
              </a:cxn>
            </a:cxnLst>
            <a:rect l="0" t="0" r="r" b="b"/>
            <a:pathLst>
              <a:path w="1151255" h="431800">
                <a:moveTo>
                  <a:pt x="0" y="0"/>
                </a:moveTo>
                <a:lnTo>
                  <a:pt x="1151000" y="0"/>
                </a:lnTo>
                <a:lnTo>
                  <a:pt x="1151000" y="431779"/>
                </a:lnTo>
                <a:lnTo>
                  <a:pt x="0" y="431779"/>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0505" name="object 25"/>
          <p:cNvSpPr>
            <a:spLocks/>
          </p:cNvSpPr>
          <p:nvPr/>
        </p:nvSpPr>
        <p:spPr bwMode="auto">
          <a:xfrm>
            <a:off x="1007269" y="2302669"/>
            <a:ext cx="863204" cy="323850"/>
          </a:xfrm>
          <a:custGeom>
            <a:avLst/>
            <a:gdLst>
              <a:gd name="T0" fmla="*/ 0 w 1151255"/>
              <a:gd name="T1" fmla="*/ 0 h 431800"/>
              <a:gd name="T2" fmla="*/ 1151000 w 1151255"/>
              <a:gd name="T3" fmla="*/ 0 h 431800"/>
              <a:gd name="T4" fmla="*/ 1151000 w 1151255"/>
              <a:gd name="T5" fmla="*/ 431810 h 431800"/>
              <a:gd name="T6" fmla="*/ 0 w 1151255"/>
              <a:gd name="T7" fmla="*/ 431810 h 431800"/>
            </a:gdLst>
            <a:ahLst/>
            <a:cxnLst>
              <a:cxn ang="0">
                <a:pos x="T0" y="T1"/>
              </a:cxn>
              <a:cxn ang="0">
                <a:pos x="T2" y="T3"/>
              </a:cxn>
              <a:cxn ang="0">
                <a:pos x="T4" y="T5"/>
              </a:cxn>
              <a:cxn ang="0">
                <a:pos x="T6" y="T7"/>
              </a:cxn>
            </a:cxnLst>
            <a:rect l="0" t="0" r="r" b="b"/>
            <a:pathLst>
              <a:path w="1151255" h="431800">
                <a:moveTo>
                  <a:pt x="0" y="0"/>
                </a:moveTo>
                <a:lnTo>
                  <a:pt x="1151000" y="0"/>
                </a:lnTo>
                <a:lnTo>
                  <a:pt x="1151000" y="431810"/>
                </a:lnTo>
                <a:lnTo>
                  <a:pt x="0" y="431810"/>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0506" name="object 26"/>
          <p:cNvSpPr>
            <a:spLocks/>
          </p:cNvSpPr>
          <p:nvPr/>
        </p:nvSpPr>
        <p:spPr bwMode="auto">
          <a:xfrm>
            <a:off x="1980010" y="2759869"/>
            <a:ext cx="1620440" cy="57150"/>
          </a:xfrm>
          <a:custGeom>
            <a:avLst/>
            <a:gdLst>
              <a:gd name="T0" fmla="*/ 76199 w 2160904"/>
              <a:gd name="T1" fmla="*/ 0 h 76200"/>
              <a:gd name="T2" fmla="*/ 0 w 2160904"/>
              <a:gd name="T3" fmla="*/ 38099 h 76200"/>
              <a:gd name="T4" fmla="*/ 76199 w 2160904"/>
              <a:gd name="T5" fmla="*/ 76199 h 76200"/>
              <a:gd name="T6" fmla="*/ 76199 w 2160904"/>
              <a:gd name="T7" fmla="*/ 47640 h 76200"/>
              <a:gd name="T8" fmla="*/ 63495 w 2160904"/>
              <a:gd name="T9" fmla="*/ 47640 h 76200"/>
              <a:gd name="T10" fmla="*/ 63495 w 2160904"/>
              <a:gd name="T11" fmla="*/ 28590 h 76200"/>
              <a:gd name="T12" fmla="*/ 76199 w 2160904"/>
              <a:gd name="T13" fmla="*/ 28590 h 76200"/>
              <a:gd name="T14" fmla="*/ 76199 w 2160904"/>
              <a:gd name="T15" fmla="*/ 0 h 76200"/>
              <a:gd name="T16" fmla="*/ 76199 w 2160904"/>
              <a:gd name="T17" fmla="*/ 28590 h 76200"/>
              <a:gd name="T18" fmla="*/ 63495 w 2160904"/>
              <a:gd name="T19" fmla="*/ 28590 h 76200"/>
              <a:gd name="T20" fmla="*/ 63495 w 2160904"/>
              <a:gd name="T21" fmla="*/ 47640 h 76200"/>
              <a:gd name="T22" fmla="*/ 76199 w 2160904"/>
              <a:gd name="T23" fmla="*/ 47640 h 76200"/>
              <a:gd name="T24" fmla="*/ 76199 w 2160904"/>
              <a:gd name="T25" fmla="*/ 28590 h 76200"/>
              <a:gd name="T26" fmla="*/ 2160519 w 2160904"/>
              <a:gd name="T27" fmla="*/ 28590 h 76200"/>
              <a:gd name="T28" fmla="*/ 76199 w 2160904"/>
              <a:gd name="T29" fmla="*/ 28590 h 76200"/>
              <a:gd name="T30" fmla="*/ 76199 w 2160904"/>
              <a:gd name="T31" fmla="*/ 47640 h 76200"/>
              <a:gd name="T32" fmla="*/ 2160519 w 2160904"/>
              <a:gd name="T33" fmla="*/ 47640 h 76200"/>
              <a:gd name="T34" fmla="*/ 2160519 w 2160904"/>
              <a:gd name="T35" fmla="*/ 2859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76199" y="0"/>
                </a:moveTo>
                <a:lnTo>
                  <a:pt x="0" y="38099"/>
                </a:lnTo>
                <a:lnTo>
                  <a:pt x="76199" y="76199"/>
                </a:lnTo>
                <a:lnTo>
                  <a:pt x="76199" y="47640"/>
                </a:lnTo>
                <a:lnTo>
                  <a:pt x="63495" y="47640"/>
                </a:lnTo>
                <a:lnTo>
                  <a:pt x="63495" y="28590"/>
                </a:lnTo>
                <a:lnTo>
                  <a:pt x="76199" y="28590"/>
                </a:lnTo>
                <a:lnTo>
                  <a:pt x="76199" y="0"/>
                </a:lnTo>
                <a:close/>
              </a:path>
              <a:path w="2160904" h="76200">
                <a:moveTo>
                  <a:pt x="76199" y="28590"/>
                </a:moveTo>
                <a:lnTo>
                  <a:pt x="63495" y="28590"/>
                </a:lnTo>
                <a:lnTo>
                  <a:pt x="63495" y="47640"/>
                </a:lnTo>
                <a:lnTo>
                  <a:pt x="76199" y="47640"/>
                </a:lnTo>
                <a:lnTo>
                  <a:pt x="76199" y="28590"/>
                </a:lnTo>
                <a:close/>
              </a:path>
              <a:path w="2160904" h="76200">
                <a:moveTo>
                  <a:pt x="2160519" y="28590"/>
                </a:moveTo>
                <a:lnTo>
                  <a:pt x="76199" y="28590"/>
                </a:lnTo>
                <a:lnTo>
                  <a:pt x="76199" y="47640"/>
                </a:lnTo>
                <a:lnTo>
                  <a:pt x="2160519" y="47640"/>
                </a:lnTo>
                <a:lnTo>
                  <a:pt x="2160519" y="285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27" name="object 27"/>
          <p:cNvSpPr txBox="1"/>
          <p:nvPr/>
        </p:nvSpPr>
        <p:spPr>
          <a:xfrm>
            <a:off x="2416969" y="2670573"/>
            <a:ext cx="535781" cy="138499"/>
          </a:xfrm>
          <a:prstGeom prst="rect">
            <a:avLst/>
          </a:prstGeom>
        </p:spPr>
        <p:txBody>
          <a:bodyPr lIns="0" tIns="0" rIns="0" bIns="0">
            <a:spAutoFit/>
          </a:bodyPr>
          <a:lstStyle/>
          <a:p>
            <a:pPr marL="9525">
              <a:defRPr/>
            </a:pPr>
            <a:r>
              <a:rPr sz="900" b="1" spc="-11" dirty="0">
                <a:latin typeface="Arial"/>
                <a:cs typeface="Arial"/>
              </a:rPr>
              <a:t>rol</a:t>
            </a:r>
            <a:r>
              <a:rPr sz="900" b="1" spc="-4" dirty="0">
                <a:latin typeface="Arial"/>
                <a:cs typeface="Arial"/>
              </a:rPr>
              <a:t>l</a:t>
            </a:r>
            <a:r>
              <a:rPr sz="900" b="1" dirty="0">
                <a:latin typeface="Arial"/>
                <a:cs typeface="Arial"/>
              </a:rPr>
              <a:t>ba</a:t>
            </a:r>
            <a:r>
              <a:rPr sz="900" b="1" spc="4" dirty="0">
                <a:latin typeface="Arial"/>
                <a:cs typeface="Arial"/>
              </a:rPr>
              <a:t>c</a:t>
            </a:r>
            <a:r>
              <a:rPr sz="900" b="1" dirty="0">
                <a:latin typeface="Arial"/>
                <a:cs typeface="Arial"/>
              </a:rPr>
              <a:t>k()</a:t>
            </a:r>
            <a:endParaRPr sz="900">
              <a:latin typeface="Arial"/>
              <a:cs typeface="Arial"/>
            </a:endParaRPr>
          </a:p>
        </p:txBody>
      </p:sp>
      <p:sp>
        <p:nvSpPr>
          <p:cNvPr id="20508" name="object 28"/>
          <p:cNvSpPr>
            <a:spLocks/>
          </p:cNvSpPr>
          <p:nvPr/>
        </p:nvSpPr>
        <p:spPr bwMode="auto">
          <a:xfrm>
            <a:off x="1007269" y="2680097"/>
            <a:ext cx="863204" cy="323850"/>
          </a:xfrm>
          <a:custGeom>
            <a:avLst/>
            <a:gdLst>
              <a:gd name="T0" fmla="*/ 0 w 1151255"/>
              <a:gd name="T1" fmla="*/ 0 h 431800"/>
              <a:gd name="T2" fmla="*/ 1151000 w 1151255"/>
              <a:gd name="T3" fmla="*/ 0 h 431800"/>
              <a:gd name="T4" fmla="*/ 1151000 w 1151255"/>
              <a:gd name="T5" fmla="*/ 431785 h 431800"/>
              <a:gd name="T6" fmla="*/ 0 w 1151255"/>
              <a:gd name="T7" fmla="*/ 431785 h 431800"/>
            </a:gdLst>
            <a:ahLst/>
            <a:cxnLst>
              <a:cxn ang="0">
                <a:pos x="T0" y="T1"/>
              </a:cxn>
              <a:cxn ang="0">
                <a:pos x="T2" y="T3"/>
              </a:cxn>
              <a:cxn ang="0">
                <a:pos x="T4" y="T5"/>
              </a:cxn>
              <a:cxn ang="0">
                <a:pos x="T6" y="T7"/>
              </a:cxn>
            </a:cxnLst>
            <a:rect l="0" t="0" r="r" b="b"/>
            <a:pathLst>
              <a:path w="1151255" h="431800">
                <a:moveTo>
                  <a:pt x="0" y="0"/>
                </a:moveTo>
                <a:lnTo>
                  <a:pt x="1151000" y="0"/>
                </a:lnTo>
                <a:lnTo>
                  <a:pt x="1151000" y="431785"/>
                </a:lnTo>
                <a:lnTo>
                  <a:pt x="0" y="431785"/>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0509" name="object 29"/>
          <p:cNvSpPr>
            <a:spLocks/>
          </p:cNvSpPr>
          <p:nvPr/>
        </p:nvSpPr>
        <p:spPr bwMode="auto">
          <a:xfrm>
            <a:off x="1980010" y="4551760"/>
            <a:ext cx="1620440" cy="57150"/>
          </a:xfrm>
          <a:custGeom>
            <a:avLst/>
            <a:gdLst>
              <a:gd name="T0" fmla="*/ 76199 w 2160904"/>
              <a:gd name="T1" fmla="*/ 0 h 76200"/>
              <a:gd name="T2" fmla="*/ 0 w 2160904"/>
              <a:gd name="T3" fmla="*/ 38099 h 76200"/>
              <a:gd name="T4" fmla="*/ 76199 w 2160904"/>
              <a:gd name="T5" fmla="*/ 76199 h 76200"/>
              <a:gd name="T6" fmla="*/ 76199 w 2160904"/>
              <a:gd name="T7" fmla="*/ 47624 h 76200"/>
              <a:gd name="T8" fmla="*/ 63495 w 2160904"/>
              <a:gd name="T9" fmla="*/ 47624 h 76200"/>
              <a:gd name="T10" fmla="*/ 63495 w 2160904"/>
              <a:gd name="T11" fmla="*/ 28574 h 76200"/>
              <a:gd name="T12" fmla="*/ 76199 w 2160904"/>
              <a:gd name="T13" fmla="*/ 28574 h 76200"/>
              <a:gd name="T14" fmla="*/ 76199 w 2160904"/>
              <a:gd name="T15" fmla="*/ 0 h 76200"/>
              <a:gd name="T16" fmla="*/ 76199 w 2160904"/>
              <a:gd name="T17" fmla="*/ 28574 h 76200"/>
              <a:gd name="T18" fmla="*/ 63495 w 2160904"/>
              <a:gd name="T19" fmla="*/ 28574 h 76200"/>
              <a:gd name="T20" fmla="*/ 63495 w 2160904"/>
              <a:gd name="T21" fmla="*/ 47624 h 76200"/>
              <a:gd name="T22" fmla="*/ 76199 w 2160904"/>
              <a:gd name="T23" fmla="*/ 47624 h 76200"/>
              <a:gd name="T24" fmla="*/ 76199 w 2160904"/>
              <a:gd name="T25" fmla="*/ 28574 h 76200"/>
              <a:gd name="T26" fmla="*/ 2160519 w 2160904"/>
              <a:gd name="T27" fmla="*/ 28574 h 76200"/>
              <a:gd name="T28" fmla="*/ 76199 w 2160904"/>
              <a:gd name="T29" fmla="*/ 28574 h 76200"/>
              <a:gd name="T30" fmla="*/ 76199 w 2160904"/>
              <a:gd name="T31" fmla="*/ 47624 h 76200"/>
              <a:gd name="T32" fmla="*/ 2160519 w 2160904"/>
              <a:gd name="T33" fmla="*/ 47624 h 76200"/>
              <a:gd name="T34" fmla="*/ 2160519 w 2160904"/>
              <a:gd name="T35" fmla="*/ 2857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76199" y="0"/>
                </a:moveTo>
                <a:lnTo>
                  <a:pt x="0" y="38099"/>
                </a:lnTo>
                <a:lnTo>
                  <a:pt x="76199" y="76199"/>
                </a:lnTo>
                <a:lnTo>
                  <a:pt x="76199" y="47624"/>
                </a:lnTo>
                <a:lnTo>
                  <a:pt x="63495" y="47624"/>
                </a:lnTo>
                <a:lnTo>
                  <a:pt x="63495" y="28574"/>
                </a:lnTo>
                <a:lnTo>
                  <a:pt x="76199" y="28574"/>
                </a:lnTo>
                <a:lnTo>
                  <a:pt x="76199" y="0"/>
                </a:lnTo>
                <a:close/>
              </a:path>
              <a:path w="2160904" h="76200">
                <a:moveTo>
                  <a:pt x="76199" y="28574"/>
                </a:moveTo>
                <a:lnTo>
                  <a:pt x="63495" y="28574"/>
                </a:lnTo>
                <a:lnTo>
                  <a:pt x="63495" y="47624"/>
                </a:lnTo>
                <a:lnTo>
                  <a:pt x="76199" y="47624"/>
                </a:lnTo>
                <a:lnTo>
                  <a:pt x="76199" y="28574"/>
                </a:lnTo>
                <a:close/>
              </a:path>
              <a:path w="2160904" h="76200">
                <a:moveTo>
                  <a:pt x="2160519" y="28574"/>
                </a:moveTo>
                <a:lnTo>
                  <a:pt x="76199" y="28574"/>
                </a:lnTo>
                <a:lnTo>
                  <a:pt x="76199" y="47624"/>
                </a:lnTo>
                <a:lnTo>
                  <a:pt x="2160519" y="47624"/>
                </a:lnTo>
                <a:lnTo>
                  <a:pt x="2160519" y="28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30" name="object 30"/>
          <p:cNvSpPr txBox="1"/>
          <p:nvPr/>
        </p:nvSpPr>
        <p:spPr>
          <a:xfrm>
            <a:off x="2416969" y="4462463"/>
            <a:ext cx="502444" cy="138499"/>
          </a:xfrm>
          <a:prstGeom prst="rect">
            <a:avLst/>
          </a:prstGeom>
        </p:spPr>
        <p:txBody>
          <a:bodyPr lIns="0" tIns="0" rIns="0" bIns="0">
            <a:spAutoFit/>
          </a:bodyPr>
          <a:lstStyle/>
          <a:p>
            <a:pPr marL="9525">
              <a:defRPr/>
            </a:pPr>
            <a:r>
              <a:rPr sz="900" b="1" dirty="0">
                <a:latin typeface="Arial"/>
                <a:cs typeface="Arial"/>
              </a:rPr>
              <a:t>c</a:t>
            </a:r>
            <a:r>
              <a:rPr sz="900" b="1" spc="-8" dirty="0">
                <a:latin typeface="Arial"/>
                <a:cs typeface="Arial"/>
              </a:rPr>
              <a:t>ommit(</a:t>
            </a:r>
            <a:r>
              <a:rPr sz="900" b="1" dirty="0">
                <a:latin typeface="Arial"/>
                <a:cs typeface="Arial"/>
              </a:rPr>
              <a:t>)</a:t>
            </a:r>
            <a:endParaRPr sz="900">
              <a:latin typeface="Arial"/>
              <a:cs typeface="Arial"/>
            </a:endParaRPr>
          </a:p>
        </p:txBody>
      </p:sp>
      <p:sp>
        <p:nvSpPr>
          <p:cNvPr id="31" name="object 31"/>
          <p:cNvSpPr txBox="1"/>
          <p:nvPr/>
        </p:nvSpPr>
        <p:spPr>
          <a:xfrm>
            <a:off x="5248275" y="1812131"/>
            <a:ext cx="2932510" cy="55399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200" dirty="0">
                <a:solidFill>
                  <a:srgbClr val="000000"/>
                </a:solidFill>
                <a:latin typeface="HP Simplified" pitchFamily="34" charset="0"/>
              </a:rPr>
              <a:t>Rollback instructs the JMS queue to ignore all delivered messages (message delivery restarts at message M0 again).</a:t>
            </a:r>
          </a:p>
        </p:txBody>
      </p:sp>
      <p:sp>
        <p:nvSpPr>
          <p:cNvPr id="32" name="object 32"/>
          <p:cNvSpPr txBox="1"/>
          <p:nvPr/>
        </p:nvSpPr>
        <p:spPr>
          <a:xfrm>
            <a:off x="5225654" y="3594497"/>
            <a:ext cx="2665809" cy="923330"/>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200" dirty="0">
                <a:solidFill>
                  <a:srgbClr val="000000"/>
                </a:solidFill>
                <a:latin typeface="HP Simplified" pitchFamily="34" charset="0"/>
              </a:rPr>
              <a:t>Commit tells the JMS queue that the consumer has successfully received all messages. The JMS queue clears these messages from the</a:t>
            </a:r>
          </a:p>
          <a:p>
            <a:r>
              <a:rPr lang="en-US" altLang="en-US" sz="1200" dirty="0">
                <a:solidFill>
                  <a:srgbClr val="000000"/>
                </a:solidFill>
                <a:latin typeface="HP Simplified" pitchFamily="34" charset="0"/>
              </a:rPr>
              <a:t>receive queue.</a:t>
            </a:r>
          </a:p>
        </p:txBody>
      </p:sp>
      <p:sp>
        <p:nvSpPr>
          <p:cNvPr id="33" name="object 33"/>
          <p:cNvSpPr txBox="1"/>
          <p:nvPr/>
        </p:nvSpPr>
        <p:spPr>
          <a:xfrm>
            <a:off x="1601391" y="1600201"/>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34" name="object 34"/>
          <p:cNvSpPr txBox="1"/>
          <p:nvPr/>
        </p:nvSpPr>
        <p:spPr>
          <a:xfrm>
            <a:off x="1062038" y="1600201"/>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35" name="object 35"/>
          <p:cNvSpPr txBox="1"/>
          <p:nvPr/>
        </p:nvSpPr>
        <p:spPr>
          <a:xfrm>
            <a:off x="1332310" y="1600201"/>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36" name="object 36"/>
          <p:cNvSpPr txBox="1"/>
          <p:nvPr/>
        </p:nvSpPr>
        <p:spPr>
          <a:xfrm>
            <a:off x="1602582" y="1976438"/>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37" name="object 37"/>
          <p:cNvSpPr txBox="1"/>
          <p:nvPr/>
        </p:nvSpPr>
        <p:spPr>
          <a:xfrm>
            <a:off x="1063229" y="1976438"/>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M2</a:t>
            </a:r>
            <a:endParaRPr sz="900">
              <a:latin typeface="Arial"/>
              <a:cs typeface="Arial"/>
            </a:endParaRPr>
          </a:p>
        </p:txBody>
      </p:sp>
      <p:sp>
        <p:nvSpPr>
          <p:cNvPr id="38" name="object 38"/>
          <p:cNvSpPr txBox="1"/>
          <p:nvPr/>
        </p:nvSpPr>
        <p:spPr>
          <a:xfrm>
            <a:off x="1333500" y="1976438"/>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39" name="object 39"/>
          <p:cNvSpPr txBox="1"/>
          <p:nvPr/>
        </p:nvSpPr>
        <p:spPr>
          <a:xfrm>
            <a:off x="1601391" y="2733676"/>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40" name="object 40"/>
          <p:cNvSpPr txBox="1"/>
          <p:nvPr/>
        </p:nvSpPr>
        <p:spPr>
          <a:xfrm>
            <a:off x="1062038" y="2733676"/>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41" name="object 41"/>
          <p:cNvSpPr txBox="1"/>
          <p:nvPr/>
        </p:nvSpPr>
        <p:spPr>
          <a:xfrm>
            <a:off x="1332310" y="2733676"/>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42" name="object 42"/>
          <p:cNvSpPr txBox="1"/>
          <p:nvPr/>
        </p:nvSpPr>
        <p:spPr>
          <a:xfrm>
            <a:off x="3761185" y="1545432"/>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43" name="object 43"/>
          <p:cNvSpPr txBox="1"/>
          <p:nvPr/>
        </p:nvSpPr>
        <p:spPr>
          <a:xfrm>
            <a:off x="3762375" y="1922860"/>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8" dirty="0">
                <a:latin typeface="Arial"/>
                <a:cs typeface="Arial"/>
              </a:rPr>
              <a:t>M1</a:t>
            </a:r>
            <a:endParaRPr sz="900">
              <a:latin typeface="Arial"/>
              <a:cs typeface="Arial"/>
            </a:endParaRPr>
          </a:p>
        </p:txBody>
      </p:sp>
      <p:sp>
        <p:nvSpPr>
          <p:cNvPr id="44" name="object 44"/>
          <p:cNvSpPr txBox="1"/>
          <p:nvPr/>
        </p:nvSpPr>
        <p:spPr>
          <a:xfrm>
            <a:off x="4031457" y="1924051"/>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45" name="object 45"/>
          <p:cNvSpPr txBox="1"/>
          <p:nvPr/>
        </p:nvSpPr>
        <p:spPr>
          <a:xfrm>
            <a:off x="3762375" y="2300288"/>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46" name="object 46"/>
          <p:cNvSpPr txBox="1"/>
          <p:nvPr/>
        </p:nvSpPr>
        <p:spPr>
          <a:xfrm>
            <a:off x="4031457" y="2301479"/>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M1</a:t>
            </a:r>
            <a:endParaRPr sz="900">
              <a:latin typeface="Arial"/>
              <a:cs typeface="Arial"/>
            </a:endParaRPr>
          </a:p>
        </p:txBody>
      </p:sp>
      <p:sp>
        <p:nvSpPr>
          <p:cNvPr id="47" name="object 47"/>
          <p:cNvSpPr txBox="1"/>
          <p:nvPr/>
        </p:nvSpPr>
        <p:spPr>
          <a:xfrm>
            <a:off x="4301729" y="2301479"/>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20528" name="object 48"/>
          <p:cNvSpPr>
            <a:spLocks/>
          </p:cNvSpPr>
          <p:nvPr/>
        </p:nvSpPr>
        <p:spPr bwMode="auto">
          <a:xfrm>
            <a:off x="1980010" y="3407569"/>
            <a:ext cx="1620440" cy="57150"/>
          </a:xfrm>
          <a:custGeom>
            <a:avLst/>
            <a:gdLst>
              <a:gd name="T0" fmla="*/ 76199 w 2160904"/>
              <a:gd name="T1" fmla="*/ 0 h 76200"/>
              <a:gd name="T2" fmla="*/ 0 w 2160904"/>
              <a:gd name="T3" fmla="*/ 38099 h 76200"/>
              <a:gd name="T4" fmla="*/ 76199 w 2160904"/>
              <a:gd name="T5" fmla="*/ 76199 h 76200"/>
              <a:gd name="T6" fmla="*/ 76199 w 2160904"/>
              <a:gd name="T7" fmla="*/ 47624 h 76200"/>
              <a:gd name="T8" fmla="*/ 63495 w 2160904"/>
              <a:gd name="T9" fmla="*/ 47624 h 76200"/>
              <a:gd name="T10" fmla="*/ 63495 w 2160904"/>
              <a:gd name="T11" fmla="*/ 28574 h 76200"/>
              <a:gd name="T12" fmla="*/ 76199 w 2160904"/>
              <a:gd name="T13" fmla="*/ 28574 h 76200"/>
              <a:gd name="T14" fmla="*/ 76199 w 2160904"/>
              <a:gd name="T15" fmla="*/ 0 h 76200"/>
              <a:gd name="T16" fmla="*/ 76199 w 2160904"/>
              <a:gd name="T17" fmla="*/ 28574 h 76200"/>
              <a:gd name="T18" fmla="*/ 63495 w 2160904"/>
              <a:gd name="T19" fmla="*/ 28574 h 76200"/>
              <a:gd name="T20" fmla="*/ 63495 w 2160904"/>
              <a:gd name="T21" fmla="*/ 47624 h 76200"/>
              <a:gd name="T22" fmla="*/ 76199 w 2160904"/>
              <a:gd name="T23" fmla="*/ 47624 h 76200"/>
              <a:gd name="T24" fmla="*/ 76199 w 2160904"/>
              <a:gd name="T25" fmla="*/ 28574 h 76200"/>
              <a:gd name="T26" fmla="*/ 2160519 w 2160904"/>
              <a:gd name="T27" fmla="*/ 28574 h 76200"/>
              <a:gd name="T28" fmla="*/ 76199 w 2160904"/>
              <a:gd name="T29" fmla="*/ 28574 h 76200"/>
              <a:gd name="T30" fmla="*/ 76199 w 2160904"/>
              <a:gd name="T31" fmla="*/ 47624 h 76200"/>
              <a:gd name="T32" fmla="*/ 2160519 w 2160904"/>
              <a:gd name="T33" fmla="*/ 47624 h 76200"/>
              <a:gd name="T34" fmla="*/ 2160519 w 2160904"/>
              <a:gd name="T35" fmla="*/ 2857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76199" y="0"/>
                </a:moveTo>
                <a:lnTo>
                  <a:pt x="0" y="38099"/>
                </a:lnTo>
                <a:lnTo>
                  <a:pt x="76199" y="76199"/>
                </a:lnTo>
                <a:lnTo>
                  <a:pt x="76199" y="47624"/>
                </a:lnTo>
                <a:lnTo>
                  <a:pt x="63495" y="47624"/>
                </a:lnTo>
                <a:lnTo>
                  <a:pt x="63495" y="28574"/>
                </a:lnTo>
                <a:lnTo>
                  <a:pt x="76199" y="28574"/>
                </a:lnTo>
                <a:lnTo>
                  <a:pt x="76199" y="0"/>
                </a:lnTo>
                <a:close/>
              </a:path>
              <a:path w="2160904" h="76200">
                <a:moveTo>
                  <a:pt x="76199" y="28574"/>
                </a:moveTo>
                <a:lnTo>
                  <a:pt x="63495" y="28574"/>
                </a:lnTo>
                <a:lnTo>
                  <a:pt x="63495" y="47624"/>
                </a:lnTo>
                <a:lnTo>
                  <a:pt x="76199" y="47624"/>
                </a:lnTo>
                <a:lnTo>
                  <a:pt x="76199" y="28574"/>
                </a:lnTo>
                <a:close/>
              </a:path>
              <a:path w="2160904" h="76200">
                <a:moveTo>
                  <a:pt x="2160519" y="28574"/>
                </a:moveTo>
                <a:lnTo>
                  <a:pt x="76199" y="28574"/>
                </a:lnTo>
                <a:lnTo>
                  <a:pt x="76199" y="47624"/>
                </a:lnTo>
                <a:lnTo>
                  <a:pt x="2160519" y="47624"/>
                </a:lnTo>
                <a:lnTo>
                  <a:pt x="2160519" y="28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49" name="object 49"/>
          <p:cNvSpPr txBox="1"/>
          <p:nvPr/>
        </p:nvSpPr>
        <p:spPr>
          <a:xfrm>
            <a:off x="2416969" y="3318273"/>
            <a:ext cx="489347" cy="138499"/>
          </a:xfrm>
          <a:prstGeom prst="rect">
            <a:avLst/>
          </a:prstGeom>
        </p:spPr>
        <p:txBody>
          <a:bodyPr lIns="0" tIns="0" rIns="0" bIns="0">
            <a:spAutoFit/>
          </a:bodyPr>
          <a:lstStyle/>
          <a:p>
            <a:pPr marL="9525">
              <a:defRPr/>
            </a:pPr>
            <a:r>
              <a:rPr sz="900" b="1" spc="-4" dirty="0">
                <a:latin typeface="Arial"/>
                <a:cs typeface="Arial"/>
              </a:rPr>
              <a:t>r</a:t>
            </a:r>
            <a:r>
              <a:rPr sz="900" b="1" dirty="0">
                <a:latin typeface="Arial"/>
                <a:cs typeface="Arial"/>
              </a:rPr>
              <a:t>ece</a:t>
            </a:r>
            <a:r>
              <a:rPr sz="900" b="1" spc="-4" dirty="0">
                <a:latin typeface="Arial"/>
                <a:cs typeface="Arial"/>
              </a:rPr>
              <a:t>i</a:t>
            </a:r>
            <a:r>
              <a:rPr sz="900" b="1" spc="-23" dirty="0">
                <a:latin typeface="Arial"/>
                <a:cs typeface="Arial"/>
              </a:rPr>
              <a:t>v</a:t>
            </a:r>
            <a:r>
              <a:rPr sz="900" b="1" dirty="0">
                <a:latin typeface="Arial"/>
                <a:cs typeface="Arial"/>
              </a:rPr>
              <a:t>e()</a:t>
            </a:r>
            <a:endParaRPr sz="900">
              <a:latin typeface="Arial"/>
              <a:cs typeface="Arial"/>
            </a:endParaRPr>
          </a:p>
        </p:txBody>
      </p:sp>
      <p:sp>
        <p:nvSpPr>
          <p:cNvPr id="50" name="object 50"/>
          <p:cNvSpPr txBox="1"/>
          <p:nvPr/>
        </p:nvSpPr>
        <p:spPr>
          <a:xfrm>
            <a:off x="2951560" y="3327798"/>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20531" name="object 51"/>
          <p:cNvSpPr>
            <a:spLocks/>
          </p:cNvSpPr>
          <p:nvPr/>
        </p:nvSpPr>
        <p:spPr bwMode="auto">
          <a:xfrm>
            <a:off x="1980010" y="3784997"/>
            <a:ext cx="1620440" cy="57150"/>
          </a:xfrm>
          <a:custGeom>
            <a:avLst/>
            <a:gdLst>
              <a:gd name="T0" fmla="*/ 76199 w 2160904"/>
              <a:gd name="T1" fmla="*/ 0 h 76200"/>
              <a:gd name="T2" fmla="*/ 0 w 2160904"/>
              <a:gd name="T3" fmla="*/ 38099 h 76200"/>
              <a:gd name="T4" fmla="*/ 76199 w 2160904"/>
              <a:gd name="T5" fmla="*/ 76199 h 76200"/>
              <a:gd name="T6" fmla="*/ 76199 w 2160904"/>
              <a:gd name="T7" fmla="*/ 47624 h 76200"/>
              <a:gd name="T8" fmla="*/ 63495 w 2160904"/>
              <a:gd name="T9" fmla="*/ 47624 h 76200"/>
              <a:gd name="T10" fmla="*/ 63495 w 2160904"/>
              <a:gd name="T11" fmla="*/ 28574 h 76200"/>
              <a:gd name="T12" fmla="*/ 76199 w 2160904"/>
              <a:gd name="T13" fmla="*/ 28574 h 76200"/>
              <a:gd name="T14" fmla="*/ 76199 w 2160904"/>
              <a:gd name="T15" fmla="*/ 0 h 76200"/>
              <a:gd name="T16" fmla="*/ 76199 w 2160904"/>
              <a:gd name="T17" fmla="*/ 28574 h 76200"/>
              <a:gd name="T18" fmla="*/ 63495 w 2160904"/>
              <a:gd name="T19" fmla="*/ 28574 h 76200"/>
              <a:gd name="T20" fmla="*/ 63495 w 2160904"/>
              <a:gd name="T21" fmla="*/ 47624 h 76200"/>
              <a:gd name="T22" fmla="*/ 76199 w 2160904"/>
              <a:gd name="T23" fmla="*/ 47624 h 76200"/>
              <a:gd name="T24" fmla="*/ 76199 w 2160904"/>
              <a:gd name="T25" fmla="*/ 28574 h 76200"/>
              <a:gd name="T26" fmla="*/ 2160519 w 2160904"/>
              <a:gd name="T27" fmla="*/ 28574 h 76200"/>
              <a:gd name="T28" fmla="*/ 76199 w 2160904"/>
              <a:gd name="T29" fmla="*/ 28574 h 76200"/>
              <a:gd name="T30" fmla="*/ 76199 w 2160904"/>
              <a:gd name="T31" fmla="*/ 47624 h 76200"/>
              <a:gd name="T32" fmla="*/ 2160519 w 2160904"/>
              <a:gd name="T33" fmla="*/ 47624 h 76200"/>
              <a:gd name="T34" fmla="*/ 2160519 w 2160904"/>
              <a:gd name="T35" fmla="*/ 2857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200">
                <a:moveTo>
                  <a:pt x="76199" y="0"/>
                </a:moveTo>
                <a:lnTo>
                  <a:pt x="0" y="38099"/>
                </a:lnTo>
                <a:lnTo>
                  <a:pt x="76199" y="76199"/>
                </a:lnTo>
                <a:lnTo>
                  <a:pt x="76199" y="47624"/>
                </a:lnTo>
                <a:lnTo>
                  <a:pt x="63495" y="47624"/>
                </a:lnTo>
                <a:lnTo>
                  <a:pt x="63495" y="28574"/>
                </a:lnTo>
                <a:lnTo>
                  <a:pt x="76199" y="28574"/>
                </a:lnTo>
                <a:lnTo>
                  <a:pt x="76199" y="0"/>
                </a:lnTo>
                <a:close/>
              </a:path>
              <a:path w="2160904" h="76200">
                <a:moveTo>
                  <a:pt x="76199" y="28574"/>
                </a:moveTo>
                <a:lnTo>
                  <a:pt x="63495" y="28574"/>
                </a:lnTo>
                <a:lnTo>
                  <a:pt x="63495" y="47624"/>
                </a:lnTo>
                <a:lnTo>
                  <a:pt x="76199" y="47624"/>
                </a:lnTo>
                <a:lnTo>
                  <a:pt x="76199" y="28574"/>
                </a:lnTo>
                <a:close/>
              </a:path>
              <a:path w="2160904" h="76200">
                <a:moveTo>
                  <a:pt x="2160519" y="28574"/>
                </a:moveTo>
                <a:lnTo>
                  <a:pt x="76199" y="28574"/>
                </a:lnTo>
                <a:lnTo>
                  <a:pt x="76199" y="47624"/>
                </a:lnTo>
                <a:lnTo>
                  <a:pt x="2160519" y="47624"/>
                </a:lnTo>
                <a:lnTo>
                  <a:pt x="2160519" y="28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52" name="object 52"/>
          <p:cNvSpPr txBox="1"/>
          <p:nvPr/>
        </p:nvSpPr>
        <p:spPr>
          <a:xfrm>
            <a:off x="2416969" y="3695701"/>
            <a:ext cx="489347" cy="138499"/>
          </a:xfrm>
          <a:prstGeom prst="rect">
            <a:avLst/>
          </a:prstGeom>
        </p:spPr>
        <p:txBody>
          <a:bodyPr lIns="0" tIns="0" rIns="0" bIns="0">
            <a:spAutoFit/>
          </a:bodyPr>
          <a:lstStyle/>
          <a:p>
            <a:pPr marL="9525">
              <a:defRPr/>
            </a:pPr>
            <a:r>
              <a:rPr sz="900" b="1" spc="-4" dirty="0">
                <a:latin typeface="Arial"/>
                <a:cs typeface="Arial"/>
              </a:rPr>
              <a:t>r</a:t>
            </a:r>
            <a:r>
              <a:rPr sz="900" b="1" dirty="0">
                <a:latin typeface="Arial"/>
                <a:cs typeface="Arial"/>
              </a:rPr>
              <a:t>ece</a:t>
            </a:r>
            <a:r>
              <a:rPr sz="900" b="1" spc="-4" dirty="0">
                <a:latin typeface="Arial"/>
                <a:cs typeface="Arial"/>
              </a:rPr>
              <a:t>i</a:t>
            </a:r>
            <a:r>
              <a:rPr sz="900" b="1" spc="-23" dirty="0">
                <a:latin typeface="Arial"/>
                <a:cs typeface="Arial"/>
              </a:rPr>
              <a:t>v</a:t>
            </a:r>
            <a:r>
              <a:rPr sz="900" b="1" dirty="0">
                <a:latin typeface="Arial"/>
                <a:cs typeface="Arial"/>
              </a:rPr>
              <a:t>e()</a:t>
            </a:r>
            <a:endParaRPr sz="900">
              <a:latin typeface="Arial"/>
              <a:cs typeface="Arial"/>
            </a:endParaRPr>
          </a:p>
        </p:txBody>
      </p:sp>
      <p:sp>
        <p:nvSpPr>
          <p:cNvPr id="53" name="object 53"/>
          <p:cNvSpPr txBox="1"/>
          <p:nvPr/>
        </p:nvSpPr>
        <p:spPr>
          <a:xfrm>
            <a:off x="2951560" y="3705226"/>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20534" name="object 54"/>
          <p:cNvSpPr>
            <a:spLocks/>
          </p:cNvSpPr>
          <p:nvPr/>
        </p:nvSpPr>
        <p:spPr bwMode="auto">
          <a:xfrm>
            <a:off x="1980010" y="4163616"/>
            <a:ext cx="1620440" cy="57150"/>
          </a:xfrm>
          <a:custGeom>
            <a:avLst/>
            <a:gdLst>
              <a:gd name="T0" fmla="*/ 76199 w 2160904"/>
              <a:gd name="T1" fmla="*/ 0 h 76835"/>
              <a:gd name="T2" fmla="*/ 0 w 2160904"/>
              <a:gd name="T3" fmla="*/ 38170 h 76835"/>
              <a:gd name="T4" fmla="*/ 76199 w 2160904"/>
              <a:gd name="T5" fmla="*/ 76270 h 76835"/>
              <a:gd name="T6" fmla="*/ 76199 w 2160904"/>
              <a:gd name="T7" fmla="*/ 47695 h 76835"/>
              <a:gd name="T8" fmla="*/ 63495 w 2160904"/>
              <a:gd name="T9" fmla="*/ 47695 h 76835"/>
              <a:gd name="T10" fmla="*/ 63495 w 2160904"/>
              <a:gd name="T11" fmla="*/ 28574 h 76835"/>
              <a:gd name="T12" fmla="*/ 76199 w 2160904"/>
              <a:gd name="T13" fmla="*/ 28574 h 76835"/>
              <a:gd name="T14" fmla="*/ 76199 w 2160904"/>
              <a:gd name="T15" fmla="*/ 0 h 76835"/>
              <a:gd name="T16" fmla="*/ 76199 w 2160904"/>
              <a:gd name="T17" fmla="*/ 28574 h 76835"/>
              <a:gd name="T18" fmla="*/ 63495 w 2160904"/>
              <a:gd name="T19" fmla="*/ 28574 h 76835"/>
              <a:gd name="T20" fmla="*/ 63495 w 2160904"/>
              <a:gd name="T21" fmla="*/ 47695 h 76835"/>
              <a:gd name="T22" fmla="*/ 76199 w 2160904"/>
              <a:gd name="T23" fmla="*/ 47695 h 76835"/>
              <a:gd name="T24" fmla="*/ 76199 w 2160904"/>
              <a:gd name="T25" fmla="*/ 28574 h 76835"/>
              <a:gd name="T26" fmla="*/ 2160519 w 2160904"/>
              <a:gd name="T27" fmla="*/ 28574 h 76835"/>
              <a:gd name="T28" fmla="*/ 76199 w 2160904"/>
              <a:gd name="T29" fmla="*/ 28574 h 76835"/>
              <a:gd name="T30" fmla="*/ 76199 w 2160904"/>
              <a:gd name="T31" fmla="*/ 47695 h 76835"/>
              <a:gd name="T32" fmla="*/ 2160519 w 2160904"/>
              <a:gd name="T33" fmla="*/ 47695 h 76835"/>
              <a:gd name="T34" fmla="*/ 2160519 w 2160904"/>
              <a:gd name="T35" fmla="*/ 28574 h 76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904" h="76835">
                <a:moveTo>
                  <a:pt x="76199" y="0"/>
                </a:moveTo>
                <a:lnTo>
                  <a:pt x="0" y="38170"/>
                </a:lnTo>
                <a:lnTo>
                  <a:pt x="76199" y="76270"/>
                </a:lnTo>
                <a:lnTo>
                  <a:pt x="76199" y="47695"/>
                </a:lnTo>
                <a:lnTo>
                  <a:pt x="63495" y="47695"/>
                </a:lnTo>
                <a:lnTo>
                  <a:pt x="63495" y="28574"/>
                </a:lnTo>
                <a:lnTo>
                  <a:pt x="76199" y="28574"/>
                </a:lnTo>
                <a:lnTo>
                  <a:pt x="76199" y="0"/>
                </a:lnTo>
                <a:close/>
              </a:path>
              <a:path w="2160904" h="76835">
                <a:moveTo>
                  <a:pt x="76199" y="28574"/>
                </a:moveTo>
                <a:lnTo>
                  <a:pt x="63495" y="28574"/>
                </a:lnTo>
                <a:lnTo>
                  <a:pt x="63495" y="47695"/>
                </a:lnTo>
                <a:lnTo>
                  <a:pt x="76199" y="47695"/>
                </a:lnTo>
                <a:lnTo>
                  <a:pt x="76199" y="28574"/>
                </a:lnTo>
                <a:close/>
              </a:path>
              <a:path w="2160904" h="76835">
                <a:moveTo>
                  <a:pt x="2160519" y="28574"/>
                </a:moveTo>
                <a:lnTo>
                  <a:pt x="76199" y="28574"/>
                </a:lnTo>
                <a:lnTo>
                  <a:pt x="76199" y="47695"/>
                </a:lnTo>
                <a:lnTo>
                  <a:pt x="2160519" y="47695"/>
                </a:lnTo>
                <a:lnTo>
                  <a:pt x="2160519" y="28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55" name="object 55"/>
          <p:cNvSpPr txBox="1"/>
          <p:nvPr/>
        </p:nvSpPr>
        <p:spPr>
          <a:xfrm>
            <a:off x="2416969" y="4074319"/>
            <a:ext cx="489347" cy="138499"/>
          </a:xfrm>
          <a:prstGeom prst="rect">
            <a:avLst/>
          </a:prstGeom>
        </p:spPr>
        <p:txBody>
          <a:bodyPr lIns="0" tIns="0" rIns="0" bIns="0">
            <a:spAutoFit/>
          </a:bodyPr>
          <a:lstStyle/>
          <a:p>
            <a:pPr marL="9525">
              <a:defRPr/>
            </a:pPr>
            <a:r>
              <a:rPr sz="900" b="1" spc="-4" dirty="0">
                <a:latin typeface="Arial"/>
                <a:cs typeface="Arial"/>
              </a:rPr>
              <a:t>r</a:t>
            </a:r>
            <a:r>
              <a:rPr sz="900" b="1" dirty="0">
                <a:latin typeface="Arial"/>
                <a:cs typeface="Arial"/>
              </a:rPr>
              <a:t>e</a:t>
            </a:r>
            <a:r>
              <a:rPr sz="900" b="1" spc="-4" dirty="0">
                <a:latin typeface="Arial"/>
                <a:cs typeface="Arial"/>
              </a:rPr>
              <a:t>c</a:t>
            </a:r>
            <a:r>
              <a:rPr sz="900" b="1" spc="4" dirty="0">
                <a:latin typeface="Arial"/>
                <a:cs typeface="Arial"/>
              </a:rPr>
              <a:t>e</a:t>
            </a:r>
            <a:r>
              <a:rPr sz="900" b="1" dirty="0">
                <a:latin typeface="Arial"/>
                <a:cs typeface="Arial"/>
              </a:rPr>
              <a:t>i</a:t>
            </a:r>
            <a:r>
              <a:rPr sz="900" b="1" spc="-15" dirty="0">
                <a:latin typeface="Arial"/>
                <a:cs typeface="Arial"/>
              </a:rPr>
              <a:t>v</a:t>
            </a:r>
            <a:r>
              <a:rPr sz="900" b="1" spc="-4" dirty="0">
                <a:latin typeface="Arial"/>
                <a:cs typeface="Arial"/>
              </a:rPr>
              <a:t>e()</a:t>
            </a:r>
            <a:endParaRPr sz="900">
              <a:latin typeface="Arial"/>
              <a:cs typeface="Arial"/>
            </a:endParaRPr>
          </a:p>
        </p:txBody>
      </p:sp>
      <p:sp>
        <p:nvSpPr>
          <p:cNvPr id="56" name="object 56"/>
          <p:cNvSpPr txBox="1"/>
          <p:nvPr/>
        </p:nvSpPr>
        <p:spPr>
          <a:xfrm>
            <a:off x="2951560" y="4083844"/>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57" name="object 57"/>
          <p:cNvSpPr txBox="1"/>
          <p:nvPr/>
        </p:nvSpPr>
        <p:spPr>
          <a:xfrm>
            <a:off x="3762375" y="3327798"/>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58" name="object 58"/>
          <p:cNvSpPr txBox="1"/>
          <p:nvPr/>
        </p:nvSpPr>
        <p:spPr>
          <a:xfrm>
            <a:off x="3763566" y="3705226"/>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59" name="object 59"/>
          <p:cNvSpPr txBox="1"/>
          <p:nvPr/>
        </p:nvSpPr>
        <p:spPr>
          <a:xfrm>
            <a:off x="4032648" y="3706417"/>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8" dirty="0">
                <a:latin typeface="Arial"/>
                <a:cs typeface="Arial"/>
              </a:rPr>
              <a:t>M0</a:t>
            </a:r>
            <a:endParaRPr sz="900">
              <a:latin typeface="Arial"/>
              <a:cs typeface="Arial"/>
            </a:endParaRPr>
          </a:p>
        </p:txBody>
      </p:sp>
      <p:sp>
        <p:nvSpPr>
          <p:cNvPr id="60" name="object 60"/>
          <p:cNvSpPr txBox="1"/>
          <p:nvPr/>
        </p:nvSpPr>
        <p:spPr>
          <a:xfrm>
            <a:off x="3763566" y="4082654"/>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61" name="object 61"/>
          <p:cNvSpPr txBox="1"/>
          <p:nvPr/>
        </p:nvSpPr>
        <p:spPr>
          <a:xfrm>
            <a:off x="4032648" y="4083844"/>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M1</a:t>
            </a:r>
            <a:endParaRPr sz="900">
              <a:latin typeface="Arial"/>
              <a:cs typeface="Arial"/>
            </a:endParaRPr>
          </a:p>
        </p:txBody>
      </p:sp>
      <p:sp>
        <p:nvSpPr>
          <p:cNvPr id="62" name="object 62"/>
          <p:cNvSpPr txBox="1"/>
          <p:nvPr/>
        </p:nvSpPr>
        <p:spPr>
          <a:xfrm>
            <a:off x="4302919" y="4083844"/>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20543" name="object 63"/>
          <p:cNvSpPr>
            <a:spLocks noChangeArrowheads="1"/>
          </p:cNvSpPr>
          <p:nvPr/>
        </p:nvSpPr>
        <p:spPr bwMode="auto">
          <a:xfrm>
            <a:off x="1007269" y="3706416"/>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0544" name="object 64"/>
          <p:cNvSpPr>
            <a:spLocks noChangeArrowheads="1"/>
          </p:cNvSpPr>
          <p:nvPr/>
        </p:nvSpPr>
        <p:spPr bwMode="auto">
          <a:xfrm>
            <a:off x="1007269" y="4083844"/>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0545" name="object 65"/>
          <p:cNvSpPr>
            <a:spLocks noChangeArrowheads="1"/>
          </p:cNvSpPr>
          <p:nvPr/>
        </p:nvSpPr>
        <p:spPr bwMode="auto">
          <a:xfrm>
            <a:off x="1007269" y="4461272"/>
            <a:ext cx="864394" cy="32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0546" name="object 66"/>
          <p:cNvSpPr>
            <a:spLocks noChangeArrowheads="1"/>
          </p:cNvSpPr>
          <p:nvPr/>
        </p:nvSpPr>
        <p:spPr bwMode="auto">
          <a:xfrm>
            <a:off x="1007269" y="3328988"/>
            <a:ext cx="864394" cy="3238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0547" name="object 67"/>
          <p:cNvSpPr>
            <a:spLocks/>
          </p:cNvSpPr>
          <p:nvPr/>
        </p:nvSpPr>
        <p:spPr bwMode="auto">
          <a:xfrm>
            <a:off x="1008460" y="3327797"/>
            <a:ext cx="863203" cy="323850"/>
          </a:xfrm>
          <a:custGeom>
            <a:avLst/>
            <a:gdLst>
              <a:gd name="T0" fmla="*/ 0 w 1151255"/>
              <a:gd name="T1" fmla="*/ 0 h 431800"/>
              <a:gd name="T2" fmla="*/ 1150941 w 1151255"/>
              <a:gd name="T3" fmla="*/ 0 h 431800"/>
              <a:gd name="T4" fmla="*/ 1150941 w 1151255"/>
              <a:gd name="T5" fmla="*/ 431804 h 431800"/>
              <a:gd name="T6" fmla="*/ 0 w 1151255"/>
              <a:gd name="T7" fmla="*/ 431804 h 431800"/>
            </a:gdLst>
            <a:ahLst/>
            <a:cxnLst>
              <a:cxn ang="0">
                <a:pos x="T0" y="T1"/>
              </a:cxn>
              <a:cxn ang="0">
                <a:pos x="T2" y="T3"/>
              </a:cxn>
              <a:cxn ang="0">
                <a:pos x="T4" y="T5"/>
              </a:cxn>
              <a:cxn ang="0">
                <a:pos x="T6" y="T7"/>
              </a:cxn>
            </a:cxnLst>
            <a:rect l="0" t="0" r="r" b="b"/>
            <a:pathLst>
              <a:path w="1151255" h="431800">
                <a:moveTo>
                  <a:pt x="0" y="0"/>
                </a:moveTo>
                <a:lnTo>
                  <a:pt x="1150941" y="0"/>
                </a:lnTo>
                <a:lnTo>
                  <a:pt x="1150941" y="431804"/>
                </a:lnTo>
                <a:lnTo>
                  <a:pt x="0" y="431804"/>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68" name="object 68"/>
          <p:cNvSpPr txBox="1"/>
          <p:nvPr/>
        </p:nvSpPr>
        <p:spPr>
          <a:xfrm>
            <a:off x="1600200" y="4137423"/>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69" name="object 69"/>
          <p:cNvSpPr txBox="1"/>
          <p:nvPr/>
        </p:nvSpPr>
        <p:spPr>
          <a:xfrm>
            <a:off x="1060848" y="4137423"/>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70" name="object 70"/>
          <p:cNvSpPr txBox="1"/>
          <p:nvPr/>
        </p:nvSpPr>
        <p:spPr>
          <a:xfrm>
            <a:off x="1331119" y="4137423"/>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M1</a:t>
            </a:r>
            <a:endParaRPr sz="900">
              <a:latin typeface="Arial"/>
              <a:cs typeface="Arial"/>
            </a:endParaRPr>
          </a:p>
        </p:txBody>
      </p:sp>
      <p:sp>
        <p:nvSpPr>
          <p:cNvPr id="20551" name="object 71"/>
          <p:cNvSpPr>
            <a:spLocks/>
          </p:cNvSpPr>
          <p:nvPr/>
        </p:nvSpPr>
        <p:spPr bwMode="auto">
          <a:xfrm>
            <a:off x="1007269" y="3706416"/>
            <a:ext cx="863204" cy="323850"/>
          </a:xfrm>
          <a:custGeom>
            <a:avLst/>
            <a:gdLst>
              <a:gd name="T0" fmla="*/ 0 w 1151255"/>
              <a:gd name="T1" fmla="*/ 0 h 431800"/>
              <a:gd name="T2" fmla="*/ 1151000 w 1151255"/>
              <a:gd name="T3" fmla="*/ 0 h 431800"/>
              <a:gd name="T4" fmla="*/ 1151000 w 1151255"/>
              <a:gd name="T5" fmla="*/ 431804 h 431800"/>
              <a:gd name="T6" fmla="*/ 0 w 1151255"/>
              <a:gd name="T7" fmla="*/ 431804 h 431800"/>
            </a:gdLst>
            <a:ahLst/>
            <a:cxnLst>
              <a:cxn ang="0">
                <a:pos x="T0" y="T1"/>
              </a:cxn>
              <a:cxn ang="0">
                <a:pos x="T2" y="T3"/>
              </a:cxn>
              <a:cxn ang="0">
                <a:pos x="T4" y="T5"/>
              </a:cxn>
              <a:cxn ang="0">
                <a:pos x="T6" y="T7"/>
              </a:cxn>
            </a:cxnLst>
            <a:rect l="0" t="0" r="r" b="b"/>
            <a:pathLst>
              <a:path w="1151255" h="431800">
                <a:moveTo>
                  <a:pt x="0" y="0"/>
                </a:moveTo>
                <a:lnTo>
                  <a:pt x="1151000" y="0"/>
                </a:lnTo>
                <a:lnTo>
                  <a:pt x="1151000" y="431804"/>
                </a:lnTo>
                <a:lnTo>
                  <a:pt x="0" y="431804"/>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0552" name="object 72"/>
          <p:cNvSpPr>
            <a:spLocks/>
          </p:cNvSpPr>
          <p:nvPr/>
        </p:nvSpPr>
        <p:spPr bwMode="auto">
          <a:xfrm>
            <a:off x="1007269" y="4085035"/>
            <a:ext cx="863204" cy="323850"/>
          </a:xfrm>
          <a:custGeom>
            <a:avLst/>
            <a:gdLst>
              <a:gd name="T0" fmla="*/ 0 w 1151255"/>
              <a:gd name="T1" fmla="*/ 0 h 431800"/>
              <a:gd name="T2" fmla="*/ 1151000 w 1151255"/>
              <a:gd name="T3" fmla="*/ 0 h 431800"/>
              <a:gd name="T4" fmla="*/ 1151000 w 1151255"/>
              <a:gd name="T5" fmla="*/ 431733 h 431800"/>
              <a:gd name="T6" fmla="*/ 0 w 1151255"/>
              <a:gd name="T7" fmla="*/ 431733 h 431800"/>
            </a:gdLst>
            <a:ahLst/>
            <a:cxnLst>
              <a:cxn ang="0">
                <a:pos x="T0" y="T1"/>
              </a:cxn>
              <a:cxn ang="0">
                <a:pos x="T2" y="T3"/>
              </a:cxn>
              <a:cxn ang="0">
                <a:pos x="T4" y="T5"/>
              </a:cxn>
              <a:cxn ang="0">
                <a:pos x="T6" y="T7"/>
              </a:cxn>
            </a:cxnLst>
            <a:rect l="0" t="0" r="r" b="b"/>
            <a:pathLst>
              <a:path w="1151255" h="431800">
                <a:moveTo>
                  <a:pt x="0" y="0"/>
                </a:moveTo>
                <a:lnTo>
                  <a:pt x="1151000" y="0"/>
                </a:lnTo>
                <a:lnTo>
                  <a:pt x="1151000" y="431733"/>
                </a:lnTo>
                <a:lnTo>
                  <a:pt x="0" y="431733"/>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20553" name="object 73"/>
          <p:cNvSpPr>
            <a:spLocks/>
          </p:cNvSpPr>
          <p:nvPr/>
        </p:nvSpPr>
        <p:spPr bwMode="auto">
          <a:xfrm>
            <a:off x="1007269" y="4462463"/>
            <a:ext cx="863204" cy="323850"/>
          </a:xfrm>
          <a:custGeom>
            <a:avLst/>
            <a:gdLst>
              <a:gd name="T0" fmla="*/ 0 w 1151255"/>
              <a:gd name="T1" fmla="*/ 0 h 431800"/>
              <a:gd name="T2" fmla="*/ 1151000 w 1151255"/>
              <a:gd name="T3" fmla="*/ 0 h 431800"/>
              <a:gd name="T4" fmla="*/ 1151000 w 1151255"/>
              <a:gd name="T5" fmla="*/ 431804 h 431800"/>
              <a:gd name="T6" fmla="*/ 0 w 1151255"/>
              <a:gd name="T7" fmla="*/ 431804 h 431800"/>
            </a:gdLst>
            <a:ahLst/>
            <a:cxnLst>
              <a:cxn ang="0">
                <a:pos x="T0" y="T1"/>
              </a:cxn>
              <a:cxn ang="0">
                <a:pos x="T2" y="T3"/>
              </a:cxn>
              <a:cxn ang="0">
                <a:pos x="T4" y="T5"/>
              </a:cxn>
              <a:cxn ang="0">
                <a:pos x="T6" y="T7"/>
              </a:cxn>
            </a:cxnLst>
            <a:rect l="0" t="0" r="r" b="b"/>
            <a:pathLst>
              <a:path w="1151255" h="431800">
                <a:moveTo>
                  <a:pt x="0" y="0"/>
                </a:moveTo>
                <a:lnTo>
                  <a:pt x="1151000" y="0"/>
                </a:lnTo>
                <a:lnTo>
                  <a:pt x="1151000" y="431804"/>
                </a:lnTo>
                <a:lnTo>
                  <a:pt x="0" y="431804"/>
                </a:lnTo>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74" name="object 74"/>
          <p:cNvSpPr txBox="1"/>
          <p:nvPr/>
        </p:nvSpPr>
        <p:spPr>
          <a:xfrm>
            <a:off x="1601391" y="338256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75" name="object 75"/>
          <p:cNvSpPr txBox="1"/>
          <p:nvPr/>
        </p:nvSpPr>
        <p:spPr>
          <a:xfrm>
            <a:off x="1062038" y="338256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76" name="object 76"/>
          <p:cNvSpPr txBox="1"/>
          <p:nvPr/>
        </p:nvSpPr>
        <p:spPr>
          <a:xfrm>
            <a:off x="1332310" y="3382567"/>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77" name="object 77"/>
          <p:cNvSpPr txBox="1"/>
          <p:nvPr/>
        </p:nvSpPr>
        <p:spPr>
          <a:xfrm>
            <a:off x="1602582" y="3758804"/>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M0</a:t>
            </a:r>
            <a:endParaRPr sz="900">
              <a:latin typeface="Arial"/>
              <a:cs typeface="Arial"/>
            </a:endParaRPr>
          </a:p>
        </p:txBody>
      </p:sp>
      <p:sp>
        <p:nvSpPr>
          <p:cNvPr id="78" name="object 78"/>
          <p:cNvSpPr txBox="1"/>
          <p:nvPr/>
        </p:nvSpPr>
        <p:spPr>
          <a:xfrm>
            <a:off x="1063229" y="3758804"/>
            <a:ext cx="216694" cy="138499"/>
          </a:xfrm>
          <a:prstGeom prst="rect">
            <a:avLst/>
          </a:prstGeom>
          <a:solidFill>
            <a:srgbClr val="EAEAEA"/>
          </a:solidFill>
          <a:ln w="19049">
            <a:solidFill>
              <a:srgbClr val="000000"/>
            </a:solidFill>
          </a:ln>
        </p:spPr>
        <p:txBody>
          <a:bodyPr lIns="0" tIns="0" rIns="0" bIns="0">
            <a:spAutoFit/>
          </a:bodyPr>
          <a:lstStyle/>
          <a:p>
            <a:pPr marL="21431">
              <a:defRPr/>
            </a:pPr>
            <a:r>
              <a:rPr sz="900" b="1" spc="-4" dirty="0">
                <a:latin typeface="Arial"/>
                <a:cs typeface="Arial"/>
              </a:rPr>
              <a:t>M2</a:t>
            </a:r>
            <a:endParaRPr sz="900">
              <a:latin typeface="Arial"/>
              <a:cs typeface="Arial"/>
            </a:endParaRPr>
          </a:p>
        </p:txBody>
      </p:sp>
      <p:sp>
        <p:nvSpPr>
          <p:cNvPr id="79" name="object 79"/>
          <p:cNvSpPr txBox="1"/>
          <p:nvPr/>
        </p:nvSpPr>
        <p:spPr>
          <a:xfrm>
            <a:off x="1333500" y="3758804"/>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M1</a:t>
            </a:r>
            <a:endParaRPr sz="900">
              <a:latin typeface="Arial"/>
              <a:cs typeface="Arial"/>
            </a:endParaRPr>
          </a:p>
        </p:txBody>
      </p:sp>
      <p:sp>
        <p:nvSpPr>
          <p:cNvPr id="20560" name="object 80"/>
          <p:cNvSpPr>
            <a:spLocks/>
          </p:cNvSpPr>
          <p:nvPr/>
        </p:nvSpPr>
        <p:spPr bwMode="auto">
          <a:xfrm>
            <a:off x="3167063" y="1589485"/>
            <a:ext cx="270272" cy="128588"/>
          </a:xfrm>
          <a:custGeom>
            <a:avLst/>
            <a:gdLst>
              <a:gd name="T0" fmla="*/ 188854 w 360679"/>
              <a:gd name="T1" fmla="*/ 114405 h 171450"/>
              <a:gd name="T2" fmla="*/ 188854 w 360679"/>
              <a:gd name="T3" fmla="*/ 171449 h 171450"/>
              <a:gd name="T4" fmla="*/ 303093 w 360679"/>
              <a:gd name="T5" fmla="*/ 114421 h 171450"/>
              <a:gd name="T6" fmla="*/ 217413 w 360679"/>
              <a:gd name="T7" fmla="*/ 114421 h 171450"/>
              <a:gd name="T8" fmla="*/ 188854 w 360679"/>
              <a:gd name="T9" fmla="*/ 114405 h 171450"/>
              <a:gd name="T10" fmla="*/ 188854 w 360679"/>
              <a:gd name="T11" fmla="*/ 57255 h 171450"/>
              <a:gd name="T12" fmla="*/ 188854 w 360679"/>
              <a:gd name="T13" fmla="*/ 114405 h 171450"/>
              <a:gd name="T14" fmla="*/ 217413 w 360679"/>
              <a:gd name="T15" fmla="*/ 114421 h 171450"/>
              <a:gd name="T16" fmla="*/ 217413 w 360679"/>
              <a:gd name="T17" fmla="*/ 57271 h 171450"/>
              <a:gd name="T18" fmla="*/ 188854 w 360679"/>
              <a:gd name="T19" fmla="*/ 57255 h 171450"/>
              <a:gd name="T20" fmla="*/ 188854 w 360679"/>
              <a:gd name="T21" fmla="*/ 0 h 171450"/>
              <a:gd name="T22" fmla="*/ 188854 w 360679"/>
              <a:gd name="T23" fmla="*/ 57255 h 171450"/>
              <a:gd name="T24" fmla="*/ 217413 w 360679"/>
              <a:gd name="T25" fmla="*/ 57271 h 171450"/>
              <a:gd name="T26" fmla="*/ 217413 w 360679"/>
              <a:gd name="T27" fmla="*/ 114421 h 171450"/>
              <a:gd name="T28" fmla="*/ 303093 w 360679"/>
              <a:gd name="T29" fmla="*/ 114421 h 171450"/>
              <a:gd name="T30" fmla="*/ 360304 w 360679"/>
              <a:gd name="T31" fmla="*/ 85862 h 171450"/>
              <a:gd name="T32" fmla="*/ 188854 w 360679"/>
              <a:gd name="T33" fmla="*/ 0 h 171450"/>
              <a:gd name="T34" fmla="*/ 0 w 360679"/>
              <a:gd name="T35" fmla="*/ 57149 h 171450"/>
              <a:gd name="T36" fmla="*/ 0 w 360679"/>
              <a:gd name="T37" fmla="*/ 114299 h 171450"/>
              <a:gd name="T38" fmla="*/ 188854 w 360679"/>
              <a:gd name="T39" fmla="*/ 114405 h 171450"/>
              <a:gd name="T40" fmla="*/ 188854 w 360679"/>
              <a:gd name="T41" fmla="*/ 57255 h 171450"/>
              <a:gd name="T42" fmla="*/ 0 w 360679"/>
              <a:gd name="T43"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0679" h="171450">
                <a:moveTo>
                  <a:pt x="188854" y="114405"/>
                </a:moveTo>
                <a:lnTo>
                  <a:pt x="188854" y="171449"/>
                </a:lnTo>
                <a:lnTo>
                  <a:pt x="303093" y="114421"/>
                </a:lnTo>
                <a:lnTo>
                  <a:pt x="217413" y="114421"/>
                </a:lnTo>
                <a:lnTo>
                  <a:pt x="188854" y="114405"/>
                </a:lnTo>
                <a:close/>
              </a:path>
              <a:path w="360679" h="171450">
                <a:moveTo>
                  <a:pt x="188854" y="57255"/>
                </a:moveTo>
                <a:lnTo>
                  <a:pt x="188854" y="114405"/>
                </a:lnTo>
                <a:lnTo>
                  <a:pt x="217413" y="114421"/>
                </a:lnTo>
                <a:lnTo>
                  <a:pt x="217413" y="57271"/>
                </a:lnTo>
                <a:lnTo>
                  <a:pt x="188854" y="57255"/>
                </a:lnTo>
                <a:close/>
              </a:path>
              <a:path w="360679" h="171450">
                <a:moveTo>
                  <a:pt x="188854" y="0"/>
                </a:moveTo>
                <a:lnTo>
                  <a:pt x="188854" y="57255"/>
                </a:lnTo>
                <a:lnTo>
                  <a:pt x="217413" y="57271"/>
                </a:lnTo>
                <a:lnTo>
                  <a:pt x="217413" y="114421"/>
                </a:lnTo>
                <a:lnTo>
                  <a:pt x="303093" y="114421"/>
                </a:lnTo>
                <a:lnTo>
                  <a:pt x="360304" y="85862"/>
                </a:lnTo>
                <a:lnTo>
                  <a:pt x="188854" y="0"/>
                </a:lnTo>
                <a:close/>
              </a:path>
              <a:path w="360679" h="171450">
                <a:moveTo>
                  <a:pt x="0" y="57149"/>
                </a:moveTo>
                <a:lnTo>
                  <a:pt x="0" y="114299"/>
                </a:lnTo>
                <a:lnTo>
                  <a:pt x="188854" y="114405"/>
                </a:lnTo>
                <a:lnTo>
                  <a:pt x="188854" y="57255"/>
                </a:lnTo>
                <a:lnTo>
                  <a:pt x="0"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20561" name="object 81"/>
          <p:cNvSpPr>
            <a:spLocks/>
          </p:cNvSpPr>
          <p:nvPr/>
        </p:nvSpPr>
        <p:spPr bwMode="auto">
          <a:xfrm>
            <a:off x="3167063" y="1966912"/>
            <a:ext cx="270272" cy="128588"/>
          </a:xfrm>
          <a:custGeom>
            <a:avLst/>
            <a:gdLst>
              <a:gd name="T0" fmla="*/ 188854 w 360679"/>
              <a:gd name="T1" fmla="*/ 0 h 171450"/>
              <a:gd name="T2" fmla="*/ 188854 w 360679"/>
              <a:gd name="T3" fmla="*/ 171449 h 171450"/>
              <a:gd name="T4" fmla="*/ 303133 w 360679"/>
              <a:gd name="T5" fmla="*/ 114299 h 171450"/>
              <a:gd name="T6" fmla="*/ 217413 w 360679"/>
              <a:gd name="T7" fmla="*/ 114299 h 171450"/>
              <a:gd name="T8" fmla="*/ 217413 w 360679"/>
              <a:gd name="T9" fmla="*/ 57149 h 171450"/>
              <a:gd name="T10" fmla="*/ 303174 w 360679"/>
              <a:gd name="T11" fmla="*/ 57149 h 171450"/>
              <a:gd name="T12" fmla="*/ 188854 w 360679"/>
              <a:gd name="T13" fmla="*/ 0 h 171450"/>
              <a:gd name="T14" fmla="*/ 188854 w 360679"/>
              <a:gd name="T15" fmla="*/ 57149 h 171450"/>
              <a:gd name="T16" fmla="*/ 0 w 360679"/>
              <a:gd name="T17" fmla="*/ 57149 h 171450"/>
              <a:gd name="T18" fmla="*/ 0 w 360679"/>
              <a:gd name="T19" fmla="*/ 114299 h 171450"/>
              <a:gd name="T20" fmla="*/ 188854 w 360679"/>
              <a:gd name="T21" fmla="*/ 114299 h 171450"/>
              <a:gd name="T22" fmla="*/ 188854 w 360679"/>
              <a:gd name="T23" fmla="*/ 57149 h 171450"/>
              <a:gd name="T24" fmla="*/ 303174 w 360679"/>
              <a:gd name="T25" fmla="*/ 57149 h 171450"/>
              <a:gd name="T26" fmla="*/ 217413 w 360679"/>
              <a:gd name="T27" fmla="*/ 57149 h 171450"/>
              <a:gd name="T28" fmla="*/ 217413 w 360679"/>
              <a:gd name="T29" fmla="*/ 114299 h 171450"/>
              <a:gd name="T30" fmla="*/ 303133 w 360679"/>
              <a:gd name="T31" fmla="*/ 114299 h 171450"/>
              <a:gd name="T32" fmla="*/ 360304 w 360679"/>
              <a:gd name="T33" fmla="*/ 85709 h 171450"/>
              <a:gd name="T34" fmla="*/ 303174 w 360679"/>
              <a:gd name="T35"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1450">
                <a:moveTo>
                  <a:pt x="188854" y="0"/>
                </a:moveTo>
                <a:lnTo>
                  <a:pt x="188854" y="171449"/>
                </a:lnTo>
                <a:lnTo>
                  <a:pt x="303133" y="114299"/>
                </a:lnTo>
                <a:lnTo>
                  <a:pt x="217413" y="114299"/>
                </a:lnTo>
                <a:lnTo>
                  <a:pt x="217413" y="57149"/>
                </a:lnTo>
                <a:lnTo>
                  <a:pt x="303174" y="57149"/>
                </a:lnTo>
                <a:lnTo>
                  <a:pt x="188854" y="0"/>
                </a:lnTo>
                <a:close/>
              </a:path>
              <a:path w="360679" h="171450">
                <a:moveTo>
                  <a:pt x="188854" y="57149"/>
                </a:moveTo>
                <a:lnTo>
                  <a:pt x="0" y="57149"/>
                </a:lnTo>
                <a:lnTo>
                  <a:pt x="0" y="114299"/>
                </a:lnTo>
                <a:lnTo>
                  <a:pt x="188854" y="114299"/>
                </a:lnTo>
                <a:lnTo>
                  <a:pt x="188854" y="57149"/>
                </a:lnTo>
                <a:close/>
              </a:path>
              <a:path w="360679" h="171450">
                <a:moveTo>
                  <a:pt x="303174" y="57149"/>
                </a:moveTo>
                <a:lnTo>
                  <a:pt x="217413" y="57149"/>
                </a:lnTo>
                <a:lnTo>
                  <a:pt x="217413" y="114299"/>
                </a:lnTo>
                <a:lnTo>
                  <a:pt x="303133" y="114299"/>
                </a:lnTo>
                <a:lnTo>
                  <a:pt x="360304" y="85709"/>
                </a:lnTo>
                <a:lnTo>
                  <a:pt x="303174"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20562" name="object 82"/>
          <p:cNvSpPr>
            <a:spLocks/>
          </p:cNvSpPr>
          <p:nvPr/>
        </p:nvSpPr>
        <p:spPr bwMode="auto">
          <a:xfrm>
            <a:off x="3167063" y="4126706"/>
            <a:ext cx="270272" cy="128588"/>
          </a:xfrm>
          <a:custGeom>
            <a:avLst/>
            <a:gdLst>
              <a:gd name="T0" fmla="*/ 188854 w 360679"/>
              <a:gd name="T1" fmla="*/ 0 h 171450"/>
              <a:gd name="T2" fmla="*/ 188854 w 360679"/>
              <a:gd name="T3" fmla="*/ 171449 h 171450"/>
              <a:gd name="T4" fmla="*/ 303154 w 360679"/>
              <a:gd name="T5" fmla="*/ 114299 h 171450"/>
              <a:gd name="T6" fmla="*/ 217413 w 360679"/>
              <a:gd name="T7" fmla="*/ 114299 h 171450"/>
              <a:gd name="T8" fmla="*/ 217413 w 360679"/>
              <a:gd name="T9" fmla="*/ 57149 h 171450"/>
              <a:gd name="T10" fmla="*/ 303154 w 360679"/>
              <a:gd name="T11" fmla="*/ 57149 h 171450"/>
              <a:gd name="T12" fmla="*/ 188854 w 360679"/>
              <a:gd name="T13" fmla="*/ 0 h 171450"/>
              <a:gd name="T14" fmla="*/ 188854 w 360679"/>
              <a:gd name="T15" fmla="*/ 57149 h 171450"/>
              <a:gd name="T16" fmla="*/ 0 w 360679"/>
              <a:gd name="T17" fmla="*/ 57149 h 171450"/>
              <a:gd name="T18" fmla="*/ 0 w 360679"/>
              <a:gd name="T19" fmla="*/ 114299 h 171450"/>
              <a:gd name="T20" fmla="*/ 188854 w 360679"/>
              <a:gd name="T21" fmla="*/ 114299 h 171450"/>
              <a:gd name="T22" fmla="*/ 188854 w 360679"/>
              <a:gd name="T23" fmla="*/ 57149 h 171450"/>
              <a:gd name="T24" fmla="*/ 303154 w 360679"/>
              <a:gd name="T25" fmla="*/ 57149 h 171450"/>
              <a:gd name="T26" fmla="*/ 217413 w 360679"/>
              <a:gd name="T27" fmla="*/ 57149 h 171450"/>
              <a:gd name="T28" fmla="*/ 217413 w 360679"/>
              <a:gd name="T29" fmla="*/ 114299 h 171450"/>
              <a:gd name="T30" fmla="*/ 303154 w 360679"/>
              <a:gd name="T31" fmla="*/ 114299 h 171450"/>
              <a:gd name="T32" fmla="*/ 360304 w 360679"/>
              <a:gd name="T33" fmla="*/ 85724 h 171450"/>
              <a:gd name="T34" fmla="*/ 303154 w 360679"/>
              <a:gd name="T35"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1450">
                <a:moveTo>
                  <a:pt x="188854" y="0"/>
                </a:moveTo>
                <a:lnTo>
                  <a:pt x="188854" y="171449"/>
                </a:lnTo>
                <a:lnTo>
                  <a:pt x="303154" y="114299"/>
                </a:lnTo>
                <a:lnTo>
                  <a:pt x="217413" y="114299"/>
                </a:lnTo>
                <a:lnTo>
                  <a:pt x="217413" y="57149"/>
                </a:lnTo>
                <a:lnTo>
                  <a:pt x="303154" y="57149"/>
                </a:lnTo>
                <a:lnTo>
                  <a:pt x="188854" y="0"/>
                </a:lnTo>
                <a:close/>
              </a:path>
              <a:path w="360679" h="171450">
                <a:moveTo>
                  <a:pt x="188854" y="57149"/>
                </a:moveTo>
                <a:lnTo>
                  <a:pt x="0" y="57149"/>
                </a:lnTo>
                <a:lnTo>
                  <a:pt x="0" y="114299"/>
                </a:lnTo>
                <a:lnTo>
                  <a:pt x="188854" y="114299"/>
                </a:lnTo>
                <a:lnTo>
                  <a:pt x="188854" y="57149"/>
                </a:lnTo>
                <a:close/>
              </a:path>
              <a:path w="360679" h="171450">
                <a:moveTo>
                  <a:pt x="303154" y="57149"/>
                </a:moveTo>
                <a:lnTo>
                  <a:pt x="217413" y="57149"/>
                </a:lnTo>
                <a:lnTo>
                  <a:pt x="217413" y="114299"/>
                </a:lnTo>
                <a:lnTo>
                  <a:pt x="303154" y="114299"/>
                </a:lnTo>
                <a:lnTo>
                  <a:pt x="360304" y="85724"/>
                </a:lnTo>
                <a:lnTo>
                  <a:pt x="303154"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20563" name="object 83"/>
          <p:cNvSpPr>
            <a:spLocks/>
          </p:cNvSpPr>
          <p:nvPr/>
        </p:nvSpPr>
        <p:spPr bwMode="auto">
          <a:xfrm>
            <a:off x="3167063" y="2345531"/>
            <a:ext cx="270272" cy="128588"/>
          </a:xfrm>
          <a:custGeom>
            <a:avLst/>
            <a:gdLst>
              <a:gd name="T0" fmla="*/ 188854 w 360679"/>
              <a:gd name="T1" fmla="*/ 0 h 171450"/>
              <a:gd name="T2" fmla="*/ 188854 w 360679"/>
              <a:gd name="T3" fmla="*/ 171449 h 171450"/>
              <a:gd name="T4" fmla="*/ 303174 w 360679"/>
              <a:gd name="T5" fmla="*/ 114299 h 171450"/>
              <a:gd name="T6" fmla="*/ 217413 w 360679"/>
              <a:gd name="T7" fmla="*/ 114299 h 171450"/>
              <a:gd name="T8" fmla="*/ 217413 w 360679"/>
              <a:gd name="T9" fmla="*/ 57149 h 171450"/>
              <a:gd name="T10" fmla="*/ 303133 w 360679"/>
              <a:gd name="T11" fmla="*/ 57149 h 171450"/>
              <a:gd name="T12" fmla="*/ 188854 w 360679"/>
              <a:gd name="T13" fmla="*/ 0 h 171450"/>
              <a:gd name="T14" fmla="*/ 188854 w 360679"/>
              <a:gd name="T15" fmla="*/ 57149 h 171450"/>
              <a:gd name="T16" fmla="*/ 0 w 360679"/>
              <a:gd name="T17" fmla="*/ 57149 h 171450"/>
              <a:gd name="T18" fmla="*/ 0 w 360679"/>
              <a:gd name="T19" fmla="*/ 114299 h 171450"/>
              <a:gd name="T20" fmla="*/ 188854 w 360679"/>
              <a:gd name="T21" fmla="*/ 114299 h 171450"/>
              <a:gd name="T22" fmla="*/ 188854 w 360679"/>
              <a:gd name="T23" fmla="*/ 57149 h 171450"/>
              <a:gd name="T24" fmla="*/ 303133 w 360679"/>
              <a:gd name="T25" fmla="*/ 57149 h 171450"/>
              <a:gd name="T26" fmla="*/ 217413 w 360679"/>
              <a:gd name="T27" fmla="*/ 57149 h 171450"/>
              <a:gd name="T28" fmla="*/ 217413 w 360679"/>
              <a:gd name="T29" fmla="*/ 114299 h 171450"/>
              <a:gd name="T30" fmla="*/ 303174 w 360679"/>
              <a:gd name="T31" fmla="*/ 114299 h 171450"/>
              <a:gd name="T32" fmla="*/ 360304 w 360679"/>
              <a:gd name="T33" fmla="*/ 85740 h 171450"/>
              <a:gd name="T34" fmla="*/ 303133 w 360679"/>
              <a:gd name="T35"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1450">
                <a:moveTo>
                  <a:pt x="188854" y="0"/>
                </a:moveTo>
                <a:lnTo>
                  <a:pt x="188854" y="171449"/>
                </a:lnTo>
                <a:lnTo>
                  <a:pt x="303174" y="114299"/>
                </a:lnTo>
                <a:lnTo>
                  <a:pt x="217413" y="114299"/>
                </a:lnTo>
                <a:lnTo>
                  <a:pt x="217413" y="57149"/>
                </a:lnTo>
                <a:lnTo>
                  <a:pt x="303133" y="57149"/>
                </a:lnTo>
                <a:lnTo>
                  <a:pt x="188854" y="0"/>
                </a:lnTo>
                <a:close/>
              </a:path>
              <a:path w="360679" h="171450">
                <a:moveTo>
                  <a:pt x="188854" y="57149"/>
                </a:moveTo>
                <a:lnTo>
                  <a:pt x="0" y="57149"/>
                </a:lnTo>
                <a:lnTo>
                  <a:pt x="0" y="114299"/>
                </a:lnTo>
                <a:lnTo>
                  <a:pt x="188854" y="114299"/>
                </a:lnTo>
                <a:lnTo>
                  <a:pt x="188854" y="57149"/>
                </a:lnTo>
                <a:close/>
              </a:path>
              <a:path w="360679" h="171450">
                <a:moveTo>
                  <a:pt x="303133" y="57149"/>
                </a:moveTo>
                <a:lnTo>
                  <a:pt x="217413" y="57149"/>
                </a:lnTo>
                <a:lnTo>
                  <a:pt x="217413" y="114299"/>
                </a:lnTo>
                <a:lnTo>
                  <a:pt x="303174" y="114299"/>
                </a:lnTo>
                <a:lnTo>
                  <a:pt x="360304" y="85740"/>
                </a:lnTo>
                <a:lnTo>
                  <a:pt x="303133"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20564" name="object 84"/>
          <p:cNvSpPr>
            <a:spLocks/>
          </p:cNvSpPr>
          <p:nvPr/>
        </p:nvSpPr>
        <p:spPr bwMode="auto">
          <a:xfrm>
            <a:off x="3167063" y="3371850"/>
            <a:ext cx="270272" cy="128588"/>
          </a:xfrm>
          <a:custGeom>
            <a:avLst/>
            <a:gdLst>
              <a:gd name="T0" fmla="*/ 188854 w 360679"/>
              <a:gd name="T1" fmla="*/ 0 h 171450"/>
              <a:gd name="T2" fmla="*/ 188854 w 360679"/>
              <a:gd name="T3" fmla="*/ 171449 h 171450"/>
              <a:gd name="T4" fmla="*/ 303154 w 360679"/>
              <a:gd name="T5" fmla="*/ 114299 h 171450"/>
              <a:gd name="T6" fmla="*/ 217413 w 360679"/>
              <a:gd name="T7" fmla="*/ 114299 h 171450"/>
              <a:gd name="T8" fmla="*/ 217413 w 360679"/>
              <a:gd name="T9" fmla="*/ 57149 h 171450"/>
              <a:gd name="T10" fmla="*/ 303154 w 360679"/>
              <a:gd name="T11" fmla="*/ 57149 h 171450"/>
              <a:gd name="T12" fmla="*/ 188854 w 360679"/>
              <a:gd name="T13" fmla="*/ 0 h 171450"/>
              <a:gd name="T14" fmla="*/ 188854 w 360679"/>
              <a:gd name="T15" fmla="*/ 57149 h 171450"/>
              <a:gd name="T16" fmla="*/ 0 w 360679"/>
              <a:gd name="T17" fmla="*/ 57149 h 171450"/>
              <a:gd name="T18" fmla="*/ 0 w 360679"/>
              <a:gd name="T19" fmla="*/ 114299 h 171450"/>
              <a:gd name="T20" fmla="*/ 188854 w 360679"/>
              <a:gd name="T21" fmla="*/ 114299 h 171450"/>
              <a:gd name="T22" fmla="*/ 188854 w 360679"/>
              <a:gd name="T23" fmla="*/ 57149 h 171450"/>
              <a:gd name="T24" fmla="*/ 303154 w 360679"/>
              <a:gd name="T25" fmla="*/ 57149 h 171450"/>
              <a:gd name="T26" fmla="*/ 217413 w 360679"/>
              <a:gd name="T27" fmla="*/ 57149 h 171450"/>
              <a:gd name="T28" fmla="*/ 217413 w 360679"/>
              <a:gd name="T29" fmla="*/ 114299 h 171450"/>
              <a:gd name="T30" fmla="*/ 303154 w 360679"/>
              <a:gd name="T31" fmla="*/ 114299 h 171450"/>
              <a:gd name="T32" fmla="*/ 360304 w 360679"/>
              <a:gd name="T33" fmla="*/ 85724 h 171450"/>
              <a:gd name="T34" fmla="*/ 303154 w 360679"/>
              <a:gd name="T35"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1450">
                <a:moveTo>
                  <a:pt x="188854" y="0"/>
                </a:moveTo>
                <a:lnTo>
                  <a:pt x="188854" y="171449"/>
                </a:lnTo>
                <a:lnTo>
                  <a:pt x="303154" y="114299"/>
                </a:lnTo>
                <a:lnTo>
                  <a:pt x="217413" y="114299"/>
                </a:lnTo>
                <a:lnTo>
                  <a:pt x="217413" y="57149"/>
                </a:lnTo>
                <a:lnTo>
                  <a:pt x="303154" y="57149"/>
                </a:lnTo>
                <a:lnTo>
                  <a:pt x="188854" y="0"/>
                </a:lnTo>
                <a:close/>
              </a:path>
              <a:path w="360679" h="171450">
                <a:moveTo>
                  <a:pt x="188854" y="57149"/>
                </a:moveTo>
                <a:lnTo>
                  <a:pt x="0" y="57149"/>
                </a:lnTo>
                <a:lnTo>
                  <a:pt x="0" y="114299"/>
                </a:lnTo>
                <a:lnTo>
                  <a:pt x="188854" y="114299"/>
                </a:lnTo>
                <a:lnTo>
                  <a:pt x="188854" y="57149"/>
                </a:lnTo>
                <a:close/>
              </a:path>
              <a:path w="360679" h="171450">
                <a:moveTo>
                  <a:pt x="303154" y="57149"/>
                </a:moveTo>
                <a:lnTo>
                  <a:pt x="217413" y="57149"/>
                </a:lnTo>
                <a:lnTo>
                  <a:pt x="217413" y="114299"/>
                </a:lnTo>
                <a:lnTo>
                  <a:pt x="303154" y="114299"/>
                </a:lnTo>
                <a:lnTo>
                  <a:pt x="360304" y="85724"/>
                </a:lnTo>
                <a:lnTo>
                  <a:pt x="303154"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20565" name="object 85"/>
          <p:cNvSpPr>
            <a:spLocks/>
          </p:cNvSpPr>
          <p:nvPr/>
        </p:nvSpPr>
        <p:spPr bwMode="auto">
          <a:xfrm>
            <a:off x="3167063" y="3749278"/>
            <a:ext cx="270272" cy="128588"/>
          </a:xfrm>
          <a:custGeom>
            <a:avLst/>
            <a:gdLst>
              <a:gd name="T0" fmla="*/ 188854 w 360679"/>
              <a:gd name="T1" fmla="*/ 0 h 171450"/>
              <a:gd name="T2" fmla="*/ 188854 w 360679"/>
              <a:gd name="T3" fmla="*/ 171449 h 171450"/>
              <a:gd name="T4" fmla="*/ 303154 w 360679"/>
              <a:gd name="T5" fmla="*/ 114299 h 171450"/>
              <a:gd name="T6" fmla="*/ 217413 w 360679"/>
              <a:gd name="T7" fmla="*/ 114299 h 171450"/>
              <a:gd name="T8" fmla="*/ 217413 w 360679"/>
              <a:gd name="T9" fmla="*/ 57149 h 171450"/>
              <a:gd name="T10" fmla="*/ 303154 w 360679"/>
              <a:gd name="T11" fmla="*/ 57149 h 171450"/>
              <a:gd name="T12" fmla="*/ 188854 w 360679"/>
              <a:gd name="T13" fmla="*/ 0 h 171450"/>
              <a:gd name="T14" fmla="*/ 188854 w 360679"/>
              <a:gd name="T15" fmla="*/ 57149 h 171450"/>
              <a:gd name="T16" fmla="*/ 0 w 360679"/>
              <a:gd name="T17" fmla="*/ 57149 h 171450"/>
              <a:gd name="T18" fmla="*/ 0 w 360679"/>
              <a:gd name="T19" fmla="*/ 114299 h 171450"/>
              <a:gd name="T20" fmla="*/ 188854 w 360679"/>
              <a:gd name="T21" fmla="*/ 114299 h 171450"/>
              <a:gd name="T22" fmla="*/ 188854 w 360679"/>
              <a:gd name="T23" fmla="*/ 57149 h 171450"/>
              <a:gd name="T24" fmla="*/ 303154 w 360679"/>
              <a:gd name="T25" fmla="*/ 57149 h 171450"/>
              <a:gd name="T26" fmla="*/ 217413 w 360679"/>
              <a:gd name="T27" fmla="*/ 57149 h 171450"/>
              <a:gd name="T28" fmla="*/ 217413 w 360679"/>
              <a:gd name="T29" fmla="*/ 114299 h 171450"/>
              <a:gd name="T30" fmla="*/ 303154 w 360679"/>
              <a:gd name="T31" fmla="*/ 114299 h 171450"/>
              <a:gd name="T32" fmla="*/ 360304 w 360679"/>
              <a:gd name="T33" fmla="*/ 85724 h 171450"/>
              <a:gd name="T34" fmla="*/ 303154 w 360679"/>
              <a:gd name="T35" fmla="*/ 57149 h 17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679" h="171450">
                <a:moveTo>
                  <a:pt x="188854" y="0"/>
                </a:moveTo>
                <a:lnTo>
                  <a:pt x="188854" y="171449"/>
                </a:lnTo>
                <a:lnTo>
                  <a:pt x="303154" y="114299"/>
                </a:lnTo>
                <a:lnTo>
                  <a:pt x="217413" y="114299"/>
                </a:lnTo>
                <a:lnTo>
                  <a:pt x="217413" y="57149"/>
                </a:lnTo>
                <a:lnTo>
                  <a:pt x="303154" y="57149"/>
                </a:lnTo>
                <a:lnTo>
                  <a:pt x="188854" y="0"/>
                </a:lnTo>
                <a:close/>
              </a:path>
              <a:path w="360679" h="171450">
                <a:moveTo>
                  <a:pt x="188854" y="57149"/>
                </a:moveTo>
                <a:lnTo>
                  <a:pt x="0" y="57149"/>
                </a:lnTo>
                <a:lnTo>
                  <a:pt x="0" y="114299"/>
                </a:lnTo>
                <a:lnTo>
                  <a:pt x="188854" y="114299"/>
                </a:lnTo>
                <a:lnTo>
                  <a:pt x="188854" y="57149"/>
                </a:lnTo>
                <a:close/>
              </a:path>
              <a:path w="360679" h="171450">
                <a:moveTo>
                  <a:pt x="303154" y="57149"/>
                </a:moveTo>
                <a:lnTo>
                  <a:pt x="217413" y="57149"/>
                </a:lnTo>
                <a:lnTo>
                  <a:pt x="217413" y="114299"/>
                </a:lnTo>
                <a:lnTo>
                  <a:pt x="303154" y="114299"/>
                </a:lnTo>
                <a:lnTo>
                  <a:pt x="360304" y="85724"/>
                </a:lnTo>
                <a:lnTo>
                  <a:pt x="303154" y="57149"/>
                </a:lnTo>
                <a:close/>
              </a:path>
            </a:pathLst>
          </a:custGeom>
          <a:solidFill>
            <a:srgbClr val="323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350"/>
          </a:p>
        </p:txBody>
      </p:sp>
      <p:sp>
        <p:nvSpPr>
          <p:cNvPr id="86" name="object 86"/>
          <p:cNvSpPr txBox="1"/>
          <p:nvPr/>
        </p:nvSpPr>
        <p:spPr>
          <a:xfrm>
            <a:off x="3762375" y="4460082"/>
            <a:ext cx="216694" cy="138499"/>
          </a:xfrm>
          <a:prstGeom prst="rect">
            <a:avLst/>
          </a:prstGeom>
          <a:solidFill>
            <a:srgbClr val="EAEAEA"/>
          </a:solidFill>
          <a:ln w="19049">
            <a:solidFill>
              <a:srgbClr val="000000"/>
            </a:solidFill>
          </a:ln>
        </p:spPr>
        <p:txBody>
          <a:bodyPr lIns="0" tIns="0" rIns="0" bIns="0">
            <a:spAutoFit/>
          </a:bodyPr>
          <a:lstStyle/>
          <a:p>
            <a:pPr marL="21907">
              <a:defRPr/>
            </a:pPr>
            <a:r>
              <a:rPr sz="900" b="1" spc="-4" dirty="0">
                <a:latin typeface="Arial"/>
                <a:cs typeface="Arial"/>
              </a:rPr>
              <a:t>M2</a:t>
            </a:r>
            <a:endParaRPr sz="900">
              <a:latin typeface="Arial"/>
              <a:cs typeface="Arial"/>
            </a:endParaRPr>
          </a:p>
        </p:txBody>
      </p:sp>
      <p:sp>
        <p:nvSpPr>
          <p:cNvPr id="87" name="object 87"/>
          <p:cNvSpPr txBox="1"/>
          <p:nvPr/>
        </p:nvSpPr>
        <p:spPr>
          <a:xfrm>
            <a:off x="4031457" y="4461273"/>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M1</a:t>
            </a:r>
            <a:endParaRPr sz="900">
              <a:latin typeface="Arial"/>
              <a:cs typeface="Arial"/>
            </a:endParaRPr>
          </a:p>
        </p:txBody>
      </p:sp>
      <p:sp>
        <p:nvSpPr>
          <p:cNvPr id="88" name="object 88"/>
          <p:cNvSpPr txBox="1"/>
          <p:nvPr/>
        </p:nvSpPr>
        <p:spPr>
          <a:xfrm>
            <a:off x="4301729" y="4461273"/>
            <a:ext cx="216694" cy="138499"/>
          </a:xfrm>
          <a:prstGeom prst="rect">
            <a:avLst/>
          </a:prstGeom>
          <a:solidFill>
            <a:srgbClr val="EAEAEA"/>
          </a:solidFill>
          <a:ln w="19049">
            <a:solidFill>
              <a:srgbClr val="000000"/>
            </a:solidFill>
          </a:ln>
        </p:spPr>
        <p:txBody>
          <a:bodyPr lIns="0" tIns="0" rIns="0" bIns="0">
            <a:spAutoFit/>
          </a:bodyPr>
          <a:lstStyle/>
          <a:p>
            <a:pPr marL="22384">
              <a:defRPr/>
            </a:pPr>
            <a:r>
              <a:rPr sz="900" b="1" spc="-4" dirty="0">
                <a:latin typeface="Arial"/>
                <a:cs typeface="Arial"/>
              </a:rPr>
              <a:t>M0</a:t>
            </a:r>
            <a:endParaRPr sz="900">
              <a:latin typeface="Arial"/>
              <a:cs typeface="Arial"/>
            </a:endParaRPr>
          </a:p>
        </p:txBody>
      </p:sp>
      <p:sp>
        <p:nvSpPr>
          <p:cNvPr id="20569" name="object 89"/>
          <p:cNvSpPr>
            <a:spLocks noChangeArrowheads="1"/>
          </p:cNvSpPr>
          <p:nvPr/>
        </p:nvSpPr>
        <p:spPr bwMode="auto">
          <a:xfrm>
            <a:off x="1601391" y="1275160"/>
            <a:ext cx="809625" cy="19407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20570" name="object 90"/>
          <p:cNvSpPr>
            <a:spLocks/>
          </p:cNvSpPr>
          <p:nvPr/>
        </p:nvSpPr>
        <p:spPr bwMode="auto">
          <a:xfrm>
            <a:off x="1601391" y="1275160"/>
            <a:ext cx="809625" cy="194072"/>
          </a:xfrm>
          <a:custGeom>
            <a:avLst/>
            <a:gdLst>
              <a:gd name="T0" fmla="*/ 0 w 1079500"/>
              <a:gd name="T1" fmla="*/ 258758 h 259080"/>
              <a:gd name="T2" fmla="*/ 1079504 w 1079500"/>
              <a:gd name="T3" fmla="*/ 258758 h 259080"/>
              <a:gd name="T4" fmla="*/ 1079504 w 1079500"/>
              <a:gd name="T5" fmla="*/ 0 h 259080"/>
              <a:gd name="T6" fmla="*/ 0 w 1079500"/>
              <a:gd name="T7" fmla="*/ 0 h 259080"/>
              <a:gd name="T8" fmla="*/ 0 w 1079500"/>
              <a:gd name="T9" fmla="*/ 258758 h 259080"/>
            </a:gdLst>
            <a:ahLst/>
            <a:cxnLst>
              <a:cxn ang="0">
                <a:pos x="T0" y="T1"/>
              </a:cxn>
              <a:cxn ang="0">
                <a:pos x="T2" y="T3"/>
              </a:cxn>
              <a:cxn ang="0">
                <a:pos x="T4" y="T5"/>
              </a:cxn>
              <a:cxn ang="0">
                <a:pos x="T6" y="T7"/>
              </a:cxn>
              <a:cxn ang="0">
                <a:pos x="T8" y="T9"/>
              </a:cxn>
            </a:cxnLst>
            <a:rect l="0" t="0" r="r" b="b"/>
            <a:pathLst>
              <a:path w="1079500" h="259080">
                <a:moveTo>
                  <a:pt x="0" y="258758"/>
                </a:moveTo>
                <a:lnTo>
                  <a:pt x="1079504" y="258758"/>
                </a:lnTo>
                <a:lnTo>
                  <a:pt x="1079504" y="0"/>
                </a:lnTo>
                <a:lnTo>
                  <a:pt x="0" y="0"/>
                </a:lnTo>
                <a:lnTo>
                  <a:pt x="0" y="258758"/>
                </a:lnTo>
                <a:close/>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91" name="object 91"/>
          <p:cNvSpPr txBox="1"/>
          <p:nvPr/>
        </p:nvSpPr>
        <p:spPr>
          <a:xfrm>
            <a:off x="1634729" y="1303735"/>
            <a:ext cx="769143" cy="161583"/>
          </a:xfrm>
          <a:prstGeom prst="rect">
            <a:avLst/>
          </a:prstGeom>
        </p:spPr>
        <p:txBody>
          <a:bodyPr wrap="square" lIns="0" tIns="0" rIns="0" bIns="0">
            <a:spAutoFit/>
          </a:bodyPr>
          <a:lstStyle/>
          <a:p>
            <a:pPr marL="9525">
              <a:defRPr/>
            </a:pPr>
            <a:r>
              <a:rPr sz="1050" b="1" spc="-4" dirty="0" smtClean="0">
                <a:solidFill>
                  <a:schemeClr val="bg1"/>
                </a:solidFill>
                <a:latin typeface="Arial"/>
                <a:cs typeface="Arial"/>
              </a:rPr>
              <a:t>J</a:t>
            </a:r>
            <a:r>
              <a:rPr sz="1050" b="1" spc="11" dirty="0" smtClean="0">
                <a:solidFill>
                  <a:schemeClr val="bg1"/>
                </a:solidFill>
                <a:latin typeface="Arial"/>
                <a:cs typeface="Arial"/>
              </a:rPr>
              <a:t>M</a:t>
            </a:r>
            <a:r>
              <a:rPr sz="1050" b="1" dirty="0" smtClean="0">
                <a:solidFill>
                  <a:schemeClr val="bg1"/>
                </a:solidFill>
                <a:latin typeface="Arial"/>
                <a:cs typeface="Arial"/>
              </a:rPr>
              <a:t>S</a:t>
            </a:r>
            <a:r>
              <a:rPr lang="en-US" sz="1050" b="1" dirty="0" smtClean="0">
                <a:solidFill>
                  <a:schemeClr val="bg1"/>
                </a:solidFill>
                <a:latin typeface="Arial"/>
                <a:cs typeface="Arial"/>
              </a:rPr>
              <a:t> Queue</a:t>
            </a:r>
            <a:endParaRPr sz="1050" dirty="0">
              <a:solidFill>
                <a:schemeClr val="bg1"/>
              </a:solidFill>
              <a:latin typeface="Arial"/>
              <a:cs typeface="Arial"/>
            </a:endParaRPr>
          </a:p>
        </p:txBody>
      </p:sp>
      <p:sp>
        <p:nvSpPr>
          <p:cNvPr id="20572" name="object 92"/>
          <p:cNvSpPr>
            <a:spLocks noChangeArrowheads="1"/>
          </p:cNvSpPr>
          <p:nvPr/>
        </p:nvSpPr>
        <p:spPr bwMode="auto">
          <a:xfrm>
            <a:off x="3211116" y="1275160"/>
            <a:ext cx="809625" cy="19407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350" dirty="0" smtClean="0">
                <a:solidFill>
                  <a:schemeClr val="bg1"/>
                </a:solidFill>
              </a:rPr>
              <a:t>Consumer </a:t>
            </a:r>
            <a:endParaRPr lang="en-US" altLang="en-US" sz="1350" dirty="0">
              <a:solidFill>
                <a:schemeClr val="bg1"/>
              </a:solidFill>
            </a:endParaRPr>
          </a:p>
        </p:txBody>
      </p:sp>
      <p:sp>
        <p:nvSpPr>
          <p:cNvPr id="20573" name="object 93"/>
          <p:cNvSpPr>
            <a:spLocks/>
          </p:cNvSpPr>
          <p:nvPr/>
        </p:nvSpPr>
        <p:spPr bwMode="auto">
          <a:xfrm>
            <a:off x="3211116" y="1275160"/>
            <a:ext cx="809625" cy="194072"/>
          </a:xfrm>
          <a:custGeom>
            <a:avLst/>
            <a:gdLst>
              <a:gd name="T0" fmla="*/ 0 w 1079500"/>
              <a:gd name="T1" fmla="*/ 258758 h 259080"/>
              <a:gd name="T2" fmla="*/ 1079504 w 1079500"/>
              <a:gd name="T3" fmla="*/ 258758 h 259080"/>
              <a:gd name="T4" fmla="*/ 1079504 w 1079500"/>
              <a:gd name="T5" fmla="*/ 0 h 259080"/>
              <a:gd name="T6" fmla="*/ 0 w 1079500"/>
              <a:gd name="T7" fmla="*/ 0 h 259080"/>
              <a:gd name="T8" fmla="*/ 0 w 1079500"/>
              <a:gd name="T9" fmla="*/ 258758 h 259080"/>
            </a:gdLst>
            <a:ahLst/>
            <a:cxnLst>
              <a:cxn ang="0">
                <a:pos x="T0" y="T1"/>
              </a:cxn>
              <a:cxn ang="0">
                <a:pos x="T2" y="T3"/>
              </a:cxn>
              <a:cxn ang="0">
                <a:pos x="T4" y="T5"/>
              </a:cxn>
              <a:cxn ang="0">
                <a:pos x="T6" y="T7"/>
              </a:cxn>
              <a:cxn ang="0">
                <a:pos x="T8" y="T9"/>
              </a:cxn>
            </a:cxnLst>
            <a:rect l="0" t="0" r="r" b="b"/>
            <a:pathLst>
              <a:path w="1079500" h="259080">
                <a:moveTo>
                  <a:pt x="0" y="258758"/>
                </a:moveTo>
                <a:lnTo>
                  <a:pt x="1079504" y="258758"/>
                </a:lnTo>
                <a:lnTo>
                  <a:pt x="1079504" y="0"/>
                </a:lnTo>
                <a:lnTo>
                  <a:pt x="0" y="0"/>
                </a:lnTo>
                <a:lnTo>
                  <a:pt x="0" y="258758"/>
                </a:lnTo>
                <a:close/>
              </a:path>
            </a:pathLst>
          </a:custGeom>
          <a:noFill/>
          <a:ln w="190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94" name="object 94"/>
          <p:cNvSpPr>
            <a:spLocks noGrp="1"/>
          </p:cNvSpPr>
          <p:nvPr>
            <p:ph type="sldNum" sz="quarter" idx="12"/>
          </p:nvPr>
        </p:nvSpPr>
        <p:spPr/>
        <p:txBody>
          <a:bodyPr/>
          <a:lstStyle>
            <a:lvl1pPr marL="19050">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fld id="{1937B94A-9D18-4304-8D88-F8832FB16CA4}" type="slidenum">
              <a:rPr lang="en-US" altLang="en-US">
                <a:latin typeface="Arial" panose="020B0604020202020204" pitchFamily="34" charset="0"/>
              </a:rPr>
              <a:pPr/>
              <a:t>19</a:t>
            </a:fld>
            <a:r>
              <a:rPr lang="en-US" altLang="en-US">
                <a:latin typeface="Arial" panose="020B0604020202020204" pitchFamily="34" charset="0"/>
              </a:rPr>
              <a:t>/24</a:t>
            </a:r>
          </a:p>
          <a:p>
            <a:r>
              <a:rPr lang="en-US" altLang="en-US">
                <a:latin typeface="Arial" panose="020B0604020202020204" pitchFamily="34" charset="0"/>
              </a:rPr>
              <a:t>Rev.</a:t>
            </a:r>
            <a:r>
              <a:rPr lang="en-US" altLang="en-US">
                <a:latin typeface="Times New Roman" panose="02020603050405020304" pitchFamily="18" charset="0"/>
                <a:cs typeface="Times New Roman" panose="02020603050405020304" pitchFamily="18" charset="0"/>
              </a:rPr>
              <a:t> </a:t>
            </a:r>
            <a:r>
              <a:rPr lang="en-US" altLang="en-US">
                <a:latin typeface="Arial" panose="020B0604020202020204" pitchFamily="34" charset="0"/>
              </a:rPr>
              <a:t>1.90</a:t>
            </a:r>
          </a:p>
        </p:txBody>
      </p:sp>
      <p:sp>
        <p:nvSpPr>
          <p:cNvPr id="95" name="object 95"/>
          <p:cNvSpPr>
            <a:spLocks noGrp="1"/>
          </p:cNvSpPr>
          <p:nvPr>
            <p:ph type="ftr" sz="quarter" idx="4294967295"/>
          </p:nvPr>
        </p:nvSpPr>
        <p:spPr>
          <a:xfrm>
            <a:off x="1088232" y="5001816"/>
            <a:ext cx="884635" cy="114300"/>
          </a:xfrm>
          <a:prstGeom prst="rect">
            <a:avLst/>
          </a:prstGeom>
        </p:spPr>
        <p:txBody>
          <a:bodyPr vert="horz" rtlCol="0"/>
          <a:lstStyle/>
          <a:p>
            <a:pPr>
              <a:defRPr/>
            </a:pPr>
            <a:r>
              <a:t>©</a:t>
            </a:r>
            <a:r>
              <a:rPr spc="15">
                <a:latin typeface="Times New Roman"/>
                <a:cs typeface="Times New Roman"/>
              </a:rPr>
              <a:t> </a:t>
            </a:r>
            <a:r>
              <a:rPr spc="-11"/>
              <a:t>Pete</a:t>
            </a:r>
            <a:r>
              <a:rPr spc="-4"/>
              <a:t>r</a:t>
            </a:r>
            <a:r>
              <a:rPr spc="19">
                <a:latin typeface="Times New Roman"/>
                <a:cs typeface="Times New Roman"/>
              </a:rPr>
              <a:t> </a:t>
            </a:r>
            <a:r>
              <a:rPr spc="-11"/>
              <a:t>R</a:t>
            </a:r>
            <a:r>
              <a:rPr spc="-4"/>
              <a:t>.</a:t>
            </a:r>
            <a:r>
              <a:rPr spc="19">
                <a:latin typeface="Times New Roman"/>
                <a:cs typeface="Times New Roman"/>
              </a:rPr>
              <a:t> </a:t>
            </a:r>
            <a:r>
              <a:rPr spc="-15"/>
              <a:t>E</a:t>
            </a:r>
            <a:r>
              <a:rPr spc="-11"/>
              <a:t>gl</a:t>
            </a:r>
            <a:r>
              <a:rPr spc="-4"/>
              <a:t>i</a:t>
            </a:r>
            <a:r>
              <a:rPr spc="34">
                <a:latin typeface="Times New Roman"/>
                <a:cs typeface="Times New Roman"/>
              </a:rPr>
              <a:t> </a:t>
            </a:r>
            <a:r>
              <a:rPr spc="-11"/>
              <a:t>2015</a:t>
            </a:r>
          </a:p>
        </p:txBody>
      </p:sp>
      <p:sp>
        <p:nvSpPr>
          <p:cNvPr id="96" name="object 15"/>
          <p:cNvSpPr txBox="1"/>
          <p:nvPr/>
        </p:nvSpPr>
        <p:spPr>
          <a:xfrm>
            <a:off x="466183" y="723241"/>
            <a:ext cx="5187448" cy="400110"/>
          </a:xfrm>
          <a:prstGeom prst="rect">
            <a:avLst/>
          </a:prstGeom>
        </p:spPr>
        <p:txBody>
          <a:bodyPr wrap="square" lIns="0" tIns="0" rIns="0" bIns="0">
            <a:spAutoFit/>
          </a:bodyPr>
          <a:lstStyle/>
          <a:p>
            <a:pPr marL="9525">
              <a:spcBef>
                <a:spcPts val="15"/>
              </a:spcBef>
              <a:defRPr/>
            </a:pPr>
            <a:r>
              <a:rPr sz="1300" b="1" dirty="0" smtClean="0">
                <a:solidFill>
                  <a:srgbClr val="000000"/>
                </a:solidFill>
                <a:latin typeface="HP Simplified" pitchFamily="34" charset="0"/>
              </a:rPr>
              <a:t>Transactions :</a:t>
            </a:r>
            <a:endParaRPr sz="1300" b="1" dirty="0">
              <a:solidFill>
                <a:srgbClr val="000000"/>
              </a:solidFill>
              <a:latin typeface="HP Simplified" pitchFamily="34" charset="0"/>
            </a:endParaRPr>
          </a:p>
          <a:p>
            <a:pPr marL="520541" indent="-511493">
              <a:defRPr/>
            </a:pPr>
            <a:r>
              <a:rPr sz="1300" b="1" dirty="0" smtClean="0">
                <a:solidFill>
                  <a:srgbClr val="000000"/>
                </a:solidFill>
                <a:latin typeface="HP Simplified" pitchFamily="34" charset="0"/>
              </a:rPr>
              <a:t> </a:t>
            </a:r>
            <a:r>
              <a:rPr lang="en-US" sz="1300" b="1" dirty="0" smtClean="0">
                <a:solidFill>
                  <a:srgbClr val="000000"/>
                </a:solidFill>
                <a:latin typeface="HP Simplified" pitchFamily="34" charset="0"/>
              </a:rPr>
              <a:t>Receive</a:t>
            </a:r>
            <a:r>
              <a:rPr sz="1300" b="1" dirty="0" smtClean="0">
                <a:solidFill>
                  <a:srgbClr val="000000"/>
                </a:solidFill>
                <a:latin typeface="HP Simplified" pitchFamily="34" charset="0"/>
              </a:rPr>
              <a:t> </a:t>
            </a:r>
            <a:r>
              <a:rPr sz="1300" b="1" dirty="0">
                <a:solidFill>
                  <a:srgbClr val="000000"/>
                </a:solidFill>
                <a:latin typeface="HP Simplified" pitchFamily="34" charset="0"/>
              </a:rPr>
              <a:t>commit() and rollback</a:t>
            </a:r>
            <a:r>
              <a:rPr sz="1300" b="1" dirty="0" smtClean="0">
                <a:solidFill>
                  <a:srgbClr val="000000"/>
                </a:solidFill>
                <a:latin typeface="HP Simplified" pitchFamily="34" charset="0"/>
              </a:rPr>
              <a:t>():</a:t>
            </a:r>
            <a:endParaRPr sz="1300" b="1" dirty="0">
              <a:solidFill>
                <a:srgbClr val="000000"/>
              </a:solidFill>
              <a:latin typeface="HP Simplified" pitchFamily="34" charset="0"/>
            </a:endParaRPr>
          </a:p>
        </p:txBody>
      </p:sp>
    </p:spTree>
    <p:extLst>
      <p:ext uri="{BB962C8B-B14F-4D97-AF65-F5344CB8AC3E}">
        <p14:creationId xmlns:p14="http://schemas.microsoft.com/office/powerpoint/2010/main" val="39552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6F8AB-BCEA-4347-8BA6-BE776009BC89}" type="slidenum">
              <a:rPr lang="en-US" smtClean="0">
                <a:solidFill>
                  <a:srgbClr val="617D78"/>
                </a:solidFill>
              </a:rPr>
              <a:pPr/>
              <a:t>2</a:t>
            </a:fld>
            <a:endParaRPr lang="en-US">
              <a:solidFill>
                <a:srgbClr val="617D78"/>
              </a:solidFill>
            </a:endParaRPr>
          </a:p>
        </p:txBody>
      </p:sp>
      <p:sp>
        <p:nvSpPr>
          <p:cNvPr id="6" name="Title 3"/>
          <p:cNvSpPr>
            <a:spLocks noGrp="1"/>
          </p:cNvSpPr>
          <p:nvPr>
            <p:ph type="title"/>
          </p:nvPr>
        </p:nvSpPr>
        <p:spPr>
          <a:xfrm>
            <a:off x="440012" y="378917"/>
            <a:ext cx="7797752" cy="323165"/>
          </a:xfrm>
        </p:spPr>
        <p:txBody>
          <a:bodyPr/>
          <a:lstStyle/>
          <a:p>
            <a:r>
              <a:rPr lang="en-US" sz="4000" dirty="0" smtClean="0">
                <a:latin typeface="HP Simplified" panose="020B0604020204020204" pitchFamily="34" charset="0"/>
              </a:rPr>
              <a:t>Agenda</a:t>
            </a:r>
            <a:endParaRPr lang="en-GB" sz="1050" b="0" dirty="0">
              <a:latin typeface="HP Simplified" panose="020B0604020204020204" pitchFamily="34" charset="0"/>
            </a:endParaRPr>
          </a:p>
        </p:txBody>
      </p:sp>
      <p:sp>
        <p:nvSpPr>
          <p:cNvPr id="7" name="TextBox 6"/>
          <p:cNvSpPr txBox="1"/>
          <p:nvPr/>
        </p:nvSpPr>
        <p:spPr>
          <a:xfrm>
            <a:off x="137504" y="931026"/>
            <a:ext cx="8549295" cy="3690850"/>
          </a:xfrm>
          <a:prstGeom prst="rect">
            <a:avLst/>
          </a:prstGeom>
          <a:noFill/>
        </p:spPr>
        <p:txBody>
          <a:bodyPr wrap="square" lIns="0" tIns="0" rIns="0" bIns="0" rtlCol="0">
            <a:noAutofit/>
          </a:bodyPr>
          <a:lstStyle/>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Introduction to JMS</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JMS vs EMAIL</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Features</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JMS Application</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JMS Components </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MOM service Provider </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Messaging Models</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JMS API Programing model</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Message consumption Types  </a:t>
            </a:r>
          </a:p>
          <a:p>
            <a:pPr marL="628650" lvl="1" indent="-171450" algn="just">
              <a:lnSpc>
                <a:spcPct val="150000"/>
              </a:lnSpc>
              <a:buFont typeface="Arial" panose="020B0604020202020204" pitchFamily="34" charset="0"/>
              <a:buChar char="•"/>
            </a:pPr>
            <a:endParaRPr lang="en-US" sz="1600" dirty="0" smtClean="0">
              <a:latin typeface="HP Simplified" panose="020B0604020204020204" pitchFamily="34" charset="0"/>
            </a:endParaRPr>
          </a:p>
          <a:p>
            <a:pPr marL="628650" lvl="1" indent="-171450" algn="just">
              <a:lnSpc>
                <a:spcPct val="150000"/>
              </a:lnSpc>
              <a:buFont typeface="Arial" panose="020B0604020202020204" pitchFamily="34" charset="0"/>
              <a:buChar char="•"/>
            </a:pPr>
            <a:endParaRPr lang="en-US" sz="1600" dirty="0" smtClean="0">
              <a:latin typeface="HP Simplified" panose="020B0604020204020204" pitchFamily="34" charset="0"/>
            </a:endParaRPr>
          </a:p>
          <a:p>
            <a:pPr lvl="1" algn="just">
              <a:lnSpc>
                <a:spcPct val="150000"/>
              </a:lnSpc>
            </a:pPr>
            <a:endParaRPr lang="en-US" sz="1600" dirty="0" smtClean="0">
              <a:latin typeface="HP Simplified" panose="020B0604020204020204" pitchFamily="34" charset="0"/>
            </a:endParaRPr>
          </a:p>
        </p:txBody>
      </p:sp>
      <p:grpSp>
        <p:nvGrpSpPr>
          <p:cNvPr id="8" name="Group 7"/>
          <p:cNvGrpSpPr>
            <a:grpSpLocks noChangeAspect="1"/>
          </p:cNvGrpSpPr>
          <p:nvPr/>
        </p:nvGrpSpPr>
        <p:grpSpPr>
          <a:xfrm>
            <a:off x="8343900" y="378916"/>
            <a:ext cx="407194" cy="395288"/>
            <a:chOff x="5822950" y="3163888"/>
            <a:chExt cx="542925" cy="527050"/>
          </a:xfrm>
        </p:grpSpPr>
        <p:sp>
          <p:nvSpPr>
            <p:cNvPr id="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8599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05" y="389428"/>
            <a:ext cx="8304134" cy="395420"/>
          </a:xfrm>
        </p:spPr>
        <p:txBody>
          <a:bodyPr vert="horz" rtlCol="0"/>
          <a:lstStyle/>
          <a:p>
            <a:r>
              <a:rPr lang="en-US" altLang="en-US" sz="2400" dirty="0" smtClean="0">
                <a:latin typeface="Arial" panose="020B0604020202020204" pitchFamily="34" charset="0"/>
              </a:rPr>
              <a:t>Advantages </a:t>
            </a:r>
            <a:endParaRPr lang="en-US" altLang="en-US" sz="2400" dirty="0">
              <a:latin typeface="Arial" panose="020B0604020202020204" pitchFamily="34" charset="0"/>
            </a:endParaRPr>
          </a:p>
        </p:txBody>
      </p:sp>
      <p:sp>
        <p:nvSpPr>
          <p:cNvPr id="12" name="object 12"/>
          <p:cNvSpPr txBox="1"/>
          <p:nvPr/>
        </p:nvSpPr>
        <p:spPr>
          <a:xfrm>
            <a:off x="380404" y="784847"/>
            <a:ext cx="8694843" cy="351788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19"/>
              </a:spcBef>
            </a:pPr>
            <a:r>
              <a:rPr lang="en-US" sz="1200" dirty="0">
                <a:solidFill>
                  <a:srgbClr val="000000"/>
                </a:solidFill>
                <a:latin typeface="HP Simplified" pitchFamily="34" charset="0"/>
              </a:rPr>
              <a:t>The JMS specification was written by Sun Microsystems and its partners, many who already had proprietary messaging middleware, resulting in the combination of "best of the breed" features from existing proprietary messaging middleware. One objective of JMS is to minimize the learning curve for writing messaging applications and to maximize the portability of messaging applications. As a result, JMS applications are easier to write and highly portable and support both the P2P and pub/sub messaging models.</a:t>
            </a:r>
          </a:p>
          <a:p>
            <a:pPr>
              <a:spcBef>
                <a:spcPts val="19"/>
              </a:spcBef>
            </a:pPr>
            <a:endParaRPr lang="en-US" altLang="en-US" sz="1400" dirty="0">
              <a:solidFill>
                <a:srgbClr val="000000"/>
              </a:solidFill>
              <a:latin typeface="HP Simplified" pitchFamily="34" charset="0"/>
            </a:endParaRPr>
          </a:p>
          <a:p>
            <a:pPr marL="308610" lvl="1" indent="-137160">
              <a:lnSpc>
                <a:spcPct val="90000"/>
              </a:lnSpc>
              <a:spcBef>
                <a:spcPts val="600"/>
              </a:spcBef>
              <a:buFont typeface="Arial" panose="020B0604020202020204" pitchFamily="34" charset="0"/>
              <a:buChar char="•"/>
            </a:pPr>
            <a:r>
              <a:rPr lang="en-US" sz="1200" b="1" dirty="0">
                <a:solidFill>
                  <a:srgbClr val="000000"/>
                </a:solidFill>
                <a:latin typeface="HP Simplified" pitchFamily="34" charset="0"/>
              </a:rPr>
              <a:t>Wide industry </a:t>
            </a:r>
            <a:r>
              <a:rPr lang="en-US" sz="1200" b="1" dirty="0" smtClean="0">
                <a:solidFill>
                  <a:srgbClr val="000000"/>
                </a:solidFill>
                <a:latin typeface="HP Simplified" pitchFamily="34" charset="0"/>
              </a:rPr>
              <a:t>support</a:t>
            </a:r>
            <a:r>
              <a:rPr lang="en-US" sz="1200" dirty="0" smtClean="0">
                <a:solidFill>
                  <a:srgbClr val="000000"/>
                </a:solidFill>
                <a:latin typeface="HP Simplified" pitchFamily="34" charset="0"/>
              </a:rPr>
              <a:t> — Because</a:t>
            </a:r>
            <a:r>
              <a:rPr lang="en-US" sz="1200" b="1" dirty="0" smtClean="0">
                <a:solidFill>
                  <a:srgbClr val="000000"/>
                </a:solidFill>
                <a:latin typeface="HP Simplified" pitchFamily="34" charset="0"/>
              </a:rPr>
              <a:t> </a:t>
            </a:r>
            <a:r>
              <a:rPr lang="en-US" sz="1200" dirty="0">
                <a:solidFill>
                  <a:srgbClr val="000000"/>
                </a:solidFill>
                <a:latin typeface="HP Simplified" pitchFamily="34" charset="0"/>
              </a:rPr>
              <a:t>it's easy to implement the JMS specification in existing messaging servers, JMS is the first enterprise messaging API that has garnered wide industry support and, as a result, has become the messaging standard.</a:t>
            </a:r>
          </a:p>
          <a:p>
            <a:pPr marL="308610" lvl="1" indent="-137160">
              <a:lnSpc>
                <a:spcPct val="90000"/>
              </a:lnSpc>
              <a:spcBef>
                <a:spcPts val="600"/>
              </a:spcBef>
              <a:buFont typeface="Arial" panose="020B0604020202020204" pitchFamily="34" charset="0"/>
              <a:buChar char="•"/>
            </a:pPr>
            <a:r>
              <a:rPr lang="en-US" sz="1200" b="1" dirty="0">
                <a:solidFill>
                  <a:srgbClr val="000000"/>
                </a:solidFill>
                <a:latin typeface="HP Simplified" pitchFamily="34" charset="0"/>
              </a:rPr>
              <a:t>Standard</a:t>
            </a:r>
            <a:r>
              <a:rPr lang="en-US" sz="1200" dirty="0">
                <a:solidFill>
                  <a:srgbClr val="000000"/>
                </a:solidFill>
                <a:latin typeface="HP Simplified" pitchFamily="34" charset="0"/>
              </a:rPr>
              <a:t> </a:t>
            </a:r>
            <a:r>
              <a:rPr lang="en-US" sz="1200" b="1" dirty="0">
                <a:solidFill>
                  <a:srgbClr val="000000"/>
                </a:solidFill>
                <a:latin typeface="HP Simplified" pitchFamily="34" charset="0"/>
              </a:rPr>
              <a:t>messaging</a:t>
            </a:r>
            <a:r>
              <a:rPr lang="en-US" sz="1200" dirty="0">
                <a:solidFill>
                  <a:srgbClr val="000000"/>
                </a:solidFill>
                <a:latin typeface="HP Simplified" pitchFamily="34" charset="0"/>
              </a:rPr>
              <a:t> </a:t>
            </a:r>
            <a:r>
              <a:rPr lang="en-US" sz="1200" b="1" dirty="0" smtClean="0">
                <a:solidFill>
                  <a:srgbClr val="000000"/>
                </a:solidFill>
                <a:latin typeface="HP Simplified" pitchFamily="34" charset="0"/>
              </a:rPr>
              <a:t>API — </a:t>
            </a:r>
            <a:r>
              <a:rPr lang="en-US" sz="1200" dirty="0" smtClean="0">
                <a:solidFill>
                  <a:srgbClr val="000000"/>
                </a:solidFill>
                <a:latin typeface="HP Simplified" pitchFamily="34" charset="0"/>
              </a:rPr>
              <a:t>By </a:t>
            </a:r>
            <a:r>
              <a:rPr lang="en-US" sz="1200" dirty="0">
                <a:solidFill>
                  <a:srgbClr val="000000"/>
                </a:solidFill>
                <a:latin typeface="HP Simplified" pitchFamily="34" charset="0"/>
              </a:rPr>
              <a:t>defining standard messaging concepts and conventions supported across different vendor messaging systems, JMS has simplified client application development and addressed portability issues.</a:t>
            </a:r>
          </a:p>
          <a:p>
            <a:pPr marL="308610" lvl="1" indent="-137160">
              <a:lnSpc>
                <a:spcPct val="90000"/>
              </a:lnSpc>
              <a:spcBef>
                <a:spcPts val="600"/>
              </a:spcBef>
              <a:buFont typeface="Arial" panose="020B0604020202020204" pitchFamily="34" charset="0"/>
              <a:buChar char="•"/>
            </a:pPr>
            <a:r>
              <a:rPr lang="en-US" sz="1200" b="1" dirty="0" smtClean="0">
                <a:solidFill>
                  <a:srgbClr val="000000"/>
                </a:solidFill>
                <a:latin typeface="HP Simplified" pitchFamily="34" charset="0"/>
              </a:rPr>
              <a:t>Interoperability</a:t>
            </a:r>
            <a:r>
              <a:rPr lang="en-US" sz="1200" dirty="0">
                <a:solidFill>
                  <a:srgbClr val="000000"/>
                </a:solidFill>
                <a:latin typeface="HP Simplified" pitchFamily="34" charset="0"/>
              </a:rPr>
              <a:t> </a:t>
            </a:r>
            <a:r>
              <a:rPr lang="en-US" sz="1200" dirty="0" smtClean="0">
                <a:solidFill>
                  <a:srgbClr val="000000"/>
                </a:solidFill>
                <a:latin typeface="HP Simplified" pitchFamily="34" charset="0"/>
              </a:rPr>
              <a:t>— JMS </a:t>
            </a:r>
            <a:r>
              <a:rPr lang="en-US" sz="1200" dirty="0">
                <a:solidFill>
                  <a:srgbClr val="000000"/>
                </a:solidFill>
                <a:latin typeface="HP Simplified" pitchFamily="34" charset="0"/>
              </a:rPr>
              <a:t>leverages the existing messaging systems and is widely supported in many messaging products. For example, a client application using MQSeries as the JMS provider can communicate with another client application using the Rendezvous JMS provider. JMS clients can interoperate fully with non-JMS clients, an important consideration for businesses having proprietary applications.</a:t>
            </a:r>
          </a:p>
          <a:p>
            <a:pPr marL="308610" lvl="1" indent="-137160">
              <a:lnSpc>
                <a:spcPct val="90000"/>
              </a:lnSpc>
              <a:spcBef>
                <a:spcPts val="600"/>
              </a:spcBef>
              <a:buFont typeface="Arial" panose="020B0604020202020204" pitchFamily="34" charset="0"/>
              <a:buChar char="•"/>
            </a:pPr>
            <a:r>
              <a:rPr lang="en-US" sz="1200" b="1" dirty="0">
                <a:solidFill>
                  <a:srgbClr val="000000"/>
                </a:solidFill>
                <a:latin typeface="HP Simplified" pitchFamily="34" charset="0"/>
              </a:rPr>
              <a:t>Message-driven</a:t>
            </a:r>
            <a:r>
              <a:rPr lang="en-US" sz="1200" dirty="0">
                <a:solidFill>
                  <a:srgbClr val="000000"/>
                </a:solidFill>
                <a:latin typeface="HP Simplified" pitchFamily="34" charset="0"/>
              </a:rPr>
              <a:t> </a:t>
            </a:r>
            <a:r>
              <a:rPr lang="en-US" sz="1200" b="1" dirty="0" smtClean="0">
                <a:solidFill>
                  <a:srgbClr val="000000"/>
                </a:solidFill>
                <a:latin typeface="HP Simplified" pitchFamily="34" charset="0"/>
              </a:rPr>
              <a:t>beans</a:t>
            </a:r>
            <a:r>
              <a:rPr lang="en-US" sz="1200" dirty="0" smtClean="0">
                <a:solidFill>
                  <a:srgbClr val="000000"/>
                </a:solidFill>
                <a:latin typeface="HP Simplified" pitchFamily="34" charset="0"/>
              </a:rPr>
              <a:t> — EJB </a:t>
            </a:r>
            <a:r>
              <a:rPr lang="en-US" sz="1200" dirty="0">
                <a:solidFill>
                  <a:srgbClr val="000000"/>
                </a:solidFill>
                <a:latin typeface="HP Simplified" pitchFamily="34" charset="0"/>
              </a:rPr>
              <a:t>2.0 supports JMS-based message-driven beans, which enable developers to write scalable asynchronous EJB applications.</a:t>
            </a:r>
          </a:p>
          <a:p>
            <a:pPr marL="308610" lvl="1" indent="-137160">
              <a:lnSpc>
                <a:spcPct val="90000"/>
              </a:lnSpc>
              <a:spcBef>
                <a:spcPts val="600"/>
              </a:spcBef>
              <a:buFont typeface="Arial" panose="020B0604020202020204" pitchFamily="34" charset="0"/>
              <a:buChar char="•"/>
            </a:pPr>
            <a:r>
              <a:rPr lang="en-US" sz="1200" b="1" dirty="0">
                <a:solidFill>
                  <a:srgbClr val="000000"/>
                </a:solidFill>
                <a:latin typeface="HP Simplified" pitchFamily="34" charset="0"/>
              </a:rPr>
              <a:t>Simple</a:t>
            </a:r>
            <a:r>
              <a:rPr lang="en-US" sz="1200" dirty="0">
                <a:solidFill>
                  <a:srgbClr val="000000"/>
                </a:solidFill>
                <a:latin typeface="HP Simplified" pitchFamily="34" charset="0"/>
              </a:rPr>
              <a:t> </a:t>
            </a:r>
            <a:r>
              <a:rPr lang="en-US" sz="1200" b="1" dirty="0" smtClean="0">
                <a:solidFill>
                  <a:srgbClr val="000000"/>
                </a:solidFill>
                <a:latin typeface="HP Simplified" pitchFamily="34" charset="0"/>
              </a:rPr>
              <a:t>API</a:t>
            </a:r>
            <a:r>
              <a:rPr lang="en-US" sz="1200" dirty="0" smtClean="0">
                <a:solidFill>
                  <a:srgbClr val="000000"/>
                </a:solidFill>
                <a:latin typeface="HP Simplified" pitchFamily="34" charset="0"/>
              </a:rPr>
              <a:t> — Application </a:t>
            </a:r>
            <a:r>
              <a:rPr lang="en-US" sz="1200" dirty="0">
                <a:solidFill>
                  <a:srgbClr val="000000"/>
                </a:solidFill>
                <a:latin typeface="HP Simplified" pitchFamily="34" charset="0"/>
              </a:rPr>
              <a:t>developers only have to learn the JMS API and can then write portable messaging enterprise applications easily and quickly.</a:t>
            </a:r>
          </a:p>
          <a:p>
            <a:pPr>
              <a:spcBef>
                <a:spcPts val="19"/>
              </a:spcBef>
            </a:pPr>
            <a:endParaRPr lang="en-US" altLang="en-US" sz="1200" dirty="0">
              <a:solidFill>
                <a:srgbClr val="000000"/>
              </a:solidFill>
              <a:latin typeface="HP Simplified" pitchFamily="34" charset="0"/>
            </a:endParaRPr>
          </a:p>
        </p:txBody>
      </p:sp>
      <p:sp>
        <p:nvSpPr>
          <p:cNvPr id="42" name="object 42"/>
          <p:cNvSpPr>
            <a:spLocks noGrp="1"/>
          </p:cNvSpPr>
          <p:nvPr>
            <p:ph type="sldNum" sz="quarter" idx="12"/>
          </p:nvPr>
        </p:nvSpPr>
        <p:spPr/>
        <p:txBody>
          <a:bodyPr/>
          <a:lstStyle>
            <a:lvl1pPr marL="19050">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fld id="{5530EB2A-7568-425B-A37A-4BFFF9D8092C}" type="slidenum">
              <a:rPr lang="en-US" altLang="en-US">
                <a:latin typeface="Arial" panose="020B0604020202020204" pitchFamily="34" charset="0"/>
              </a:rPr>
              <a:pPr/>
              <a:t>20</a:t>
            </a:fld>
            <a:r>
              <a:rPr lang="en-US" altLang="en-US">
                <a:latin typeface="Arial" panose="020B0604020202020204" pitchFamily="34" charset="0"/>
              </a:rPr>
              <a:t>/24</a:t>
            </a:r>
          </a:p>
          <a:p>
            <a:r>
              <a:rPr lang="en-US" altLang="en-US">
                <a:latin typeface="Arial" panose="020B0604020202020204" pitchFamily="34" charset="0"/>
              </a:rPr>
              <a:t>Rev.</a:t>
            </a:r>
            <a:r>
              <a:rPr lang="en-US" altLang="en-US">
                <a:latin typeface="Times New Roman" panose="02020603050405020304" pitchFamily="18" charset="0"/>
                <a:cs typeface="Times New Roman" panose="02020603050405020304" pitchFamily="18" charset="0"/>
              </a:rPr>
              <a:t> </a:t>
            </a:r>
            <a:r>
              <a:rPr lang="en-US" altLang="en-US">
                <a:latin typeface="Arial" panose="020B0604020202020204" pitchFamily="34" charset="0"/>
              </a:rPr>
              <a:t>1.90</a:t>
            </a:r>
          </a:p>
        </p:txBody>
      </p:sp>
    </p:spTree>
    <p:extLst>
      <p:ext uri="{BB962C8B-B14F-4D97-AF65-F5344CB8AC3E}">
        <p14:creationId xmlns:p14="http://schemas.microsoft.com/office/powerpoint/2010/main" val="115930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bwMode="auto">
          <a:xfrm>
            <a:off x="401682" y="336188"/>
            <a:ext cx="7231776" cy="51408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88" tIns="31094" rIns="62188" bIns="31094" numCol="1" rtlCol="0" anchor="t" anchorCtr="0" compatLnSpc="1">
            <a:prstTxWarp prst="textNoShape">
              <a:avLst/>
            </a:prstTxWarp>
            <a:noAutofit/>
          </a:bodyPr>
          <a:lstStyle/>
          <a:p>
            <a:r>
              <a:rPr lang="en-US" altLang="en-US" dirty="0" smtClean="0"/>
              <a:t>JMS Elements</a:t>
            </a:r>
            <a:endParaRPr lang="en-US" altLang="en-US" dirty="0"/>
          </a:p>
        </p:txBody>
      </p:sp>
      <p:sp>
        <p:nvSpPr>
          <p:cNvPr id="384003" name="Rectangle 3"/>
          <p:cNvSpPr>
            <a:spLocks noGrp="1" noChangeArrowheads="1"/>
          </p:cNvSpPr>
          <p:nvPr>
            <p:ph type="body" idx="1"/>
          </p:nvPr>
        </p:nvSpPr>
        <p:spPr>
          <a:xfrm>
            <a:off x="407634" y="774204"/>
            <a:ext cx="7650087" cy="3803269"/>
          </a:xfrm>
        </p:spPr>
        <p:txBody>
          <a:bodyPr>
            <a:normAutofit/>
          </a:bodyPr>
          <a:lstStyle/>
          <a:p>
            <a:pPr marL="0" lvl="0" indent="0" defTabSz="914400" eaLnBrk="0" fontAlgn="base" hangingPunct="0">
              <a:lnSpc>
                <a:spcPct val="100000"/>
              </a:lnSpc>
              <a:spcBef>
                <a:spcPct val="0"/>
              </a:spcBef>
              <a:spcAft>
                <a:spcPct val="0"/>
              </a:spcAft>
              <a:buNone/>
            </a:pPr>
            <a:r>
              <a:rPr lang="en-US" altLang="en-US" sz="1300" b="1" dirty="0">
                <a:solidFill>
                  <a:srgbClr val="000000"/>
                </a:solidFill>
                <a:latin typeface="HP Simplified" pitchFamily="34" charset="0"/>
              </a:rPr>
              <a:t> JMS provider</a:t>
            </a:r>
          </a:p>
          <a:p>
            <a:pPr lvl="1" fontAlgn="base">
              <a:spcAft>
                <a:spcPct val="0"/>
              </a:spcAft>
              <a:buFont typeface="Arial" panose="020B0604020202020204" pitchFamily="34" charset="0"/>
              <a:buChar char="•"/>
            </a:pPr>
            <a:r>
              <a:rPr lang="en-US" altLang="en-US" dirty="0">
                <a:solidFill>
                  <a:srgbClr val="000000"/>
                </a:solidFill>
                <a:latin typeface="HP Simplified" pitchFamily="34" charset="0"/>
              </a:rPr>
              <a:t>An implementation of the JMS interface for a Message Oriented Middleware (MOM). Providers are implemented as either a Java JMS implementation or an adapter to a non-Java MOM.</a:t>
            </a:r>
          </a:p>
          <a:p>
            <a:pPr marL="0" lvl="0" indent="0" defTabSz="914400" eaLnBrk="0" fontAlgn="base" hangingPunct="0">
              <a:lnSpc>
                <a:spcPct val="100000"/>
              </a:lnSpc>
              <a:spcBef>
                <a:spcPct val="0"/>
              </a:spcBef>
              <a:spcAft>
                <a:spcPct val="0"/>
              </a:spcAft>
              <a:buNone/>
            </a:pPr>
            <a:r>
              <a:rPr lang="en-US" altLang="en-US" sz="1300" b="1" dirty="0" smtClean="0">
                <a:solidFill>
                  <a:srgbClr val="000000"/>
                </a:solidFill>
                <a:latin typeface="HP Simplified" pitchFamily="34" charset="0"/>
              </a:rPr>
              <a:t>JMS </a:t>
            </a:r>
            <a:r>
              <a:rPr lang="en-US" altLang="en-US" sz="1300" b="1" dirty="0">
                <a:solidFill>
                  <a:srgbClr val="000000"/>
                </a:solidFill>
                <a:latin typeface="HP Simplified" pitchFamily="34" charset="0"/>
              </a:rPr>
              <a:t>client</a:t>
            </a:r>
          </a:p>
          <a:p>
            <a:pPr lvl="1" fontAlgn="base">
              <a:lnSpc>
                <a:spcPct val="100000"/>
              </a:lnSpc>
              <a:spcAft>
                <a:spcPct val="0"/>
              </a:spcAft>
              <a:buFont typeface="Arial" panose="020B0604020202020204" pitchFamily="34" charset="0"/>
              <a:buChar char="•"/>
            </a:pPr>
            <a:r>
              <a:rPr lang="en-US" altLang="en-US" dirty="0">
                <a:solidFill>
                  <a:srgbClr val="000000"/>
                </a:solidFill>
                <a:latin typeface="HP Simplified" pitchFamily="34" charset="0"/>
              </a:rPr>
              <a:t>An application or process that produces and/or receives messages.</a:t>
            </a:r>
          </a:p>
          <a:p>
            <a:pPr marL="0" lvl="0" indent="0" defTabSz="914400" eaLnBrk="0" fontAlgn="base" hangingPunct="0">
              <a:lnSpc>
                <a:spcPct val="100000"/>
              </a:lnSpc>
              <a:spcBef>
                <a:spcPct val="0"/>
              </a:spcBef>
              <a:spcAft>
                <a:spcPct val="0"/>
              </a:spcAft>
              <a:buNone/>
            </a:pPr>
            <a:r>
              <a:rPr lang="en-US" altLang="en-US" sz="1300" b="1" dirty="0">
                <a:solidFill>
                  <a:srgbClr val="000000"/>
                </a:solidFill>
                <a:latin typeface="HP Simplified" pitchFamily="34" charset="0"/>
              </a:rPr>
              <a:t>JMS producer/publisher</a:t>
            </a:r>
          </a:p>
          <a:p>
            <a:pPr lvl="1" fontAlgn="base">
              <a:lnSpc>
                <a:spcPct val="100000"/>
              </a:lnSpc>
              <a:spcAft>
                <a:spcPct val="0"/>
              </a:spcAft>
              <a:buFont typeface="Arial" panose="020B0604020202020204" pitchFamily="34" charset="0"/>
              <a:buChar char="•"/>
            </a:pPr>
            <a:r>
              <a:rPr lang="en-US" altLang="en-US" dirty="0">
                <a:solidFill>
                  <a:srgbClr val="000000"/>
                </a:solidFill>
                <a:latin typeface="HP Simplified" pitchFamily="34" charset="0"/>
              </a:rPr>
              <a:t>A JMS client that creates and sends messages.</a:t>
            </a:r>
          </a:p>
          <a:p>
            <a:pPr marL="0" lvl="0" indent="0" defTabSz="914400" eaLnBrk="0" fontAlgn="base" hangingPunct="0">
              <a:lnSpc>
                <a:spcPct val="100000"/>
              </a:lnSpc>
              <a:spcBef>
                <a:spcPct val="0"/>
              </a:spcBef>
              <a:spcAft>
                <a:spcPct val="0"/>
              </a:spcAft>
              <a:buNone/>
            </a:pPr>
            <a:r>
              <a:rPr lang="en-US" altLang="en-US" sz="1300" b="1" dirty="0">
                <a:solidFill>
                  <a:srgbClr val="000000"/>
                </a:solidFill>
                <a:latin typeface="HP Simplified" pitchFamily="34" charset="0"/>
              </a:rPr>
              <a:t>JMS </a:t>
            </a:r>
            <a:r>
              <a:rPr lang="en-US" altLang="en-US" sz="1200" dirty="0">
                <a:solidFill>
                  <a:srgbClr val="000000"/>
                </a:solidFill>
                <a:latin typeface="HP Simplified" pitchFamily="34" charset="0"/>
              </a:rPr>
              <a:t>consumer/subscriber</a:t>
            </a:r>
          </a:p>
          <a:p>
            <a:pPr lvl="1" fontAlgn="base">
              <a:lnSpc>
                <a:spcPct val="100000"/>
              </a:lnSpc>
              <a:spcAft>
                <a:spcPct val="0"/>
              </a:spcAft>
              <a:buFont typeface="Arial" panose="020B0604020202020204" pitchFamily="34" charset="0"/>
              <a:buChar char="•"/>
            </a:pPr>
            <a:r>
              <a:rPr lang="en-US" altLang="en-US" dirty="0">
                <a:solidFill>
                  <a:srgbClr val="000000"/>
                </a:solidFill>
                <a:latin typeface="HP Simplified" pitchFamily="34" charset="0"/>
              </a:rPr>
              <a:t>A JMS client that receives messages.</a:t>
            </a:r>
          </a:p>
          <a:p>
            <a:pPr marL="0" lvl="0" indent="0" defTabSz="914400" eaLnBrk="0" fontAlgn="base" hangingPunct="0">
              <a:lnSpc>
                <a:spcPct val="100000"/>
              </a:lnSpc>
              <a:spcBef>
                <a:spcPct val="0"/>
              </a:spcBef>
              <a:spcAft>
                <a:spcPct val="0"/>
              </a:spcAft>
              <a:buNone/>
            </a:pPr>
            <a:r>
              <a:rPr lang="en-US" altLang="en-US" sz="1300" b="1" dirty="0">
                <a:solidFill>
                  <a:srgbClr val="000000"/>
                </a:solidFill>
                <a:latin typeface="HP Simplified" pitchFamily="34" charset="0"/>
              </a:rPr>
              <a:t>JMS message</a:t>
            </a:r>
          </a:p>
          <a:p>
            <a:pPr lvl="1" fontAlgn="base">
              <a:lnSpc>
                <a:spcPct val="100000"/>
              </a:lnSpc>
              <a:spcAft>
                <a:spcPct val="0"/>
              </a:spcAft>
              <a:buFont typeface="Arial" panose="020B0604020202020204" pitchFamily="34" charset="0"/>
              <a:buChar char="•"/>
            </a:pPr>
            <a:r>
              <a:rPr lang="en-US" altLang="en-US" dirty="0">
                <a:solidFill>
                  <a:srgbClr val="000000"/>
                </a:solidFill>
                <a:latin typeface="HP Simplified" pitchFamily="34" charset="0"/>
              </a:rPr>
              <a:t>An object that contains the data being transferred between JMS clients.</a:t>
            </a:r>
          </a:p>
          <a:p>
            <a:pPr marL="0" lvl="0" indent="0" defTabSz="914400" eaLnBrk="0" fontAlgn="base" hangingPunct="0">
              <a:lnSpc>
                <a:spcPct val="100000"/>
              </a:lnSpc>
              <a:spcBef>
                <a:spcPct val="0"/>
              </a:spcBef>
              <a:spcAft>
                <a:spcPct val="0"/>
              </a:spcAft>
              <a:buNone/>
            </a:pPr>
            <a:r>
              <a:rPr lang="en-US" altLang="en-US" sz="1300" b="1" dirty="0">
                <a:solidFill>
                  <a:srgbClr val="000000"/>
                </a:solidFill>
                <a:latin typeface="HP Simplified" pitchFamily="34" charset="0"/>
              </a:rPr>
              <a:t>JMS queue</a:t>
            </a:r>
          </a:p>
          <a:p>
            <a:pPr lvl="1" fontAlgn="base">
              <a:lnSpc>
                <a:spcPct val="100000"/>
              </a:lnSpc>
              <a:spcAft>
                <a:spcPct val="0"/>
              </a:spcAft>
              <a:buFont typeface="Arial" panose="020B0604020202020204" pitchFamily="34" charset="0"/>
              <a:buChar char="•"/>
            </a:pPr>
            <a:r>
              <a:rPr lang="en-US" altLang="en-US" dirty="0">
                <a:solidFill>
                  <a:srgbClr val="000000"/>
                </a:solidFill>
                <a:latin typeface="HP Simplified" pitchFamily="34" charset="0"/>
              </a:rPr>
              <a:t>A staging area that contains messages that have been sent and are waiting to be read (by only one consumer). Contrary to what the name queue suggests, messages don't have to be received in the order in which they were sent. A JMS queue only guarantees that each message is processed only once.</a:t>
            </a:r>
          </a:p>
          <a:p>
            <a:pPr marL="0" lvl="0" indent="0" defTabSz="914400" eaLnBrk="0" fontAlgn="base" hangingPunct="0">
              <a:lnSpc>
                <a:spcPct val="100000"/>
              </a:lnSpc>
              <a:spcBef>
                <a:spcPct val="0"/>
              </a:spcBef>
              <a:spcAft>
                <a:spcPct val="0"/>
              </a:spcAft>
              <a:buNone/>
            </a:pPr>
            <a:r>
              <a:rPr lang="en-US" altLang="en-US" sz="1300" b="1" dirty="0">
                <a:solidFill>
                  <a:srgbClr val="000000"/>
                </a:solidFill>
                <a:latin typeface="HP Simplified" pitchFamily="34" charset="0"/>
              </a:rPr>
              <a:t>JMS topic</a:t>
            </a:r>
          </a:p>
          <a:p>
            <a:pPr lvl="1" fontAlgn="base">
              <a:spcAft>
                <a:spcPct val="0"/>
              </a:spcAft>
              <a:buFont typeface="Arial" panose="020B0604020202020204" pitchFamily="34" charset="0"/>
              <a:buChar char="•"/>
            </a:pPr>
            <a:r>
              <a:rPr lang="en-US" altLang="en-US" dirty="0">
                <a:solidFill>
                  <a:srgbClr val="000000"/>
                </a:solidFill>
                <a:latin typeface="HP Simplified" pitchFamily="34" charset="0"/>
              </a:rPr>
              <a:t>A distribution mechanism for publishing messages that are delivered to multiple subscribers.</a:t>
            </a:r>
          </a:p>
          <a:p>
            <a:pPr marL="171450" lvl="1" indent="0" defTabSz="457200">
              <a:buNone/>
            </a:pPr>
            <a:endParaRPr lang="en-US" altLang="en-US" dirty="0"/>
          </a:p>
          <a:p>
            <a:endParaRPr lang="en-US" altLang="en-US" sz="1000" b="0" dirty="0">
              <a:solidFill>
                <a:srgbClr val="000000"/>
              </a:solidFill>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310429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bwMode="auto">
          <a:xfrm>
            <a:off x="391885" y="378916"/>
            <a:ext cx="7006428" cy="56754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88" tIns="31094" rIns="62188" bIns="31094" numCol="1" rtlCol="0" anchor="t" anchorCtr="0" compatLnSpc="1">
            <a:prstTxWarp prst="textNoShape">
              <a:avLst/>
            </a:prstTxWarp>
            <a:noAutofit/>
          </a:bodyPr>
          <a:lstStyle/>
          <a:p>
            <a:r>
              <a:rPr lang="en-US" dirty="0"/>
              <a:t>Messaging </a:t>
            </a:r>
            <a:r>
              <a:rPr lang="en-US" dirty="0" smtClean="0"/>
              <a:t>Domains Models</a:t>
            </a:r>
            <a:endParaRPr lang="en-US" dirty="0"/>
          </a:p>
        </p:txBody>
      </p:sp>
      <p:sp>
        <p:nvSpPr>
          <p:cNvPr id="542723" name="Rectangle 3"/>
          <p:cNvSpPr>
            <a:spLocks noGrp="1" noChangeArrowheads="1"/>
          </p:cNvSpPr>
          <p:nvPr>
            <p:ph type="body" idx="1"/>
          </p:nvPr>
        </p:nvSpPr>
        <p:spPr>
          <a:xfrm>
            <a:off x="391885" y="880025"/>
            <a:ext cx="8353256" cy="3630098"/>
          </a:xfrm>
        </p:spPr>
        <p:txBody>
          <a:bodyPr>
            <a:normAutofit lnSpcReduction="10000"/>
          </a:bodyPr>
          <a:lstStyle/>
          <a:p>
            <a:pPr marL="0" indent="0">
              <a:buNone/>
            </a:pPr>
            <a:r>
              <a:rPr lang="en-US" b="1" dirty="0"/>
              <a:t>A</a:t>
            </a:r>
            <a:r>
              <a:rPr lang="en-US" dirty="0"/>
              <a:t> </a:t>
            </a:r>
            <a:r>
              <a:rPr lang="en-US" b="1" dirty="0"/>
              <a:t>point-to-point</a:t>
            </a:r>
            <a:r>
              <a:rPr lang="en-US" dirty="0"/>
              <a:t> (</a:t>
            </a:r>
            <a:r>
              <a:rPr lang="en-US" sz="1400" dirty="0">
                <a:solidFill>
                  <a:srgbClr val="000000"/>
                </a:solidFill>
                <a:latin typeface="HP Simplified" pitchFamily="34" charset="0"/>
              </a:rPr>
              <a:t>PTP) product or application is built on the concept of message queues, senders, and receivers. Each message is addressed to a specific queue, and receiving clients extract messages from the queues established to hold their messages. Queues retain all messages sent to them until the messages are consumed or expire.</a:t>
            </a:r>
          </a:p>
          <a:p>
            <a:pPr lvl="1">
              <a:buFont typeface="Arial" panose="020B0604020202020204" pitchFamily="34" charset="0"/>
              <a:buChar char="•"/>
            </a:pPr>
            <a:r>
              <a:rPr lang="en-US" sz="1300" dirty="0" smtClean="0">
                <a:solidFill>
                  <a:srgbClr val="000000"/>
                </a:solidFill>
                <a:latin typeface="HP Simplified" pitchFamily="34" charset="0"/>
              </a:rPr>
              <a:t>Each </a:t>
            </a:r>
            <a:r>
              <a:rPr lang="en-US" sz="1300" dirty="0">
                <a:solidFill>
                  <a:srgbClr val="000000"/>
                </a:solidFill>
                <a:latin typeface="HP Simplified" pitchFamily="34" charset="0"/>
              </a:rPr>
              <a:t>message has only one consumer.</a:t>
            </a:r>
          </a:p>
          <a:p>
            <a:pPr lvl="1">
              <a:buFont typeface="Arial" panose="020B0604020202020204" pitchFamily="34" charset="0"/>
              <a:buChar char="•"/>
            </a:pPr>
            <a:r>
              <a:rPr lang="en-US" sz="1300" dirty="0">
                <a:solidFill>
                  <a:srgbClr val="000000"/>
                </a:solidFill>
                <a:latin typeface="HP Simplified" pitchFamily="34" charset="0"/>
              </a:rPr>
              <a:t>A sender and a receiver of a message have no timing dependencies. The receiver can fetch the message whether or not it was running when the client sent the message.</a:t>
            </a:r>
          </a:p>
          <a:p>
            <a:pPr lvl="1">
              <a:buFont typeface="Arial" panose="020B0604020202020204" pitchFamily="34" charset="0"/>
              <a:buChar char="•"/>
            </a:pPr>
            <a:r>
              <a:rPr lang="en-US" sz="1300" dirty="0">
                <a:solidFill>
                  <a:srgbClr val="000000"/>
                </a:solidFill>
                <a:latin typeface="HP Simplified" pitchFamily="34" charset="0"/>
              </a:rPr>
              <a:t>The receiver acknowledges the successful processing of a </a:t>
            </a:r>
            <a:r>
              <a:rPr lang="en-US" sz="1300" dirty="0" smtClean="0">
                <a:solidFill>
                  <a:srgbClr val="000000"/>
                </a:solidFill>
                <a:latin typeface="HP Simplified" pitchFamily="34" charset="0"/>
              </a:rPr>
              <a:t>message.</a:t>
            </a:r>
          </a:p>
          <a:p>
            <a:pPr marL="0" indent="0">
              <a:buNone/>
            </a:pPr>
            <a:r>
              <a:rPr lang="en-US" sz="1400" b="1" dirty="0" smtClean="0">
                <a:solidFill>
                  <a:srgbClr val="000000"/>
                </a:solidFill>
                <a:latin typeface="HP Simplified" pitchFamily="34" charset="0"/>
              </a:rPr>
              <a:t>Publish/subscribe</a:t>
            </a:r>
            <a:r>
              <a:rPr lang="en-US" sz="1400" b="1" dirty="0">
                <a:solidFill>
                  <a:srgbClr val="000000"/>
                </a:solidFill>
                <a:latin typeface="HP Simplified" pitchFamily="34" charset="0"/>
              </a:rPr>
              <a:t> (pub/sub) </a:t>
            </a:r>
            <a:r>
              <a:rPr lang="en-US" sz="1400" dirty="0">
                <a:solidFill>
                  <a:srgbClr val="000000"/>
                </a:solidFill>
                <a:latin typeface="HP Simplified" pitchFamily="34" charset="0"/>
              </a:rPr>
              <a:t>product or application, clients address messages to a topic, which functions somewhat like a bulletin board. Publishers and subscribers are generally anonymous and can dynamically publish or subscribe to the content hierarchy. The system takes care of distributing the messages arriving from a topic’s multiple publishers to its multiple subscribers. Topics retain messages only as long as it takes to distribute them to current subscribers.</a:t>
            </a:r>
          </a:p>
          <a:p>
            <a:pPr lvl="1">
              <a:lnSpc>
                <a:spcPct val="100000"/>
              </a:lnSpc>
              <a:buFont typeface="Arial" panose="020B0604020202020204" pitchFamily="34" charset="0"/>
              <a:buChar char="•"/>
            </a:pPr>
            <a:r>
              <a:rPr lang="en-US" sz="1300" dirty="0" smtClean="0">
                <a:solidFill>
                  <a:srgbClr val="000000"/>
                </a:solidFill>
                <a:latin typeface="HP Simplified" pitchFamily="34" charset="0"/>
              </a:rPr>
              <a:t>Each </a:t>
            </a:r>
            <a:r>
              <a:rPr lang="en-US" sz="1300" dirty="0">
                <a:solidFill>
                  <a:srgbClr val="000000"/>
                </a:solidFill>
                <a:latin typeface="HP Simplified" pitchFamily="34" charset="0"/>
              </a:rPr>
              <a:t>message can have multiple consumers.</a:t>
            </a:r>
          </a:p>
          <a:p>
            <a:pPr lvl="1">
              <a:lnSpc>
                <a:spcPct val="100000"/>
              </a:lnSpc>
              <a:buFont typeface="Arial" panose="020B0604020202020204" pitchFamily="34" charset="0"/>
              <a:buChar char="•"/>
            </a:pPr>
            <a:r>
              <a:rPr lang="en-US" sz="1300" dirty="0">
                <a:solidFill>
                  <a:srgbClr val="000000"/>
                </a:solidFill>
                <a:latin typeface="HP Simplified" pitchFamily="34" charset="0"/>
              </a:rPr>
              <a:t>Publishers and subscribers have a timing dependency. A client that subscribes to a topic can consume only messages published after the client has created a subscription, and the subscriber must continue to be active in order for it to consume messages</a:t>
            </a:r>
            <a:r>
              <a:rPr lang="en-US" sz="1300" dirty="0" smtClean="0">
                <a:solidFill>
                  <a:srgbClr val="000000"/>
                </a:solidFill>
                <a:latin typeface="HP Simplified" pitchFamily="34" charset="0"/>
              </a:rPr>
              <a:t>.</a:t>
            </a:r>
          </a:p>
          <a:p>
            <a:pPr lvl="1">
              <a:lnSpc>
                <a:spcPct val="100000"/>
              </a:lnSpc>
              <a:buFont typeface="Arial" panose="020B0604020202020204" pitchFamily="34" charset="0"/>
              <a:buChar char="•"/>
            </a:pPr>
            <a:endParaRPr lang="en-US" sz="1300" dirty="0">
              <a:solidFill>
                <a:srgbClr val="000000"/>
              </a:solidFill>
              <a:latin typeface="HP Simplified" pitchFamily="34" charset="0"/>
            </a:endParaRPr>
          </a:p>
          <a:p>
            <a:pPr lvl="1">
              <a:buFont typeface="Arial" panose="020B0604020202020204" pitchFamily="34" charset="0"/>
              <a:buChar char="•"/>
            </a:pPr>
            <a:endParaRPr lang="en-US" sz="1300" dirty="0">
              <a:solidFill>
                <a:srgbClr val="000000"/>
              </a:solidFill>
              <a:latin typeface="HP Simplified"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516607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bwMode="auto">
          <a:xfrm>
            <a:off x="324465" y="387884"/>
            <a:ext cx="6172200" cy="51408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88" tIns="31094" rIns="62188" bIns="31094" numCol="1" rtlCol="0" anchor="t" anchorCtr="0" compatLnSpc="1">
            <a:prstTxWarp prst="textNoShape">
              <a:avLst/>
            </a:prstTxWarp>
            <a:noAutofit/>
          </a:bodyPr>
          <a:lstStyle/>
          <a:p>
            <a:r>
              <a:rPr lang="en-US" altLang="en-US" dirty="0" smtClean="0"/>
              <a:t>PTP vs PUB/SUB</a:t>
            </a:r>
            <a:endParaRPr lang="en-US" altLang="en-US" dirty="0"/>
          </a:p>
        </p:txBody>
      </p:sp>
      <p:sp>
        <p:nvSpPr>
          <p:cNvPr id="550915" name="Rectangle 3"/>
          <p:cNvSpPr>
            <a:spLocks noGrp="1" noChangeArrowheads="1"/>
          </p:cNvSpPr>
          <p:nvPr>
            <p:ph type="body" idx="1"/>
          </p:nvPr>
        </p:nvSpPr>
        <p:spPr>
          <a:xfrm>
            <a:off x="82503" y="962526"/>
            <a:ext cx="3368842" cy="3471969"/>
          </a:xfrm>
        </p:spPr>
        <p:txBody>
          <a:bodyPr>
            <a:normAutofit/>
          </a:bodyPr>
          <a:lstStyle/>
          <a:p>
            <a:endParaRPr lang="en-US" altLang="en-US" sz="1050" dirty="0">
              <a:solidFill>
                <a:schemeClr val="tx1"/>
              </a:solidFill>
              <a:latin typeface="Courier New" panose="02070309020205020404" pitchFamily="49" charset="0"/>
            </a:endParaRPr>
          </a:p>
        </p:txBody>
      </p:sp>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3" y="741353"/>
            <a:ext cx="3630099" cy="389623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531" y="741353"/>
            <a:ext cx="4019550" cy="413336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03" y="-100668"/>
            <a:ext cx="9088998" cy="5143500"/>
          </a:xfrm>
          <a:prstGeom prst="rect">
            <a:avLst/>
          </a:prstGeom>
        </p:spPr>
      </p:pic>
    </p:spTree>
    <p:extLst>
      <p:ext uri="{BB962C8B-B14F-4D97-AF65-F5344CB8AC3E}">
        <p14:creationId xmlns:p14="http://schemas.microsoft.com/office/powerpoint/2010/main" val="240415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50915">
                                            <p:txEl>
                                              <p:pRg st="0" end="0"/>
                                            </p:txEl>
                                          </p:spTgt>
                                        </p:tgtEl>
                                        <p:attrNameLst>
                                          <p:attrName>style.visibility</p:attrName>
                                        </p:attrNameLst>
                                      </p:cBhvr>
                                      <p:to>
                                        <p:strVal val="visible"/>
                                      </p:to>
                                    </p:set>
                                    <p:animEffect transition="in" filter="fade">
                                      <p:cBhvr>
                                        <p:cTn id="7" dur="500"/>
                                        <p:tgtEl>
                                          <p:spTgt spid="550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ChangeArrowheads="1"/>
          </p:cNvSpPr>
          <p:nvPr/>
        </p:nvSpPr>
        <p:spPr bwMode="auto">
          <a:xfrm>
            <a:off x="321249" y="333311"/>
            <a:ext cx="4507313" cy="5232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a:defRPr sz="2400">
                <a:solidFill>
                  <a:schemeClr val="tx1"/>
                </a:solidFill>
                <a:latin typeface="Times New Roman" panose="02020603050405020304" pitchFamily="18" charset="0"/>
              </a:defRPr>
            </a:lvl1pPr>
            <a:lvl2pPr defTabSz="912813">
              <a:defRPr sz="2400">
                <a:solidFill>
                  <a:schemeClr val="tx1"/>
                </a:solidFill>
                <a:latin typeface="Times New Roman" panose="02020603050405020304" pitchFamily="18" charset="0"/>
              </a:defRPr>
            </a:lvl2pPr>
            <a:lvl3pPr defTabSz="912813">
              <a:defRPr sz="2400">
                <a:solidFill>
                  <a:schemeClr val="tx1"/>
                </a:solidFill>
                <a:latin typeface="Times New Roman" panose="02020603050405020304" pitchFamily="18" charset="0"/>
              </a:defRPr>
            </a:lvl3pPr>
            <a:lvl4pPr defTabSz="912813">
              <a:defRPr sz="2400">
                <a:solidFill>
                  <a:schemeClr val="tx1"/>
                </a:solidFill>
                <a:latin typeface="Times New Roman" panose="02020603050405020304" pitchFamily="18" charset="0"/>
              </a:defRPr>
            </a:lvl4pPr>
            <a:lvl5pPr defTabSz="912813">
              <a:defRPr sz="2400">
                <a:solidFill>
                  <a:schemeClr val="tx1"/>
                </a:solidFill>
                <a:latin typeface="Times New Roman" panose="02020603050405020304" pitchFamily="18" charset="0"/>
              </a:defRPr>
            </a:lvl5pPr>
            <a:lvl6pPr defTabSz="912813" eaLnBrk="0" fontAlgn="base" hangingPunct="0">
              <a:spcBef>
                <a:spcPct val="0"/>
              </a:spcBef>
              <a:spcAft>
                <a:spcPct val="0"/>
              </a:spcAft>
              <a:defRPr sz="2400">
                <a:solidFill>
                  <a:schemeClr val="tx1"/>
                </a:solidFill>
                <a:latin typeface="Times New Roman" panose="02020603050405020304" pitchFamily="18" charset="0"/>
              </a:defRPr>
            </a:lvl6pPr>
            <a:lvl7pPr defTabSz="912813" eaLnBrk="0" fontAlgn="base" hangingPunct="0">
              <a:spcBef>
                <a:spcPct val="0"/>
              </a:spcBef>
              <a:spcAft>
                <a:spcPct val="0"/>
              </a:spcAft>
              <a:defRPr sz="2400">
                <a:solidFill>
                  <a:schemeClr val="tx1"/>
                </a:solidFill>
                <a:latin typeface="Times New Roman" panose="02020603050405020304" pitchFamily="18" charset="0"/>
              </a:defRPr>
            </a:lvl7pPr>
            <a:lvl8pPr defTabSz="912813" eaLnBrk="0" fontAlgn="base" hangingPunct="0">
              <a:spcBef>
                <a:spcPct val="0"/>
              </a:spcBef>
              <a:spcAft>
                <a:spcPct val="0"/>
              </a:spcAft>
              <a:defRPr sz="2400">
                <a:solidFill>
                  <a:schemeClr val="tx1"/>
                </a:solidFill>
                <a:latin typeface="Times New Roman" panose="02020603050405020304" pitchFamily="18" charset="0"/>
              </a:defRPr>
            </a:lvl8pPr>
            <a:lvl9pPr defTabSz="9128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dirty="0" smtClean="0">
                <a:solidFill>
                  <a:srgbClr val="000000"/>
                </a:solidFill>
                <a:latin typeface="HP Simplified" pitchFamily="34" charset="0"/>
                <a:ea typeface="+mj-ea"/>
                <a:cs typeface="HP Simplified" pitchFamily="34" charset="0"/>
              </a:rPr>
              <a:t>PTP vs PUB/SUB</a:t>
            </a:r>
            <a:endParaRPr lang="en-US" altLang="en-US" sz="2800" b="1" dirty="0">
              <a:solidFill>
                <a:srgbClr val="000000"/>
              </a:solidFill>
              <a:latin typeface="HP Simplified" pitchFamily="34" charset="0"/>
              <a:ea typeface="+mj-ea"/>
              <a:cs typeface="HP Simplified" pitchFamily="34" charset="0"/>
            </a:endParaRPr>
          </a:p>
        </p:txBody>
      </p:sp>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graphicFrame>
        <p:nvGraphicFramePr>
          <p:cNvPr id="4" name="Content Placeholder 3"/>
          <p:cNvGraphicFramePr>
            <a:graphicFrameLocks noGrp="1"/>
          </p:cNvGraphicFramePr>
          <p:nvPr>
            <p:ph idx="1"/>
            <p:extLst>
              <p:ext uri="{D42A27DB-BD31-4B8C-83A1-F6EECF244321}">
                <p14:modId xmlns:p14="http://schemas.microsoft.com/office/powerpoint/2010/main" val="2598983736"/>
              </p:ext>
            </p:extLst>
          </p:nvPr>
        </p:nvGraphicFramePr>
        <p:xfrm>
          <a:off x="321248" y="926606"/>
          <a:ext cx="8692122" cy="3499522"/>
        </p:xfrm>
        <a:graphic>
          <a:graphicData uri="http://schemas.openxmlformats.org/drawingml/2006/table">
            <a:tbl>
              <a:tblPr firstRow="1" bandRow="1">
                <a:tableStyleId>{073A0DAA-6AF3-43AB-8588-CEC1D06C72B9}</a:tableStyleId>
              </a:tblPr>
              <a:tblGrid>
                <a:gridCol w="4346061"/>
                <a:gridCol w="4346061"/>
              </a:tblGrid>
              <a:tr h="297177">
                <a:tc>
                  <a:txBody>
                    <a:bodyPr/>
                    <a:lstStyle/>
                    <a:p>
                      <a:pPr marL="0" marR="0" lvl="0" indent="0" algn="ctr" defTabSz="685800" rtl="0" eaLnBrk="1" fontAlgn="base" latinLnBrk="0" hangingPunct="1">
                        <a:lnSpc>
                          <a:spcPct val="100000"/>
                        </a:lnSpc>
                        <a:spcBef>
                          <a:spcPts val="0"/>
                        </a:spcBef>
                        <a:spcAft>
                          <a:spcPts val="0"/>
                        </a:spcAft>
                        <a:buClrTx/>
                        <a:buSzTx/>
                        <a:buFontTx/>
                        <a:buNone/>
                        <a:tabLst/>
                        <a:defRPr/>
                      </a:pPr>
                      <a:r>
                        <a:rPr lang="en-US" b="1" dirty="0" smtClean="0">
                          <a:effectLst/>
                          <a:latin typeface="inherit"/>
                        </a:rPr>
                        <a:t>Point-to-Point (Queue)</a:t>
                      </a:r>
                      <a:endParaRPr lang="en-US" b="0" dirty="0" smtClean="0">
                        <a:effectLst/>
                        <a:latin typeface="inherit"/>
                      </a:endParaRPr>
                    </a:p>
                  </a:txBody>
                  <a:tcPr marL="0" marR="76200">
                    <a:solidFill>
                      <a:schemeClr val="bg1">
                        <a:lumMod val="6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smtClean="0">
                          <a:effectLst/>
                          <a:latin typeface="inherit"/>
                        </a:rPr>
                        <a:t>Publish-Subscribe (Topic)</a:t>
                      </a:r>
                      <a:endParaRPr lang="en-US" b="0" dirty="0" smtClean="0">
                        <a:effectLst/>
                        <a:latin typeface="inherit"/>
                      </a:endParaRPr>
                    </a:p>
                  </a:txBody>
                  <a:tcPr>
                    <a:solidFill>
                      <a:schemeClr val="bg1">
                        <a:lumMod val="65000"/>
                      </a:schemeClr>
                    </a:solidFill>
                  </a:tcPr>
                </a:tc>
              </a:tr>
              <a:tr h="417430">
                <a:tc>
                  <a:txBody>
                    <a:bodyPr/>
                    <a:lstStyle/>
                    <a:p>
                      <a:pPr marL="0" algn="l" defTabSz="685800" rtl="0" eaLnBrk="1" fontAlgn="base" latinLnBrk="0" hangingPunct="1"/>
                      <a:r>
                        <a:rPr lang="en-US" sz="1100" kern="1200">
                          <a:solidFill>
                            <a:schemeClr val="dk1"/>
                          </a:solidFill>
                          <a:effectLst/>
                          <a:latin typeface="+mn-lt"/>
                          <a:ea typeface="+mn-ea"/>
                          <a:cs typeface="+mn-cs"/>
                        </a:rPr>
                        <a:t>Each message is addressed to a virtual channel known as Queue</a:t>
                      </a:r>
                    </a:p>
                  </a:txBody>
                  <a:tcPr marL="0" marR="76200"/>
                </a:tc>
                <a:tc>
                  <a:txBody>
                    <a:bodyPr/>
                    <a:lstStyle/>
                    <a:p>
                      <a:pPr marL="0" algn="l" defTabSz="685800" rtl="0" eaLnBrk="1" fontAlgn="base" latinLnBrk="0" hangingPunct="1"/>
                      <a:r>
                        <a:rPr lang="en-US" sz="1100" kern="1200">
                          <a:solidFill>
                            <a:schemeClr val="dk1"/>
                          </a:solidFill>
                          <a:effectLst/>
                          <a:latin typeface="+mn-lt"/>
                          <a:ea typeface="+mn-ea"/>
                          <a:cs typeface="+mn-cs"/>
                        </a:rPr>
                        <a:t>Each message is addressed to a virtual channel know as Topic</a:t>
                      </a:r>
                    </a:p>
                  </a:txBody>
                  <a:tcPr marL="0" marR="76200"/>
                </a:tc>
              </a:tr>
              <a:tr h="584402">
                <a:tc>
                  <a:txBody>
                    <a:bodyPr/>
                    <a:lstStyle/>
                    <a:p>
                      <a:pPr marL="0" algn="l" defTabSz="685800" rtl="0" eaLnBrk="1" fontAlgn="base" latinLnBrk="0" hangingPunct="1"/>
                      <a:r>
                        <a:rPr lang="en-US" sz="1100" kern="1200">
                          <a:solidFill>
                            <a:schemeClr val="dk1"/>
                          </a:solidFill>
                          <a:effectLst/>
                          <a:latin typeface="+mn-lt"/>
                          <a:ea typeface="+mn-ea"/>
                          <a:cs typeface="+mn-cs"/>
                        </a:rPr>
                        <a:t>One-to-One i.e. a message delivered by a producer is consumed by only one receiver</a:t>
                      </a:r>
                    </a:p>
                  </a:txBody>
                  <a:tcPr marL="0" marR="76200"/>
                </a:tc>
                <a:tc>
                  <a:txBody>
                    <a:bodyPr/>
                    <a:lstStyle/>
                    <a:p>
                      <a:pPr marL="0" algn="l" defTabSz="685800" rtl="0" eaLnBrk="1" fontAlgn="base" latinLnBrk="0" hangingPunct="1"/>
                      <a:r>
                        <a:rPr lang="en-US" sz="1100" kern="1200" dirty="0">
                          <a:solidFill>
                            <a:schemeClr val="dk1"/>
                          </a:solidFill>
                          <a:effectLst/>
                          <a:latin typeface="+mn-lt"/>
                          <a:ea typeface="+mn-ea"/>
                          <a:cs typeface="+mn-cs"/>
                        </a:rPr>
                        <a:t>One-to-Many i.e. a message delivered by a producer (publisher) can be consumed by zero or more receivers (subscribers)</a:t>
                      </a:r>
                    </a:p>
                  </a:txBody>
                  <a:tcPr marL="0" marR="76200"/>
                </a:tc>
              </a:tr>
              <a:tr h="417430">
                <a:tc>
                  <a:txBody>
                    <a:bodyPr/>
                    <a:lstStyle/>
                    <a:p>
                      <a:pPr marL="0" algn="l" defTabSz="685800" rtl="0" eaLnBrk="1" fontAlgn="base" latinLnBrk="0" hangingPunct="1"/>
                      <a:r>
                        <a:rPr lang="en-US" sz="1100" kern="1200">
                          <a:solidFill>
                            <a:schemeClr val="dk1"/>
                          </a:solidFill>
                          <a:effectLst/>
                          <a:latin typeface="+mn-lt"/>
                          <a:ea typeface="+mn-ea"/>
                          <a:cs typeface="+mn-cs"/>
                        </a:rPr>
                        <a:t>A queue can have multiple receivers, but each message is consumed by only one receiver</a:t>
                      </a:r>
                    </a:p>
                  </a:txBody>
                  <a:tcPr marL="0" marR="76200"/>
                </a:tc>
                <a:tc>
                  <a:txBody>
                    <a:bodyPr/>
                    <a:lstStyle/>
                    <a:p>
                      <a:pPr marL="0" algn="l" defTabSz="685800" rtl="0" eaLnBrk="1" fontAlgn="base" latinLnBrk="0" hangingPunct="1"/>
                      <a:r>
                        <a:rPr lang="en-US" sz="1100" kern="1200">
                          <a:solidFill>
                            <a:schemeClr val="dk1"/>
                          </a:solidFill>
                          <a:effectLst/>
                          <a:latin typeface="+mn-lt"/>
                          <a:ea typeface="+mn-ea"/>
                          <a:cs typeface="+mn-cs"/>
                        </a:rPr>
                        <a:t>A topic can have multiple receivers and every receiver receives a copy of each message</a:t>
                      </a:r>
                    </a:p>
                  </a:txBody>
                  <a:tcPr marL="0" marR="76200"/>
                </a:tc>
              </a:tr>
              <a:tr h="417430">
                <a:tc>
                  <a:txBody>
                    <a:bodyPr/>
                    <a:lstStyle/>
                    <a:p>
                      <a:pPr marL="0" algn="l" defTabSz="685800" rtl="0" eaLnBrk="1" fontAlgn="base" latinLnBrk="0" hangingPunct="1"/>
                      <a:r>
                        <a:rPr lang="en-US" sz="1100" kern="1200">
                          <a:solidFill>
                            <a:schemeClr val="dk1"/>
                          </a:solidFill>
                          <a:effectLst/>
                          <a:latin typeface="+mn-lt"/>
                          <a:ea typeface="+mn-ea"/>
                          <a:cs typeface="+mn-cs"/>
                        </a:rPr>
                        <a:t>Pull-based model i.e. client polls the queue for new messages and sends the request</a:t>
                      </a:r>
                    </a:p>
                  </a:txBody>
                  <a:tcPr marL="0" marR="76200"/>
                </a:tc>
                <a:tc>
                  <a:txBody>
                    <a:bodyPr/>
                    <a:lstStyle/>
                    <a:p>
                      <a:pPr marL="0" algn="l" defTabSz="685800" rtl="0" eaLnBrk="1" fontAlgn="base" latinLnBrk="0" hangingPunct="1"/>
                      <a:r>
                        <a:rPr lang="en-US" sz="1100" kern="1200">
                          <a:solidFill>
                            <a:schemeClr val="dk1"/>
                          </a:solidFill>
                          <a:effectLst/>
                          <a:latin typeface="+mn-lt"/>
                          <a:ea typeface="+mn-ea"/>
                          <a:cs typeface="+mn-cs"/>
                        </a:rPr>
                        <a:t>Push-based model i.e. messages are broadcasted to all the subscribers without them having to poll the topic</a:t>
                      </a:r>
                    </a:p>
                  </a:txBody>
                  <a:tcPr marL="0" marR="76200"/>
                </a:tc>
              </a:tr>
              <a:tr h="918347">
                <a:tc>
                  <a:txBody>
                    <a:bodyPr/>
                    <a:lstStyle/>
                    <a:p>
                      <a:pPr marL="0" algn="l" defTabSz="685800" rtl="0" eaLnBrk="1" fontAlgn="base" latinLnBrk="0" hangingPunct="1"/>
                      <a:r>
                        <a:rPr lang="en-US" sz="1100" kern="1200">
                          <a:solidFill>
                            <a:schemeClr val="dk1"/>
                          </a:solidFill>
                          <a:effectLst/>
                          <a:latin typeface="+mn-lt"/>
                          <a:ea typeface="+mn-ea"/>
                          <a:cs typeface="+mn-cs"/>
                        </a:rPr>
                        <a:t>Messages are retained in the queue until they are delivered to the receiver. The receiver can fetch the message even if it was not running when producer sent the messages.</a:t>
                      </a:r>
                    </a:p>
                  </a:txBody>
                  <a:tcPr marL="0" marR="76200"/>
                </a:tc>
                <a:tc>
                  <a:txBody>
                    <a:bodyPr/>
                    <a:lstStyle/>
                    <a:p>
                      <a:pPr marL="0" algn="l" defTabSz="685800" rtl="0" eaLnBrk="1" fontAlgn="base" latinLnBrk="0" hangingPunct="1"/>
                      <a:r>
                        <a:rPr lang="en-US" sz="1100" kern="1200" dirty="0">
                          <a:solidFill>
                            <a:schemeClr val="dk1"/>
                          </a:solidFill>
                          <a:effectLst/>
                          <a:latin typeface="+mn-lt"/>
                          <a:ea typeface="+mn-ea"/>
                          <a:cs typeface="+mn-cs"/>
                        </a:rPr>
                        <a:t>Messages are retained in the topic until they are delivered to the “current“ </a:t>
                      </a:r>
                      <a:r>
                        <a:rPr lang="en-US" sz="1100" kern="1200" dirty="0" smtClean="0">
                          <a:solidFill>
                            <a:schemeClr val="dk1"/>
                          </a:solidFill>
                          <a:effectLst/>
                          <a:latin typeface="+mn-lt"/>
                          <a:ea typeface="+mn-ea"/>
                          <a:cs typeface="+mn-cs"/>
                        </a:rPr>
                        <a:t>subscribers. There </a:t>
                      </a:r>
                      <a:r>
                        <a:rPr lang="en-US" sz="1100" kern="1200" dirty="0">
                          <a:solidFill>
                            <a:schemeClr val="dk1"/>
                          </a:solidFill>
                          <a:effectLst/>
                          <a:latin typeface="+mn-lt"/>
                          <a:ea typeface="+mn-ea"/>
                          <a:cs typeface="+mn-cs"/>
                        </a:rPr>
                        <a:t>is an option to have durable subscriptions in pub-sub model which allows the subscriber to dis-connect, reconnect again and collect the messages that were delivered when it was not active.</a:t>
                      </a:r>
                    </a:p>
                  </a:txBody>
                  <a:tcPr marL="0" marR="76200"/>
                </a:tc>
              </a:tr>
              <a:tr h="417430">
                <a:tc>
                  <a:txBody>
                    <a:bodyPr/>
                    <a:lstStyle/>
                    <a:p>
                      <a:pPr marL="0" algn="l" defTabSz="685800" rtl="0" eaLnBrk="1" fontAlgn="base" latinLnBrk="0" hangingPunct="1"/>
                      <a:r>
                        <a:rPr lang="en-US" sz="1100" kern="1200" dirty="0">
                          <a:solidFill>
                            <a:schemeClr val="dk1"/>
                          </a:solidFill>
                          <a:effectLst/>
                          <a:latin typeface="+mn-lt"/>
                          <a:ea typeface="+mn-ea"/>
                          <a:cs typeface="+mn-cs"/>
                        </a:rPr>
                        <a:t>The receiver acknowledges the successful processing of a message.</a:t>
                      </a:r>
                    </a:p>
                  </a:txBody>
                  <a:tcPr marL="0" marR="76200"/>
                </a:tc>
                <a:tc>
                  <a:txBody>
                    <a:bodyPr/>
                    <a:lstStyle/>
                    <a:p>
                      <a:pPr marL="0" algn="l" defTabSz="685800" rtl="0" eaLnBrk="1" fontAlgn="base" latinLnBrk="0" hangingPunct="1"/>
                      <a:r>
                        <a:rPr lang="en-US" sz="1100" kern="1200" dirty="0">
                          <a:solidFill>
                            <a:schemeClr val="dk1"/>
                          </a:solidFill>
                          <a:effectLst/>
                          <a:latin typeface="+mn-lt"/>
                          <a:ea typeface="+mn-ea"/>
                          <a:cs typeface="+mn-cs"/>
                        </a:rPr>
                        <a:t>Acknowledgment is optional.</a:t>
                      </a:r>
                    </a:p>
                  </a:txBody>
                  <a:tcPr marL="0" marR="76200"/>
                </a:tc>
              </a:tr>
            </a:tbl>
          </a:graphicData>
        </a:graphic>
      </p:graphicFrame>
    </p:spTree>
    <p:extLst>
      <p:ext uri="{BB962C8B-B14F-4D97-AF65-F5344CB8AC3E}">
        <p14:creationId xmlns:p14="http://schemas.microsoft.com/office/powerpoint/2010/main" val="192413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a:xfrm>
            <a:off x="457081" y="389427"/>
            <a:ext cx="8227457" cy="442471"/>
          </a:xfrm>
        </p:spPr>
        <p:txBody>
          <a:bodyPr/>
          <a:lstStyle/>
          <a:p>
            <a:r>
              <a:rPr lang="en-US" altLang="en-US" dirty="0" smtClean="0"/>
              <a:t>JMS API Programing Model</a:t>
            </a:r>
            <a:r>
              <a:rPr lang="en-US" altLang="en-US" dirty="0"/>
              <a:t>	</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788" y="774204"/>
            <a:ext cx="5802658" cy="3400425"/>
          </a:xfrm>
          <a:prstGeom prst="rect">
            <a:avLst/>
          </a:prstGeom>
        </p:spPr>
      </p:pic>
      <p:sp>
        <p:nvSpPr>
          <p:cNvPr id="10" name="Rectangle 9"/>
          <p:cNvSpPr/>
          <p:nvPr/>
        </p:nvSpPr>
        <p:spPr>
          <a:xfrm>
            <a:off x="233755" y="4251629"/>
            <a:ext cx="8779615" cy="307777"/>
          </a:xfrm>
          <a:prstGeom prst="rect">
            <a:avLst/>
          </a:prstGeom>
          <a:noFill/>
        </p:spPr>
        <p:txBody>
          <a:bodyPr wrap="square" lIns="91440" tIns="45720" rIns="91440" bIns="45720">
            <a:spAutoFit/>
          </a:bodyPr>
          <a:lstStyle/>
          <a:p>
            <a:r>
              <a:rPr lang="en-US" sz="1400" b="1" cap="none" spc="0" dirty="0" smtClean="0">
                <a:ln w="0"/>
                <a:solidFill>
                  <a:schemeClr val="accent1"/>
                </a:solidFill>
                <a:effectLst>
                  <a:outerShdw blurRad="38100" dist="25400" dir="5400000" algn="ctr" rotWithShape="0">
                    <a:srgbClr val="6E747A">
                      <a:alpha val="43000"/>
                    </a:srgbClr>
                  </a:outerShdw>
                </a:effectLst>
              </a:rPr>
              <a:t>Connection factory</a:t>
            </a:r>
            <a:r>
              <a:rPr lang="en-US" sz="1400" b="1" dirty="0" smtClean="0">
                <a:ln w="0"/>
                <a:solidFill>
                  <a:schemeClr val="accent1"/>
                </a:solidFill>
                <a:effectLst>
                  <a:outerShdw blurRad="38100" dist="25400" dir="5400000" algn="ctr" rotWithShape="0">
                    <a:srgbClr val="6E747A">
                      <a:alpha val="43000"/>
                    </a:srgbClr>
                  </a:outerShdw>
                </a:effectLst>
              </a:rPr>
              <a:t> -&gt; </a:t>
            </a:r>
            <a:r>
              <a:rPr lang="en-US" sz="1400" b="1" cap="none" spc="0" dirty="0" smtClean="0">
                <a:ln w="0"/>
                <a:solidFill>
                  <a:schemeClr val="accent1"/>
                </a:solidFill>
                <a:effectLst>
                  <a:outerShdw blurRad="38100" dist="25400" dir="5400000" algn="ctr" rotWithShape="0">
                    <a:srgbClr val="6E747A">
                      <a:alpha val="43000"/>
                    </a:srgbClr>
                  </a:outerShdw>
                </a:effectLst>
              </a:rPr>
              <a:t>Connection -&gt; session-&gt;Message Producer/Consumer -&gt; send/receive </a:t>
            </a:r>
            <a:endParaRPr lang="en-US" sz="1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79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bwMode="auto">
          <a:xfrm>
            <a:off x="357510" y="353799"/>
            <a:ext cx="7397702" cy="42040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94" tIns="31098" rIns="62194" bIns="31098" numCol="1" rtlCol="0" anchor="t" anchorCtr="0" compatLnSpc="1">
            <a:prstTxWarp prst="textNoShape">
              <a:avLst/>
            </a:prstTxWarp>
            <a:noAutofit/>
          </a:bodyPr>
          <a:lstStyle/>
          <a:p>
            <a:r>
              <a:rPr lang="en-US" altLang="en-US" dirty="0" smtClean="0"/>
              <a:t>JMS </a:t>
            </a:r>
            <a:r>
              <a:rPr lang="en-US" altLang="en-US" dirty="0"/>
              <a:t>API Programing </a:t>
            </a:r>
            <a:r>
              <a:rPr lang="en-US" altLang="en-US" dirty="0" smtClean="0"/>
              <a:t>Model - Client</a:t>
            </a:r>
            <a:endParaRPr lang="en-US" altLang="en-US" dirty="0"/>
          </a:p>
        </p:txBody>
      </p:sp>
      <p:sp>
        <p:nvSpPr>
          <p:cNvPr id="395267" name="Rectangle 3"/>
          <p:cNvSpPr>
            <a:spLocks noGrp="1" noChangeArrowheads="1"/>
          </p:cNvSpPr>
          <p:nvPr>
            <p:ph type="body" idx="1"/>
          </p:nvPr>
        </p:nvSpPr>
        <p:spPr>
          <a:xfrm>
            <a:off x="357510" y="866274"/>
            <a:ext cx="7779946" cy="3319719"/>
          </a:xfrm>
        </p:spPr>
        <p:txBody>
          <a:bodyPr>
            <a:normAutofit/>
          </a:bodyPr>
          <a:lstStyle/>
          <a:p>
            <a:pPr marL="0" indent="0">
              <a:buNone/>
            </a:pPr>
            <a:r>
              <a:rPr lang="en-US" altLang="en-US" sz="1200" b="1" dirty="0">
                <a:solidFill>
                  <a:srgbClr val="000000"/>
                </a:solidFill>
                <a:latin typeface="HP Simplified" pitchFamily="34" charset="0"/>
              </a:rPr>
              <a:t>Setting up a connection and creating a session</a:t>
            </a:r>
          </a:p>
          <a:p>
            <a:pPr>
              <a:buFont typeface="Arial" panose="020B0604020202020204" pitchFamily="34" charset="0"/>
              <a:buChar char="•"/>
            </a:pPr>
            <a:r>
              <a:rPr lang="en-US" altLang="en-US" sz="1200" dirty="0" err="1">
                <a:solidFill>
                  <a:srgbClr val="000000"/>
                </a:solidFill>
                <a:latin typeface="HP Simplified" pitchFamily="34" charset="0"/>
              </a:rPr>
              <a:t>InitialContext</a:t>
            </a:r>
            <a:r>
              <a:rPr lang="en-US" altLang="en-US" sz="1200" dirty="0">
                <a:solidFill>
                  <a:srgbClr val="000000"/>
                </a:solidFill>
                <a:latin typeface="HP Simplified" pitchFamily="34" charset="0"/>
              </a:rPr>
              <a:t> </a:t>
            </a:r>
            <a:r>
              <a:rPr lang="en-US" altLang="en-US" sz="1200" dirty="0" err="1">
                <a:solidFill>
                  <a:srgbClr val="000000"/>
                </a:solidFill>
                <a:latin typeface="HP Simplified" pitchFamily="34" charset="0"/>
              </a:rPr>
              <a:t>jndiContext</a:t>
            </a:r>
            <a:r>
              <a:rPr lang="en-US" altLang="en-US" sz="1200" dirty="0">
                <a:solidFill>
                  <a:srgbClr val="000000"/>
                </a:solidFill>
                <a:latin typeface="HP Simplified" pitchFamily="34" charset="0"/>
              </a:rPr>
              <a:t>=new </a:t>
            </a:r>
            <a:r>
              <a:rPr lang="en-US" altLang="en-US" sz="1200" dirty="0" err="1">
                <a:solidFill>
                  <a:srgbClr val="000000"/>
                </a:solidFill>
                <a:latin typeface="HP Simplified" pitchFamily="34" charset="0"/>
              </a:rPr>
              <a:t>InitialContext</a:t>
            </a:r>
            <a:r>
              <a:rPr lang="en-US" altLang="en-US" sz="1200" dirty="0">
                <a:solidFill>
                  <a:srgbClr val="000000"/>
                </a:solidFill>
                <a:latin typeface="HP Simplified" pitchFamily="34" charset="0"/>
              </a:rPr>
              <a:t>();</a:t>
            </a:r>
          </a:p>
          <a:p>
            <a:pPr>
              <a:buFont typeface="Wingdings" panose="05000000000000000000" pitchFamily="2" charset="2"/>
              <a:buNone/>
            </a:pPr>
            <a:r>
              <a:rPr lang="en-US" altLang="en-US" sz="1200" dirty="0" smtClean="0">
                <a:solidFill>
                  <a:srgbClr val="000000"/>
                </a:solidFill>
                <a:latin typeface="HP Simplified" pitchFamily="34" charset="0"/>
              </a:rPr>
              <a:t> </a:t>
            </a:r>
            <a:r>
              <a:rPr lang="en-US" altLang="en-US" sz="1200" b="1" dirty="0" smtClean="0">
                <a:solidFill>
                  <a:srgbClr val="000000"/>
                </a:solidFill>
                <a:latin typeface="HP Simplified" pitchFamily="34" charset="0"/>
              </a:rPr>
              <a:t>look </a:t>
            </a:r>
            <a:r>
              <a:rPr lang="en-US" altLang="en-US" sz="1200" b="1" dirty="0">
                <a:solidFill>
                  <a:srgbClr val="000000"/>
                </a:solidFill>
                <a:latin typeface="HP Simplified" pitchFamily="34" charset="0"/>
              </a:rPr>
              <a:t>up for the connection factory</a:t>
            </a:r>
          </a:p>
          <a:p>
            <a:pPr>
              <a:buFont typeface="Arial" panose="020B0604020202020204" pitchFamily="34" charset="0"/>
              <a:buChar char="•"/>
            </a:pPr>
            <a:r>
              <a:rPr lang="en-US" altLang="en-US" sz="1200" dirty="0" err="1">
                <a:solidFill>
                  <a:srgbClr val="000000"/>
                </a:solidFill>
                <a:latin typeface="HP Simplified" pitchFamily="34" charset="0"/>
              </a:rPr>
              <a:t>ConnectionFactory</a:t>
            </a:r>
            <a:r>
              <a:rPr lang="en-US" altLang="en-US" sz="1200" dirty="0">
                <a:solidFill>
                  <a:srgbClr val="000000"/>
                </a:solidFill>
                <a:latin typeface="HP Simplified" pitchFamily="34" charset="0"/>
              </a:rPr>
              <a:t> </a:t>
            </a:r>
            <a:r>
              <a:rPr lang="en-US" altLang="en-US" sz="1200" dirty="0" err="1">
                <a:solidFill>
                  <a:srgbClr val="000000"/>
                </a:solidFill>
                <a:latin typeface="HP Simplified" pitchFamily="34" charset="0"/>
              </a:rPr>
              <a:t>cf</a:t>
            </a:r>
            <a:r>
              <a:rPr lang="en-US" altLang="en-US" sz="1200" dirty="0">
                <a:solidFill>
                  <a:srgbClr val="000000"/>
                </a:solidFill>
                <a:latin typeface="HP Simplified" pitchFamily="34" charset="0"/>
              </a:rPr>
              <a:t>=</a:t>
            </a:r>
            <a:r>
              <a:rPr lang="en-US" altLang="en-US" sz="1200" dirty="0" err="1">
                <a:solidFill>
                  <a:srgbClr val="000000"/>
                </a:solidFill>
                <a:latin typeface="HP Simplified" pitchFamily="34" charset="0"/>
              </a:rPr>
              <a:t>jndiContext.lookup</a:t>
            </a:r>
            <a:r>
              <a:rPr lang="en-US" altLang="en-US" sz="1200" dirty="0">
                <a:solidFill>
                  <a:srgbClr val="000000"/>
                </a:solidFill>
                <a:latin typeface="HP Simplified" pitchFamily="34" charset="0"/>
              </a:rPr>
              <a:t>(</a:t>
            </a:r>
            <a:r>
              <a:rPr lang="en-US" altLang="en-US" sz="1200" dirty="0" err="1">
                <a:solidFill>
                  <a:srgbClr val="000000"/>
                </a:solidFill>
                <a:latin typeface="HP Simplified" pitchFamily="34" charset="0"/>
              </a:rPr>
              <a:t>connectionfactoryname</a:t>
            </a:r>
            <a:r>
              <a:rPr lang="en-US" altLang="en-US" sz="1200" dirty="0">
                <a:solidFill>
                  <a:srgbClr val="000000"/>
                </a:solidFill>
                <a:latin typeface="HP Simplified" pitchFamily="34" charset="0"/>
              </a:rPr>
              <a:t>);</a:t>
            </a:r>
          </a:p>
          <a:p>
            <a:pPr>
              <a:buFont typeface="Wingdings" panose="05000000000000000000" pitchFamily="2" charset="2"/>
              <a:buNone/>
            </a:pPr>
            <a:r>
              <a:rPr lang="en-US" altLang="en-US" sz="1200" b="1" dirty="0" smtClean="0">
                <a:solidFill>
                  <a:srgbClr val="000000"/>
                </a:solidFill>
                <a:latin typeface="HP Simplified" pitchFamily="34" charset="0"/>
              </a:rPr>
              <a:t>create </a:t>
            </a:r>
            <a:r>
              <a:rPr lang="en-US" altLang="en-US" sz="1200" b="1" dirty="0">
                <a:solidFill>
                  <a:srgbClr val="000000"/>
                </a:solidFill>
                <a:latin typeface="HP Simplified" pitchFamily="34" charset="0"/>
              </a:rPr>
              <a:t>a connection</a:t>
            </a:r>
          </a:p>
          <a:p>
            <a:pPr>
              <a:buFont typeface="Arial" panose="020B0604020202020204" pitchFamily="34" charset="0"/>
              <a:buChar char="•"/>
            </a:pPr>
            <a:r>
              <a:rPr lang="en-US" altLang="en-US" sz="1200" dirty="0">
                <a:solidFill>
                  <a:srgbClr val="000000"/>
                </a:solidFill>
                <a:latin typeface="HP Simplified" pitchFamily="34" charset="0"/>
              </a:rPr>
              <a:t>Connection connection=</a:t>
            </a:r>
            <a:r>
              <a:rPr lang="en-US" altLang="en-US" sz="1200" dirty="0" err="1">
                <a:solidFill>
                  <a:srgbClr val="000000"/>
                </a:solidFill>
                <a:latin typeface="HP Simplified" pitchFamily="34" charset="0"/>
              </a:rPr>
              <a:t>cf.createConnection</a:t>
            </a:r>
            <a:r>
              <a:rPr lang="en-US" altLang="en-US" sz="1200" dirty="0">
                <a:solidFill>
                  <a:srgbClr val="000000"/>
                </a:solidFill>
                <a:latin typeface="HP Simplified" pitchFamily="34" charset="0"/>
              </a:rPr>
              <a:t>();</a:t>
            </a:r>
          </a:p>
          <a:p>
            <a:pPr>
              <a:buFont typeface="Wingdings" panose="05000000000000000000" pitchFamily="2" charset="2"/>
              <a:buNone/>
            </a:pPr>
            <a:r>
              <a:rPr lang="en-US" altLang="en-US" sz="1200" b="1" dirty="0" smtClean="0">
                <a:solidFill>
                  <a:srgbClr val="000000"/>
                </a:solidFill>
                <a:latin typeface="HP Simplified" pitchFamily="34" charset="0"/>
              </a:rPr>
              <a:t>create </a:t>
            </a:r>
            <a:r>
              <a:rPr lang="en-US" altLang="en-US" sz="1200" b="1" dirty="0">
                <a:solidFill>
                  <a:srgbClr val="000000"/>
                </a:solidFill>
                <a:latin typeface="HP Simplified" pitchFamily="34" charset="0"/>
              </a:rPr>
              <a:t>a session</a:t>
            </a:r>
          </a:p>
          <a:p>
            <a:pPr>
              <a:buFont typeface="Arial" panose="020B0604020202020204" pitchFamily="34" charset="0"/>
              <a:buChar char="•"/>
            </a:pPr>
            <a:r>
              <a:rPr lang="en-US" altLang="en-US" sz="1200" dirty="0">
                <a:solidFill>
                  <a:srgbClr val="000000"/>
                </a:solidFill>
                <a:latin typeface="HP Simplified" pitchFamily="34" charset="0"/>
              </a:rPr>
              <a:t>Session session=</a:t>
            </a:r>
            <a:r>
              <a:rPr lang="en-US" altLang="en-US" sz="1200" dirty="0" err="1">
                <a:solidFill>
                  <a:srgbClr val="000000"/>
                </a:solidFill>
                <a:latin typeface="HP Simplified" pitchFamily="34" charset="0"/>
              </a:rPr>
              <a:t>connection.createSession</a:t>
            </a:r>
            <a:r>
              <a:rPr lang="en-US" altLang="en-US" sz="1200" dirty="0">
                <a:solidFill>
                  <a:srgbClr val="000000"/>
                </a:solidFill>
                <a:latin typeface="HP Simplified" pitchFamily="34" charset="0"/>
              </a:rPr>
              <a:t>(</a:t>
            </a:r>
            <a:r>
              <a:rPr lang="en-US" altLang="en-US" sz="1200" dirty="0" err="1">
                <a:solidFill>
                  <a:srgbClr val="000000"/>
                </a:solidFill>
                <a:latin typeface="HP Simplified" pitchFamily="34" charset="0"/>
              </a:rPr>
              <a:t>false,Session.AUTO_ACKNOWLEDGE</a:t>
            </a:r>
            <a:r>
              <a:rPr lang="en-US" altLang="en-US" sz="1200" dirty="0">
                <a:solidFill>
                  <a:srgbClr val="000000"/>
                </a:solidFill>
                <a:latin typeface="HP Simplified" pitchFamily="34" charset="0"/>
              </a:rPr>
              <a:t>);</a:t>
            </a:r>
          </a:p>
          <a:p>
            <a:pPr>
              <a:buFont typeface="Wingdings" panose="05000000000000000000" pitchFamily="2" charset="2"/>
              <a:buNone/>
            </a:pPr>
            <a:r>
              <a:rPr lang="en-US" altLang="en-US" sz="1200" b="1" dirty="0" smtClean="0">
                <a:solidFill>
                  <a:srgbClr val="000000"/>
                </a:solidFill>
                <a:latin typeface="HP Simplified" pitchFamily="34" charset="0"/>
              </a:rPr>
              <a:t>create </a:t>
            </a:r>
            <a:r>
              <a:rPr lang="en-US" altLang="en-US" sz="1200" b="1" dirty="0">
                <a:solidFill>
                  <a:srgbClr val="000000"/>
                </a:solidFill>
                <a:latin typeface="HP Simplified" pitchFamily="34" charset="0"/>
              </a:rPr>
              <a:t>a destination object</a:t>
            </a:r>
          </a:p>
          <a:p>
            <a:pPr>
              <a:buFont typeface="Arial" panose="020B0604020202020204" pitchFamily="34" charset="0"/>
              <a:buChar char="•"/>
            </a:pPr>
            <a:r>
              <a:rPr lang="en-US" altLang="en-US" sz="1200" dirty="0">
                <a:solidFill>
                  <a:srgbClr val="000000"/>
                </a:solidFill>
                <a:latin typeface="HP Simplified" pitchFamily="34" charset="0"/>
              </a:rPr>
              <a:t>Destination dest1=(Queue) </a:t>
            </a:r>
            <a:r>
              <a:rPr lang="en-US" altLang="en-US" sz="1200" dirty="0" err="1">
                <a:solidFill>
                  <a:srgbClr val="000000"/>
                </a:solidFill>
                <a:latin typeface="HP Simplified" pitchFamily="34" charset="0"/>
              </a:rPr>
              <a:t>jndiContext.lookup</a:t>
            </a:r>
            <a:r>
              <a:rPr lang="en-US" altLang="en-US" sz="1200" dirty="0">
                <a:solidFill>
                  <a:srgbClr val="000000"/>
                </a:solidFill>
                <a:latin typeface="HP Simplified" pitchFamily="34" charset="0"/>
              </a:rPr>
              <a:t>(“/</a:t>
            </a:r>
            <a:r>
              <a:rPr lang="en-US" altLang="en-US" sz="1200" dirty="0" err="1">
                <a:solidFill>
                  <a:srgbClr val="000000"/>
                </a:solidFill>
                <a:latin typeface="HP Simplified" pitchFamily="34" charset="0"/>
              </a:rPr>
              <a:t>jms</a:t>
            </a:r>
            <a:r>
              <a:rPr lang="en-US" altLang="en-US" sz="1200" dirty="0">
                <a:solidFill>
                  <a:srgbClr val="000000"/>
                </a:solidFill>
                <a:latin typeface="HP Simplified" pitchFamily="34" charset="0"/>
              </a:rPr>
              <a:t>/</a:t>
            </a:r>
            <a:r>
              <a:rPr lang="en-US" altLang="en-US" sz="1200" dirty="0" err="1">
                <a:solidFill>
                  <a:srgbClr val="000000"/>
                </a:solidFill>
                <a:latin typeface="HP Simplified" pitchFamily="34" charset="0"/>
              </a:rPr>
              <a:t>myQueue</a:t>
            </a:r>
            <a:r>
              <a:rPr lang="en-US" altLang="en-US" sz="1200" dirty="0">
                <a:solidFill>
                  <a:srgbClr val="000000"/>
                </a:solidFill>
                <a:latin typeface="HP Simplified" pitchFamily="34" charset="0"/>
              </a:rPr>
              <a:t>”); //for </a:t>
            </a:r>
            <a:r>
              <a:rPr lang="en-US" altLang="en-US" sz="1200" dirty="0" err="1">
                <a:solidFill>
                  <a:srgbClr val="000000"/>
                </a:solidFill>
                <a:latin typeface="HP Simplified" pitchFamily="34" charset="0"/>
              </a:rPr>
              <a:t>PointToPoint</a:t>
            </a:r>
            <a:endParaRPr lang="en-US" altLang="en-US" sz="1200" dirty="0">
              <a:solidFill>
                <a:srgbClr val="000000"/>
              </a:solidFill>
              <a:latin typeface="HP Simplified" pitchFamily="34" charset="0"/>
            </a:endParaRPr>
          </a:p>
          <a:p>
            <a:pPr>
              <a:buFont typeface="Arial" panose="020B0604020202020204" pitchFamily="34" charset="0"/>
              <a:buChar char="•"/>
            </a:pPr>
            <a:r>
              <a:rPr lang="en-US" altLang="en-US" sz="1200" dirty="0">
                <a:solidFill>
                  <a:srgbClr val="000000"/>
                </a:solidFill>
                <a:latin typeface="HP Simplified" pitchFamily="34" charset="0"/>
              </a:rPr>
              <a:t>Destination dest2=(Topic)</a:t>
            </a:r>
            <a:r>
              <a:rPr lang="en-US" altLang="en-US" sz="1200" dirty="0" err="1">
                <a:solidFill>
                  <a:srgbClr val="000000"/>
                </a:solidFill>
                <a:latin typeface="HP Simplified" pitchFamily="34" charset="0"/>
              </a:rPr>
              <a:t>jndiContext.lookup</a:t>
            </a:r>
            <a:r>
              <a:rPr lang="en-US" altLang="en-US" sz="1200" dirty="0">
                <a:solidFill>
                  <a:srgbClr val="000000"/>
                </a:solidFill>
                <a:latin typeface="HP Simplified" pitchFamily="34" charset="0"/>
              </a:rPr>
              <a:t>(“/</a:t>
            </a:r>
            <a:r>
              <a:rPr lang="en-US" altLang="en-US" sz="1200" dirty="0" err="1">
                <a:solidFill>
                  <a:srgbClr val="000000"/>
                </a:solidFill>
                <a:latin typeface="HP Simplified" pitchFamily="34" charset="0"/>
              </a:rPr>
              <a:t>jms</a:t>
            </a:r>
            <a:r>
              <a:rPr lang="en-US" altLang="en-US" sz="1200" dirty="0">
                <a:solidFill>
                  <a:srgbClr val="000000"/>
                </a:solidFill>
                <a:latin typeface="HP Simplified" pitchFamily="34" charset="0"/>
              </a:rPr>
              <a:t>/</a:t>
            </a:r>
            <a:r>
              <a:rPr lang="en-US" altLang="en-US" sz="1200" dirty="0" err="1">
                <a:solidFill>
                  <a:srgbClr val="000000"/>
                </a:solidFill>
                <a:latin typeface="HP Simplified" pitchFamily="34" charset="0"/>
              </a:rPr>
              <a:t>myTopic</a:t>
            </a:r>
            <a:r>
              <a:rPr lang="en-US" altLang="en-US" sz="1200" dirty="0">
                <a:solidFill>
                  <a:srgbClr val="000000"/>
                </a:solidFill>
                <a:latin typeface="HP Simplified" pitchFamily="34" charset="0"/>
              </a:rPr>
              <a:t>”); //for publish-subscribe</a:t>
            </a:r>
          </a:p>
        </p:txBody>
      </p:sp>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8" name="Rectangle 7"/>
          <p:cNvSpPr/>
          <p:nvPr/>
        </p:nvSpPr>
        <p:spPr>
          <a:xfrm>
            <a:off x="233755" y="4251629"/>
            <a:ext cx="8779615" cy="307777"/>
          </a:xfrm>
          <a:prstGeom prst="rect">
            <a:avLst/>
          </a:prstGeom>
          <a:noFill/>
        </p:spPr>
        <p:txBody>
          <a:bodyPr wrap="square" lIns="91440" tIns="45720" rIns="91440" bIns="45720">
            <a:spAutoFit/>
          </a:bodyPr>
          <a:lstStyle/>
          <a:p>
            <a:r>
              <a:rPr lang="en-US" sz="1400" b="1" cap="none" spc="0" dirty="0" smtClean="0">
                <a:ln w="0"/>
                <a:solidFill>
                  <a:schemeClr val="accent1"/>
                </a:solidFill>
                <a:effectLst>
                  <a:outerShdw blurRad="38100" dist="25400" dir="5400000" algn="ctr" rotWithShape="0">
                    <a:srgbClr val="6E747A">
                      <a:alpha val="43000"/>
                    </a:srgbClr>
                  </a:outerShdw>
                </a:effectLst>
              </a:rPr>
              <a:t>Connection factory</a:t>
            </a:r>
            <a:r>
              <a:rPr lang="en-US" sz="1400" b="1" dirty="0" smtClean="0">
                <a:ln w="0"/>
                <a:solidFill>
                  <a:schemeClr val="accent1"/>
                </a:solidFill>
                <a:effectLst>
                  <a:outerShdw blurRad="38100" dist="25400" dir="5400000" algn="ctr" rotWithShape="0">
                    <a:srgbClr val="6E747A">
                      <a:alpha val="43000"/>
                    </a:srgbClr>
                  </a:outerShdw>
                </a:effectLst>
              </a:rPr>
              <a:t> -&gt; </a:t>
            </a:r>
            <a:r>
              <a:rPr lang="en-US" sz="1400" b="1" cap="none" spc="0" dirty="0" smtClean="0">
                <a:ln w="0"/>
                <a:solidFill>
                  <a:schemeClr val="accent1"/>
                </a:solidFill>
                <a:effectLst>
                  <a:outerShdw blurRad="38100" dist="25400" dir="5400000" algn="ctr" rotWithShape="0">
                    <a:srgbClr val="6E747A">
                      <a:alpha val="43000"/>
                    </a:srgbClr>
                  </a:outerShdw>
                </a:effectLst>
              </a:rPr>
              <a:t>Connection -&gt; session-&gt;Message Producer/Consumer -&gt; send/receive </a:t>
            </a:r>
            <a:endParaRPr lang="en-US" sz="1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05542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bwMode="auto">
          <a:xfrm>
            <a:off x="427622" y="412512"/>
            <a:ext cx="6172849" cy="39876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94" tIns="31098" rIns="62194" bIns="31098" numCol="1" rtlCol="0" anchor="t" anchorCtr="0" compatLnSpc="1">
            <a:prstTxWarp prst="textNoShape">
              <a:avLst/>
            </a:prstTxWarp>
            <a:noAutofit/>
          </a:bodyPr>
          <a:lstStyle/>
          <a:p>
            <a:pPr>
              <a:spcBef>
                <a:spcPts val="0"/>
              </a:spcBef>
              <a:spcAft>
                <a:spcPts val="400"/>
              </a:spcAft>
              <a:buSzPct val="100000"/>
            </a:pPr>
            <a:r>
              <a:rPr lang="en-US" altLang="en-US" dirty="0"/>
              <a:t>JMS API Programing </a:t>
            </a:r>
            <a:r>
              <a:rPr lang="en-US" altLang="en-US" dirty="0" smtClean="0"/>
              <a:t>Model –Producer </a:t>
            </a:r>
            <a:endParaRPr lang="en-US" altLang="en-US" sz="1800" b="0" dirty="0">
              <a:solidFill>
                <a:schemeClr val="tx1"/>
              </a:solidFill>
              <a:ea typeface="+mn-ea"/>
            </a:endParaRPr>
          </a:p>
        </p:txBody>
      </p:sp>
      <p:sp>
        <p:nvSpPr>
          <p:cNvPr id="502787" name="Rectangle 3"/>
          <p:cNvSpPr>
            <a:spLocks noGrp="1" noChangeArrowheads="1"/>
          </p:cNvSpPr>
          <p:nvPr>
            <p:ph type="body" idx="1"/>
          </p:nvPr>
        </p:nvSpPr>
        <p:spPr>
          <a:xfrm>
            <a:off x="508763" y="999110"/>
            <a:ext cx="7904419" cy="3219768"/>
          </a:xfrm>
        </p:spPr>
        <p:txBody>
          <a:bodyPr>
            <a:normAutofit/>
          </a:bodyPr>
          <a:lstStyle/>
          <a:p>
            <a:pPr marL="12700" indent="0" defTabSz="457200">
              <a:buNone/>
            </a:pPr>
            <a:r>
              <a:rPr lang="en-US" altLang="en-US" sz="1200" b="1" dirty="0">
                <a:solidFill>
                  <a:srgbClr val="000000"/>
                </a:solidFill>
                <a:latin typeface="HP Simplified" pitchFamily="34" charset="0"/>
              </a:rPr>
              <a:t>Setup connection and create a session</a:t>
            </a:r>
          </a:p>
          <a:p>
            <a:pPr marL="12700" indent="0" defTabSz="457200">
              <a:buNone/>
            </a:pPr>
            <a:r>
              <a:rPr lang="en-US" altLang="en-US" sz="1200" b="1" dirty="0">
                <a:solidFill>
                  <a:srgbClr val="000000"/>
                </a:solidFill>
                <a:latin typeface="HP Simplified" pitchFamily="34" charset="0"/>
              </a:rPr>
              <a:t>Creating producer</a:t>
            </a:r>
          </a:p>
          <a:p>
            <a:pPr marL="184150" indent="-171450" defTabSz="457200">
              <a:buFont typeface="Arial" panose="020B0604020202020204" pitchFamily="34" charset="0"/>
              <a:buChar char="•"/>
            </a:pPr>
            <a:r>
              <a:rPr lang="en-US" altLang="en-US" sz="1200" dirty="0" err="1">
                <a:solidFill>
                  <a:srgbClr val="000000"/>
                </a:solidFill>
                <a:latin typeface="HP Simplified" pitchFamily="34" charset="0"/>
              </a:rPr>
              <a:t>MessageProducer</a:t>
            </a:r>
            <a:r>
              <a:rPr lang="en-US" altLang="en-US" sz="1200" dirty="0">
                <a:solidFill>
                  <a:srgbClr val="000000"/>
                </a:solidFill>
                <a:latin typeface="HP Simplified" pitchFamily="34" charset="0"/>
              </a:rPr>
              <a:t> producer=</a:t>
            </a:r>
            <a:r>
              <a:rPr lang="en-US" altLang="en-US" sz="1200" dirty="0" err="1">
                <a:solidFill>
                  <a:srgbClr val="000000"/>
                </a:solidFill>
                <a:latin typeface="HP Simplified" pitchFamily="34" charset="0"/>
              </a:rPr>
              <a:t>session.createProducer</a:t>
            </a:r>
            <a:r>
              <a:rPr lang="en-US" altLang="en-US" sz="1200" dirty="0">
                <a:solidFill>
                  <a:srgbClr val="000000"/>
                </a:solidFill>
                <a:latin typeface="HP Simplified" pitchFamily="34" charset="0"/>
              </a:rPr>
              <a:t>(dest1);</a:t>
            </a:r>
          </a:p>
          <a:p>
            <a:pPr marL="12700" indent="0" defTabSz="457200">
              <a:buNone/>
            </a:pPr>
            <a:r>
              <a:rPr lang="en-US" altLang="en-US" sz="1200" b="1" dirty="0">
                <a:solidFill>
                  <a:srgbClr val="000000"/>
                </a:solidFill>
                <a:latin typeface="HP Simplified" pitchFamily="34" charset="0"/>
              </a:rPr>
              <a:t>Send a message</a:t>
            </a:r>
          </a:p>
          <a:p>
            <a:pPr marL="184150" indent="-171450" defTabSz="457200">
              <a:buFont typeface="Arial" panose="020B0604020202020204" pitchFamily="34" charset="0"/>
              <a:buChar char="•"/>
            </a:pPr>
            <a:r>
              <a:rPr lang="en-US" altLang="en-US" sz="1200" dirty="0" smtClean="0">
                <a:solidFill>
                  <a:srgbClr val="000000"/>
                </a:solidFill>
                <a:latin typeface="HP Simplified" pitchFamily="34" charset="0"/>
              </a:rPr>
              <a:t>Message </a:t>
            </a:r>
            <a:r>
              <a:rPr lang="en-US" altLang="en-US" sz="1200" dirty="0">
                <a:solidFill>
                  <a:srgbClr val="000000"/>
                </a:solidFill>
                <a:latin typeface="HP Simplified" pitchFamily="34" charset="0"/>
              </a:rPr>
              <a:t>m=</a:t>
            </a:r>
            <a:r>
              <a:rPr lang="en-US" altLang="en-US" sz="1200" dirty="0" err="1">
                <a:solidFill>
                  <a:srgbClr val="000000"/>
                </a:solidFill>
                <a:latin typeface="HP Simplified" pitchFamily="34" charset="0"/>
              </a:rPr>
              <a:t>session.createTextMessage</a:t>
            </a:r>
            <a:r>
              <a:rPr lang="en-US" altLang="en-US" sz="1200" dirty="0">
                <a:solidFill>
                  <a:srgbClr val="000000"/>
                </a:solidFill>
                <a:latin typeface="HP Simplified" pitchFamily="34" charset="0"/>
              </a:rPr>
              <a:t>();</a:t>
            </a:r>
          </a:p>
          <a:p>
            <a:pPr marL="184150" indent="-171450" defTabSz="457200">
              <a:buFont typeface="Arial" panose="020B0604020202020204" pitchFamily="34" charset="0"/>
              <a:buChar char="•"/>
            </a:pPr>
            <a:r>
              <a:rPr lang="en-US" altLang="en-US" sz="1200" dirty="0" err="1" smtClean="0">
                <a:solidFill>
                  <a:srgbClr val="000000"/>
                </a:solidFill>
                <a:latin typeface="HP Simplified" pitchFamily="34" charset="0"/>
              </a:rPr>
              <a:t>m.setText</a:t>
            </a:r>
            <a:r>
              <a:rPr lang="en-US" altLang="en-US" sz="1200" dirty="0">
                <a:solidFill>
                  <a:srgbClr val="000000"/>
                </a:solidFill>
                <a:latin typeface="HP Simplified" pitchFamily="34" charset="0"/>
              </a:rPr>
              <a:t>(“just another message”);</a:t>
            </a:r>
          </a:p>
          <a:p>
            <a:pPr marL="184150" indent="-171450" defTabSz="457200">
              <a:buFont typeface="Arial" panose="020B0604020202020204" pitchFamily="34" charset="0"/>
              <a:buChar char="•"/>
            </a:pPr>
            <a:r>
              <a:rPr lang="en-US" altLang="en-US" sz="1200" dirty="0" err="1" smtClean="0">
                <a:solidFill>
                  <a:srgbClr val="000000"/>
                </a:solidFill>
                <a:latin typeface="HP Simplified" pitchFamily="34" charset="0"/>
              </a:rPr>
              <a:t>producer.send</a:t>
            </a:r>
            <a:r>
              <a:rPr lang="en-US" altLang="en-US" sz="1200" dirty="0" smtClean="0">
                <a:solidFill>
                  <a:srgbClr val="000000"/>
                </a:solidFill>
                <a:latin typeface="HP Simplified" pitchFamily="34" charset="0"/>
              </a:rPr>
              <a:t>(m</a:t>
            </a:r>
            <a:r>
              <a:rPr lang="en-US" altLang="en-US" sz="1200" dirty="0">
                <a:solidFill>
                  <a:srgbClr val="000000"/>
                </a:solidFill>
                <a:latin typeface="HP Simplified" pitchFamily="34" charset="0"/>
              </a:rPr>
              <a:t>);</a:t>
            </a:r>
          </a:p>
          <a:p>
            <a:pPr marL="12700" indent="0" defTabSz="457200">
              <a:buNone/>
            </a:pPr>
            <a:r>
              <a:rPr lang="en-US" altLang="en-US" sz="1200" b="1" dirty="0">
                <a:solidFill>
                  <a:srgbClr val="000000"/>
                </a:solidFill>
                <a:latin typeface="HP Simplified" pitchFamily="34" charset="0"/>
              </a:rPr>
              <a:t>Closing the connection</a:t>
            </a:r>
          </a:p>
          <a:p>
            <a:pPr marL="184150" indent="-171450" defTabSz="457200">
              <a:buFont typeface="Arial" panose="020B0604020202020204" pitchFamily="34" charset="0"/>
              <a:buChar char="•"/>
            </a:pPr>
            <a:r>
              <a:rPr lang="en-US" altLang="en-US" sz="1200" dirty="0" err="1" smtClean="0">
                <a:solidFill>
                  <a:srgbClr val="000000"/>
                </a:solidFill>
                <a:latin typeface="HP Simplified" pitchFamily="34" charset="0"/>
              </a:rPr>
              <a:t>connection.close</a:t>
            </a:r>
            <a:r>
              <a:rPr lang="en-US" altLang="en-US" sz="1200" dirty="0">
                <a:solidFill>
                  <a:srgbClr val="000000"/>
                </a:solidFill>
                <a:latin typeface="HP Simplified" pitchFamily="34" charset="0"/>
              </a:rPr>
              <a:t>();</a:t>
            </a:r>
          </a:p>
        </p:txBody>
      </p:sp>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8" name="Rectangle 7"/>
          <p:cNvSpPr/>
          <p:nvPr/>
        </p:nvSpPr>
        <p:spPr>
          <a:xfrm>
            <a:off x="233755" y="4251629"/>
            <a:ext cx="8779615" cy="307777"/>
          </a:xfrm>
          <a:prstGeom prst="rect">
            <a:avLst/>
          </a:prstGeom>
          <a:noFill/>
        </p:spPr>
        <p:txBody>
          <a:bodyPr wrap="square" lIns="91440" tIns="45720" rIns="91440" bIns="45720">
            <a:spAutoFit/>
          </a:bodyPr>
          <a:lstStyle/>
          <a:p>
            <a:r>
              <a:rPr lang="en-US" sz="1400" b="1" cap="none" spc="0" dirty="0" smtClean="0">
                <a:ln w="0"/>
                <a:solidFill>
                  <a:schemeClr val="accent1"/>
                </a:solidFill>
                <a:effectLst>
                  <a:outerShdw blurRad="38100" dist="25400" dir="5400000" algn="ctr" rotWithShape="0">
                    <a:srgbClr val="6E747A">
                      <a:alpha val="43000"/>
                    </a:srgbClr>
                  </a:outerShdw>
                </a:effectLst>
              </a:rPr>
              <a:t>Connection factory</a:t>
            </a:r>
            <a:r>
              <a:rPr lang="en-US" sz="1400" b="1" dirty="0" smtClean="0">
                <a:ln w="0"/>
                <a:solidFill>
                  <a:schemeClr val="accent1"/>
                </a:solidFill>
                <a:effectLst>
                  <a:outerShdw blurRad="38100" dist="25400" dir="5400000" algn="ctr" rotWithShape="0">
                    <a:srgbClr val="6E747A">
                      <a:alpha val="43000"/>
                    </a:srgbClr>
                  </a:outerShdw>
                </a:effectLst>
              </a:rPr>
              <a:t> -&gt; </a:t>
            </a:r>
            <a:r>
              <a:rPr lang="en-US" sz="1400" b="1" cap="none" spc="0" dirty="0" smtClean="0">
                <a:ln w="0"/>
                <a:solidFill>
                  <a:schemeClr val="accent1"/>
                </a:solidFill>
                <a:effectLst>
                  <a:outerShdw blurRad="38100" dist="25400" dir="5400000" algn="ctr" rotWithShape="0">
                    <a:srgbClr val="6E747A">
                      <a:alpha val="43000"/>
                    </a:srgbClr>
                  </a:outerShdw>
                </a:effectLst>
              </a:rPr>
              <a:t>Connection -&gt; session-&gt;Message Producer/Consumer -&gt; send/receive </a:t>
            </a:r>
            <a:endParaRPr lang="en-US" sz="1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07806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p:txBody>
          <a:bodyPr/>
          <a:lstStyle/>
          <a:p>
            <a:r>
              <a:rPr lang="en-US" altLang="en-US" dirty="0" smtClean="0"/>
              <a:t>JMS </a:t>
            </a:r>
            <a:r>
              <a:rPr lang="en-US" altLang="en-US" dirty="0"/>
              <a:t>API Programing Model </a:t>
            </a:r>
            <a:r>
              <a:rPr lang="en-US" altLang="en-US" dirty="0" smtClean="0"/>
              <a:t>– Consumer (</a:t>
            </a:r>
            <a:r>
              <a:rPr lang="en-US" altLang="en-US" dirty="0"/>
              <a:t>Synchronous)</a:t>
            </a:r>
          </a:p>
        </p:txBody>
      </p:sp>
      <p:sp>
        <p:nvSpPr>
          <p:cNvPr id="83971" name="Rectangle 1027"/>
          <p:cNvSpPr>
            <a:spLocks noGrp="1" noChangeArrowheads="1"/>
          </p:cNvSpPr>
          <p:nvPr>
            <p:ph type="body" idx="1"/>
          </p:nvPr>
        </p:nvSpPr>
        <p:spPr>
          <a:xfrm>
            <a:off x="457081" y="936745"/>
            <a:ext cx="8227338" cy="3428999"/>
          </a:xfrm>
        </p:spPr>
        <p:txBody>
          <a:bodyPr/>
          <a:lstStyle/>
          <a:p>
            <a:pPr marL="0" indent="0">
              <a:buNone/>
            </a:pPr>
            <a:r>
              <a:rPr lang="en-US" altLang="en-US" sz="1200" b="1" dirty="0">
                <a:solidFill>
                  <a:srgbClr val="000000"/>
                </a:solidFill>
                <a:latin typeface="HP Simplified" pitchFamily="34" charset="0"/>
              </a:rPr>
              <a:t>Setup connection and create a </a:t>
            </a:r>
            <a:r>
              <a:rPr lang="en-US" altLang="en-US" sz="1200" b="1" dirty="0" smtClean="0">
                <a:solidFill>
                  <a:srgbClr val="000000"/>
                </a:solidFill>
                <a:latin typeface="HP Simplified" pitchFamily="34" charset="0"/>
              </a:rPr>
              <a:t>session</a:t>
            </a:r>
            <a:endParaRPr lang="en-US" altLang="en-US" sz="1200" b="1" dirty="0">
              <a:solidFill>
                <a:srgbClr val="000000"/>
              </a:solidFill>
              <a:latin typeface="HP Simplified" pitchFamily="34" charset="0"/>
            </a:endParaRPr>
          </a:p>
          <a:p>
            <a:pPr marL="0" indent="0">
              <a:buNone/>
            </a:pPr>
            <a:r>
              <a:rPr lang="en-US" altLang="en-US" sz="1200" b="1" dirty="0">
                <a:solidFill>
                  <a:srgbClr val="000000"/>
                </a:solidFill>
                <a:latin typeface="HP Simplified" pitchFamily="34" charset="0"/>
              </a:rPr>
              <a:t>Creating consumer</a:t>
            </a:r>
          </a:p>
          <a:p>
            <a:pPr>
              <a:buFont typeface="Arial" panose="020B0604020202020204" pitchFamily="34" charset="0"/>
              <a:buChar char="•"/>
            </a:pPr>
            <a:r>
              <a:rPr lang="en-US" altLang="en-US" sz="1200" dirty="0" err="1" smtClean="0">
                <a:solidFill>
                  <a:srgbClr val="000000"/>
                </a:solidFill>
                <a:latin typeface="HP Simplified" pitchFamily="34" charset="0"/>
              </a:rPr>
              <a:t>MessageConsumer</a:t>
            </a:r>
            <a:r>
              <a:rPr lang="en-US" altLang="en-US" sz="1200" dirty="0" smtClean="0">
                <a:solidFill>
                  <a:srgbClr val="000000"/>
                </a:solidFill>
                <a:latin typeface="HP Simplified" pitchFamily="34" charset="0"/>
              </a:rPr>
              <a:t> </a:t>
            </a:r>
            <a:r>
              <a:rPr lang="en-US" altLang="en-US" sz="1200" dirty="0">
                <a:solidFill>
                  <a:srgbClr val="000000"/>
                </a:solidFill>
                <a:latin typeface="HP Simplified" pitchFamily="34" charset="0"/>
              </a:rPr>
              <a:t>consumer=</a:t>
            </a:r>
            <a:r>
              <a:rPr lang="en-US" altLang="en-US" sz="1200" dirty="0" err="1">
                <a:solidFill>
                  <a:srgbClr val="000000"/>
                </a:solidFill>
                <a:latin typeface="HP Simplified" pitchFamily="34" charset="0"/>
              </a:rPr>
              <a:t>session.createConsumer</a:t>
            </a:r>
            <a:r>
              <a:rPr lang="en-US" altLang="en-US" sz="1200" dirty="0">
                <a:solidFill>
                  <a:srgbClr val="000000"/>
                </a:solidFill>
                <a:latin typeface="HP Simplified" pitchFamily="34" charset="0"/>
              </a:rPr>
              <a:t>(dest1</a:t>
            </a:r>
            <a:r>
              <a:rPr lang="en-US" altLang="en-US" sz="1200" dirty="0" smtClean="0">
                <a:solidFill>
                  <a:srgbClr val="000000"/>
                </a:solidFill>
                <a:latin typeface="HP Simplified" pitchFamily="34" charset="0"/>
              </a:rPr>
              <a:t>);</a:t>
            </a:r>
            <a:endParaRPr lang="en-US" altLang="en-US" sz="1200" dirty="0">
              <a:solidFill>
                <a:srgbClr val="000000"/>
              </a:solidFill>
              <a:latin typeface="HP Simplified" pitchFamily="34" charset="0"/>
            </a:endParaRPr>
          </a:p>
          <a:p>
            <a:pPr marL="0" indent="0">
              <a:buNone/>
            </a:pPr>
            <a:r>
              <a:rPr lang="en-US" altLang="en-US" sz="1200" b="1" dirty="0">
                <a:solidFill>
                  <a:srgbClr val="000000"/>
                </a:solidFill>
                <a:latin typeface="HP Simplified" pitchFamily="34" charset="0"/>
              </a:rPr>
              <a:t>Start receiving messages</a:t>
            </a:r>
          </a:p>
          <a:p>
            <a:pPr>
              <a:buFont typeface="Arial" panose="020B0604020202020204" pitchFamily="34" charset="0"/>
              <a:buChar char="•"/>
            </a:pPr>
            <a:r>
              <a:rPr lang="en-US" altLang="en-US" sz="1200" dirty="0" err="1" smtClean="0">
                <a:solidFill>
                  <a:srgbClr val="000000"/>
                </a:solidFill>
                <a:latin typeface="HP Simplified" pitchFamily="34" charset="0"/>
              </a:rPr>
              <a:t>connection.start</a:t>
            </a:r>
            <a:r>
              <a:rPr lang="en-US" altLang="en-US" sz="1200" dirty="0">
                <a:solidFill>
                  <a:srgbClr val="000000"/>
                </a:solidFill>
                <a:latin typeface="HP Simplified" pitchFamily="34" charset="0"/>
              </a:rPr>
              <a:t>();</a:t>
            </a:r>
          </a:p>
          <a:p>
            <a:pPr>
              <a:buFont typeface="Arial" panose="020B0604020202020204" pitchFamily="34" charset="0"/>
              <a:buChar char="•"/>
            </a:pPr>
            <a:r>
              <a:rPr lang="en-US" altLang="en-US" sz="1200" dirty="0" smtClean="0">
                <a:solidFill>
                  <a:srgbClr val="000000"/>
                </a:solidFill>
                <a:latin typeface="HP Simplified" pitchFamily="34" charset="0"/>
              </a:rPr>
              <a:t>Message </a:t>
            </a:r>
            <a:r>
              <a:rPr lang="en-US" altLang="en-US" sz="1200" dirty="0">
                <a:solidFill>
                  <a:srgbClr val="000000"/>
                </a:solidFill>
                <a:latin typeface="HP Simplified" pitchFamily="34" charset="0"/>
              </a:rPr>
              <a:t>m=</a:t>
            </a:r>
            <a:r>
              <a:rPr lang="en-US" altLang="en-US" sz="1200" dirty="0" err="1">
                <a:solidFill>
                  <a:srgbClr val="000000"/>
                </a:solidFill>
                <a:latin typeface="HP Simplified" pitchFamily="34" charset="0"/>
              </a:rPr>
              <a:t>consumer.receive</a:t>
            </a:r>
            <a:r>
              <a:rPr lang="en-US" altLang="en-US" sz="1200" dirty="0">
                <a:solidFill>
                  <a:srgbClr val="000000"/>
                </a:solidFill>
                <a:latin typeface="HP Simplified" pitchFamily="34" charset="0"/>
              </a:rPr>
              <a:t>();</a:t>
            </a:r>
          </a:p>
        </p:txBody>
      </p:sp>
      <p:sp>
        <p:nvSpPr>
          <p:cNvPr id="4" name="Rectangle 3"/>
          <p:cNvSpPr/>
          <p:nvPr/>
        </p:nvSpPr>
        <p:spPr>
          <a:xfrm>
            <a:off x="233755" y="4251629"/>
            <a:ext cx="8779615" cy="307777"/>
          </a:xfrm>
          <a:prstGeom prst="rect">
            <a:avLst/>
          </a:prstGeom>
          <a:noFill/>
        </p:spPr>
        <p:txBody>
          <a:bodyPr wrap="square" lIns="91440" tIns="45720" rIns="91440" bIns="45720">
            <a:spAutoFit/>
          </a:bodyPr>
          <a:lstStyle/>
          <a:p>
            <a:r>
              <a:rPr lang="en-US" sz="1400" b="1" cap="none" spc="0" dirty="0" smtClean="0">
                <a:ln w="0"/>
                <a:solidFill>
                  <a:schemeClr val="accent1"/>
                </a:solidFill>
                <a:effectLst>
                  <a:outerShdw blurRad="38100" dist="25400" dir="5400000" algn="ctr" rotWithShape="0">
                    <a:srgbClr val="6E747A">
                      <a:alpha val="43000"/>
                    </a:srgbClr>
                  </a:outerShdw>
                </a:effectLst>
              </a:rPr>
              <a:t>Connection factory</a:t>
            </a:r>
            <a:r>
              <a:rPr lang="en-US" sz="1400" b="1" dirty="0" smtClean="0">
                <a:ln w="0"/>
                <a:solidFill>
                  <a:schemeClr val="accent1"/>
                </a:solidFill>
                <a:effectLst>
                  <a:outerShdw blurRad="38100" dist="25400" dir="5400000" algn="ctr" rotWithShape="0">
                    <a:srgbClr val="6E747A">
                      <a:alpha val="43000"/>
                    </a:srgbClr>
                  </a:outerShdw>
                </a:effectLst>
              </a:rPr>
              <a:t> -&gt; </a:t>
            </a:r>
            <a:r>
              <a:rPr lang="en-US" sz="1400" b="1" cap="none" spc="0" dirty="0" smtClean="0">
                <a:ln w="0"/>
                <a:solidFill>
                  <a:schemeClr val="accent1"/>
                </a:solidFill>
                <a:effectLst>
                  <a:outerShdw blurRad="38100" dist="25400" dir="5400000" algn="ctr" rotWithShape="0">
                    <a:srgbClr val="6E747A">
                      <a:alpha val="43000"/>
                    </a:srgbClr>
                  </a:outerShdw>
                </a:effectLst>
              </a:rPr>
              <a:t>Connection -&gt; session-&gt;Message Producer/Consumer -&gt; send/receive </a:t>
            </a:r>
            <a:endParaRPr lang="en-US" sz="1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9972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dirty="0"/>
              <a:t>JMS API Programing Model – Consumer </a:t>
            </a:r>
            <a:r>
              <a:rPr lang="en-US" altLang="en-US" dirty="0" smtClean="0"/>
              <a:t>(Asynchronous)</a:t>
            </a:r>
            <a:endParaRPr lang="en-US" altLang="en-US" dirty="0"/>
          </a:p>
        </p:txBody>
      </p:sp>
      <p:sp>
        <p:nvSpPr>
          <p:cNvPr id="84995" name="Rectangle 3"/>
          <p:cNvSpPr>
            <a:spLocks noGrp="1" noChangeArrowheads="1"/>
          </p:cNvSpPr>
          <p:nvPr>
            <p:ph type="body" idx="1"/>
          </p:nvPr>
        </p:nvSpPr>
        <p:spPr/>
        <p:txBody>
          <a:bodyPr/>
          <a:lstStyle/>
          <a:p>
            <a:pPr marL="0" indent="0">
              <a:lnSpc>
                <a:spcPct val="90000"/>
              </a:lnSpc>
              <a:buNone/>
            </a:pPr>
            <a:r>
              <a:rPr lang="en-US" altLang="en-US" sz="1200" b="1" dirty="0">
                <a:solidFill>
                  <a:srgbClr val="000000"/>
                </a:solidFill>
                <a:latin typeface="HP Simplified" pitchFamily="34" charset="0"/>
              </a:rPr>
              <a:t>Setup the connection, create a session</a:t>
            </a:r>
          </a:p>
          <a:p>
            <a:pPr marL="0" indent="0">
              <a:lnSpc>
                <a:spcPct val="90000"/>
              </a:lnSpc>
              <a:buNone/>
            </a:pPr>
            <a:r>
              <a:rPr lang="en-US" altLang="en-US" sz="1200" b="1" dirty="0">
                <a:solidFill>
                  <a:srgbClr val="000000"/>
                </a:solidFill>
                <a:latin typeface="HP Simplified" pitchFamily="34" charset="0"/>
              </a:rPr>
              <a:t>Create </a:t>
            </a:r>
            <a:r>
              <a:rPr lang="en-US" altLang="en-US" sz="1200" b="1" dirty="0" smtClean="0">
                <a:solidFill>
                  <a:srgbClr val="000000"/>
                </a:solidFill>
                <a:latin typeface="HP Simplified" pitchFamily="34" charset="0"/>
              </a:rPr>
              <a:t>consumer</a:t>
            </a:r>
            <a:endParaRPr lang="en-US" altLang="en-US" sz="1200" b="1" dirty="0">
              <a:solidFill>
                <a:srgbClr val="000000"/>
              </a:solidFill>
              <a:latin typeface="HP Simplified" pitchFamily="34" charset="0"/>
            </a:endParaRPr>
          </a:p>
          <a:p>
            <a:pPr marL="0" indent="0">
              <a:lnSpc>
                <a:spcPct val="90000"/>
              </a:lnSpc>
              <a:buNone/>
            </a:pPr>
            <a:r>
              <a:rPr lang="en-US" altLang="en-US" sz="1200" b="1" dirty="0">
                <a:solidFill>
                  <a:srgbClr val="000000"/>
                </a:solidFill>
                <a:latin typeface="HP Simplified" pitchFamily="34" charset="0"/>
              </a:rPr>
              <a:t>Registering the </a:t>
            </a:r>
            <a:r>
              <a:rPr lang="en-US" altLang="en-US" sz="1200" b="1" dirty="0" smtClean="0">
                <a:solidFill>
                  <a:srgbClr val="000000"/>
                </a:solidFill>
                <a:latin typeface="HP Simplified" pitchFamily="34" charset="0"/>
              </a:rPr>
              <a:t>listener</a:t>
            </a:r>
          </a:p>
          <a:p>
            <a:pPr>
              <a:buFont typeface="Arial" panose="020B0604020202020204" pitchFamily="34" charset="0"/>
              <a:buChar char="•"/>
            </a:pPr>
            <a:r>
              <a:rPr lang="en-US" altLang="en-US" sz="1200" dirty="0" err="1">
                <a:solidFill>
                  <a:srgbClr val="000000"/>
                </a:solidFill>
                <a:latin typeface="HP Simplified" pitchFamily="34" charset="0"/>
              </a:rPr>
              <a:t>MessageListener</a:t>
            </a:r>
            <a:r>
              <a:rPr lang="en-US" altLang="en-US" sz="1200" dirty="0">
                <a:solidFill>
                  <a:srgbClr val="000000"/>
                </a:solidFill>
                <a:latin typeface="HP Simplified" pitchFamily="34" charset="0"/>
              </a:rPr>
              <a:t> listener=new </a:t>
            </a:r>
            <a:r>
              <a:rPr lang="en-US" altLang="en-US" sz="1200" dirty="0" err="1">
                <a:solidFill>
                  <a:srgbClr val="000000"/>
                </a:solidFill>
                <a:latin typeface="HP Simplified" pitchFamily="34" charset="0"/>
              </a:rPr>
              <a:t>myListener</a:t>
            </a:r>
            <a:r>
              <a:rPr lang="en-US" altLang="en-US" sz="1200" dirty="0">
                <a:solidFill>
                  <a:srgbClr val="000000"/>
                </a:solidFill>
                <a:latin typeface="HP Simplified" pitchFamily="34" charset="0"/>
              </a:rPr>
              <a:t>();</a:t>
            </a:r>
          </a:p>
          <a:p>
            <a:pPr>
              <a:buFont typeface="Arial" panose="020B0604020202020204" pitchFamily="34" charset="0"/>
              <a:buChar char="•"/>
            </a:pPr>
            <a:r>
              <a:rPr lang="en-US" altLang="en-US" sz="1200" dirty="0" err="1">
                <a:solidFill>
                  <a:srgbClr val="000000"/>
                </a:solidFill>
                <a:latin typeface="HP Simplified" pitchFamily="34" charset="0"/>
              </a:rPr>
              <a:t>consumer.setMessageListener</a:t>
            </a:r>
            <a:r>
              <a:rPr lang="en-US" altLang="en-US" sz="1200" dirty="0">
                <a:solidFill>
                  <a:srgbClr val="000000"/>
                </a:solidFill>
                <a:latin typeface="HP Simplified" pitchFamily="34" charset="0"/>
              </a:rPr>
              <a:t>(listener</a:t>
            </a:r>
            <a:r>
              <a:rPr lang="en-US" altLang="en-US" sz="1200" dirty="0" smtClean="0">
                <a:solidFill>
                  <a:srgbClr val="000000"/>
                </a:solidFill>
                <a:latin typeface="HP Simplified" pitchFamily="34" charset="0"/>
              </a:rPr>
              <a:t>);</a:t>
            </a:r>
          </a:p>
          <a:p>
            <a:pPr>
              <a:buFont typeface="Arial" panose="020B0604020202020204" pitchFamily="34" charset="0"/>
              <a:buChar char="•"/>
            </a:pPr>
            <a:endParaRPr lang="en-US" altLang="en-US" sz="1200" dirty="0">
              <a:solidFill>
                <a:srgbClr val="000000"/>
              </a:solidFill>
              <a:latin typeface="HP Simplified" pitchFamily="34" charset="0"/>
            </a:endParaRPr>
          </a:p>
          <a:p>
            <a:pPr marL="0" indent="0">
              <a:lnSpc>
                <a:spcPct val="90000"/>
              </a:lnSpc>
              <a:buNone/>
            </a:pPr>
            <a:r>
              <a:rPr lang="en-US" altLang="en-US" sz="1200" b="1" dirty="0" err="1">
                <a:solidFill>
                  <a:srgbClr val="000000"/>
                </a:solidFill>
                <a:latin typeface="HP Simplified" pitchFamily="34" charset="0"/>
              </a:rPr>
              <a:t>M</a:t>
            </a:r>
            <a:r>
              <a:rPr lang="en-US" altLang="en-US" sz="1200" b="1" dirty="0" err="1" smtClean="0">
                <a:solidFill>
                  <a:srgbClr val="000000"/>
                </a:solidFill>
                <a:latin typeface="HP Simplified" pitchFamily="34" charset="0"/>
              </a:rPr>
              <a:t>yListener</a:t>
            </a:r>
            <a:r>
              <a:rPr lang="en-US" altLang="en-US" sz="1200" b="1" dirty="0" smtClean="0">
                <a:solidFill>
                  <a:srgbClr val="000000"/>
                </a:solidFill>
                <a:latin typeface="HP Simplified" pitchFamily="34" charset="0"/>
              </a:rPr>
              <a:t> </a:t>
            </a:r>
            <a:r>
              <a:rPr lang="en-US" altLang="en-US" sz="1200" b="1" dirty="0">
                <a:solidFill>
                  <a:srgbClr val="000000"/>
                </a:solidFill>
                <a:latin typeface="HP Simplified" pitchFamily="34" charset="0"/>
              </a:rPr>
              <a:t>should have </a:t>
            </a:r>
            <a:r>
              <a:rPr lang="en-US" altLang="en-US" sz="1200" b="1" dirty="0" err="1">
                <a:solidFill>
                  <a:srgbClr val="000000"/>
                </a:solidFill>
                <a:latin typeface="HP Simplified" pitchFamily="34" charset="0"/>
              </a:rPr>
              <a:t>onMessage</a:t>
            </a:r>
            <a:r>
              <a:rPr lang="en-US" altLang="en-US" sz="1200" b="1" dirty="0" smtClean="0">
                <a:solidFill>
                  <a:srgbClr val="000000"/>
                </a:solidFill>
                <a:latin typeface="HP Simplified" pitchFamily="34" charset="0"/>
              </a:rPr>
              <a:t>()</a:t>
            </a:r>
          </a:p>
          <a:p>
            <a:pPr marL="0" indent="0">
              <a:lnSpc>
                <a:spcPct val="90000"/>
              </a:lnSpc>
              <a:buNone/>
            </a:pPr>
            <a:r>
              <a:rPr lang="en-US" altLang="en-US" sz="1200" dirty="0">
                <a:solidFill>
                  <a:srgbClr val="000000"/>
                </a:solidFill>
                <a:latin typeface="HP Simplified" pitchFamily="34" charset="0"/>
              </a:rPr>
              <a:t>public void </a:t>
            </a:r>
            <a:r>
              <a:rPr lang="en-US" altLang="en-US" sz="1200" dirty="0" err="1">
                <a:solidFill>
                  <a:srgbClr val="000000"/>
                </a:solidFill>
                <a:latin typeface="HP Simplified" pitchFamily="34" charset="0"/>
              </a:rPr>
              <a:t>onMessage</a:t>
            </a:r>
            <a:r>
              <a:rPr lang="en-US" altLang="en-US" sz="1200" dirty="0">
                <a:solidFill>
                  <a:srgbClr val="000000"/>
                </a:solidFill>
                <a:latin typeface="HP Simplified" pitchFamily="34" charset="0"/>
              </a:rPr>
              <a:t>(Message </a:t>
            </a:r>
            <a:r>
              <a:rPr lang="en-US" altLang="en-US" sz="1200" dirty="0" err="1">
                <a:solidFill>
                  <a:srgbClr val="000000"/>
                </a:solidFill>
                <a:latin typeface="HP Simplified" pitchFamily="34" charset="0"/>
              </a:rPr>
              <a:t>msg</a:t>
            </a:r>
            <a:r>
              <a:rPr lang="en-US" altLang="en-US" sz="1200" dirty="0">
                <a:solidFill>
                  <a:srgbClr val="000000"/>
                </a:solidFill>
                <a:latin typeface="HP Simplified" pitchFamily="34" charset="0"/>
              </a:rPr>
              <a:t>){</a:t>
            </a:r>
          </a:p>
          <a:p>
            <a:pPr marL="0" indent="0">
              <a:lnSpc>
                <a:spcPct val="90000"/>
              </a:lnSpc>
              <a:buNone/>
            </a:pPr>
            <a:r>
              <a:rPr lang="en-US" altLang="en-US" sz="1200" dirty="0">
                <a:solidFill>
                  <a:srgbClr val="000000"/>
                </a:solidFill>
                <a:latin typeface="HP Simplified" pitchFamily="34" charset="0"/>
              </a:rPr>
              <a:t>//read the massage and do computation</a:t>
            </a:r>
          </a:p>
          <a:p>
            <a:pPr lvl="1">
              <a:lnSpc>
                <a:spcPct val="90000"/>
              </a:lnSpc>
              <a:buFont typeface="Wingdings" panose="05000000000000000000" pitchFamily="2" charset="2"/>
              <a:buNone/>
            </a:pPr>
            <a:r>
              <a:rPr lang="en-US" altLang="en-US" dirty="0">
                <a:solidFill>
                  <a:srgbClr val="000000"/>
                </a:solidFill>
                <a:latin typeface="HP Simplified" pitchFamily="34" charset="0"/>
              </a:rPr>
              <a:t>}</a:t>
            </a:r>
          </a:p>
        </p:txBody>
      </p:sp>
      <p:sp>
        <p:nvSpPr>
          <p:cNvPr id="4" name="Rectangle 3"/>
          <p:cNvSpPr/>
          <p:nvPr/>
        </p:nvSpPr>
        <p:spPr>
          <a:xfrm>
            <a:off x="233755" y="4251629"/>
            <a:ext cx="8779615" cy="307777"/>
          </a:xfrm>
          <a:prstGeom prst="rect">
            <a:avLst/>
          </a:prstGeom>
          <a:noFill/>
        </p:spPr>
        <p:txBody>
          <a:bodyPr wrap="square" lIns="91440" tIns="45720" rIns="91440" bIns="45720">
            <a:spAutoFit/>
          </a:bodyPr>
          <a:lstStyle/>
          <a:p>
            <a:r>
              <a:rPr lang="en-US" sz="1400" b="1" cap="none" spc="0" dirty="0" smtClean="0">
                <a:ln w="0"/>
                <a:solidFill>
                  <a:schemeClr val="accent1"/>
                </a:solidFill>
                <a:effectLst>
                  <a:outerShdw blurRad="38100" dist="25400" dir="5400000" algn="ctr" rotWithShape="0">
                    <a:srgbClr val="6E747A">
                      <a:alpha val="43000"/>
                    </a:srgbClr>
                  </a:outerShdw>
                </a:effectLst>
              </a:rPr>
              <a:t>Connection factory</a:t>
            </a:r>
            <a:r>
              <a:rPr lang="en-US" sz="1400" b="1" dirty="0" smtClean="0">
                <a:ln w="0"/>
                <a:solidFill>
                  <a:schemeClr val="accent1"/>
                </a:solidFill>
                <a:effectLst>
                  <a:outerShdw blurRad="38100" dist="25400" dir="5400000" algn="ctr" rotWithShape="0">
                    <a:srgbClr val="6E747A">
                      <a:alpha val="43000"/>
                    </a:srgbClr>
                  </a:outerShdw>
                </a:effectLst>
              </a:rPr>
              <a:t> -&gt; </a:t>
            </a:r>
            <a:r>
              <a:rPr lang="en-US" sz="1400" b="1" cap="none" spc="0" dirty="0" smtClean="0">
                <a:ln w="0"/>
                <a:solidFill>
                  <a:schemeClr val="accent1"/>
                </a:solidFill>
                <a:effectLst>
                  <a:outerShdw blurRad="38100" dist="25400" dir="5400000" algn="ctr" rotWithShape="0">
                    <a:srgbClr val="6E747A">
                      <a:alpha val="43000"/>
                    </a:srgbClr>
                  </a:outerShdw>
                </a:effectLst>
              </a:rPr>
              <a:t>Connection -&gt; session-&gt;Message Producer/Consumer -&gt; send/receive </a:t>
            </a:r>
            <a:endParaRPr lang="en-US" sz="1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6894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r>
              <a:rPr lang="en-US" altLang="en-US" sz="2400" dirty="0"/>
              <a:t>What </a:t>
            </a:r>
            <a:r>
              <a:rPr lang="en-US" altLang="en-US" sz="2400" dirty="0" smtClean="0"/>
              <a:t>is Message AND Messaging ?</a:t>
            </a:r>
            <a:r>
              <a:rPr lang="en-US" altLang="en-US" sz="2400" dirty="0"/>
              <a:t>	</a:t>
            </a:r>
          </a:p>
        </p:txBody>
      </p:sp>
      <p:sp>
        <p:nvSpPr>
          <p:cNvPr id="11267" name="Rectangle 3"/>
          <p:cNvSpPr>
            <a:spLocks noGrp="1" noChangeArrowheads="1"/>
          </p:cNvSpPr>
          <p:nvPr>
            <p:ph type="body" idx="1"/>
          </p:nvPr>
        </p:nvSpPr>
        <p:spPr>
          <a:xfrm>
            <a:off x="457080" y="893774"/>
            <a:ext cx="8450945" cy="3514714"/>
          </a:xfrm>
        </p:spPr>
        <p:txBody>
          <a:bodyPr>
            <a:normAutofit/>
          </a:bodyPr>
          <a:lstStyle/>
          <a:p>
            <a:pPr marL="0" indent="0" defTabSz="430213">
              <a:lnSpc>
                <a:spcPct val="100000"/>
              </a:lnSpc>
              <a:spcBef>
                <a:spcPts val="0"/>
              </a:spcBef>
              <a:spcAft>
                <a:spcPts val="400"/>
              </a:spcAft>
              <a:buSzPct val="100000"/>
              <a:buNone/>
            </a:pPr>
            <a:r>
              <a:rPr lang="en-US" sz="1400" b="1" dirty="0">
                <a:solidFill>
                  <a:srgbClr val="000000"/>
                </a:solidFill>
                <a:latin typeface="HP Simplified" pitchFamily="34" charset="0"/>
              </a:rPr>
              <a:t>A Message : </a:t>
            </a:r>
            <a:r>
              <a:rPr lang="en-US" sz="1400" dirty="0" smtClean="0">
                <a:solidFill>
                  <a:srgbClr val="000000"/>
                </a:solidFill>
                <a:latin typeface="HP Simplified" pitchFamily="34" charset="0"/>
              </a:rPr>
              <a:t>A Message has been described in various ways by different specification.</a:t>
            </a:r>
          </a:p>
          <a:p>
            <a:pPr marL="0" indent="0" defTabSz="430213">
              <a:lnSpc>
                <a:spcPct val="100000"/>
              </a:lnSpc>
              <a:spcBef>
                <a:spcPts val="0"/>
              </a:spcBef>
              <a:spcAft>
                <a:spcPts val="400"/>
              </a:spcAft>
              <a:buSzPct val="100000"/>
              <a:buNone/>
            </a:pPr>
            <a:r>
              <a:rPr lang="en-US" sz="1400" dirty="0" smtClean="0">
                <a:solidFill>
                  <a:srgbClr val="000000"/>
                </a:solidFill>
                <a:latin typeface="HP Simplified" pitchFamily="34" charset="0"/>
              </a:rPr>
              <a:t>However it is an entity f the communication. It is bytes of data that is meaning full between the application which use it. Message are used to transfer information from one application to other ones which may or may not run in same platform . </a:t>
            </a:r>
            <a:endParaRPr lang="en-US" sz="1400" dirty="0">
              <a:solidFill>
                <a:srgbClr val="000000"/>
              </a:solidFill>
            </a:endParaRPr>
          </a:p>
          <a:p>
            <a:pPr marL="0" indent="0" defTabSz="430213">
              <a:lnSpc>
                <a:spcPct val="100000"/>
              </a:lnSpc>
              <a:spcBef>
                <a:spcPts val="0"/>
              </a:spcBef>
              <a:spcAft>
                <a:spcPts val="400"/>
              </a:spcAft>
              <a:buSzPct val="100000"/>
              <a:buNone/>
            </a:pPr>
            <a:r>
              <a:rPr lang="en-US" sz="1400" b="1" dirty="0" smtClean="0">
                <a:solidFill>
                  <a:srgbClr val="000000"/>
                </a:solidFill>
                <a:latin typeface="HP Simplified" pitchFamily="34" charset="0"/>
              </a:rPr>
              <a:t> </a:t>
            </a:r>
          </a:p>
          <a:p>
            <a:pPr marL="0" indent="0" defTabSz="430213">
              <a:lnSpc>
                <a:spcPct val="100000"/>
              </a:lnSpc>
              <a:spcBef>
                <a:spcPts val="0"/>
              </a:spcBef>
              <a:spcAft>
                <a:spcPts val="400"/>
              </a:spcAft>
              <a:buSzPct val="100000"/>
              <a:buNone/>
            </a:pPr>
            <a:r>
              <a:rPr lang="en-US" sz="1400" b="1" dirty="0" smtClean="0">
                <a:solidFill>
                  <a:srgbClr val="000000"/>
                </a:solidFill>
                <a:latin typeface="HP Simplified" pitchFamily="34" charset="0"/>
              </a:rPr>
              <a:t>Messaging :  </a:t>
            </a:r>
            <a:r>
              <a:rPr lang="en-US" sz="1400" dirty="0" smtClean="0">
                <a:solidFill>
                  <a:srgbClr val="000000"/>
                </a:solidFill>
                <a:latin typeface="HP Simplified" pitchFamily="34" charset="0"/>
              </a:rPr>
              <a:t>Messaging is communication between system component or different application (In a distributed environment) which are loosely coupled unlike its peers like TCP sockets, CORBA or RMI.</a:t>
            </a:r>
          </a:p>
          <a:p>
            <a:pPr marL="0" indent="0" defTabSz="430213">
              <a:lnSpc>
                <a:spcPct val="100000"/>
              </a:lnSpc>
              <a:spcBef>
                <a:spcPts val="0"/>
              </a:spcBef>
              <a:spcAft>
                <a:spcPts val="400"/>
              </a:spcAft>
              <a:buSzPct val="100000"/>
              <a:buNone/>
            </a:pPr>
            <a:endParaRPr lang="en-US" sz="1400" dirty="0" smtClean="0">
              <a:solidFill>
                <a:srgbClr val="000000"/>
              </a:solidFill>
              <a:latin typeface="HP Simplified" pitchFamily="34" charset="0"/>
            </a:endParaRPr>
          </a:p>
          <a:p>
            <a:pPr marL="0" indent="0" defTabSz="430213">
              <a:lnSpc>
                <a:spcPct val="100000"/>
              </a:lnSpc>
              <a:spcBef>
                <a:spcPts val="0"/>
              </a:spcBef>
              <a:spcAft>
                <a:spcPts val="400"/>
              </a:spcAft>
              <a:buSzPct val="100000"/>
              <a:buNone/>
            </a:pPr>
            <a:r>
              <a:rPr lang="en-US" sz="1400" b="1" dirty="0">
                <a:solidFill>
                  <a:srgbClr val="000000"/>
                </a:solidFill>
                <a:latin typeface="HP Simplified" pitchFamily="34" charset="0"/>
              </a:rPr>
              <a:t>Advantage of messaging </a:t>
            </a:r>
            <a:r>
              <a:rPr lang="en-US" sz="1400" b="1" dirty="0" smtClean="0">
                <a:solidFill>
                  <a:srgbClr val="000000"/>
                </a:solidFill>
                <a:latin typeface="HP Simplified" pitchFamily="34" charset="0"/>
              </a:rPr>
              <a:t>:  </a:t>
            </a:r>
            <a:r>
              <a:rPr lang="en-US" sz="1400" dirty="0" smtClean="0">
                <a:solidFill>
                  <a:srgbClr val="000000"/>
                </a:solidFill>
                <a:latin typeface="HP Simplified" pitchFamily="34" charset="0"/>
              </a:rPr>
              <a:t>The advantages of java messaging include the ability to integrate different platform, reduce system bottlenecks, increase scalability and reliability of message delivery.</a:t>
            </a:r>
            <a:endParaRPr lang="en-US" sz="1400" dirty="0">
              <a:solidFill>
                <a:srgbClr val="000000"/>
              </a:solidFill>
              <a:latin typeface="HP Simplified" pitchFamily="34" charset="0"/>
            </a:endParaRPr>
          </a:p>
          <a:p>
            <a:pPr marL="0" indent="0" defTabSz="430213">
              <a:lnSpc>
                <a:spcPct val="100000"/>
              </a:lnSpc>
              <a:spcBef>
                <a:spcPts val="0"/>
              </a:spcBef>
              <a:spcAft>
                <a:spcPts val="400"/>
              </a:spcAft>
              <a:buSzPct val="100000"/>
              <a:buNone/>
            </a:pPr>
            <a:endParaRPr lang="en-US" altLang="en-US" sz="1400" dirty="0">
              <a:solidFill>
                <a:srgbClr val="000000"/>
              </a:solidFill>
              <a:latin typeface="HP Simplified" pitchFamily="34" charset="0"/>
              <a:cs typeface="HP Simplified"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575" y="804862"/>
            <a:ext cx="5276850" cy="3533775"/>
          </a:xfrm>
          <a:prstGeom prst="rect">
            <a:avLst/>
          </a:prstGeom>
          <a:ln w="3492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41439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itle 1"/>
          <p:cNvSpPr txBox="1">
            <a:spLocks/>
          </p:cNvSpPr>
          <p:nvPr/>
        </p:nvSpPr>
        <p:spPr>
          <a:xfrm>
            <a:off x="457201" y="2857500"/>
            <a:ext cx="6856214" cy="171450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8000" b="1" kern="1200">
                <a:solidFill>
                  <a:schemeClr val="tx1"/>
                </a:solidFill>
                <a:latin typeface="+mj-lt"/>
                <a:ea typeface="+mj-ea"/>
                <a:cs typeface="+mj-cs"/>
              </a:defRPr>
            </a:lvl1pPr>
          </a:lstStyle>
          <a:p>
            <a:endParaRPr lang="en-US" sz="2100"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888136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r>
              <a:rPr lang="en-US" altLang="en-US" sz="2400" dirty="0"/>
              <a:t>What is </a:t>
            </a:r>
            <a:r>
              <a:rPr lang="en-US" altLang="en-US" sz="2400" dirty="0" smtClean="0"/>
              <a:t>JMS  ?</a:t>
            </a:r>
            <a:r>
              <a:rPr lang="en-US" altLang="en-US" sz="2400" dirty="0"/>
              <a:t>	</a:t>
            </a:r>
          </a:p>
        </p:txBody>
      </p:sp>
      <p:sp>
        <p:nvSpPr>
          <p:cNvPr id="13315" name="Rectangle 3"/>
          <p:cNvSpPr>
            <a:spLocks noGrp="1" noChangeArrowheads="1"/>
          </p:cNvSpPr>
          <p:nvPr>
            <p:ph idx="1"/>
          </p:nvPr>
        </p:nvSpPr>
        <p:spPr>
          <a:xfrm>
            <a:off x="457200" y="926605"/>
            <a:ext cx="8227338" cy="3645396"/>
          </a:xfrm>
        </p:spPr>
        <p:txBody>
          <a:bodyPr>
            <a:normAutofit/>
          </a:bodyPr>
          <a:lstStyle/>
          <a:p>
            <a:pPr marL="0" indent="0">
              <a:buNone/>
            </a:pPr>
            <a:r>
              <a:rPr lang="en-US" altLang="en-US" sz="1400" dirty="0">
                <a:solidFill>
                  <a:srgbClr val="000000"/>
                </a:solidFill>
                <a:latin typeface="HP Simplified" pitchFamily="34" charset="0"/>
              </a:rPr>
              <a:t>The </a:t>
            </a:r>
            <a:r>
              <a:rPr lang="en-US" altLang="en-US" sz="1400" dirty="0" smtClean="0">
                <a:solidFill>
                  <a:srgbClr val="000000"/>
                </a:solidFill>
                <a:latin typeface="HP Simplified" pitchFamily="34" charset="0"/>
              </a:rPr>
              <a:t>Java Message service (JMS) is a Java Message Oriented Middleware (</a:t>
            </a:r>
            <a:r>
              <a:rPr lang="en-US" altLang="en-US" sz="1400" b="1" dirty="0" smtClean="0">
                <a:solidFill>
                  <a:srgbClr val="000000"/>
                </a:solidFill>
                <a:latin typeface="HP Simplified" pitchFamily="34" charset="0"/>
              </a:rPr>
              <a:t>MOM</a:t>
            </a:r>
            <a:r>
              <a:rPr lang="en-US" altLang="en-US" sz="1400" dirty="0" smtClean="0">
                <a:solidFill>
                  <a:srgbClr val="000000"/>
                </a:solidFill>
                <a:latin typeface="HP Simplified" pitchFamily="34" charset="0"/>
              </a:rPr>
              <a:t>) API for sending message between two or more clients. JMS is a part of the java Enterprises Edition. </a:t>
            </a:r>
          </a:p>
          <a:p>
            <a:pPr marL="0" indent="0">
              <a:buNone/>
            </a:pPr>
            <a:r>
              <a:rPr lang="en-US" altLang="en-US" sz="1400" dirty="0" smtClean="0">
                <a:solidFill>
                  <a:srgbClr val="000000"/>
                </a:solidFill>
                <a:latin typeface="HP Simplified" pitchFamily="34" charset="0"/>
              </a:rPr>
              <a:t>An application can communicate with any number of applications using JMS. This communication is loosely coupled. Instead , those application are communicated by connecting to a common destination.  </a:t>
            </a:r>
          </a:p>
          <a:p>
            <a:pPr marL="0" indent="0">
              <a:buNone/>
            </a:pPr>
            <a:r>
              <a:rPr lang="en-US" altLang="en-US" sz="1400" dirty="0" smtClean="0">
                <a:solidFill>
                  <a:srgbClr val="000000"/>
                </a:solidFill>
                <a:latin typeface="HP Simplified" pitchFamily="34" charset="0"/>
              </a:rPr>
              <a:t>A specification that describe a common way for Java program to create, send, receive and read distributed enterprises message.</a:t>
            </a:r>
          </a:p>
          <a:p>
            <a:pPr marL="0" indent="0">
              <a:buNone/>
            </a:pPr>
            <a:r>
              <a:rPr lang="en-US" altLang="en-US" sz="1400" dirty="0" smtClean="0">
                <a:solidFill>
                  <a:srgbClr val="000000"/>
                </a:solidFill>
                <a:latin typeface="HP Simplified" pitchFamily="34" charset="0"/>
              </a:rPr>
              <a:t>Loosely coupled communication</a:t>
            </a:r>
          </a:p>
          <a:p>
            <a:pPr marL="0" indent="0">
              <a:buNone/>
            </a:pPr>
            <a:r>
              <a:rPr lang="en-US" altLang="en-US" sz="1400" dirty="0" smtClean="0">
                <a:solidFill>
                  <a:srgbClr val="000000"/>
                </a:solidFill>
                <a:latin typeface="HP Simplified" pitchFamily="34" charset="0"/>
              </a:rPr>
              <a:t>Asynchronous Messaging </a:t>
            </a:r>
          </a:p>
          <a:p>
            <a:pPr marL="0" indent="0">
              <a:buNone/>
            </a:pPr>
            <a:r>
              <a:rPr lang="en-US" altLang="en-US" sz="1400" dirty="0" smtClean="0">
                <a:solidFill>
                  <a:srgbClr val="000000"/>
                </a:solidFill>
                <a:latin typeface="HP Simplified" pitchFamily="34" charset="0"/>
              </a:rPr>
              <a:t>Reliable Delivery </a:t>
            </a:r>
          </a:p>
          <a:p>
            <a:pPr>
              <a:buFontTx/>
              <a:buChar char="-"/>
            </a:pPr>
            <a:r>
              <a:rPr lang="en-US" altLang="en-US" sz="1200" b="1" dirty="0" smtClean="0">
                <a:solidFill>
                  <a:srgbClr val="000000"/>
                </a:solidFill>
                <a:latin typeface="HP Simplified" pitchFamily="34" charset="0"/>
              </a:rPr>
              <a:t>A message is guaranteed to be delivered once and only once.</a:t>
            </a:r>
          </a:p>
          <a:p>
            <a:pPr marL="0" indent="0">
              <a:buNone/>
            </a:pPr>
            <a:endParaRPr lang="en-US" altLang="en-US" sz="1400" dirty="0" smtClean="0">
              <a:solidFill>
                <a:srgbClr val="000000"/>
              </a:solidFill>
              <a:latin typeface="HP Simplified"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2" name="Oval 1"/>
          <p:cNvSpPr/>
          <p:nvPr/>
        </p:nvSpPr>
        <p:spPr bwMode="ltGray">
          <a:xfrm>
            <a:off x="763145" y="3670477"/>
            <a:ext cx="1794424" cy="886900"/>
          </a:xfrm>
          <a:prstGeom prst="ellipse">
            <a:avLst/>
          </a:prstGeom>
          <a:solidFill>
            <a:schemeClr val="bg1"/>
          </a:solidFill>
          <a:ln w="1905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solidFill>
                  <a:schemeClr val="tx1">
                    <a:lumMod val="65000"/>
                    <a:lumOff val="35000"/>
                  </a:schemeClr>
                </a:solidFill>
              </a:rPr>
              <a:t>Client 1  </a:t>
            </a:r>
          </a:p>
        </p:txBody>
      </p:sp>
      <p:sp>
        <p:nvSpPr>
          <p:cNvPr id="8" name="Oval 7"/>
          <p:cNvSpPr/>
          <p:nvPr/>
        </p:nvSpPr>
        <p:spPr bwMode="ltGray">
          <a:xfrm>
            <a:off x="6469550" y="3660162"/>
            <a:ext cx="1794424" cy="886900"/>
          </a:xfrm>
          <a:prstGeom prst="ellipse">
            <a:avLst/>
          </a:prstGeom>
          <a:solidFill>
            <a:schemeClr val="bg1"/>
          </a:solidFill>
          <a:ln w="1905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solidFill>
                  <a:schemeClr val="tx1">
                    <a:lumMod val="65000"/>
                    <a:lumOff val="35000"/>
                  </a:schemeClr>
                </a:solidFill>
              </a:rPr>
              <a:t>Client 2 </a:t>
            </a:r>
          </a:p>
        </p:txBody>
      </p:sp>
      <p:sp>
        <p:nvSpPr>
          <p:cNvPr id="3" name="Rounded Rectangle 2"/>
          <p:cNvSpPr/>
          <p:nvPr/>
        </p:nvSpPr>
        <p:spPr bwMode="ltGray">
          <a:xfrm>
            <a:off x="3751363" y="3790789"/>
            <a:ext cx="1540042" cy="721896"/>
          </a:xfrm>
          <a:prstGeom prst="roundRect">
            <a:avLst/>
          </a:prstGeom>
          <a:solidFill>
            <a:schemeClr val="bg1"/>
          </a:solidFill>
          <a:ln w="349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solidFill>
                  <a:schemeClr val="tx1">
                    <a:lumMod val="65000"/>
                    <a:lumOff val="35000"/>
                  </a:schemeClr>
                </a:solidFill>
              </a:rPr>
              <a:t>Destination</a:t>
            </a:r>
          </a:p>
        </p:txBody>
      </p:sp>
      <p:sp>
        <p:nvSpPr>
          <p:cNvPr id="11" name="Left-Right Arrow 10"/>
          <p:cNvSpPr/>
          <p:nvPr/>
        </p:nvSpPr>
        <p:spPr bwMode="ltGray">
          <a:xfrm>
            <a:off x="5318905" y="4028861"/>
            <a:ext cx="1102520" cy="232003"/>
          </a:xfrm>
          <a:prstGeom prst="leftRightArrow">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2" name="Left-Right Arrow 11"/>
          <p:cNvSpPr/>
          <p:nvPr/>
        </p:nvSpPr>
        <p:spPr bwMode="ltGray">
          <a:xfrm>
            <a:off x="2584811" y="3997926"/>
            <a:ext cx="1133910" cy="232003"/>
          </a:xfrm>
          <a:prstGeom prst="leftRightArrow">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9" name="Rectangle 8"/>
          <p:cNvSpPr/>
          <p:nvPr/>
        </p:nvSpPr>
        <p:spPr>
          <a:xfrm>
            <a:off x="2605694" y="3744170"/>
            <a:ext cx="1161152" cy="338554"/>
          </a:xfrm>
          <a:prstGeom prst="rect">
            <a:avLst/>
          </a:prstGeom>
          <a:noFill/>
        </p:spPr>
        <p:txBody>
          <a:bodyPr wrap="squar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Message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5299901" y="3774478"/>
            <a:ext cx="1161152" cy="338554"/>
          </a:xfrm>
          <a:prstGeom prst="rect">
            <a:avLst/>
          </a:prstGeom>
          <a:noFill/>
        </p:spPr>
        <p:txBody>
          <a:bodyPr wrap="squar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Message</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95824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dirty="0"/>
              <a:t>JMS Messages</a:t>
            </a:r>
          </a:p>
        </p:txBody>
      </p:sp>
      <p:sp>
        <p:nvSpPr>
          <p:cNvPr id="86019" name="Rectangle 3"/>
          <p:cNvSpPr>
            <a:spLocks noGrp="1" noChangeArrowheads="1"/>
          </p:cNvSpPr>
          <p:nvPr>
            <p:ph type="body" idx="1"/>
          </p:nvPr>
        </p:nvSpPr>
        <p:spPr>
          <a:xfrm>
            <a:off x="457081" y="852523"/>
            <a:ext cx="8227338" cy="3499472"/>
          </a:xfrm>
        </p:spPr>
        <p:txBody>
          <a:bodyPr/>
          <a:lstStyle/>
          <a:p>
            <a:pPr marL="0" indent="0">
              <a:lnSpc>
                <a:spcPct val="90000"/>
              </a:lnSpc>
              <a:buNone/>
            </a:pPr>
            <a:r>
              <a:rPr lang="en-US" altLang="en-US" sz="1400" b="1" dirty="0">
                <a:solidFill>
                  <a:srgbClr val="000000"/>
                </a:solidFill>
                <a:latin typeface="HP Simplified" pitchFamily="34" charset="0"/>
              </a:rPr>
              <a:t>Message Header</a:t>
            </a:r>
          </a:p>
          <a:p>
            <a:pPr lvl="1">
              <a:lnSpc>
                <a:spcPct val="90000"/>
              </a:lnSpc>
              <a:buFont typeface="Arial" panose="020B0604020202020204" pitchFamily="34" charset="0"/>
              <a:buChar char="•"/>
            </a:pPr>
            <a:r>
              <a:rPr lang="en-US" altLang="en-US" sz="1400" dirty="0">
                <a:solidFill>
                  <a:srgbClr val="000000"/>
                </a:solidFill>
                <a:latin typeface="HP Simplified" pitchFamily="34" charset="0"/>
              </a:rPr>
              <a:t>Used for identifying and routing messages</a:t>
            </a:r>
          </a:p>
          <a:p>
            <a:pPr lvl="1">
              <a:lnSpc>
                <a:spcPct val="90000"/>
              </a:lnSpc>
              <a:buFont typeface="Arial" panose="020B0604020202020204" pitchFamily="34" charset="0"/>
              <a:buChar char="•"/>
            </a:pPr>
            <a:r>
              <a:rPr lang="en-US" altLang="en-US" sz="1400" dirty="0">
                <a:solidFill>
                  <a:srgbClr val="000000"/>
                </a:solidFill>
                <a:latin typeface="HP Simplified" pitchFamily="34" charset="0"/>
              </a:rPr>
              <a:t>Contains vendor-specified values, but could also contain application-specific data </a:t>
            </a:r>
          </a:p>
          <a:p>
            <a:pPr lvl="1">
              <a:lnSpc>
                <a:spcPct val="90000"/>
              </a:lnSpc>
              <a:buFont typeface="Arial" panose="020B0604020202020204" pitchFamily="34" charset="0"/>
              <a:buChar char="•"/>
            </a:pPr>
            <a:r>
              <a:rPr lang="en-US" altLang="en-US" sz="1400" dirty="0">
                <a:solidFill>
                  <a:srgbClr val="000000"/>
                </a:solidFill>
                <a:latin typeface="HP Simplified" pitchFamily="34" charset="0"/>
              </a:rPr>
              <a:t>Typically name/value pairs</a:t>
            </a:r>
          </a:p>
          <a:p>
            <a:pPr marL="0" indent="0">
              <a:buNone/>
            </a:pPr>
            <a:r>
              <a:rPr lang="en-US" altLang="en-US" sz="1400" b="1" dirty="0">
                <a:solidFill>
                  <a:srgbClr val="000000"/>
                </a:solidFill>
                <a:latin typeface="HP Simplified" pitchFamily="34" charset="0"/>
              </a:rPr>
              <a:t>Message Properties (optional)</a:t>
            </a:r>
          </a:p>
          <a:p>
            <a:pPr marL="0" indent="0">
              <a:buNone/>
            </a:pPr>
            <a:r>
              <a:rPr lang="en-US" altLang="en-US" sz="1400" b="1" dirty="0">
                <a:solidFill>
                  <a:srgbClr val="000000"/>
                </a:solidFill>
                <a:latin typeface="HP Simplified" pitchFamily="34" charset="0"/>
              </a:rPr>
              <a:t>Message Body(optional)</a:t>
            </a:r>
          </a:p>
          <a:p>
            <a:pPr lvl="1">
              <a:buFont typeface="Arial" panose="020B0604020202020204" pitchFamily="34" charset="0"/>
              <a:buChar char="•"/>
            </a:pPr>
            <a:r>
              <a:rPr lang="en-US" altLang="en-US" sz="1400" dirty="0" smtClean="0">
                <a:solidFill>
                  <a:srgbClr val="000000"/>
                </a:solidFill>
                <a:latin typeface="HP Simplified" pitchFamily="34" charset="0"/>
              </a:rPr>
              <a:t> contains </a:t>
            </a:r>
            <a:r>
              <a:rPr lang="en-US" altLang="en-US" sz="1400" dirty="0">
                <a:solidFill>
                  <a:srgbClr val="000000"/>
                </a:solidFill>
                <a:latin typeface="HP Simplified" pitchFamily="34" charset="0"/>
              </a:rPr>
              <a:t>the data</a:t>
            </a:r>
          </a:p>
          <a:p>
            <a:pPr lvl="1">
              <a:buFont typeface="Arial" panose="020B0604020202020204" pitchFamily="34" charset="0"/>
              <a:buChar char="•"/>
            </a:pPr>
            <a:r>
              <a:rPr lang="en-US" altLang="en-US" sz="1400" dirty="0">
                <a:solidFill>
                  <a:srgbClr val="000000"/>
                </a:solidFill>
                <a:latin typeface="HP Simplified" pitchFamily="34" charset="0"/>
              </a:rPr>
              <a:t>five different message body types </a:t>
            </a:r>
            <a:r>
              <a:rPr lang="en-US" altLang="en-US" sz="1400" dirty="0" smtClean="0">
                <a:solidFill>
                  <a:srgbClr val="000000"/>
                </a:solidFill>
                <a:latin typeface="HP Simplified" pitchFamily="34" charset="0"/>
              </a:rPr>
              <a:t>in </a:t>
            </a:r>
            <a:r>
              <a:rPr lang="en-US" altLang="en-US" sz="1400" dirty="0">
                <a:solidFill>
                  <a:srgbClr val="000000"/>
                </a:solidFill>
                <a:latin typeface="HP Simplified" pitchFamily="34" charset="0"/>
              </a:rPr>
              <a:t>the JMS specification</a:t>
            </a:r>
          </a:p>
        </p:txBody>
      </p:sp>
      <p:graphicFrame>
        <p:nvGraphicFramePr>
          <p:cNvPr id="4" name="Group 62"/>
          <p:cNvGraphicFramePr>
            <a:graphicFrameLocks/>
          </p:cNvGraphicFramePr>
          <p:nvPr>
            <p:extLst>
              <p:ext uri="{D42A27DB-BD31-4B8C-83A1-F6EECF244321}">
                <p14:modId xmlns:p14="http://schemas.microsoft.com/office/powerpoint/2010/main" val="3051050721"/>
              </p:ext>
            </p:extLst>
          </p:nvPr>
        </p:nvGraphicFramePr>
        <p:xfrm>
          <a:off x="646268" y="3116022"/>
          <a:ext cx="7528330" cy="1586608"/>
        </p:xfrm>
        <a:graphic>
          <a:graphicData uri="http://schemas.openxmlformats.org/drawingml/2006/table">
            <a:tbl>
              <a:tblPr/>
              <a:tblGrid>
                <a:gridCol w="1418800"/>
                <a:gridCol w="2671109"/>
                <a:gridCol w="3438421"/>
              </a:tblGrid>
              <a:tr h="251369">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rPr>
                        <a:t>Message Type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rPr>
                        <a:t>Contains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rPr>
                        <a:t>Some Methods</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194">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TextMessage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String</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getText</a:t>
                      </a:r>
                      <a:r>
                        <a:rPr kumimoji="0" lang="en-US" altLang="en-US" sz="12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setText</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384">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MapMessage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set of name/value pairs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setString</a:t>
                      </a:r>
                      <a:r>
                        <a:rPr kumimoji="0" lang="en-US" altLang="en-US" sz="12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setDouble</a:t>
                      </a:r>
                      <a:r>
                        <a:rPr kumimoji="0" lang="en-US" altLang="en-US" sz="12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setLong</a:t>
                      </a:r>
                      <a:r>
                        <a:rPr kumimoji="0" lang="en-US" altLang="en-US" sz="12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getDouble</a:t>
                      </a:r>
                      <a:r>
                        <a:rPr kumimoji="0" lang="en-US" altLang="en-US" sz="12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getString</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194">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BytesMessage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stream of uninterpreted bytes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writeBytes</a:t>
                      </a:r>
                      <a:r>
                        <a:rPr kumimoji="0" lang="en-US" altLang="en-US" sz="12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readBytes</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384">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StreamMessage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stream of primitive values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writeString</a:t>
                      </a:r>
                      <a:r>
                        <a:rPr kumimoji="0" lang="en-US" altLang="en-US" sz="12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writeDouble</a:t>
                      </a:r>
                      <a:r>
                        <a:rPr kumimoji="0" lang="en-US" altLang="en-US" sz="12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writeLong</a:t>
                      </a:r>
                      <a:r>
                        <a:rPr kumimoji="0" lang="en-US" altLang="en-US" sz="12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readString</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197">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rPr>
                        <a:t>Object Message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rPr>
                        <a:t>serialize object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defRPr>
                      </a:lvl2pPr>
                      <a:lvl3pPr marL="857250" algn="l">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defRPr>
                      </a:lvl3pPr>
                      <a:lvl4pPr marL="1200150" algn="l">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defRPr>
                      </a:lvl4pPr>
                      <a:lvl5pPr marL="1543050" algn="l">
                        <a:spcBef>
                          <a:spcPct val="20000"/>
                        </a:spcBef>
                        <a:buClr>
                          <a:schemeClr val="accent2"/>
                        </a:buClr>
                        <a:buSzPct val="80000"/>
                        <a:buFont typeface="Wingdings" panose="05000000000000000000" pitchFamily="2" charset="2"/>
                        <a:defRPr sz="1600">
                          <a:solidFill>
                            <a:schemeClr val="tx1"/>
                          </a:solidFill>
                          <a:latin typeface="Times New Roman" panose="02020603050405020304" pitchFamily="18" charset="0"/>
                        </a:defRPr>
                      </a:lvl5pPr>
                      <a:lvl6pPr marL="20002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6pPr>
                      <a:lvl7pPr marL="24574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7pPr>
                      <a:lvl8pPr marL="29146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8pPr>
                      <a:lvl9pPr marL="3371850" fontAlgn="base">
                        <a:spcBef>
                          <a:spcPct val="20000"/>
                        </a:spcBef>
                        <a:spcAft>
                          <a:spcPct val="0"/>
                        </a:spcAft>
                        <a:buClr>
                          <a:schemeClr val="accent2"/>
                        </a:buClr>
                        <a:buSzPct val="80000"/>
                        <a:buFont typeface="Wingdings" panose="05000000000000000000" pitchFamily="2" charset="2"/>
                        <a:defRPr sz="16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rPr>
                        <a:t>setObject,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rPr>
                        <a:t>getObject</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435" y="389427"/>
            <a:ext cx="2392565" cy="2726595"/>
          </a:xfrm>
          <a:prstGeom prst="rect">
            <a:avLst/>
          </a:prstGeom>
        </p:spPr>
      </p:pic>
    </p:spTree>
    <p:extLst>
      <p:ext uri="{BB962C8B-B14F-4D97-AF65-F5344CB8AC3E}">
        <p14:creationId xmlns:p14="http://schemas.microsoft.com/office/powerpoint/2010/main" val="172908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graphicFrame>
        <p:nvGraphicFramePr>
          <p:cNvPr id="9" name="Content Placeholder 6"/>
          <p:cNvGraphicFramePr>
            <a:graphicFrameLocks/>
          </p:cNvGraphicFramePr>
          <p:nvPr>
            <p:extLst/>
          </p:nvPr>
        </p:nvGraphicFramePr>
        <p:xfrm>
          <a:off x="412303" y="774202"/>
          <a:ext cx="7945884" cy="3871811"/>
        </p:xfrm>
        <a:graphic>
          <a:graphicData uri="http://schemas.openxmlformats.org/drawingml/2006/table">
            <a:tbl>
              <a:tblPr>
                <a:tableStyleId>{93296810-A885-4BE3-A3E7-6D5BEEA58F35}</a:tableStyleId>
              </a:tblPr>
              <a:tblGrid>
                <a:gridCol w="3972942"/>
                <a:gridCol w="3972942"/>
              </a:tblGrid>
              <a:tr h="390165">
                <a:tc>
                  <a:txBody>
                    <a:bodyPr/>
                    <a:lstStyle/>
                    <a:p>
                      <a:pPr algn="ctr"/>
                      <a:r>
                        <a:rPr lang="en-US" sz="1200" dirty="0" smtClean="0">
                          <a:solidFill>
                            <a:schemeClr val="bg1"/>
                          </a:solidFill>
                          <a:effectLst/>
                        </a:rPr>
                        <a:t>Java</a:t>
                      </a:r>
                      <a:r>
                        <a:rPr lang="en-US" sz="1200" baseline="0" dirty="0" smtClean="0">
                          <a:solidFill>
                            <a:schemeClr val="bg1"/>
                          </a:solidFill>
                          <a:effectLst/>
                        </a:rPr>
                        <a:t> Mail</a:t>
                      </a:r>
                      <a:endParaRPr lang="en-US" sz="1200" dirty="0">
                        <a:solidFill>
                          <a:schemeClr val="bg1"/>
                        </a:solidFill>
                        <a:effectLst/>
                      </a:endParaRPr>
                    </a:p>
                  </a:txBody>
                  <a:tcPr marL="30661" marR="30661" marT="15331" marB="15331" anchor="ctr">
                    <a:solidFill>
                      <a:schemeClr val="bg1">
                        <a:lumMod val="65000"/>
                      </a:schemeClr>
                    </a:solidFill>
                  </a:tcPr>
                </a:tc>
                <a:tc>
                  <a:txBody>
                    <a:bodyPr/>
                    <a:lstStyle/>
                    <a:p>
                      <a:pPr algn="ctr"/>
                      <a:r>
                        <a:rPr lang="en-US" sz="1200" dirty="0" smtClean="0">
                          <a:solidFill>
                            <a:schemeClr val="bg1"/>
                          </a:solidFill>
                          <a:effectLst/>
                        </a:rPr>
                        <a:t>JMS</a:t>
                      </a:r>
                      <a:endParaRPr lang="en-US" sz="1200" dirty="0">
                        <a:solidFill>
                          <a:schemeClr val="bg1"/>
                        </a:solidFill>
                        <a:effectLst/>
                      </a:endParaRPr>
                    </a:p>
                  </a:txBody>
                  <a:tcPr marL="30661" marR="30661" marT="15331" marB="15331" anchor="ctr">
                    <a:solidFill>
                      <a:schemeClr val="bg1">
                        <a:lumMod val="65000"/>
                      </a:schemeClr>
                    </a:solidFill>
                  </a:tcPr>
                </a:tc>
              </a:tr>
              <a:tr h="505283">
                <a:tc>
                  <a:txBody>
                    <a:bodyPr/>
                    <a:lstStyle/>
                    <a:p>
                      <a:r>
                        <a:rPr lang="en-US" sz="1200" dirty="0" smtClean="0">
                          <a:effectLst/>
                        </a:rPr>
                        <a:t>Java</a:t>
                      </a:r>
                      <a:r>
                        <a:rPr lang="en-US" sz="1200" baseline="0" dirty="0" smtClean="0">
                          <a:effectLst/>
                        </a:rPr>
                        <a:t> mail is an API for sending emails, emails with attachment, reading emails, etc.</a:t>
                      </a:r>
                      <a:endParaRPr lang="en-US" sz="1200" dirty="0">
                        <a:effectLst/>
                      </a:endParaRPr>
                    </a:p>
                  </a:txBody>
                  <a:tcPr marL="30661" marR="30661" marT="15331" marB="15331" anchor="ctr">
                    <a:solidFill>
                      <a:schemeClr val="accent5">
                        <a:lumMod val="20000"/>
                        <a:lumOff val="80000"/>
                      </a:schemeClr>
                    </a:solidFill>
                  </a:tcPr>
                </a:tc>
                <a:tc>
                  <a:txBody>
                    <a:bodyPr/>
                    <a:lstStyle/>
                    <a:p>
                      <a:r>
                        <a:rPr lang="en-US" sz="1200" dirty="0" smtClean="0">
                          <a:effectLst/>
                        </a:rPr>
                        <a:t>The</a:t>
                      </a:r>
                      <a:r>
                        <a:rPr lang="en-US" sz="1200" baseline="0" dirty="0" smtClean="0">
                          <a:effectLst/>
                        </a:rPr>
                        <a:t> JMS is the java Messaging service which is capable of exchanging message between applications.</a:t>
                      </a:r>
                      <a:endParaRPr lang="en-US" sz="1200" dirty="0">
                        <a:effectLst/>
                      </a:endParaRPr>
                    </a:p>
                  </a:txBody>
                  <a:tcPr marL="30661" marR="30661" marT="15331" marB="15331" anchor="ctr">
                    <a:solidFill>
                      <a:schemeClr val="accent5">
                        <a:lumMod val="20000"/>
                        <a:lumOff val="80000"/>
                      </a:schemeClr>
                    </a:solidFill>
                  </a:tcPr>
                </a:tc>
              </a:tr>
              <a:tr h="713615">
                <a:tc>
                  <a:txBody>
                    <a:bodyPr/>
                    <a:lstStyle/>
                    <a:p>
                      <a:r>
                        <a:rPr lang="en-US" sz="1200" dirty="0" smtClean="0">
                          <a:effectLst/>
                        </a:rPr>
                        <a:t>Mainly</a:t>
                      </a:r>
                      <a:r>
                        <a:rPr lang="en-US" sz="1200" baseline="0" dirty="0" smtClean="0">
                          <a:effectLst/>
                        </a:rPr>
                        <a:t> human to human information exchange.</a:t>
                      </a:r>
                      <a:endParaRPr lang="en-US" sz="1200" dirty="0">
                        <a:effectLst/>
                      </a:endParaRPr>
                    </a:p>
                  </a:txBody>
                  <a:tcPr marL="30661" marR="30661" marT="15331" marB="15331" anchor="ctr">
                    <a:solidFill>
                      <a:schemeClr val="accent5">
                        <a:lumMod val="20000"/>
                        <a:lumOff val="80000"/>
                      </a:schemeClr>
                    </a:solidFill>
                  </a:tcPr>
                </a:tc>
                <a:tc>
                  <a:txBody>
                    <a:bodyPr/>
                    <a:lstStyle/>
                    <a:p>
                      <a:r>
                        <a:rPr lang="en-US" sz="1200" dirty="0" smtClean="0">
                          <a:effectLst/>
                        </a:rPr>
                        <a:t>Inter</a:t>
                      </a:r>
                      <a:r>
                        <a:rPr lang="en-US" sz="1200" baseline="0" dirty="0" smtClean="0">
                          <a:effectLst/>
                        </a:rPr>
                        <a:t> and Intra company “Application /Human to Application/Human messaging” e.g.. Chat it stock ticker</a:t>
                      </a:r>
                      <a:endParaRPr lang="en-US" sz="1200" dirty="0">
                        <a:effectLst/>
                      </a:endParaRPr>
                    </a:p>
                  </a:txBody>
                  <a:tcPr marL="30661" marR="30661" marT="15331" marB="15331" anchor="ctr">
                    <a:solidFill>
                      <a:schemeClr val="accent5">
                        <a:lumMod val="20000"/>
                        <a:lumOff val="80000"/>
                      </a:schemeClr>
                    </a:solidFill>
                  </a:tcPr>
                </a:tc>
              </a:tr>
              <a:tr h="489544">
                <a:tc>
                  <a:txBody>
                    <a:bodyPr/>
                    <a:lstStyle/>
                    <a:p>
                      <a:r>
                        <a:rPr lang="en-US" sz="1200" dirty="0" smtClean="0">
                          <a:effectLst/>
                        </a:rPr>
                        <a:t>Delivery</a:t>
                      </a:r>
                      <a:r>
                        <a:rPr lang="en-US" sz="1200" baseline="0" dirty="0" smtClean="0">
                          <a:effectLst/>
                        </a:rPr>
                        <a:t> can be duplicate or nor guaranteed.</a:t>
                      </a:r>
                      <a:endParaRPr lang="en-US" sz="1200" dirty="0">
                        <a:effectLst/>
                      </a:endParaRPr>
                    </a:p>
                  </a:txBody>
                  <a:tcPr marL="30661" marR="30661" marT="15331" marB="15331" anchor="ctr">
                    <a:solidFill>
                      <a:schemeClr val="accent5">
                        <a:lumMod val="20000"/>
                        <a:lumOff val="80000"/>
                      </a:schemeClr>
                    </a:solidFill>
                  </a:tcPr>
                </a:tc>
                <a:tc>
                  <a:txBody>
                    <a:bodyPr/>
                    <a:lstStyle/>
                    <a:p>
                      <a:r>
                        <a:rPr lang="en-US" sz="1200" dirty="0" smtClean="0">
                          <a:effectLst/>
                        </a:rPr>
                        <a:t>JMS</a:t>
                      </a:r>
                      <a:r>
                        <a:rPr lang="en-US" sz="1200" baseline="0" dirty="0" smtClean="0">
                          <a:effectLst/>
                        </a:rPr>
                        <a:t> id more like a database –the message (can be configured) to be drained if and only if the recipient system reads it.</a:t>
                      </a:r>
                    </a:p>
                    <a:p>
                      <a:r>
                        <a:rPr lang="en-US" sz="1200" baseline="0" dirty="0" smtClean="0">
                          <a:effectLst/>
                        </a:rPr>
                        <a:t>In other word the delivery can be guaranteed.</a:t>
                      </a:r>
                      <a:endParaRPr lang="en-US" sz="1200" dirty="0">
                        <a:effectLst/>
                      </a:endParaRPr>
                    </a:p>
                  </a:txBody>
                  <a:tcPr marL="30661" marR="30661" marT="15331" marB="15331" anchor="ctr">
                    <a:solidFill>
                      <a:schemeClr val="accent5">
                        <a:lumMod val="20000"/>
                        <a:lumOff val="80000"/>
                      </a:schemeClr>
                    </a:solidFill>
                  </a:tcPr>
                </a:tc>
              </a:tr>
              <a:tr h="738384">
                <a:tc>
                  <a:txBody>
                    <a:bodyPr/>
                    <a:lstStyle/>
                    <a:p>
                      <a:r>
                        <a:rPr lang="en-US" sz="1200" dirty="0" smtClean="0">
                          <a:effectLst/>
                        </a:rPr>
                        <a:t>Its</a:t>
                      </a:r>
                      <a:r>
                        <a:rPr lang="en-US" sz="1200" baseline="0" dirty="0" smtClean="0">
                          <a:effectLst/>
                        </a:rPr>
                        <a:t> not a big deal to get multiple copies of an email(which you many get if I loose a connection with an email server over POP for example)</a:t>
                      </a:r>
                      <a:endParaRPr lang="en-US" sz="1200" dirty="0">
                        <a:effectLst/>
                      </a:endParaRPr>
                    </a:p>
                  </a:txBody>
                  <a:tcPr marL="30661" marR="30661" marT="15331" marB="15331" anchor="ctr">
                    <a:solidFill>
                      <a:schemeClr val="accent5">
                        <a:lumMod val="20000"/>
                        <a:lumOff val="80000"/>
                      </a:schemeClr>
                    </a:solidFill>
                  </a:tcPr>
                </a:tc>
                <a:tc>
                  <a:txBody>
                    <a:bodyPr/>
                    <a:lstStyle/>
                    <a:p>
                      <a:r>
                        <a:rPr lang="en-US" sz="1200" dirty="0" smtClean="0">
                          <a:effectLst/>
                        </a:rPr>
                        <a:t>Can</a:t>
                      </a:r>
                      <a:r>
                        <a:rPr lang="en-US" sz="1200" baseline="0" dirty="0" smtClean="0">
                          <a:effectLst/>
                        </a:rPr>
                        <a:t> turn out to a disaster when we receive 2 copies of same mail.</a:t>
                      </a:r>
                      <a:endParaRPr lang="en-US" sz="1200" dirty="0">
                        <a:effectLst/>
                      </a:endParaRPr>
                    </a:p>
                  </a:txBody>
                  <a:tcPr marL="30661" marR="30661" marT="15331" marB="15331" anchor="ctr">
                    <a:solidFill>
                      <a:schemeClr val="accent5">
                        <a:lumMod val="20000"/>
                        <a:lumOff val="80000"/>
                      </a:schemeClr>
                    </a:solidFill>
                  </a:tcPr>
                </a:tc>
              </a:tr>
              <a:tr h="390165">
                <a:tc>
                  <a:txBody>
                    <a:bodyPr/>
                    <a:lstStyle/>
                    <a:p>
                      <a:r>
                        <a:rPr lang="en-US" sz="1200" dirty="0" smtClean="0">
                          <a:effectLst/>
                        </a:rPr>
                        <a:t>Email</a:t>
                      </a:r>
                      <a:r>
                        <a:rPr lang="en-US" sz="1200" baseline="0" dirty="0" smtClean="0">
                          <a:effectLst/>
                        </a:rPr>
                        <a:t> is designed for connectivity on the web</a:t>
                      </a:r>
                      <a:endParaRPr lang="en-US" sz="1200" dirty="0">
                        <a:effectLst/>
                      </a:endParaRPr>
                    </a:p>
                  </a:txBody>
                  <a:tcPr marL="30661" marR="30661" marT="15331" marB="15331" anchor="ctr">
                    <a:solidFill>
                      <a:schemeClr val="accent5">
                        <a:lumMod val="20000"/>
                        <a:lumOff val="80000"/>
                      </a:schemeClr>
                    </a:solidFill>
                  </a:tcPr>
                </a:tc>
                <a:tc>
                  <a:txBody>
                    <a:bodyPr/>
                    <a:lstStyle/>
                    <a:p>
                      <a:r>
                        <a:rPr lang="en-US" sz="1200" dirty="0" smtClean="0">
                          <a:effectLst/>
                        </a:rPr>
                        <a:t>JMS has a bunch of different qualities of service (queue</a:t>
                      </a:r>
                      <a:r>
                        <a:rPr lang="en-US" sz="1200" baseline="0" dirty="0" smtClean="0">
                          <a:effectLst/>
                        </a:rPr>
                        <a:t> v topic</a:t>
                      </a:r>
                      <a:r>
                        <a:rPr lang="en-US" sz="1200" dirty="0" smtClean="0">
                          <a:effectLst/>
                        </a:rPr>
                        <a:t>) designed for very high performance messaging</a:t>
                      </a:r>
                      <a:r>
                        <a:rPr lang="en-US" sz="1200" baseline="0" dirty="0" smtClean="0">
                          <a:effectLst/>
                        </a:rPr>
                        <a:t> with low latency together with reliability avoiding duplicates and message loss.</a:t>
                      </a:r>
                      <a:endParaRPr lang="en-US" sz="1200" dirty="0">
                        <a:effectLst/>
                      </a:endParaRPr>
                    </a:p>
                  </a:txBody>
                  <a:tcPr marL="30661" marR="30661" marT="15331" marB="15331" anchor="ctr">
                    <a:solidFill>
                      <a:schemeClr val="accent5">
                        <a:lumMod val="20000"/>
                        <a:lumOff val="80000"/>
                      </a:schemeClr>
                    </a:solidFill>
                  </a:tcPr>
                </a:tc>
              </a:tr>
            </a:tbl>
          </a:graphicData>
        </a:graphic>
      </p:graphicFrame>
      <p:sp>
        <p:nvSpPr>
          <p:cNvPr id="10" name="object 2"/>
          <p:cNvSpPr txBox="1">
            <a:spLocks noGrp="1"/>
          </p:cNvSpPr>
          <p:nvPr>
            <p:ph type="title"/>
          </p:nvPr>
        </p:nvSpPr>
        <p:spPr>
          <a:xfrm>
            <a:off x="380405" y="389428"/>
            <a:ext cx="8304134" cy="395420"/>
          </a:xfrm>
        </p:spPr>
        <p:txBody>
          <a:bodyPr vert="horz" rtlCol="0"/>
          <a:lstStyle/>
          <a:p>
            <a:r>
              <a:rPr lang="en-US" sz="2400" dirty="0"/>
              <a:t>JMS Vs Java Mail</a:t>
            </a:r>
          </a:p>
        </p:txBody>
      </p:sp>
    </p:spTree>
    <p:extLst>
      <p:ext uri="{BB962C8B-B14F-4D97-AF65-F5344CB8AC3E}">
        <p14:creationId xmlns:p14="http://schemas.microsoft.com/office/powerpoint/2010/main" val="3136635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4294967295"/>
          </p:nvPr>
        </p:nvSpPr>
        <p:spPr>
          <a:xfrm>
            <a:off x="1657350" y="4686300"/>
            <a:ext cx="1428750" cy="342900"/>
          </a:xfrm>
          <a:prstGeom prst="rect">
            <a:avLst/>
          </a:prstGeom>
        </p:spPr>
        <p:txBody>
          <a:bodyPr/>
          <a:lstStyle/>
          <a:p>
            <a:r>
              <a:rPr lang="en-US" altLang="en-US"/>
              <a:t> </a:t>
            </a:r>
          </a:p>
        </p:txBody>
      </p:sp>
      <p:sp>
        <p:nvSpPr>
          <p:cNvPr id="38" name="Slide Number Placeholder 5"/>
          <p:cNvSpPr>
            <a:spLocks noGrp="1"/>
          </p:cNvSpPr>
          <p:nvPr>
            <p:ph type="sldNum" sz="quarter" idx="12"/>
          </p:nvPr>
        </p:nvSpPr>
        <p:spPr/>
        <p:txBody>
          <a:bodyPr/>
          <a:lstStyle/>
          <a:p>
            <a:fld id="{2C031285-752D-4FD2-B72B-A72D02DDC1E9}" type="slidenum">
              <a:rPr lang="en-US" altLang="en-US"/>
              <a:pPr/>
              <a:t>7</a:t>
            </a:fld>
            <a:endParaRPr lang="en-US" altLang="en-US"/>
          </a:p>
        </p:txBody>
      </p:sp>
      <p:sp>
        <p:nvSpPr>
          <p:cNvPr id="91138" name="Rectangle 2"/>
          <p:cNvSpPr>
            <a:spLocks noGrp="1" noChangeArrowheads="1"/>
          </p:cNvSpPr>
          <p:nvPr>
            <p:ph type="title"/>
          </p:nvPr>
        </p:nvSpPr>
        <p:spPr/>
        <p:txBody>
          <a:bodyPr/>
          <a:lstStyle/>
          <a:p>
            <a:r>
              <a:rPr lang="en-US" altLang="en-US"/>
              <a:t>System Coupling</a:t>
            </a:r>
          </a:p>
        </p:txBody>
      </p:sp>
      <p:sp>
        <p:nvSpPr>
          <p:cNvPr id="91139" name="Rectangle 3"/>
          <p:cNvSpPr>
            <a:spLocks noGrp="1" noChangeArrowheads="1"/>
          </p:cNvSpPr>
          <p:nvPr>
            <p:ph type="body" idx="1"/>
          </p:nvPr>
        </p:nvSpPr>
        <p:spPr>
          <a:xfrm>
            <a:off x="457081" y="939323"/>
            <a:ext cx="8157530" cy="3514725"/>
          </a:xfrm>
        </p:spPr>
        <p:txBody>
          <a:bodyPr>
            <a:normAutofit/>
          </a:bodyPr>
          <a:lstStyle/>
          <a:p>
            <a:pPr marL="0" indent="0">
              <a:spcBef>
                <a:spcPct val="0"/>
              </a:spcBef>
              <a:buNone/>
            </a:pPr>
            <a:r>
              <a:rPr lang="en-US" altLang="en-US" sz="1400" b="1" dirty="0">
                <a:solidFill>
                  <a:srgbClr val="000000"/>
                </a:solidFill>
                <a:latin typeface="HP Simplified" pitchFamily="34" charset="0"/>
              </a:rPr>
              <a:t>TIGHT</a:t>
            </a:r>
            <a:r>
              <a:rPr lang="en-US" altLang="en-US" sz="1400" dirty="0">
                <a:solidFill>
                  <a:srgbClr val="000000"/>
                </a:solidFill>
                <a:latin typeface="HP Simplified" pitchFamily="34" charset="0"/>
              </a:rPr>
              <a:t>:  </a:t>
            </a:r>
            <a:r>
              <a:rPr lang="en-US" altLang="en-US" sz="1400" dirty="0" smtClean="0">
                <a:solidFill>
                  <a:srgbClr val="000000"/>
                </a:solidFill>
                <a:latin typeface="HP Simplified" pitchFamily="34" charset="0"/>
              </a:rPr>
              <a:t>Systems </a:t>
            </a:r>
            <a:r>
              <a:rPr lang="en-US" altLang="en-US" sz="1400" dirty="0">
                <a:solidFill>
                  <a:srgbClr val="000000"/>
                </a:solidFill>
                <a:latin typeface="HP Simplified" pitchFamily="34" charset="0"/>
              </a:rPr>
              <a:t>that are very rigid in their requirements</a:t>
            </a:r>
          </a:p>
          <a:p>
            <a:pPr marL="0" indent="0">
              <a:spcBef>
                <a:spcPct val="0"/>
              </a:spcBef>
              <a:buNone/>
            </a:pPr>
            <a:r>
              <a:rPr lang="en-US" altLang="en-US" sz="1400" dirty="0">
                <a:solidFill>
                  <a:srgbClr val="000000"/>
                </a:solidFill>
                <a:latin typeface="HP Simplified" pitchFamily="34" charset="0"/>
              </a:rPr>
              <a:t> </a:t>
            </a:r>
            <a:r>
              <a:rPr lang="en-US" altLang="en-US" sz="1400" dirty="0" smtClean="0">
                <a:solidFill>
                  <a:srgbClr val="000000"/>
                </a:solidFill>
                <a:latin typeface="HP Simplified" pitchFamily="34" charset="0"/>
              </a:rPr>
              <a:t>                 System </a:t>
            </a:r>
            <a:r>
              <a:rPr lang="en-US" altLang="en-US" sz="1400" dirty="0">
                <a:solidFill>
                  <a:srgbClr val="000000"/>
                </a:solidFill>
                <a:latin typeface="HP Simplified" pitchFamily="34" charset="0"/>
              </a:rPr>
              <a:t>2 MUST respond to a message before System 1 can proceed to the next </a:t>
            </a:r>
            <a:r>
              <a:rPr lang="en-US" altLang="en-US" sz="1400" dirty="0" smtClean="0">
                <a:solidFill>
                  <a:srgbClr val="000000"/>
                </a:solidFill>
                <a:latin typeface="HP Simplified" pitchFamily="34" charset="0"/>
              </a:rPr>
              <a:t>activity</a:t>
            </a:r>
          </a:p>
          <a:p>
            <a:pPr>
              <a:spcBef>
                <a:spcPct val="0"/>
              </a:spcBef>
            </a:pPr>
            <a:endParaRPr lang="en-US" altLang="en-US" sz="1400" dirty="0">
              <a:solidFill>
                <a:srgbClr val="000000"/>
              </a:solidFill>
              <a:latin typeface="HP Simplified" pitchFamily="34" charset="0"/>
            </a:endParaRPr>
          </a:p>
          <a:p>
            <a:pPr>
              <a:spcBef>
                <a:spcPct val="0"/>
              </a:spcBef>
            </a:pPr>
            <a:endParaRPr lang="en-US" altLang="en-US" sz="1400" dirty="0" smtClean="0">
              <a:solidFill>
                <a:srgbClr val="000000"/>
              </a:solidFill>
              <a:latin typeface="HP Simplified" pitchFamily="34" charset="0"/>
            </a:endParaRPr>
          </a:p>
          <a:p>
            <a:pPr>
              <a:spcBef>
                <a:spcPct val="0"/>
              </a:spcBef>
            </a:pPr>
            <a:endParaRPr lang="en-US" altLang="en-US" sz="1400" dirty="0">
              <a:solidFill>
                <a:srgbClr val="000000"/>
              </a:solidFill>
              <a:latin typeface="HP Simplified" pitchFamily="34" charset="0"/>
            </a:endParaRPr>
          </a:p>
          <a:p>
            <a:pPr>
              <a:spcBef>
                <a:spcPct val="0"/>
              </a:spcBef>
            </a:pPr>
            <a:endParaRPr lang="en-US" altLang="en-US" sz="1400" dirty="0" smtClean="0">
              <a:solidFill>
                <a:srgbClr val="000000"/>
              </a:solidFill>
              <a:latin typeface="HP Simplified" pitchFamily="34" charset="0"/>
            </a:endParaRPr>
          </a:p>
          <a:p>
            <a:pPr>
              <a:spcBef>
                <a:spcPct val="0"/>
              </a:spcBef>
            </a:pPr>
            <a:endParaRPr lang="en-US" altLang="en-US" sz="1400" dirty="0">
              <a:solidFill>
                <a:srgbClr val="000000"/>
              </a:solidFill>
              <a:latin typeface="HP Simplified" pitchFamily="34" charset="0"/>
            </a:endParaRPr>
          </a:p>
          <a:p>
            <a:pPr>
              <a:spcBef>
                <a:spcPct val="0"/>
              </a:spcBef>
            </a:pPr>
            <a:endParaRPr lang="en-US" altLang="en-US" sz="1400" dirty="0" smtClean="0">
              <a:solidFill>
                <a:srgbClr val="000000"/>
              </a:solidFill>
              <a:latin typeface="HP Simplified" pitchFamily="34" charset="0"/>
            </a:endParaRPr>
          </a:p>
          <a:p>
            <a:pPr>
              <a:spcBef>
                <a:spcPct val="0"/>
              </a:spcBef>
            </a:pPr>
            <a:endParaRPr lang="en-US" altLang="en-US" sz="1400" dirty="0">
              <a:solidFill>
                <a:srgbClr val="000000"/>
              </a:solidFill>
              <a:latin typeface="HP Simplified" pitchFamily="34" charset="0"/>
            </a:endParaRPr>
          </a:p>
          <a:p>
            <a:pPr marL="0" indent="0">
              <a:buNone/>
            </a:pPr>
            <a:r>
              <a:rPr lang="en-US" altLang="en-US" sz="1400" b="1" dirty="0" smtClean="0">
                <a:solidFill>
                  <a:srgbClr val="000000"/>
                </a:solidFill>
                <a:latin typeface="HP Simplified" pitchFamily="34" charset="0"/>
              </a:rPr>
              <a:t>LOOSE</a:t>
            </a:r>
            <a:r>
              <a:rPr lang="en-US" altLang="en-US" sz="1400" dirty="0">
                <a:solidFill>
                  <a:srgbClr val="000000"/>
                </a:solidFill>
                <a:latin typeface="HP Simplified" pitchFamily="34" charset="0"/>
              </a:rPr>
              <a:t>: </a:t>
            </a:r>
            <a:r>
              <a:rPr lang="en-US" altLang="en-US" sz="1400" dirty="0" smtClean="0">
                <a:solidFill>
                  <a:srgbClr val="000000"/>
                </a:solidFill>
                <a:latin typeface="HP Simplified" pitchFamily="34" charset="0"/>
              </a:rPr>
              <a:t> Where </a:t>
            </a:r>
            <a:r>
              <a:rPr lang="en-US" altLang="en-US" sz="1400" dirty="0">
                <a:solidFill>
                  <a:srgbClr val="000000"/>
                </a:solidFill>
                <a:latin typeface="HP Simplified" pitchFamily="34" charset="0"/>
              </a:rPr>
              <a:t>programmers just send a message and can be assure the infrastructure will do whatever it </a:t>
            </a:r>
            <a:r>
              <a:rPr lang="en-US" altLang="en-US" sz="1400" dirty="0" smtClean="0">
                <a:solidFill>
                  <a:srgbClr val="000000"/>
                </a:solidFill>
                <a:latin typeface="HP Simplified" pitchFamily="34" charset="0"/>
              </a:rPr>
              <a:t>      	needs </a:t>
            </a:r>
            <a:r>
              <a:rPr lang="en-US" altLang="en-US" sz="1400" dirty="0">
                <a:solidFill>
                  <a:srgbClr val="000000"/>
                </a:solidFill>
                <a:latin typeface="HP Simplified" pitchFamily="34" charset="0"/>
              </a:rPr>
              <a:t>to do send the </a:t>
            </a:r>
            <a:r>
              <a:rPr lang="en-US" altLang="en-US" sz="1400" dirty="0" smtClean="0">
                <a:solidFill>
                  <a:srgbClr val="000000"/>
                </a:solidFill>
                <a:latin typeface="HP Simplified" pitchFamily="34" charset="0"/>
              </a:rPr>
              <a:t>message</a:t>
            </a:r>
          </a:p>
          <a:p>
            <a:endParaRPr lang="en-US" altLang="en-US" sz="1400" dirty="0">
              <a:solidFill>
                <a:srgbClr val="000000"/>
              </a:solidFill>
              <a:latin typeface="HP Simplified" pitchFamily="34" charset="0"/>
            </a:endParaRPr>
          </a:p>
        </p:txBody>
      </p:sp>
      <p:sp>
        <p:nvSpPr>
          <p:cNvPr id="91140" name="Freeform 4"/>
          <p:cNvSpPr>
            <a:spLocks/>
          </p:cNvSpPr>
          <p:nvPr/>
        </p:nvSpPr>
        <p:spPr bwMode="auto">
          <a:xfrm>
            <a:off x="2462308" y="3482151"/>
            <a:ext cx="1289447" cy="763191"/>
          </a:xfrm>
          <a:custGeom>
            <a:avLst/>
            <a:gdLst>
              <a:gd name="T0" fmla="*/ 0 w 1602"/>
              <a:gd name="T1" fmla="*/ 343 h 727"/>
              <a:gd name="T2" fmla="*/ 150 w 1602"/>
              <a:gd name="T3" fmla="*/ 703 h 727"/>
              <a:gd name="T4" fmla="*/ 300 w 1602"/>
              <a:gd name="T5" fmla="*/ 349 h 727"/>
              <a:gd name="T6" fmla="*/ 230 w 1602"/>
              <a:gd name="T7" fmla="*/ 1 h 727"/>
              <a:gd name="T8" fmla="*/ 146 w 1602"/>
              <a:gd name="T9" fmla="*/ 357 h 727"/>
              <a:gd name="T10" fmla="*/ 366 w 1602"/>
              <a:gd name="T11" fmla="*/ 711 h 727"/>
              <a:gd name="T12" fmla="*/ 556 w 1602"/>
              <a:gd name="T13" fmla="*/ 367 h 727"/>
              <a:gd name="T14" fmla="*/ 474 w 1602"/>
              <a:gd name="T15" fmla="*/ 9 h 727"/>
              <a:gd name="T16" fmla="*/ 374 w 1602"/>
              <a:gd name="T17" fmla="*/ 355 h 727"/>
              <a:gd name="T18" fmla="*/ 588 w 1602"/>
              <a:gd name="T19" fmla="*/ 723 h 727"/>
              <a:gd name="T20" fmla="*/ 786 w 1602"/>
              <a:gd name="T21" fmla="*/ 363 h 727"/>
              <a:gd name="T22" fmla="*/ 698 w 1602"/>
              <a:gd name="T23" fmla="*/ 9 h 727"/>
              <a:gd name="T24" fmla="*/ 622 w 1602"/>
              <a:gd name="T25" fmla="*/ 363 h 727"/>
              <a:gd name="T26" fmla="*/ 786 w 1602"/>
              <a:gd name="T27" fmla="*/ 711 h 727"/>
              <a:gd name="T28" fmla="*/ 1024 w 1602"/>
              <a:gd name="T29" fmla="*/ 377 h 727"/>
              <a:gd name="T30" fmla="*/ 930 w 1602"/>
              <a:gd name="T31" fmla="*/ 9 h 727"/>
              <a:gd name="T32" fmla="*/ 858 w 1602"/>
              <a:gd name="T33" fmla="*/ 367 h 727"/>
              <a:gd name="T34" fmla="*/ 1014 w 1602"/>
              <a:gd name="T35" fmla="*/ 723 h 727"/>
              <a:gd name="T36" fmla="*/ 1246 w 1602"/>
              <a:gd name="T37" fmla="*/ 363 h 727"/>
              <a:gd name="T38" fmla="*/ 1158 w 1602"/>
              <a:gd name="T39" fmla="*/ 15 h 727"/>
              <a:gd name="T40" fmla="*/ 1090 w 1602"/>
              <a:gd name="T41" fmla="*/ 353 h 727"/>
              <a:gd name="T42" fmla="*/ 1248 w 1602"/>
              <a:gd name="T43" fmla="*/ 723 h 727"/>
              <a:gd name="T44" fmla="*/ 1486 w 1602"/>
              <a:gd name="T45" fmla="*/ 371 h 727"/>
              <a:gd name="T46" fmla="*/ 1410 w 1602"/>
              <a:gd name="T47" fmla="*/ 15 h 727"/>
              <a:gd name="T48" fmla="*/ 1316 w 1602"/>
              <a:gd name="T49" fmla="*/ 357 h 727"/>
              <a:gd name="T50" fmla="*/ 1458 w 1602"/>
              <a:gd name="T51" fmla="*/ 717 h 727"/>
              <a:gd name="T52" fmla="*/ 1602 w 1602"/>
              <a:gd name="T53" fmla="*/ 385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2" h="727">
                <a:moveTo>
                  <a:pt x="0" y="343"/>
                </a:moveTo>
                <a:cubicBezTo>
                  <a:pt x="25" y="403"/>
                  <a:pt x="72" y="703"/>
                  <a:pt x="150" y="703"/>
                </a:cubicBezTo>
                <a:cubicBezTo>
                  <a:pt x="228" y="703"/>
                  <a:pt x="290" y="469"/>
                  <a:pt x="300" y="349"/>
                </a:cubicBezTo>
                <a:cubicBezTo>
                  <a:pt x="313" y="232"/>
                  <a:pt x="256" y="0"/>
                  <a:pt x="230" y="1"/>
                </a:cubicBezTo>
                <a:cubicBezTo>
                  <a:pt x="180" y="3"/>
                  <a:pt x="123" y="239"/>
                  <a:pt x="146" y="357"/>
                </a:cubicBezTo>
                <a:cubicBezTo>
                  <a:pt x="169" y="475"/>
                  <a:pt x="298" y="709"/>
                  <a:pt x="366" y="711"/>
                </a:cubicBezTo>
                <a:cubicBezTo>
                  <a:pt x="470" y="709"/>
                  <a:pt x="538" y="484"/>
                  <a:pt x="556" y="367"/>
                </a:cubicBezTo>
                <a:cubicBezTo>
                  <a:pt x="574" y="250"/>
                  <a:pt x="504" y="11"/>
                  <a:pt x="474" y="9"/>
                </a:cubicBezTo>
                <a:cubicBezTo>
                  <a:pt x="408" y="17"/>
                  <a:pt x="355" y="236"/>
                  <a:pt x="374" y="355"/>
                </a:cubicBezTo>
                <a:cubicBezTo>
                  <a:pt x="393" y="474"/>
                  <a:pt x="519" y="722"/>
                  <a:pt x="588" y="723"/>
                </a:cubicBezTo>
                <a:cubicBezTo>
                  <a:pt x="682" y="719"/>
                  <a:pt x="768" y="482"/>
                  <a:pt x="786" y="363"/>
                </a:cubicBezTo>
                <a:cubicBezTo>
                  <a:pt x="804" y="244"/>
                  <a:pt x="725" y="9"/>
                  <a:pt x="698" y="9"/>
                </a:cubicBezTo>
                <a:cubicBezTo>
                  <a:pt x="634" y="9"/>
                  <a:pt x="607" y="246"/>
                  <a:pt x="622" y="363"/>
                </a:cubicBezTo>
                <a:cubicBezTo>
                  <a:pt x="637" y="480"/>
                  <a:pt x="719" y="709"/>
                  <a:pt x="786" y="711"/>
                </a:cubicBezTo>
                <a:cubicBezTo>
                  <a:pt x="888" y="709"/>
                  <a:pt x="1000" y="494"/>
                  <a:pt x="1024" y="377"/>
                </a:cubicBezTo>
                <a:cubicBezTo>
                  <a:pt x="1048" y="260"/>
                  <a:pt x="958" y="11"/>
                  <a:pt x="930" y="9"/>
                </a:cubicBezTo>
                <a:cubicBezTo>
                  <a:pt x="864" y="5"/>
                  <a:pt x="844" y="248"/>
                  <a:pt x="858" y="367"/>
                </a:cubicBezTo>
                <a:cubicBezTo>
                  <a:pt x="872" y="486"/>
                  <a:pt x="949" y="724"/>
                  <a:pt x="1014" y="723"/>
                </a:cubicBezTo>
                <a:cubicBezTo>
                  <a:pt x="1122" y="703"/>
                  <a:pt x="1222" y="481"/>
                  <a:pt x="1246" y="363"/>
                </a:cubicBezTo>
                <a:cubicBezTo>
                  <a:pt x="1270" y="245"/>
                  <a:pt x="1184" y="17"/>
                  <a:pt x="1158" y="15"/>
                </a:cubicBezTo>
                <a:cubicBezTo>
                  <a:pt x="1086" y="23"/>
                  <a:pt x="1075" y="235"/>
                  <a:pt x="1090" y="353"/>
                </a:cubicBezTo>
                <a:cubicBezTo>
                  <a:pt x="1105" y="471"/>
                  <a:pt x="1182" y="720"/>
                  <a:pt x="1248" y="723"/>
                </a:cubicBezTo>
                <a:cubicBezTo>
                  <a:pt x="1344" y="727"/>
                  <a:pt x="1459" y="489"/>
                  <a:pt x="1486" y="371"/>
                </a:cubicBezTo>
                <a:cubicBezTo>
                  <a:pt x="1513" y="253"/>
                  <a:pt x="1438" y="17"/>
                  <a:pt x="1410" y="15"/>
                </a:cubicBezTo>
                <a:cubicBezTo>
                  <a:pt x="1338" y="15"/>
                  <a:pt x="1308" y="240"/>
                  <a:pt x="1316" y="357"/>
                </a:cubicBezTo>
                <a:cubicBezTo>
                  <a:pt x="1324" y="474"/>
                  <a:pt x="1410" y="712"/>
                  <a:pt x="1458" y="717"/>
                </a:cubicBezTo>
                <a:cubicBezTo>
                  <a:pt x="1542" y="703"/>
                  <a:pt x="1572" y="454"/>
                  <a:pt x="1602" y="385"/>
                </a:cubicBezTo>
              </a:path>
            </a:pathLst>
          </a:custGeom>
          <a:noFill/>
          <a:ln w="38100" cap="flat" cmpd="sng">
            <a:solidFill>
              <a:schemeClr val="tx1"/>
            </a:solidFill>
            <a:prstDash val="solid"/>
            <a:round/>
            <a:headEnd type="none" w="med" len="med"/>
            <a:tailEnd type="none" w="med" len="med"/>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1350"/>
          </a:p>
        </p:txBody>
      </p:sp>
      <p:sp>
        <p:nvSpPr>
          <p:cNvPr id="91141" name="Rectangle 5"/>
          <p:cNvSpPr>
            <a:spLocks noChangeArrowheads="1"/>
          </p:cNvSpPr>
          <p:nvPr/>
        </p:nvSpPr>
        <p:spPr bwMode="auto">
          <a:xfrm>
            <a:off x="1727692" y="1466932"/>
            <a:ext cx="734616" cy="1058466"/>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en-US" sz="900"/>
              <a:t>System 1</a:t>
            </a:r>
          </a:p>
        </p:txBody>
      </p:sp>
      <p:grpSp>
        <p:nvGrpSpPr>
          <p:cNvPr id="91142" name="Group 6"/>
          <p:cNvGrpSpPr>
            <a:grpSpLocks/>
          </p:cNvGrpSpPr>
          <p:nvPr/>
        </p:nvGrpSpPr>
        <p:grpSpPr bwMode="auto">
          <a:xfrm>
            <a:off x="1755173" y="1701239"/>
            <a:ext cx="619125" cy="706041"/>
            <a:chOff x="2884" y="1977"/>
            <a:chExt cx="376" cy="377"/>
          </a:xfrm>
        </p:grpSpPr>
        <p:sp>
          <p:nvSpPr>
            <p:cNvPr id="91143" name="Oval 7"/>
            <p:cNvSpPr>
              <a:spLocks noChangeArrowheads="1"/>
            </p:cNvSpPr>
            <p:nvPr/>
          </p:nvSpPr>
          <p:spPr bwMode="auto">
            <a:xfrm>
              <a:off x="2884" y="1978"/>
              <a:ext cx="376" cy="376"/>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44" name="Oval 8"/>
            <p:cNvSpPr>
              <a:spLocks noChangeArrowheads="1"/>
            </p:cNvSpPr>
            <p:nvPr/>
          </p:nvSpPr>
          <p:spPr bwMode="auto">
            <a:xfrm>
              <a:off x="2980" y="2074"/>
              <a:ext cx="184" cy="184"/>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45" name="Line 9"/>
            <p:cNvSpPr>
              <a:spLocks noChangeShapeType="1"/>
            </p:cNvSpPr>
            <p:nvPr/>
          </p:nvSpPr>
          <p:spPr bwMode="auto">
            <a:xfrm>
              <a:off x="3075" y="1977"/>
              <a:ext cx="2" cy="9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1146" name="Line 10"/>
            <p:cNvSpPr>
              <a:spLocks noChangeShapeType="1"/>
            </p:cNvSpPr>
            <p:nvPr/>
          </p:nvSpPr>
          <p:spPr bwMode="auto">
            <a:xfrm>
              <a:off x="3149" y="2215"/>
              <a:ext cx="69" cy="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1147" name="Line 11"/>
            <p:cNvSpPr>
              <a:spLocks noChangeShapeType="1"/>
            </p:cNvSpPr>
            <p:nvPr/>
          </p:nvSpPr>
          <p:spPr bwMode="auto">
            <a:xfrm flipH="1">
              <a:off x="2916" y="2212"/>
              <a:ext cx="74" cy="5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91148" name="Rectangle 12"/>
          <p:cNvSpPr>
            <a:spLocks noChangeArrowheads="1"/>
          </p:cNvSpPr>
          <p:nvPr/>
        </p:nvSpPr>
        <p:spPr bwMode="auto">
          <a:xfrm>
            <a:off x="3736277" y="1466932"/>
            <a:ext cx="734615" cy="1058466"/>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en-US" sz="900"/>
              <a:t>System 2</a:t>
            </a:r>
          </a:p>
        </p:txBody>
      </p:sp>
      <p:grpSp>
        <p:nvGrpSpPr>
          <p:cNvPr id="91149" name="Group 13"/>
          <p:cNvGrpSpPr>
            <a:grpSpLocks/>
          </p:cNvGrpSpPr>
          <p:nvPr/>
        </p:nvGrpSpPr>
        <p:grpSpPr bwMode="auto">
          <a:xfrm>
            <a:off x="3764948" y="1701239"/>
            <a:ext cx="617935" cy="706041"/>
            <a:chOff x="2884" y="1977"/>
            <a:chExt cx="376" cy="377"/>
          </a:xfrm>
        </p:grpSpPr>
        <p:sp>
          <p:nvSpPr>
            <p:cNvPr id="91150" name="Oval 14"/>
            <p:cNvSpPr>
              <a:spLocks noChangeArrowheads="1"/>
            </p:cNvSpPr>
            <p:nvPr/>
          </p:nvSpPr>
          <p:spPr bwMode="auto">
            <a:xfrm>
              <a:off x="2884" y="1978"/>
              <a:ext cx="376" cy="376"/>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51" name="Oval 15"/>
            <p:cNvSpPr>
              <a:spLocks noChangeArrowheads="1"/>
            </p:cNvSpPr>
            <p:nvPr/>
          </p:nvSpPr>
          <p:spPr bwMode="auto">
            <a:xfrm>
              <a:off x="2980" y="2074"/>
              <a:ext cx="184" cy="184"/>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52" name="Line 16"/>
            <p:cNvSpPr>
              <a:spLocks noChangeShapeType="1"/>
            </p:cNvSpPr>
            <p:nvPr/>
          </p:nvSpPr>
          <p:spPr bwMode="auto">
            <a:xfrm>
              <a:off x="3075" y="1977"/>
              <a:ext cx="2" cy="9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1153" name="Line 17"/>
            <p:cNvSpPr>
              <a:spLocks noChangeShapeType="1"/>
            </p:cNvSpPr>
            <p:nvPr/>
          </p:nvSpPr>
          <p:spPr bwMode="auto">
            <a:xfrm>
              <a:off x="3149" y="2215"/>
              <a:ext cx="69" cy="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1154" name="Line 18"/>
            <p:cNvSpPr>
              <a:spLocks noChangeShapeType="1"/>
            </p:cNvSpPr>
            <p:nvPr/>
          </p:nvSpPr>
          <p:spPr bwMode="auto">
            <a:xfrm flipH="1">
              <a:off x="2916" y="2212"/>
              <a:ext cx="74" cy="5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91155" name="Rectangle 19"/>
          <p:cNvSpPr>
            <a:spLocks noChangeArrowheads="1"/>
          </p:cNvSpPr>
          <p:nvPr/>
        </p:nvSpPr>
        <p:spPr bwMode="auto">
          <a:xfrm>
            <a:off x="1727692" y="3330943"/>
            <a:ext cx="734616" cy="1058465"/>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en-US" sz="900"/>
              <a:t>System 1</a:t>
            </a:r>
          </a:p>
        </p:txBody>
      </p:sp>
      <p:grpSp>
        <p:nvGrpSpPr>
          <p:cNvPr id="91156" name="Group 20"/>
          <p:cNvGrpSpPr>
            <a:grpSpLocks/>
          </p:cNvGrpSpPr>
          <p:nvPr/>
        </p:nvGrpSpPr>
        <p:grpSpPr bwMode="auto">
          <a:xfrm>
            <a:off x="1765792" y="3582164"/>
            <a:ext cx="619125" cy="706041"/>
            <a:chOff x="2884" y="1977"/>
            <a:chExt cx="376" cy="377"/>
          </a:xfrm>
        </p:grpSpPr>
        <p:sp>
          <p:nvSpPr>
            <p:cNvPr id="91157" name="Oval 21"/>
            <p:cNvSpPr>
              <a:spLocks noChangeArrowheads="1"/>
            </p:cNvSpPr>
            <p:nvPr/>
          </p:nvSpPr>
          <p:spPr bwMode="auto">
            <a:xfrm>
              <a:off x="2884" y="1978"/>
              <a:ext cx="376" cy="376"/>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58" name="Oval 22"/>
            <p:cNvSpPr>
              <a:spLocks noChangeArrowheads="1"/>
            </p:cNvSpPr>
            <p:nvPr/>
          </p:nvSpPr>
          <p:spPr bwMode="auto">
            <a:xfrm>
              <a:off x="2980" y="2074"/>
              <a:ext cx="184" cy="184"/>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59" name="Line 23"/>
            <p:cNvSpPr>
              <a:spLocks noChangeShapeType="1"/>
            </p:cNvSpPr>
            <p:nvPr/>
          </p:nvSpPr>
          <p:spPr bwMode="auto">
            <a:xfrm>
              <a:off x="3075" y="1977"/>
              <a:ext cx="2" cy="9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1160" name="Line 24"/>
            <p:cNvSpPr>
              <a:spLocks noChangeShapeType="1"/>
            </p:cNvSpPr>
            <p:nvPr/>
          </p:nvSpPr>
          <p:spPr bwMode="auto">
            <a:xfrm>
              <a:off x="3149" y="2215"/>
              <a:ext cx="69" cy="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1161" name="Line 25"/>
            <p:cNvSpPr>
              <a:spLocks noChangeShapeType="1"/>
            </p:cNvSpPr>
            <p:nvPr/>
          </p:nvSpPr>
          <p:spPr bwMode="auto">
            <a:xfrm flipH="1">
              <a:off x="2916" y="2212"/>
              <a:ext cx="74" cy="5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91162" name="Rectangle 26"/>
          <p:cNvSpPr>
            <a:spLocks noChangeArrowheads="1"/>
          </p:cNvSpPr>
          <p:nvPr/>
        </p:nvSpPr>
        <p:spPr bwMode="auto">
          <a:xfrm>
            <a:off x="3736277" y="3330943"/>
            <a:ext cx="734615" cy="1058465"/>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en-US" sz="900"/>
              <a:t>System 2</a:t>
            </a:r>
          </a:p>
        </p:txBody>
      </p:sp>
      <p:grpSp>
        <p:nvGrpSpPr>
          <p:cNvPr id="91163" name="Group 27"/>
          <p:cNvGrpSpPr>
            <a:grpSpLocks/>
          </p:cNvGrpSpPr>
          <p:nvPr/>
        </p:nvGrpSpPr>
        <p:grpSpPr bwMode="auto">
          <a:xfrm>
            <a:off x="3775567" y="3582164"/>
            <a:ext cx="617935" cy="706041"/>
            <a:chOff x="2884" y="1977"/>
            <a:chExt cx="376" cy="377"/>
          </a:xfrm>
        </p:grpSpPr>
        <p:sp>
          <p:nvSpPr>
            <p:cNvPr id="91164" name="Oval 28"/>
            <p:cNvSpPr>
              <a:spLocks noChangeArrowheads="1"/>
            </p:cNvSpPr>
            <p:nvPr/>
          </p:nvSpPr>
          <p:spPr bwMode="auto">
            <a:xfrm>
              <a:off x="2884" y="1978"/>
              <a:ext cx="376" cy="376"/>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65" name="Oval 29"/>
            <p:cNvSpPr>
              <a:spLocks noChangeArrowheads="1"/>
            </p:cNvSpPr>
            <p:nvPr/>
          </p:nvSpPr>
          <p:spPr bwMode="auto">
            <a:xfrm>
              <a:off x="2980" y="2074"/>
              <a:ext cx="184" cy="184"/>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66" name="Line 30"/>
            <p:cNvSpPr>
              <a:spLocks noChangeShapeType="1"/>
            </p:cNvSpPr>
            <p:nvPr/>
          </p:nvSpPr>
          <p:spPr bwMode="auto">
            <a:xfrm>
              <a:off x="3075" y="1977"/>
              <a:ext cx="2" cy="9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1167" name="Line 31"/>
            <p:cNvSpPr>
              <a:spLocks noChangeShapeType="1"/>
            </p:cNvSpPr>
            <p:nvPr/>
          </p:nvSpPr>
          <p:spPr bwMode="auto">
            <a:xfrm>
              <a:off x="3149" y="2215"/>
              <a:ext cx="69" cy="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1168" name="Line 32"/>
            <p:cNvSpPr>
              <a:spLocks noChangeShapeType="1"/>
            </p:cNvSpPr>
            <p:nvPr/>
          </p:nvSpPr>
          <p:spPr bwMode="auto">
            <a:xfrm flipH="1">
              <a:off x="2916" y="2212"/>
              <a:ext cx="74" cy="5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91169" name="Rectangle 33"/>
          <p:cNvSpPr>
            <a:spLocks noChangeArrowheads="1"/>
          </p:cNvSpPr>
          <p:nvPr/>
        </p:nvSpPr>
        <p:spPr bwMode="auto">
          <a:xfrm>
            <a:off x="2462308" y="1819357"/>
            <a:ext cx="1273969" cy="353616"/>
          </a:xfrm>
          <a:prstGeom prst="rect">
            <a:avLst/>
          </a:prstGeom>
          <a:gradFill rotWithShape="0">
            <a:gsLst>
              <a:gs pos="0">
                <a:srgbClr val="0099FF"/>
              </a:gs>
              <a:gs pos="50000">
                <a:srgbClr val="0099FF">
                  <a:gamma/>
                  <a:shade val="46275"/>
                  <a:invGamma/>
                </a:srgbClr>
              </a:gs>
              <a:gs pos="100000">
                <a:srgbClr val="0099FF"/>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70" name="Text Box 34"/>
          <p:cNvSpPr txBox="1">
            <a:spLocks noChangeArrowheads="1"/>
          </p:cNvSpPr>
          <p:nvPr/>
        </p:nvSpPr>
        <p:spPr bwMode="auto">
          <a:xfrm>
            <a:off x="2484930" y="2286034"/>
            <a:ext cx="119776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t>Tight Coupling</a:t>
            </a:r>
          </a:p>
        </p:txBody>
      </p:sp>
      <p:sp>
        <p:nvSpPr>
          <p:cNvPr id="91171" name="Text Box 35"/>
          <p:cNvSpPr txBox="1">
            <a:spLocks noChangeArrowheads="1"/>
          </p:cNvSpPr>
          <p:nvPr/>
        </p:nvSpPr>
        <p:spPr bwMode="auto">
          <a:xfrm>
            <a:off x="2538508" y="4288205"/>
            <a:ext cx="119776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t>Loose Coupling</a:t>
            </a:r>
          </a:p>
        </p:txBody>
      </p:sp>
    </p:spTree>
    <p:extLst>
      <p:ext uri="{BB962C8B-B14F-4D97-AF65-F5344CB8AC3E}">
        <p14:creationId xmlns:p14="http://schemas.microsoft.com/office/powerpoint/2010/main" val="130557525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p:cNvSpPr>
            <a:spLocks noGrp="1"/>
          </p:cNvSpPr>
          <p:nvPr>
            <p:ph type="dt" sz="half" idx="4294967295"/>
          </p:nvPr>
        </p:nvSpPr>
        <p:spPr>
          <a:xfrm>
            <a:off x="1657350" y="4686300"/>
            <a:ext cx="1428750" cy="342900"/>
          </a:xfrm>
          <a:prstGeom prst="rect">
            <a:avLst/>
          </a:prstGeom>
        </p:spPr>
        <p:txBody>
          <a:bodyPr/>
          <a:lstStyle/>
          <a:p>
            <a:r>
              <a:rPr lang="en-US" altLang="en-US"/>
              <a:t> </a:t>
            </a:r>
          </a:p>
        </p:txBody>
      </p:sp>
      <p:sp>
        <p:nvSpPr>
          <p:cNvPr id="25" name="Slide Number Placeholder 5"/>
          <p:cNvSpPr>
            <a:spLocks noGrp="1"/>
          </p:cNvSpPr>
          <p:nvPr>
            <p:ph type="sldNum" sz="quarter" idx="12"/>
          </p:nvPr>
        </p:nvSpPr>
        <p:spPr/>
        <p:txBody>
          <a:bodyPr/>
          <a:lstStyle/>
          <a:p>
            <a:fld id="{74823141-9E58-4B19-9C50-E6AAA56712E8}" type="slidenum">
              <a:rPr lang="en-US" altLang="en-US"/>
              <a:pPr/>
              <a:t>8</a:t>
            </a:fld>
            <a:endParaRPr lang="en-US" altLang="en-US"/>
          </a:p>
        </p:txBody>
      </p:sp>
      <p:sp>
        <p:nvSpPr>
          <p:cNvPr id="93186" name="Rectangle 2"/>
          <p:cNvSpPr>
            <a:spLocks noGrp="1" noChangeArrowheads="1"/>
          </p:cNvSpPr>
          <p:nvPr>
            <p:ph type="title"/>
          </p:nvPr>
        </p:nvSpPr>
        <p:spPr/>
        <p:txBody>
          <a:bodyPr/>
          <a:lstStyle/>
          <a:p>
            <a:r>
              <a:rPr lang="en-US" altLang="en-US"/>
              <a:t>Tightly Coupled Communications</a:t>
            </a:r>
          </a:p>
        </p:txBody>
      </p:sp>
      <p:sp>
        <p:nvSpPr>
          <p:cNvPr id="93187" name="Rectangle 3"/>
          <p:cNvSpPr>
            <a:spLocks noGrp="1" noChangeArrowheads="1"/>
          </p:cNvSpPr>
          <p:nvPr>
            <p:ph type="body" idx="1"/>
          </p:nvPr>
        </p:nvSpPr>
        <p:spPr>
          <a:xfrm>
            <a:off x="457081" y="2909477"/>
            <a:ext cx="8227457" cy="1548223"/>
          </a:xfrm>
        </p:spPr>
        <p:txBody>
          <a:bodyPr>
            <a:noAutofit/>
          </a:bodyPr>
          <a:lstStyle/>
          <a:p>
            <a:pPr lvl="1">
              <a:buFont typeface="Arial" panose="020B0604020202020204" pitchFamily="34" charset="0"/>
              <a:buChar char="•"/>
            </a:pPr>
            <a:r>
              <a:rPr lang="en-US" altLang="en-US" sz="1400" dirty="0">
                <a:solidFill>
                  <a:srgbClr val="000000"/>
                </a:solidFill>
                <a:latin typeface="HP Simplified" pitchFamily="34" charset="0"/>
              </a:rPr>
              <a:t>Sender needs a remote service and calls a remote procedure call</a:t>
            </a:r>
          </a:p>
          <a:p>
            <a:pPr lvl="1">
              <a:buFont typeface="Arial" panose="020B0604020202020204" pitchFamily="34" charset="0"/>
              <a:buChar char="•"/>
            </a:pPr>
            <a:r>
              <a:rPr lang="en-US" altLang="en-US" sz="1400" dirty="0">
                <a:solidFill>
                  <a:srgbClr val="000000"/>
                </a:solidFill>
                <a:latin typeface="HP Simplified" pitchFamily="34" charset="0"/>
              </a:rPr>
              <a:t>The sending process “Stops” and waits for a reply</a:t>
            </a:r>
          </a:p>
          <a:p>
            <a:pPr lvl="1">
              <a:buFont typeface="Arial" panose="020B0604020202020204" pitchFamily="34" charset="0"/>
              <a:buChar char="•"/>
            </a:pPr>
            <a:r>
              <a:rPr lang="en-US" altLang="en-US" sz="1400" dirty="0">
                <a:solidFill>
                  <a:srgbClr val="000000"/>
                </a:solidFill>
                <a:latin typeface="HP Simplified" pitchFamily="34" charset="0"/>
              </a:rPr>
              <a:t>Synchronous messaging – don’t proceed till we are synchronized up</a:t>
            </a:r>
          </a:p>
          <a:p>
            <a:pPr lvl="1">
              <a:buFont typeface="Arial" panose="020B0604020202020204" pitchFamily="34" charset="0"/>
              <a:buChar char="•"/>
            </a:pPr>
            <a:r>
              <a:rPr lang="en-US" altLang="en-US" sz="1400" dirty="0">
                <a:solidFill>
                  <a:srgbClr val="000000"/>
                </a:solidFill>
                <a:latin typeface="HP Simplified" pitchFamily="34" charset="0"/>
              </a:rPr>
              <a:t>The sender will “freeze” if the network is down or the sender will have to manually keep trying till the remote system is up and it gets a response</a:t>
            </a:r>
          </a:p>
          <a:p>
            <a:pPr lvl="1">
              <a:buFont typeface="Arial" panose="020B0604020202020204" pitchFamily="34" charset="0"/>
              <a:buChar char="•"/>
            </a:pPr>
            <a:r>
              <a:rPr lang="en-US" altLang="en-US" sz="1400" dirty="0">
                <a:solidFill>
                  <a:srgbClr val="000000"/>
                </a:solidFill>
                <a:latin typeface="HP Simplified" pitchFamily="34" charset="0"/>
              </a:rPr>
              <a:t>Remote procedure call (RPC), Java Remote Method Invocation (RMI)</a:t>
            </a:r>
          </a:p>
        </p:txBody>
      </p:sp>
      <p:sp>
        <p:nvSpPr>
          <p:cNvPr id="93188" name="Rectangle 4"/>
          <p:cNvSpPr>
            <a:spLocks noChangeArrowheads="1"/>
          </p:cNvSpPr>
          <p:nvPr/>
        </p:nvSpPr>
        <p:spPr bwMode="auto">
          <a:xfrm>
            <a:off x="1477736" y="1028700"/>
            <a:ext cx="1828800" cy="1600200"/>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en-US" sz="1200"/>
              <a:t>System 1</a:t>
            </a:r>
          </a:p>
        </p:txBody>
      </p:sp>
      <p:sp>
        <p:nvSpPr>
          <p:cNvPr id="93189" name="Cloud"/>
          <p:cNvSpPr>
            <a:spLocks noChangeAspect="1" noEditPoints="1" noChangeArrowheads="1"/>
          </p:cNvSpPr>
          <p:nvPr/>
        </p:nvSpPr>
        <p:spPr bwMode="auto">
          <a:xfrm>
            <a:off x="3879325" y="1257300"/>
            <a:ext cx="1345818" cy="8048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38100">
            <a:solidFill>
              <a:srgbClr val="000000"/>
            </a:solidFill>
            <a:miter lim="800000"/>
            <a:headEnd/>
            <a:tailEnd/>
          </a:ln>
          <a:effectLst>
            <a:outerShdw dist="107763" dir="2700000" algn="ctr" rotWithShape="0">
              <a:srgbClr val="808080"/>
            </a:outerShdw>
          </a:effectLst>
        </p:spPr>
        <p:txBody>
          <a:bodyPr anchor="ctr" anchorCtr="1"/>
          <a:lstStyle/>
          <a:p>
            <a:r>
              <a:rPr lang="en-US" altLang="en-US" sz="1200" dirty="0"/>
              <a:t>Unreliable Network</a:t>
            </a:r>
          </a:p>
        </p:txBody>
      </p:sp>
      <p:grpSp>
        <p:nvGrpSpPr>
          <p:cNvPr id="93190" name="Group 6"/>
          <p:cNvGrpSpPr>
            <a:grpSpLocks/>
          </p:cNvGrpSpPr>
          <p:nvPr/>
        </p:nvGrpSpPr>
        <p:grpSpPr bwMode="auto">
          <a:xfrm>
            <a:off x="1763486" y="1371600"/>
            <a:ext cx="1188244" cy="1191816"/>
            <a:chOff x="2884" y="1977"/>
            <a:chExt cx="376" cy="377"/>
          </a:xfrm>
        </p:grpSpPr>
        <p:sp>
          <p:nvSpPr>
            <p:cNvPr id="93191" name="Oval 7"/>
            <p:cNvSpPr>
              <a:spLocks noChangeArrowheads="1"/>
            </p:cNvSpPr>
            <p:nvPr/>
          </p:nvSpPr>
          <p:spPr bwMode="auto">
            <a:xfrm>
              <a:off x="2884" y="1978"/>
              <a:ext cx="376" cy="376"/>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3192" name="Oval 8"/>
            <p:cNvSpPr>
              <a:spLocks noChangeArrowheads="1"/>
            </p:cNvSpPr>
            <p:nvPr/>
          </p:nvSpPr>
          <p:spPr bwMode="auto">
            <a:xfrm>
              <a:off x="2980" y="2074"/>
              <a:ext cx="184" cy="184"/>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3193" name="Line 9"/>
            <p:cNvSpPr>
              <a:spLocks noChangeShapeType="1"/>
            </p:cNvSpPr>
            <p:nvPr/>
          </p:nvSpPr>
          <p:spPr bwMode="auto">
            <a:xfrm>
              <a:off x="3075" y="1977"/>
              <a:ext cx="2" cy="9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3194" name="Line 10"/>
            <p:cNvSpPr>
              <a:spLocks noChangeShapeType="1"/>
            </p:cNvSpPr>
            <p:nvPr/>
          </p:nvSpPr>
          <p:spPr bwMode="auto">
            <a:xfrm>
              <a:off x="3149" y="2215"/>
              <a:ext cx="69" cy="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3195" name="Line 11"/>
            <p:cNvSpPr>
              <a:spLocks noChangeShapeType="1"/>
            </p:cNvSpPr>
            <p:nvPr/>
          </p:nvSpPr>
          <p:spPr bwMode="auto">
            <a:xfrm flipH="1">
              <a:off x="2916" y="2212"/>
              <a:ext cx="74" cy="5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93196" name="Rectangle 12"/>
          <p:cNvSpPr>
            <a:spLocks noChangeArrowheads="1"/>
          </p:cNvSpPr>
          <p:nvPr/>
        </p:nvSpPr>
        <p:spPr bwMode="auto">
          <a:xfrm>
            <a:off x="5853793" y="1028700"/>
            <a:ext cx="1828800" cy="1600200"/>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en-US" sz="1200"/>
              <a:t>System 2</a:t>
            </a:r>
          </a:p>
        </p:txBody>
      </p:sp>
      <p:grpSp>
        <p:nvGrpSpPr>
          <p:cNvPr id="93197" name="Group 13"/>
          <p:cNvGrpSpPr>
            <a:grpSpLocks/>
          </p:cNvGrpSpPr>
          <p:nvPr/>
        </p:nvGrpSpPr>
        <p:grpSpPr bwMode="auto">
          <a:xfrm>
            <a:off x="6196693" y="1371600"/>
            <a:ext cx="1188244" cy="1191816"/>
            <a:chOff x="2884" y="1977"/>
            <a:chExt cx="376" cy="377"/>
          </a:xfrm>
        </p:grpSpPr>
        <p:sp>
          <p:nvSpPr>
            <p:cNvPr id="93198" name="Oval 14"/>
            <p:cNvSpPr>
              <a:spLocks noChangeArrowheads="1"/>
            </p:cNvSpPr>
            <p:nvPr/>
          </p:nvSpPr>
          <p:spPr bwMode="auto">
            <a:xfrm>
              <a:off x="2884" y="1978"/>
              <a:ext cx="376" cy="376"/>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3199" name="Oval 15"/>
            <p:cNvSpPr>
              <a:spLocks noChangeArrowheads="1"/>
            </p:cNvSpPr>
            <p:nvPr/>
          </p:nvSpPr>
          <p:spPr bwMode="auto">
            <a:xfrm>
              <a:off x="2980" y="2074"/>
              <a:ext cx="184" cy="184"/>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3200" name="Line 16"/>
            <p:cNvSpPr>
              <a:spLocks noChangeShapeType="1"/>
            </p:cNvSpPr>
            <p:nvPr/>
          </p:nvSpPr>
          <p:spPr bwMode="auto">
            <a:xfrm>
              <a:off x="3075" y="1977"/>
              <a:ext cx="2" cy="9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3201" name="Line 17"/>
            <p:cNvSpPr>
              <a:spLocks noChangeShapeType="1"/>
            </p:cNvSpPr>
            <p:nvPr/>
          </p:nvSpPr>
          <p:spPr bwMode="auto">
            <a:xfrm>
              <a:off x="3149" y="2215"/>
              <a:ext cx="69" cy="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3202" name="Line 18"/>
            <p:cNvSpPr>
              <a:spLocks noChangeShapeType="1"/>
            </p:cNvSpPr>
            <p:nvPr/>
          </p:nvSpPr>
          <p:spPr bwMode="auto">
            <a:xfrm flipH="1">
              <a:off x="2916" y="2212"/>
              <a:ext cx="74" cy="5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93203" name="Line 19"/>
          <p:cNvSpPr>
            <a:spLocks noChangeShapeType="1"/>
          </p:cNvSpPr>
          <p:nvPr/>
        </p:nvSpPr>
        <p:spPr bwMode="auto">
          <a:xfrm>
            <a:off x="3364975" y="1513401"/>
            <a:ext cx="628650" cy="0"/>
          </a:xfrm>
          <a:prstGeom prst="line">
            <a:avLst/>
          </a:prstGeom>
          <a:noFill/>
          <a:ln w="76200">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3204" name="Line 20"/>
          <p:cNvSpPr>
            <a:spLocks noChangeShapeType="1"/>
          </p:cNvSpPr>
          <p:nvPr/>
        </p:nvSpPr>
        <p:spPr bwMode="auto">
          <a:xfrm>
            <a:off x="5225143" y="1421875"/>
            <a:ext cx="628650" cy="0"/>
          </a:xfrm>
          <a:prstGeom prst="line">
            <a:avLst/>
          </a:prstGeom>
          <a:noFill/>
          <a:ln w="76200">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3205" name="Line 21"/>
          <p:cNvSpPr>
            <a:spLocks noChangeShapeType="1"/>
          </p:cNvSpPr>
          <p:nvPr/>
        </p:nvSpPr>
        <p:spPr bwMode="auto">
          <a:xfrm flipH="1">
            <a:off x="5109554" y="1862317"/>
            <a:ext cx="685800" cy="0"/>
          </a:xfrm>
          <a:prstGeom prst="line">
            <a:avLst/>
          </a:prstGeom>
          <a:noFill/>
          <a:ln w="76200">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3206" name="Line 22"/>
          <p:cNvSpPr>
            <a:spLocks noChangeShapeType="1"/>
          </p:cNvSpPr>
          <p:nvPr/>
        </p:nvSpPr>
        <p:spPr bwMode="auto">
          <a:xfrm flipH="1">
            <a:off x="3307825" y="1879935"/>
            <a:ext cx="571500" cy="0"/>
          </a:xfrm>
          <a:prstGeom prst="line">
            <a:avLst/>
          </a:prstGeom>
          <a:noFill/>
          <a:ln w="76200">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370090950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3"/>
          <p:cNvSpPr>
            <a:spLocks noGrp="1"/>
          </p:cNvSpPr>
          <p:nvPr>
            <p:ph type="dt" sz="half" idx="4294967295"/>
          </p:nvPr>
        </p:nvSpPr>
        <p:spPr>
          <a:xfrm>
            <a:off x="1657350" y="4686300"/>
            <a:ext cx="1428750" cy="342900"/>
          </a:xfrm>
          <a:prstGeom prst="rect">
            <a:avLst/>
          </a:prstGeom>
        </p:spPr>
        <p:txBody>
          <a:bodyPr/>
          <a:lstStyle/>
          <a:p>
            <a:r>
              <a:rPr lang="en-US" altLang="en-US" dirty="0"/>
              <a:t> </a:t>
            </a:r>
          </a:p>
        </p:txBody>
      </p:sp>
      <p:sp>
        <p:nvSpPr>
          <p:cNvPr id="29" name="Slide Number Placeholder 5"/>
          <p:cNvSpPr>
            <a:spLocks noGrp="1"/>
          </p:cNvSpPr>
          <p:nvPr>
            <p:ph type="sldNum" sz="quarter" idx="12"/>
          </p:nvPr>
        </p:nvSpPr>
        <p:spPr/>
        <p:txBody>
          <a:bodyPr/>
          <a:lstStyle/>
          <a:p>
            <a:fld id="{6E351EB0-7B01-4D19-8B52-7E801A1F2951}" type="slidenum">
              <a:rPr lang="en-US" altLang="en-US"/>
              <a:pPr/>
              <a:t>9</a:t>
            </a:fld>
            <a:endParaRPr lang="en-US" altLang="en-US"/>
          </a:p>
        </p:txBody>
      </p:sp>
      <p:sp>
        <p:nvSpPr>
          <p:cNvPr id="95234" name="Rectangle 2"/>
          <p:cNvSpPr>
            <a:spLocks noGrp="1" noChangeArrowheads="1"/>
          </p:cNvSpPr>
          <p:nvPr>
            <p:ph type="title"/>
          </p:nvPr>
        </p:nvSpPr>
        <p:spPr/>
        <p:txBody>
          <a:bodyPr/>
          <a:lstStyle/>
          <a:p>
            <a:r>
              <a:rPr lang="en-US" altLang="en-US" dirty="0"/>
              <a:t>Loosely Coupled Communications</a:t>
            </a:r>
          </a:p>
        </p:txBody>
      </p:sp>
      <p:sp>
        <p:nvSpPr>
          <p:cNvPr id="95235" name="Rectangle 3"/>
          <p:cNvSpPr>
            <a:spLocks noGrp="1" noChangeArrowheads="1"/>
          </p:cNvSpPr>
          <p:nvPr>
            <p:ph type="body" idx="1"/>
          </p:nvPr>
        </p:nvSpPr>
        <p:spPr>
          <a:xfrm>
            <a:off x="457082" y="2887793"/>
            <a:ext cx="7829670" cy="1860265"/>
          </a:xfrm>
        </p:spPr>
        <p:txBody>
          <a:bodyPr>
            <a:normAutofit fontScale="32500" lnSpcReduction="20000"/>
          </a:bodyPr>
          <a:lstStyle/>
          <a:p>
            <a:pPr lvl="1">
              <a:lnSpc>
                <a:spcPct val="110000"/>
              </a:lnSpc>
              <a:buFont typeface="Arial" panose="020B0604020202020204" pitchFamily="34" charset="0"/>
              <a:buChar char="•"/>
            </a:pPr>
            <a:r>
              <a:rPr lang="en-US" altLang="en-US" sz="4300" dirty="0">
                <a:solidFill>
                  <a:srgbClr val="000000"/>
                </a:solidFill>
                <a:latin typeface="HP Simplified" pitchFamily="34" charset="0"/>
              </a:rPr>
              <a:t>Programmers just “fire and forget”</a:t>
            </a:r>
          </a:p>
          <a:p>
            <a:pPr lvl="1">
              <a:lnSpc>
                <a:spcPct val="110000"/>
              </a:lnSpc>
              <a:buFont typeface="Arial" panose="020B0604020202020204" pitchFamily="34" charset="0"/>
              <a:buChar char="•"/>
            </a:pPr>
            <a:r>
              <a:rPr lang="en-US" altLang="en-US" sz="4300" dirty="0">
                <a:solidFill>
                  <a:srgbClr val="000000"/>
                </a:solidFill>
                <a:latin typeface="HP Simplified" pitchFamily="34" charset="0"/>
              </a:rPr>
              <a:t>There is no “blocking” of sender’s process</a:t>
            </a:r>
          </a:p>
          <a:p>
            <a:pPr lvl="1">
              <a:lnSpc>
                <a:spcPct val="110000"/>
              </a:lnSpc>
              <a:buFont typeface="Arial" panose="020B0604020202020204" pitchFamily="34" charset="0"/>
              <a:buChar char="•"/>
            </a:pPr>
            <a:r>
              <a:rPr lang="en-US" altLang="en-US" sz="4300" dirty="0">
                <a:solidFill>
                  <a:srgbClr val="000000"/>
                </a:solidFill>
                <a:latin typeface="HP Simplified" pitchFamily="34" charset="0"/>
              </a:rPr>
              <a:t>System 1 just gets a reply message when the data request has been received</a:t>
            </a:r>
          </a:p>
          <a:p>
            <a:pPr lvl="1">
              <a:lnSpc>
                <a:spcPct val="110000"/>
              </a:lnSpc>
              <a:buFont typeface="Arial" panose="020B0604020202020204" pitchFamily="34" charset="0"/>
              <a:buChar char="•"/>
            </a:pPr>
            <a:r>
              <a:rPr lang="en-US" altLang="en-US" sz="4300" dirty="0">
                <a:solidFill>
                  <a:srgbClr val="000000"/>
                </a:solidFill>
                <a:latin typeface="HP Simplified" pitchFamily="34" charset="0"/>
              </a:rPr>
              <a:t>System can transmit messages to remote systems even when the remote system is down or the network has failed.  Messages wait patiently in the queue till the network is back up.</a:t>
            </a:r>
          </a:p>
          <a:p>
            <a:pPr lvl="1">
              <a:lnSpc>
                <a:spcPct val="110000"/>
              </a:lnSpc>
              <a:buFont typeface="Arial" panose="020B0604020202020204" pitchFamily="34" charset="0"/>
              <a:buChar char="•"/>
            </a:pPr>
            <a:r>
              <a:rPr lang="en-US" altLang="en-US" sz="4300" dirty="0">
                <a:solidFill>
                  <a:srgbClr val="000000"/>
                </a:solidFill>
                <a:latin typeface="HP Simplified" pitchFamily="34" charset="0"/>
              </a:rPr>
              <a:t>System administrators can monitor the message queues and be notified of congestions</a:t>
            </a:r>
          </a:p>
          <a:p>
            <a:pPr lvl="1">
              <a:lnSpc>
                <a:spcPct val="110000"/>
              </a:lnSpc>
              <a:buFont typeface="Arial" panose="020B0604020202020204" pitchFamily="34" charset="0"/>
              <a:buChar char="•"/>
            </a:pPr>
            <a:r>
              <a:rPr lang="en-US" altLang="en-US" sz="4300" dirty="0">
                <a:solidFill>
                  <a:srgbClr val="000000"/>
                </a:solidFill>
                <a:latin typeface="HP Simplified" pitchFamily="34" charset="0"/>
              </a:rPr>
              <a:t>High priority messages can take precedence over large, batch transfers</a:t>
            </a:r>
          </a:p>
          <a:p>
            <a:pPr>
              <a:lnSpc>
                <a:spcPct val="90000"/>
              </a:lnSpc>
            </a:pPr>
            <a:endParaRPr lang="en-US" altLang="en-US" sz="5600" dirty="0">
              <a:solidFill>
                <a:srgbClr val="000000"/>
              </a:solidFill>
              <a:latin typeface="HP Simplified" pitchFamily="34" charset="0"/>
            </a:endParaRPr>
          </a:p>
        </p:txBody>
      </p:sp>
      <p:sp>
        <p:nvSpPr>
          <p:cNvPr id="95236" name="Rectangle 4"/>
          <p:cNvSpPr>
            <a:spLocks noChangeArrowheads="1"/>
          </p:cNvSpPr>
          <p:nvPr/>
        </p:nvSpPr>
        <p:spPr bwMode="auto">
          <a:xfrm>
            <a:off x="1183019" y="1103784"/>
            <a:ext cx="2039955" cy="1600200"/>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en-US" sz="1200" dirty="0"/>
              <a:t>System 1</a:t>
            </a:r>
          </a:p>
        </p:txBody>
      </p:sp>
      <p:sp>
        <p:nvSpPr>
          <p:cNvPr id="95237" name="Cloud"/>
          <p:cNvSpPr>
            <a:spLocks noChangeAspect="1" noEditPoints="1" noChangeArrowheads="1"/>
          </p:cNvSpPr>
          <p:nvPr/>
        </p:nvSpPr>
        <p:spPr bwMode="auto">
          <a:xfrm>
            <a:off x="3892993" y="1360252"/>
            <a:ext cx="1345174" cy="8048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38100">
            <a:solidFill>
              <a:srgbClr val="000000"/>
            </a:solidFill>
            <a:miter lim="800000"/>
            <a:headEnd/>
            <a:tailEnd/>
          </a:ln>
          <a:effectLst>
            <a:outerShdw dist="107763" dir="2700000" algn="ctr" rotWithShape="0">
              <a:srgbClr val="808080"/>
            </a:outerShdw>
          </a:effectLst>
        </p:spPr>
        <p:txBody>
          <a:bodyPr anchor="ctr" anchorCtr="1"/>
          <a:lstStyle/>
          <a:p>
            <a:r>
              <a:rPr lang="en-US" altLang="en-US" sz="1200" dirty="0"/>
              <a:t>Unreliable Network</a:t>
            </a:r>
          </a:p>
        </p:txBody>
      </p:sp>
      <p:grpSp>
        <p:nvGrpSpPr>
          <p:cNvPr id="95238" name="Group 6"/>
          <p:cNvGrpSpPr>
            <a:grpSpLocks/>
          </p:cNvGrpSpPr>
          <p:nvPr/>
        </p:nvGrpSpPr>
        <p:grpSpPr bwMode="auto">
          <a:xfrm>
            <a:off x="1264058" y="1394857"/>
            <a:ext cx="910829" cy="914400"/>
            <a:chOff x="2884" y="1977"/>
            <a:chExt cx="376" cy="377"/>
          </a:xfrm>
        </p:grpSpPr>
        <p:sp>
          <p:nvSpPr>
            <p:cNvPr id="95239" name="Oval 7"/>
            <p:cNvSpPr>
              <a:spLocks noChangeArrowheads="1"/>
            </p:cNvSpPr>
            <p:nvPr/>
          </p:nvSpPr>
          <p:spPr bwMode="auto">
            <a:xfrm>
              <a:off x="2884" y="1978"/>
              <a:ext cx="376" cy="376"/>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5240" name="Oval 8"/>
            <p:cNvSpPr>
              <a:spLocks noChangeArrowheads="1"/>
            </p:cNvSpPr>
            <p:nvPr/>
          </p:nvSpPr>
          <p:spPr bwMode="auto">
            <a:xfrm>
              <a:off x="2980" y="2074"/>
              <a:ext cx="184" cy="184"/>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5241" name="Line 9"/>
            <p:cNvSpPr>
              <a:spLocks noChangeShapeType="1"/>
            </p:cNvSpPr>
            <p:nvPr/>
          </p:nvSpPr>
          <p:spPr bwMode="auto">
            <a:xfrm>
              <a:off x="3075" y="1977"/>
              <a:ext cx="2" cy="9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5242" name="Line 10"/>
            <p:cNvSpPr>
              <a:spLocks noChangeShapeType="1"/>
            </p:cNvSpPr>
            <p:nvPr/>
          </p:nvSpPr>
          <p:spPr bwMode="auto">
            <a:xfrm>
              <a:off x="3149" y="2215"/>
              <a:ext cx="69" cy="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5243" name="Line 11"/>
            <p:cNvSpPr>
              <a:spLocks noChangeShapeType="1"/>
            </p:cNvSpPr>
            <p:nvPr/>
          </p:nvSpPr>
          <p:spPr bwMode="auto">
            <a:xfrm flipH="1">
              <a:off x="2916" y="2212"/>
              <a:ext cx="74" cy="5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95244" name="Rectangle 12"/>
          <p:cNvSpPr>
            <a:spLocks noChangeArrowheads="1"/>
          </p:cNvSpPr>
          <p:nvPr/>
        </p:nvSpPr>
        <p:spPr bwMode="auto">
          <a:xfrm>
            <a:off x="5908186" y="1103784"/>
            <a:ext cx="2114550" cy="1600200"/>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en-US" sz="1200"/>
              <a:t>System 2</a:t>
            </a:r>
          </a:p>
        </p:txBody>
      </p:sp>
      <p:grpSp>
        <p:nvGrpSpPr>
          <p:cNvPr id="95245" name="Group 13"/>
          <p:cNvGrpSpPr>
            <a:grpSpLocks/>
          </p:cNvGrpSpPr>
          <p:nvPr/>
        </p:nvGrpSpPr>
        <p:grpSpPr bwMode="auto">
          <a:xfrm>
            <a:off x="6997607" y="1521722"/>
            <a:ext cx="967979" cy="971550"/>
            <a:chOff x="2884" y="1977"/>
            <a:chExt cx="376" cy="377"/>
          </a:xfrm>
        </p:grpSpPr>
        <p:sp>
          <p:nvSpPr>
            <p:cNvPr id="95246" name="Oval 14"/>
            <p:cNvSpPr>
              <a:spLocks noChangeArrowheads="1"/>
            </p:cNvSpPr>
            <p:nvPr/>
          </p:nvSpPr>
          <p:spPr bwMode="auto">
            <a:xfrm>
              <a:off x="2884" y="1978"/>
              <a:ext cx="376" cy="376"/>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5247" name="Oval 15"/>
            <p:cNvSpPr>
              <a:spLocks noChangeArrowheads="1"/>
            </p:cNvSpPr>
            <p:nvPr/>
          </p:nvSpPr>
          <p:spPr bwMode="auto">
            <a:xfrm>
              <a:off x="2980" y="2074"/>
              <a:ext cx="184" cy="184"/>
            </a:xfrm>
            <a:prstGeom prst="ellipse">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5248" name="Line 16"/>
            <p:cNvSpPr>
              <a:spLocks noChangeShapeType="1"/>
            </p:cNvSpPr>
            <p:nvPr/>
          </p:nvSpPr>
          <p:spPr bwMode="auto">
            <a:xfrm>
              <a:off x="3075" y="1977"/>
              <a:ext cx="2" cy="9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5249" name="Line 17"/>
            <p:cNvSpPr>
              <a:spLocks noChangeShapeType="1"/>
            </p:cNvSpPr>
            <p:nvPr/>
          </p:nvSpPr>
          <p:spPr bwMode="auto">
            <a:xfrm>
              <a:off x="3149" y="2215"/>
              <a:ext cx="69" cy="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5250" name="Line 18"/>
            <p:cNvSpPr>
              <a:spLocks noChangeShapeType="1"/>
            </p:cNvSpPr>
            <p:nvPr/>
          </p:nvSpPr>
          <p:spPr bwMode="auto">
            <a:xfrm flipH="1">
              <a:off x="2916" y="2212"/>
              <a:ext cx="74" cy="5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95251" name="Line 19"/>
          <p:cNvSpPr>
            <a:spLocks noChangeShapeType="1"/>
          </p:cNvSpPr>
          <p:nvPr/>
        </p:nvSpPr>
        <p:spPr bwMode="auto">
          <a:xfrm>
            <a:off x="3289347" y="1627310"/>
            <a:ext cx="628650" cy="0"/>
          </a:xfrm>
          <a:prstGeom prst="line">
            <a:avLst/>
          </a:prstGeom>
          <a:noFill/>
          <a:ln w="76200">
            <a:solidFill>
              <a:srgbClr val="0099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5252" name="Line 20"/>
          <p:cNvSpPr>
            <a:spLocks noChangeShapeType="1"/>
          </p:cNvSpPr>
          <p:nvPr/>
        </p:nvSpPr>
        <p:spPr bwMode="auto">
          <a:xfrm>
            <a:off x="5238167" y="1521722"/>
            <a:ext cx="628650" cy="0"/>
          </a:xfrm>
          <a:prstGeom prst="line">
            <a:avLst/>
          </a:prstGeom>
          <a:noFill/>
          <a:ln w="76200">
            <a:solidFill>
              <a:srgbClr val="0099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5253" name="Line 21"/>
          <p:cNvSpPr>
            <a:spLocks noChangeShapeType="1"/>
          </p:cNvSpPr>
          <p:nvPr/>
        </p:nvSpPr>
        <p:spPr bwMode="auto">
          <a:xfrm flipH="1">
            <a:off x="5181017" y="1978922"/>
            <a:ext cx="685800" cy="0"/>
          </a:xfrm>
          <a:prstGeom prst="line">
            <a:avLst/>
          </a:prstGeom>
          <a:noFill/>
          <a:ln w="76200">
            <a:solidFill>
              <a:srgbClr val="0099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5254" name="Line 22"/>
          <p:cNvSpPr>
            <a:spLocks noChangeShapeType="1"/>
          </p:cNvSpPr>
          <p:nvPr/>
        </p:nvSpPr>
        <p:spPr bwMode="auto">
          <a:xfrm flipH="1">
            <a:off x="3289347" y="2027360"/>
            <a:ext cx="571500" cy="0"/>
          </a:xfrm>
          <a:prstGeom prst="line">
            <a:avLst/>
          </a:prstGeom>
          <a:noFill/>
          <a:ln w="76200">
            <a:solidFill>
              <a:srgbClr val="0099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5255" name="AutoShape 23"/>
          <p:cNvSpPr>
            <a:spLocks noChangeArrowheads="1"/>
          </p:cNvSpPr>
          <p:nvPr/>
        </p:nvSpPr>
        <p:spPr bwMode="auto">
          <a:xfrm>
            <a:off x="2422117" y="1486307"/>
            <a:ext cx="703661" cy="628650"/>
          </a:xfrm>
          <a:prstGeom prst="can">
            <a:avLst>
              <a:gd name="adj" fmla="val 25000"/>
            </a:avLst>
          </a:prstGeom>
          <a:solidFill>
            <a:srgbClr val="C0C0C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dirty="0"/>
              <a:t>Message</a:t>
            </a:r>
            <a:br>
              <a:rPr lang="en-US" altLang="en-US" sz="1200" dirty="0"/>
            </a:br>
            <a:r>
              <a:rPr lang="en-US" altLang="en-US" sz="1200" dirty="0"/>
              <a:t>Queue</a:t>
            </a:r>
          </a:p>
        </p:txBody>
      </p:sp>
      <p:sp>
        <p:nvSpPr>
          <p:cNvPr id="95256" name="AutoShape 24"/>
          <p:cNvSpPr>
            <a:spLocks noChangeArrowheads="1"/>
          </p:cNvSpPr>
          <p:nvPr/>
        </p:nvSpPr>
        <p:spPr bwMode="auto">
          <a:xfrm>
            <a:off x="5992537" y="1686007"/>
            <a:ext cx="722098" cy="628650"/>
          </a:xfrm>
          <a:prstGeom prst="can">
            <a:avLst>
              <a:gd name="adj" fmla="val 25000"/>
            </a:avLst>
          </a:prstGeom>
          <a:solidFill>
            <a:srgbClr val="C0C0C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dirty="0"/>
              <a:t>Message</a:t>
            </a:r>
            <a:br>
              <a:rPr lang="en-US" altLang="en-US" sz="1200" dirty="0"/>
            </a:br>
            <a:r>
              <a:rPr lang="en-US" altLang="en-US" sz="1200" dirty="0"/>
              <a:t>Queue</a:t>
            </a:r>
          </a:p>
        </p:txBody>
      </p:sp>
      <p:sp>
        <p:nvSpPr>
          <p:cNvPr id="95257" name="Line 25"/>
          <p:cNvSpPr>
            <a:spLocks noChangeShapeType="1"/>
          </p:cNvSpPr>
          <p:nvPr/>
        </p:nvSpPr>
        <p:spPr bwMode="auto">
          <a:xfrm>
            <a:off x="2193517" y="1801244"/>
            <a:ext cx="228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5258" name="Line 26"/>
          <p:cNvSpPr>
            <a:spLocks noChangeShapeType="1"/>
          </p:cNvSpPr>
          <p:nvPr/>
        </p:nvSpPr>
        <p:spPr bwMode="auto">
          <a:xfrm>
            <a:off x="6736861" y="2008785"/>
            <a:ext cx="228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11137342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A TeamOne-PowerPoint TEMPLATE">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name="HP_PPT_Standard_template_16x9_Jan2013.potx" id="{26B89C45-1081-40D7-A203-A7BAA1D02ABD}" vid="{371154E7-5F1A-4FB3-904F-80E2BC84AD88}"/>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3.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4.xml><?xml version="1.0" encoding="utf-8"?>
<a:theme xmlns:a="http://schemas.openxmlformats.org/drawingml/2006/main" name="2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5.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25671</TotalTime>
  <Words>2787</Words>
  <Application>Microsoft Office PowerPoint</Application>
  <PresentationFormat>On-screen Show (16:9)</PresentationFormat>
  <Paragraphs>504</Paragraphs>
  <Slides>30</Slides>
  <Notes>24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Courier New</vt:lpstr>
      <vt:lpstr>HP Simplified</vt:lpstr>
      <vt:lpstr>inherit</vt:lpstr>
      <vt:lpstr>Lucida Grande</vt:lpstr>
      <vt:lpstr>Times New Roman</vt:lpstr>
      <vt:lpstr>Wingdings</vt:lpstr>
      <vt:lpstr>AA TeamOne-PowerPoint TEMPLATE</vt:lpstr>
      <vt:lpstr>HPE_Standard_Arial_16x9_v2</vt:lpstr>
      <vt:lpstr>1_HPE_Standard_Arial_16x9_v2</vt:lpstr>
      <vt:lpstr>2_HPE_Standard_Arial_16x9_v2</vt:lpstr>
      <vt:lpstr>JMS Java Message Service </vt:lpstr>
      <vt:lpstr>Agenda</vt:lpstr>
      <vt:lpstr>What is Message AND Messaging ? </vt:lpstr>
      <vt:lpstr>What is JMS  ? </vt:lpstr>
      <vt:lpstr>JMS Messages</vt:lpstr>
      <vt:lpstr>JMS Vs Java Mail</vt:lpstr>
      <vt:lpstr>System Coupling</vt:lpstr>
      <vt:lpstr>Tightly Coupled Communications</vt:lpstr>
      <vt:lpstr>Loosely Coupled Communications</vt:lpstr>
      <vt:lpstr>Message Consumptions</vt:lpstr>
      <vt:lpstr>Message Consumptions</vt:lpstr>
      <vt:lpstr>JMS Providers</vt:lpstr>
      <vt:lpstr>JMS robustness features</vt:lpstr>
      <vt:lpstr>JMS robustness features</vt:lpstr>
      <vt:lpstr>JMS robustness features</vt:lpstr>
      <vt:lpstr>JMS robustness Features</vt:lpstr>
      <vt:lpstr>JMS robustness features</vt:lpstr>
      <vt:lpstr>JMS robustness features</vt:lpstr>
      <vt:lpstr>JMS robustness features</vt:lpstr>
      <vt:lpstr>Advantages </vt:lpstr>
      <vt:lpstr>JMS Elements</vt:lpstr>
      <vt:lpstr>Messaging Domains Models</vt:lpstr>
      <vt:lpstr>PTP vs PUB/SUB</vt:lpstr>
      <vt:lpstr>PowerPoint Presentation</vt:lpstr>
      <vt:lpstr>JMS API Programing Model </vt:lpstr>
      <vt:lpstr>JMS API Programing Model - Client</vt:lpstr>
      <vt:lpstr>JMS API Programing Model –Producer </vt:lpstr>
      <vt:lpstr>JMS API Programing Model – Consumer (Synchronous)</vt:lpstr>
      <vt:lpstr>JMS API Programing Model – Consumer (Asynchronous)</vt:lpstr>
      <vt:lpstr>Thank you</vt:lpstr>
    </vt:vector>
  </TitlesOfParts>
  <Company>Hewlett Packard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Colors</dc:title>
  <dc:creator>Sankaralingam, Mathalai Rajan</dc:creator>
  <cp:lastModifiedBy>Singh, Chandravir</cp:lastModifiedBy>
  <cp:revision>1529</cp:revision>
  <cp:lastPrinted>2012-04-13T15:38:33Z</cp:lastPrinted>
  <dcterms:created xsi:type="dcterms:W3CDTF">2014-05-04T17:02:18Z</dcterms:created>
  <dcterms:modified xsi:type="dcterms:W3CDTF">2016-11-23T06:57:11Z</dcterms:modified>
</cp:coreProperties>
</file>