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 id="2147483841" r:id="rId2"/>
    <p:sldMasterId id="2147483877" r:id="rId3"/>
    <p:sldMasterId id="2147483908" r:id="rId4"/>
  </p:sldMasterIdLst>
  <p:notesMasterIdLst>
    <p:notesMasterId r:id="rId33"/>
  </p:notesMasterIdLst>
  <p:handoutMasterIdLst>
    <p:handoutMasterId r:id="rId34"/>
  </p:handoutMasterIdLst>
  <p:sldIdLst>
    <p:sldId id="768" r:id="rId5"/>
    <p:sldId id="824" r:id="rId6"/>
    <p:sldId id="835" r:id="rId7"/>
    <p:sldId id="836" r:id="rId8"/>
    <p:sldId id="837" r:id="rId9"/>
    <p:sldId id="838" r:id="rId10"/>
    <p:sldId id="839" r:id="rId11"/>
    <p:sldId id="840" r:id="rId12"/>
    <p:sldId id="842" r:id="rId13"/>
    <p:sldId id="841" r:id="rId14"/>
    <p:sldId id="843" r:id="rId15"/>
    <p:sldId id="868" r:id="rId16"/>
    <p:sldId id="869" r:id="rId17"/>
    <p:sldId id="844" r:id="rId18"/>
    <p:sldId id="845" r:id="rId19"/>
    <p:sldId id="870" r:id="rId20"/>
    <p:sldId id="846" r:id="rId21"/>
    <p:sldId id="872" r:id="rId22"/>
    <p:sldId id="871" r:id="rId23"/>
    <p:sldId id="873" r:id="rId24"/>
    <p:sldId id="847" r:id="rId25"/>
    <p:sldId id="848" r:id="rId26"/>
    <p:sldId id="849" r:id="rId27"/>
    <p:sldId id="874" r:id="rId28"/>
    <p:sldId id="851" r:id="rId29"/>
    <p:sldId id="852" r:id="rId30"/>
    <p:sldId id="850" r:id="rId31"/>
    <p:sldId id="867"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a:srgbClr val="00FF00"/>
    <a:srgbClr val="FFFF99"/>
    <a:srgbClr val="3C8438"/>
    <a:srgbClr val="E5E8E8"/>
    <a:srgbClr val="CBCBCB"/>
    <a:srgbClr val="B9B8BB"/>
    <a:srgbClr val="E7E7E7"/>
    <a:srgbClr val="B9B9B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434" autoAdjust="0"/>
  </p:normalViewPr>
  <p:slideViewPr>
    <p:cSldViewPr snapToGrid="0">
      <p:cViewPr varScale="1">
        <p:scale>
          <a:sx n="111" d="100"/>
          <a:sy n="111" d="100"/>
        </p:scale>
        <p:origin x="710" y="82"/>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3" d="2"/>
        <a:sy n="3" d="2"/>
      </p:scale>
      <p:origin x="0" y="0"/>
    </p:cViewPr>
  </p:notesTextViewPr>
  <p:sorterViewPr>
    <p:cViewPr>
      <p:scale>
        <a:sx n="188" d="100"/>
        <a:sy n="188"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1/18/2017</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1/18/2017</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1</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407057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Arial" panose="020B0604020202020204"/>
              </a:rPr>
              <a:pPr/>
              <a:t>2</a:t>
            </a:fld>
            <a:endParaRPr lang="en-US" dirty="0">
              <a:solidFill>
                <a:prstClr val="black"/>
              </a:solidFill>
              <a:latin typeface="Arial" panose="020B0604020202020204"/>
            </a:endParaRPr>
          </a:p>
        </p:txBody>
      </p:sp>
    </p:spTree>
    <p:extLst>
      <p:ext uri="{BB962C8B-B14F-4D97-AF65-F5344CB8AC3E}">
        <p14:creationId xmlns:p14="http://schemas.microsoft.com/office/powerpoint/2010/main" val="351785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193484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Tree>
    <p:extLst>
      <p:ext uri="{BB962C8B-B14F-4D97-AF65-F5344CB8AC3E}">
        <p14:creationId xmlns:p14="http://schemas.microsoft.com/office/powerpoint/2010/main" val="824851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titl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2373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9144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002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99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0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687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9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49715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85072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249922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3351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706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4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14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932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35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294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12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chemeClr val="tx1"/>
                </a:solidFill>
                <a:effectLst/>
                <a:latin typeface="+mn-lt"/>
                <a:ea typeface="Calibri" panose="020F0502020204030204" pitchFamily="34" charset="0"/>
                <a:cs typeface="Times New Roman" panose="02020603050405020304" pitchFamily="18" charset="0"/>
              </a:rPr>
              <a:t>HPE Confidential</a:t>
            </a:r>
            <a:r>
              <a:rPr lang="en-US" sz="750" dirty="0" smtClean="0">
                <a:solidFill>
                  <a:srgbClr val="000000"/>
                </a:solidFill>
                <a:effectLst/>
                <a:latin typeface="+mn-lt"/>
                <a:ea typeface="Calibri" panose="020F0502020204030204" pitchFamily="34" charset="0"/>
                <a:cs typeface="Times New Roman" panose="02020603050405020304" pitchFamily="18" charset="0"/>
              </a:rPr>
              <a:t>.</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52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69416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6592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5485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064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124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7620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8288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7464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1198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3183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1128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8226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58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228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500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8860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7260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0774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57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375639"/>
      </p:ext>
    </p:extLst>
  </p:cSld>
  <p:clrMapOvr>
    <a:masterClrMapping/>
  </p:clrMapOvr>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4043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1624432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57060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1938617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340537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645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579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1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031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0377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50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39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271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8209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4087" y="4690815"/>
            <a:ext cx="3236976" cy="293677"/>
          </a:xfrm>
          <a:prstGeom prst="rect">
            <a:avLst/>
          </a:prstGeom>
        </p:spPr>
      </p:pic>
    </p:spTree>
    <p:extLst>
      <p:ext uri="{BB962C8B-B14F-4D97-AF65-F5344CB8AC3E}">
        <p14:creationId xmlns:p14="http://schemas.microsoft.com/office/powerpoint/2010/main" val="90257425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75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984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317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683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712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0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3349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94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0997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3854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200" y="1143000"/>
            <a:ext cx="5886450" cy="34290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6457950" y="1143000"/>
            <a:ext cx="2226588" cy="3429000"/>
          </a:xfrm>
          <a:solidFill>
            <a:schemeClr val="accent6"/>
          </a:solidFill>
        </p:spPr>
        <p:txBody>
          <a:bodyPr lIns="91440" tIns="91440" rIns="91440" bIns="91440">
            <a:noAutofit/>
          </a:bodyPr>
          <a:lstStyle>
            <a:lvl1pPr marL="0" indent="0">
              <a:spcBef>
                <a:spcPts val="675"/>
              </a:spcBef>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55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8" name="Text Placeholder 9"/>
          <p:cNvSpPr>
            <a:spLocks noGrp="1"/>
          </p:cNvSpPr>
          <p:nvPr>
            <p:ph type="body" sz="quarter" idx="16"/>
          </p:nvPr>
        </p:nvSpPr>
        <p:spPr>
          <a:xfrm>
            <a:off x="5600700" y="1143000"/>
            <a:ext cx="3083838"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0391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7080" y="1143000"/>
            <a:ext cx="5029320" cy="34290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5600701" y="1143000"/>
            <a:ext cx="3083838" cy="34290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338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3943350" cy="639273"/>
          </a:xfrm>
        </p:spPr>
        <p:txBody>
          <a:bodyPr anchor="t"/>
          <a:lstStyle>
            <a:lvl1pPr>
              <a:defRPr sz="2100"/>
            </a:lvl1pPr>
          </a:lstStyle>
          <a:p>
            <a:r>
              <a:rPr lang="en-US" smtClean="0"/>
              <a:t>Click to edit Master title style</a:t>
            </a:r>
            <a:endParaRPr/>
          </a:p>
        </p:txBody>
      </p:sp>
      <p:sp>
        <p:nvSpPr>
          <p:cNvPr id="4" name="Text Placeholder 3"/>
          <p:cNvSpPr>
            <a:spLocks noGrp="1"/>
          </p:cNvSpPr>
          <p:nvPr>
            <p:ph type="body" sz="half" idx="2"/>
          </p:nvPr>
        </p:nvSpPr>
        <p:spPr>
          <a:xfrm>
            <a:off x="457081" y="2114550"/>
            <a:ext cx="2743200" cy="1485900"/>
          </a:xfrm>
          <a:noFill/>
        </p:spPr>
        <p:txBody>
          <a:bodyPr lIns="0" tIns="0" rIns="0" bIns="0">
            <a:noAutofit/>
          </a:bodyPr>
          <a:lstStyle>
            <a:lvl1pPr marL="0" indent="0">
              <a:spcBef>
                <a:spcPts val="675"/>
              </a:spcBef>
              <a:buNone/>
              <a:defRPr sz="135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3" name="Picture Placeholder 2"/>
          <p:cNvSpPr>
            <a:spLocks noGrp="1"/>
          </p:cNvSpPr>
          <p:nvPr>
            <p:ph type="pic" idx="1"/>
          </p:nvPr>
        </p:nvSpPr>
        <p:spPr bwMode="ltGray">
          <a:xfrm>
            <a:off x="4572000" y="389427"/>
            <a:ext cx="4114799" cy="4182573"/>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1027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4700040" y="1143000"/>
            <a:ext cx="3984498" cy="251460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4700040" y="3714750"/>
            <a:ext cx="3984498" cy="857250"/>
          </a:xfrm>
          <a:solidFill>
            <a:schemeClr val="accent5"/>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3134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456010"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4" name="Text Placeholder 3"/>
          <p:cNvSpPr>
            <a:spLocks noGrp="1"/>
          </p:cNvSpPr>
          <p:nvPr>
            <p:ph type="body" sz="half" idx="2"/>
          </p:nvPr>
        </p:nvSpPr>
        <p:spPr bwMode="ltGray">
          <a:xfrm>
            <a:off x="457080"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Picture Placeholder 2"/>
          <p:cNvSpPr>
            <a:spLocks noGrp="1"/>
          </p:cNvSpPr>
          <p:nvPr>
            <p:ph type="pic" idx="13"/>
          </p:nvPr>
        </p:nvSpPr>
        <p:spPr bwMode="ltGray">
          <a:xfrm>
            <a:off x="3286125"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9" name="Text Placeholder 3"/>
          <p:cNvSpPr>
            <a:spLocks noGrp="1"/>
          </p:cNvSpPr>
          <p:nvPr>
            <p:ph type="body" sz="half" idx="14"/>
          </p:nvPr>
        </p:nvSpPr>
        <p:spPr bwMode="ltGray">
          <a:xfrm>
            <a:off x="3286125"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10" name="Picture Placeholder 2"/>
          <p:cNvSpPr>
            <a:spLocks noGrp="1"/>
          </p:cNvSpPr>
          <p:nvPr>
            <p:ph type="pic" idx="15"/>
          </p:nvPr>
        </p:nvSpPr>
        <p:spPr bwMode="ltGray">
          <a:xfrm>
            <a:off x="6112788" y="1143000"/>
            <a:ext cx="2571750" cy="2000250"/>
          </a:xfrm>
        </p:spPr>
        <p:txBody>
          <a:bodyPr lIns="0" tIns="457200">
            <a:normAutofit/>
          </a:bodyPr>
          <a:lstStyle>
            <a:lvl1pPr marL="0" indent="0" algn="ctr">
              <a:buNone/>
              <a:defRPr sz="135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a:p>
        </p:txBody>
      </p:sp>
      <p:sp>
        <p:nvSpPr>
          <p:cNvPr id="11" name="Text Placeholder 3"/>
          <p:cNvSpPr>
            <a:spLocks noGrp="1"/>
          </p:cNvSpPr>
          <p:nvPr>
            <p:ph type="body" sz="half" idx="16"/>
          </p:nvPr>
        </p:nvSpPr>
        <p:spPr bwMode="ltGray">
          <a:xfrm>
            <a:off x="6112788" y="3200400"/>
            <a:ext cx="2571750" cy="1371600"/>
          </a:xfrm>
          <a:solidFill>
            <a:schemeClr val="accent1"/>
          </a:solidFill>
        </p:spPr>
        <p:txBody>
          <a:bodyPr lIns="91440" tIns="91440" rIns="91440" bIns="91440">
            <a:noAutofit/>
          </a:bodyPr>
          <a:lstStyle>
            <a:lvl1pPr marL="0" indent="0">
              <a:spcBef>
                <a:spcPts val="675"/>
              </a:spcBef>
              <a:buNone/>
              <a:defRPr sz="135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9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61920"/>
            <a:ext cx="6856214" cy="810080"/>
          </a:xfrm>
        </p:spPr>
        <p:txBody>
          <a:bodyPr wrap="square">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30" y="314469"/>
            <a:ext cx="3888165" cy="678886"/>
          </a:xfrm>
          <a:prstGeom prst="rect">
            <a:avLst/>
          </a:prstGeom>
        </p:spPr>
      </p:pic>
      <p:sp>
        <p:nvSpPr>
          <p:cNvPr id="8" name="Rectangle 7"/>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721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2" y="314474"/>
            <a:ext cx="2684600"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date</a:t>
            </a:r>
          </a:p>
        </p:txBody>
      </p:sp>
    </p:spTree>
    <p:extLst>
      <p:ext uri="{BB962C8B-B14F-4D97-AF65-F5344CB8AC3E}">
        <p14:creationId xmlns:p14="http://schemas.microsoft.com/office/powerpoint/2010/main" val="376760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4131" y="314468"/>
            <a:ext cx="2686073" cy="822960"/>
          </a:xfrm>
          <a:prstGeom prst="rect">
            <a:avLst/>
          </a:prstGeom>
        </p:spPr>
      </p:pic>
      <p:sp>
        <p:nvSpPr>
          <p:cNvPr id="5" name="Title 4"/>
          <p:cNvSpPr>
            <a:spLocks noGrp="1"/>
          </p:cNvSpPr>
          <p:nvPr>
            <p:ph type="title"/>
          </p:nvPr>
        </p:nvSpPr>
        <p:spPr>
          <a:xfrm>
            <a:off x="457795" y="1657350"/>
            <a:ext cx="6172200" cy="1428750"/>
          </a:xfrm>
        </p:spPr>
        <p:txBody>
          <a:bodyPr anchor="b"/>
          <a:lstStyle>
            <a:lvl1pPr>
              <a:lnSpc>
                <a:spcPct val="80000"/>
              </a:lnSpc>
              <a:defRPr sz="4950"/>
            </a:lvl1pPr>
          </a:lstStyle>
          <a:p>
            <a:r>
              <a:rPr lang="en-US" smtClean="0"/>
              <a:t>Click to edit Master title style</a:t>
            </a:r>
            <a:endParaRPr/>
          </a:p>
        </p:txBody>
      </p:sp>
      <p:sp>
        <p:nvSpPr>
          <p:cNvPr id="3" name="Subtitle 2"/>
          <p:cNvSpPr>
            <a:spLocks noGrp="1"/>
          </p:cNvSpPr>
          <p:nvPr>
            <p:ph type="subTitle" idx="1"/>
          </p:nvPr>
        </p:nvSpPr>
        <p:spPr>
          <a:xfrm>
            <a:off x="456010" y="3200400"/>
            <a:ext cx="6172200" cy="685800"/>
          </a:xfr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454817" y="4366376"/>
            <a:ext cx="4117184" cy="254411"/>
          </a:xfrm>
        </p:spPr>
        <p:txBody>
          <a:bodyPr>
            <a:noAutofit/>
          </a:bodyPr>
          <a:lstStyle>
            <a:lvl1pPr marL="0" indent="0">
              <a:spcBef>
                <a:spcPts val="0"/>
              </a:spcBef>
              <a:buNone/>
              <a:defRPr sz="1500" baseline="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spTree>
    <p:extLst>
      <p:ext uri="{BB962C8B-B14F-4D97-AF65-F5344CB8AC3E}">
        <p14:creationId xmlns:p14="http://schemas.microsoft.com/office/powerpoint/2010/main" val="267635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457081" y="2000250"/>
            <a:ext cx="6856214" cy="1714500"/>
          </a:xfrm>
        </p:spPr>
        <p:txBody>
          <a:bodyPr anchor="b">
            <a:noAutofit/>
          </a:bodyPr>
          <a:lstStyle>
            <a:lvl1pPr>
              <a:lnSpc>
                <a:spcPct val="80000"/>
              </a:lnSpc>
              <a:defRPr sz="6000"/>
            </a:lvl1pPr>
          </a:lstStyle>
          <a:p>
            <a:r>
              <a:rPr lang="en-US" smtClean="0"/>
              <a:t>Click to edit Master title style</a:t>
            </a:r>
            <a:endParaRPr/>
          </a:p>
        </p:txBody>
      </p:sp>
      <p:sp>
        <p:nvSpPr>
          <p:cNvPr id="10" name="Text Placeholder 9"/>
          <p:cNvSpPr>
            <a:spLocks noGrp="1"/>
          </p:cNvSpPr>
          <p:nvPr>
            <p:ph type="body" sz="quarter" idx="13"/>
          </p:nvPr>
        </p:nvSpPr>
        <p:spPr>
          <a:xfrm>
            <a:off x="456010" y="3704770"/>
            <a:ext cx="6856214" cy="524330"/>
          </a:xfrm>
        </p:spPr>
        <p:txBody>
          <a:bodyPr wrap="square">
            <a:noAutofit/>
          </a:bodyPr>
          <a:lstStyle>
            <a:lvl1pPr marL="0" indent="0">
              <a:spcBef>
                <a:spcPts val="0"/>
              </a:spcBef>
              <a:buFontTx/>
              <a:buNone/>
              <a:defRPr sz="33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1" name="Text Placeholder 9"/>
          <p:cNvSpPr>
            <a:spLocks noGrp="1"/>
          </p:cNvSpPr>
          <p:nvPr>
            <p:ph type="body" sz="quarter" idx="14"/>
          </p:nvPr>
        </p:nvSpPr>
        <p:spPr>
          <a:xfrm>
            <a:off x="456010" y="4343400"/>
            <a:ext cx="6856214" cy="342900"/>
          </a:xfrm>
        </p:spPr>
        <p:txBody>
          <a:bodyPr wrap="square">
            <a:noAutofit/>
          </a:bodyPr>
          <a:lstStyle>
            <a:lvl1pPr marL="0" indent="0">
              <a:spcBef>
                <a:spcPts val="0"/>
              </a:spcBef>
              <a:buFontTx/>
              <a:buNone/>
              <a:defRPr sz="21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5951642" y="342900"/>
            <a:ext cx="2735158" cy="265585"/>
          </a:xfrm>
        </p:spPr>
        <p:txBody>
          <a:bodyPr>
            <a:noAutofit/>
          </a:bodyPr>
          <a:lstStyle>
            <a:lvl1pPr marL="0" indent="0" algn="r">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date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31" y="314468"/>
            <a:ext cx="2684596" cy="822960"/>
          </a:xfrm>
          <a:prstGeom prst="rect">
            <a:avLst/>
          </a:prstGeom>
        </p:spPr>
      </p:pic>
    </p:spTree>
    <p:extLst>
      <p:ext uri="{BB962C8B-B14F-4D97-AF65-F5344CB8AC3E}">
        <p14:creationId xmlns:p14="http://schemas.microsoft.com/office/powerpoint/2010/main" val="56681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1" y="457200"/>
            <a:ext cx="6171008" cy="1452012"/>
          </a:xfrm>
        </p:spPr>
        <p:txBody>
          <a:bodyPr anchor="t">
            <a:no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457201" y="1909212"/>
            <a:ext cx="6171008" cy="456320"/>
          </a:xfrm>
        </p:spPr>
        <p:txBody>
          <a:bodyPr>
            <a:noAutofit/>
          </a:bodyPr>
          <a:lstStyle>
            <a:lvl1pPr marL="0" indent="0">
              <a:spcBef>
                <a:spcPts val="450"/>
              </a:spcBef>
              <a:buNone/>
              <a:defRPr sz="135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236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456010" y="456605"/>
            <a:ext cx="8228528" cy="41148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2" name="Title 1"/>
          <p:cNvSpPr>
            <a:spLocks noGrp="1"/>
          </p:cNvSpPr>
          <p:nvPr>
            <p:ph type="title"/>
          </p:nvPr>
        </p:nvSpPr>
        <p:spPr>
          <a:xfrm>
            <a:off x="741760" y="742950"/>
            <a:ext cx="6171008" cy="452893"/>
          </a:xfrm>
        </p:spPr>
        <p:txBody>
          <a:bodyPr anchor="t">
            <a:noAutofit/>
          </a:bodyPr>
          <a:lstStyle>
            <a:lvl1pPr>
              <a:lnSpc>
                <a:spcPct val="90000"/>
              </a:lnSpc>
              <a:defRPr sz="3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41760" y="1200664"/>
            <a:ext cx="6171008" cy="400050"/>
          </a:xfrm>
        </p:spPr>
        <p:txBody>
          <a:bodyPr>
            <a:noAutofit/>
          </a:bodyPr>
          <a:lstStyle>
            <a:lvl1pPr marL="0" indent="0">
              <a:spcBef>
                <a:spcPts val="0"/>
              </a:spcBef>
              <a:buNone/>
              <a:defRPr sz="2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511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5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0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432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6010" y="1928810"/>
            <a:ext cx="6171008" cy="432197"/>
          </a:xfrm>
        </p:spPr>
        <p:txBody>
          <a:bodyPr>
            <a:noAutofit/>
          </a:bodyPr>
          <a:lstStyle>
            <a:lvl1pPr>
              <a:defRPr sz="3000"/>
            </a:lvl1pPr>
          </a:lstStyle>
          <a:p>
            <a:r>
              <a:rPr lang="en-US" smtClean="0"/>
              <a:t>Click to edit Master title style</a:t>
            </a:r>
            <a:endParaRPr/>
          </a:p>
        </p:txBody>
      </p:sp>
      <p:sp>
        <p:nvSpPr>
          <p:cNvPr id="11" name="Text Placeholder 9"/>
          <p:cNvSpPr>
            <a:spLocks noGrp="1"/>
          </p:cNvSpPr>
          <p:nvPr>
            <p:ph type="body" sz="quarter" idx="14"/>
          </p:nvPr>
        </p:nvSpPr>
        <p:spPr>
          <a:xfrm>
            <a:off x="456011" y="2361901"/>
            <a:ext cx="6171008" cy="400050"/>
          </a:xfrm>
        </p:spPr>
        <p:txBody>
          <a:bodyPr>
            <a:noAutofit/>
          </a:bodyPr>
          <a:lstStyle>
            <a:lvl1pPr marL="0" indent="0">
              <a:spcBef>
                <a:spcPts val="0"/>
              </a:spcBef>
              <a:buFontTx/>
              <a:buNone/>
              <a:defRPr sz="24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smtClean="0"/>
              <a:t>Click to edit Master text styles</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456010" y="347114"/>
            <a:ext cx="8239601" cy="1468026"/>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lnSpc>
                <a:spcPct val="90000"/>
              </a:lnSpc>
            </a:pPr>
            <a:endParaRPr sz="1350">
              <a:solidFill>
                <a:prstClr val="white"/>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2" name="Rectangle 11"/>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946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baseline="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dirty="0"/>
              <a:t>Click </a:t>
            </a:r>
            <a:r>
              <a:rPr lang="en-US" dirty="0" smtClean="0"/>
              <a:t>to add quoted person’s name, title, company</a:t>
            </a:r>
            <a:endParaRPr dirty="0"/>
          </a:p>
        </p:txBody>
      </p:sp>
      <p:sp>
        <p:nvSpPr>
          <p:cNvPr id="5" name="Slide Number Placeholder 4"/>
          <p:cNvSpPr>
            <a:spLocks noGrp="1"/>
          </p:cNvSpPr>
          <p:nvPr>
            <p:ph type="sldNum" sz="quarter" idx="12"/>
          </p:nvPr>
        </p:nvSpPr>
        <p:spPr/>
        <p:txBody>
          <a:bodyPr/>
          <a:lstStyle>
            <a:lvl1pPr>
              <a:defRPr sz="750"/>
            </a:lvl1pPr>
          </a:lstStyle>
          <a:p>
            <a:fld id="{B016F8AB-BCEA-4347-8BA6-BE776009BC89}" type="slidenum">
              <a:rPr lang="en-US" smtClean="0">
                <a:solidFill>
                  <a:srgbClr val="617D78"/>
                </a:solidFill>
              </a:rPr>
              <a:pPr/>
              <a:t>‹#›</a:t>
            </a:fld>
            <a:endParaRPr lang="en-US" dirty="0">
              <a:solidFill>
                <a:srgbClr val="617D78"/>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10" name="Rectangle 9"/>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5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410" y="285750"/>
            <a:ext cx="7092553" cy="1714500"/>
          </a:xfrm>
        </p:spPr>
        <p:txBody>
          <a:bodyPr>
            <a:noAutofit/>
          </a:bodyPr>
          <a:lstStyle>
            <a:lvl1pPr marL="288036" indent="-288036">
              <a:lnSpc>
                <a:spcPct val="80000"/>
              </a:lnSpc>
              <a:defRPr sz="45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546039" y="2114550"/>
            <a:ext cx="6773923" cy="1028700"/>
          </a:xfrm>
        </p:spPr>
        <p:txBody>
          <a:bodyPr>
            <a:noAutofit/>
          </a:bodyPr>
          <a:lstStyle>
            <a:lvl1pPr marL="0" indent="0">
              <a:spcBef>
                <a:spcPts val="0"/>
              </a:spcBef>
              <a:buFontTx/>
              <a:buNone/>
              <a:defRPr sz="1500"/>
            </a:lvl1pPr>
            <a:lvl2pPr marL="0" indent="0">
              <a:spcBef>
                <a:spcPts val="0"/>
              </a:spcBef>
              <a:buFontTx/>
              <a:buNone/>
              <a:defRPr sz="1500"/>
            </a:lvl2pPr>
            <a:lvl3pPr marL="0" indent="0">
              <a:spcBef>
                <a:spcPts val="0"/>
              </a:spcBef>
              <a:buFontTx/>
              <a:buNone/>
              <a:defRPr sz="1500"/>
            </a:lvl3pPr>
            <a:lvl4pPr marL="0" indent="0">
              <a:spcBef>
                <a:spcPts val="0"/>
              </a:spcBef>
              <a:buFontTx/>
              <a:buNone/>
              <a:defRPr sz="1500"/>
            </a:lvl4pPr>
            <a:lvl5pPr marL="0" indent="0">
              <a:spcBef>
                <a:spcPts val="0"/>
              </a:spcBef>
              <a:buFontTx/>
              <a:buNone/>
              <a:defRPr sz="1500"/>
            </a:lvl5pPr>
            <a:lvl6pPr marL="0" indent="0">
              <a:spcBef>
                <a:spcPts val="0"/>
              </a:spcBef>
              <a:buFontTx/>
              <a:buNone/>
              <a:defRPr sz="1500"/>
            </a:lvl6pPr>
            <a:lvl7pPr marL="0" indent="0">
              <a:spcBef>
                <a:spcPts val="0"/>
              </a:spcBef>
              <a:buFontTx/>
              <a:buNone/>
              <a:defRPr sz="1500"/>
            </a:lvl7pPr>
            <a:lvl8pPr marL="0" indent="0">
              <a:spcBef>
                <a:spcPts val="0"/>
              </a:spcBef>
              <a:buFontTx/>
              <a:buNone/>
              <a:defRPr sz="1500"/>
            </a:lvl8pPr>
            <a:lvl9pPr marL="0" indent="0">
              <a:spcBef>
                <a:spcPts val="0"/>
              </a:spcBef>
              <a:buFontTx/>
              <a:buNone/>
              <a:defRPr sz="1500"/>
            </a:lvl9pPr>
          </a:lstStyle>
          <a:p>
            <a:pPr lvl="0"/>
            <a:r>
              <a:rPr lang="en-US" dirty="0" smtClean="0"/>
              <a:t>Click to add quoted person’s name, title, company</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white"/>
                </a:solidFill>
                <a:cs typeface="HP Simplified"/>
              </a:rPr>
              <a:t>© Copyright 2015 HPE Development Company, L.P. </a:t>
            </a:r>
            <a:r>
              <a:rPr lang="en-US" sz="750" dirty="0" smtClean="0">
                <a:solidFill>
                  <a:prstClr val="white"/>
                </a:solidFill>
                <a:ea typeface="Calibri" panose="020F0502020204030204" pitchFamily="34" charset="0"/>
                <a:cs typeface="Times New Roman" panose="02020603050405020304" pitchFamily="18" charset="0"/>
              </a:rPr>
              <a:t>HPE Confidential</a:t>
            </a:r>
            <a:r>
              <a:rPr lang="en-US" sz="750" dirty="0" smtClean="0">
                <a:solidFill>
                  <a:srgbClr val="000000"/>
                </a:solidFill>
                <a:ea typeface="Calibri" panose="020F0502020204030204" pitchFamily="34" charset="0"/>
                <a:cs typeface="Times New Roman" panose="02020603050405020304" pitchFamily="18" charset="0"/>
              </a:rPr>
              <a:t>.</a:t>
            </a:r>
            <a:endParaRPr lang="en-US" sz="750" dirty="0">
              <a:solidFill>
                <a:prstClr val="whit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0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941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Content Placeholder 2"/>
          <p:cNvSpPr>
            <a:spLocks noGrp="1"/>
          </p:cNvSpPr>
          <p:nvPr>
            <p:ph idx="1"/>
          </p:nvPr>
        </p:nvSpPr>
        <p:spPr>
          <a:xfrm>
            <a:off x="457200" y="1143001"/>
            <a:ext cx="8227338" cy="3428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042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7"/>
          <p:cNvSpPr>
            <a:spLocks noGrp="1"/>
          </p:cNvSpPr>
          <p:nvPr>
            <p:ph type="body" sz="quarter" idx="14" hasCustomPrompt="1"/>
          </p:nvPr>
        </p:nvSpPr>
        <p:spPr>
          <a:xfrm>
            <a:off x="457201" y="1143000"/>
            <a:ext cx="8227457" cy="285750"/>
          </a:xfrm>
        </p:spPr>
        <p:txBody>
          <a:bodyPr>
            <a:noAutofit/>
          </a:bodyPr>
          <a:lstStyle>
            <a:lvl1pPr marL="0" indent="0">
              <a:spcBef>
                <a:spcPts val="0"/>
              </a:spcBef>
              <a:buNone/>
              <a:defRPr sz="1800" b="1"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heading</a:t>
            </a:r>
          </a:p>
        </p:txBody>
      </p:sp>
      <p:sp>
        <p:nvSpPr>
          <p:cNvPr id="3" name="Content Placeholder 2"/>
          <p:cNvSpPr>
            <a:spLocks noGrp="1"/>
          </p:cNvSpPr>
          <p:nvPr>
            <p:ph idx="1"/>
          </p:nvPr>
        </p:nvSpPr>
        <p:spPr>
          <a:xfrm>
            <a:off x="457200" y="1483615"/>
            <a:ext cx="8227338" cy="3088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559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627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7770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611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Content Placeholder 2"/>
          <p:cNvSpPr>
            <a:spLocks noGrp="1"/>
          </p:cNvSpPr>
          <p:nvPr>
            <p:ph sz="half" idx="1"/>
          </p:nvPr>
        </p:nvSpPr>
        <p:spPr>
          <a:xfrm>
            <a:off x="457081"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6898" y="1143000"/>
            <a:ext cx="397764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751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457200"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2999"/>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8750"/>
            <a:ext cx="397764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3677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3" name="Text Placeholder 2"/>
          <p:cNvSpPr>
            <a:spLocks noGrp="1"/>
          </p:cNvSpPr>
          <p:nvPr>
            <p:ph type="body" idx="1" hasCustomPrompt="1"/>
          </p:nvPr>
        </p:nvSpPr>
        <p:spPr>
          <a:xfrm>
            <a:off x="457200"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4" name="Content Placeholder 3"/>
          <p:cNvSpPr>
            <a:spLocks noGrp="1"/>
          </p:cNvSpPr>
          <p:nvPr>
            <p:ph sz="half" idx="2"/>
          </p:nvPr>
        </p:nvSpPr>
        <p:spPr>
          <a:xfrm>
            <a:off x="457081"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4706898" y="1143000"/>
            <a:ext cx="3977640"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6" name="Content Placeholder 5"/>
          <p:cNvSpPr>
            <a:spLocks noGrp="1"/>
          </p:cNvSpPr>
          <p:nvPr>
            <p:ph sz="quarter" idx="4"/>
          </p:nvPr>
        </p:nvSpPr>
        <p:spPr>
          <a:xfrm>
            <a:off x="4706898" y="1429914"/>
            <a:ext cx="3977640" cy="3142086"/>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0585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457081"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3286125"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6112788" y="1143000"/>
            <a:ext cx="2571750" cy="342900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28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081" y="389427"/>
            <a:ext cx="8227457" cy="639273"/>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906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081" y="390906"/>
            <a:ext cx="8227457" cy="30861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457081" y="700680"/>
            <a:ext cx="8227457" cy="285750"/>
          </a:xfrm>
        </p:spPr>
        <p:txBody>
          <a:bodyPr>
            <a:noAutofit/>
          </a:bodyPr>
          <a:lstStyle>
            <a:lvl1pPr marL="0" indent="0">
              <a:spcBef>
                <a:spcPts val="0"/>
              </a:spcBef>
              <a:buNone/>
              <a:defRPr sz="1800" baseline="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a:t>Click to add one-line subtitle</a:t>
            </a:r>
          </a:p>
        </p:txBody>
      </p:sp>
      <p:sp>
        <p:nvSpPr>
          <p:cNvPr id="9" name="Text Placeholder 2"/>
          <p:cNvSpPr>
            <a:spLocks noGrp="1"/>
          </p:cNvSpPr>
          <p:nvPr>
            <p:ph type="body" idx="1" hasCustomPrompt="1"/>
          </p:nvPr>
        </p:nvSpPr>
        <p:spPr>
          <a:xfrm>
            <a:off x="45720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dirty="0"/>
              <a:t>Click to add heading</a:t>
            </a:r>
          </a:p>
        </p:txBody>
      </p:sp>
      <p:sp>
        <p:nvSpPr>
          <p:cNvPr id="10" name="Text Placeholder 9"/>
          <p:cNvSpPr>
            <a:spLocks noGrp="1"/>
          </p:cNvSpPr>
          <p:nvPr>
            <p:ph type="body" sz="quarter" idx="14"/>
          </p:nvPr>
        </p:nvSpPr>
        <p:spPr>
          <a:xfrm>
            <a:off x="457081"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3286245"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1" name="Text Placeholder 9"/>
          <p:cNvSpPr>
            <a:spLocks noGrp="1"/>
          </p:cNvSpPr>
          <p:nvPr>
            <p:ph type="body" sz="quarter" idx="15"/>
          </p:nvPr>
        </p:nvSpPr>
        <p:spPr>
          <a:xfrm>
            <a:off x="3286125"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6115170" y="1142999"/>
            <a:ext cx="2571631" cy="240030"/>
          </a:xfrm>
        </p:spPr>
        <p:txBody>
          <a:bodyPr anchor="t">
            <a:noAutofit/>
          </a:bodyPr>
          <a:lstStyle>
            <a:lvl1pPr marL="0" indent="0">
              <a:spcBef>
                <a:spcPts val="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t>Click to add heading</a:t>
            </a:r>
          </a:p>
        </p:txBody>
      </p:sp>
      <p:sp>
        <p:nvSpPr>
          <p:cNvPr id="12" name="Text Placeholder 9"/>
          <p:cNvSpPr>
            <a:spLocks noGrp="1"/>
          </p:cNvSpPr>
          <p:nvPr>
            <p:ph type="body" sz="quarter" idx="16"/>
          </p:nvPr>
        </p:nvSpPr>
        <p:spPr>
          <a:xfrm>
            <a:off x="6112788" y="1428750"/>
            <a:ext cx="2571750" cy="3143250"/>
          </a:xfrm>
        </p:spPr>
        <p:txBody>
          <a:bodyPr>
            <a:normAutofit/>
          </a:bodyPr>
          <a:lstStyle>
            <a:lvl1pPr>
              <a:defRPr sz="1200"/>
            </a:lvl1pPr>
            <a:lvl2pPr>
              <a:defRPr sz="1050"/>
            </a:lvl2pPr>
            <a:lvl3pPr>
              <a:defRPr sz="900"/>
            </a:lvl3pPr>
            <a:lvl4pPr>
              <a:defRPr sz="825"/>
            </a:lvl4pPr>
            <a:lvl5pPr>
              <a:defRPr sz="825"/>
            </a:lvl5pPr>
            <a:lvl6pPr>
              <a:defRPr sz="825"/>
            </a:lvl6pPr>
            <a:lvl7pPr>
              <a:defRPr sz="825"/>
            </a:lvl7pPr>
            <a:lvl8pPr>
              <a:defRPr sz="825"/>
            </a:lvl8pPr>
            <a:lvl9pPr>
              <a:defRPr sz="8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5.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image" Target="../media/image5.png"/><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theme" Target="../theme/theme4.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2013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38800" y="4629150"/>
            <a:ext cx="3291840" cy="416771"/>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40" r:id="rId6"/>
    <p:sldLayoutId id="2147483837" r:id="rId7"/>
    <p:sldLayoutId id="2147483818" r:id="rId8"/>
    <p:sldLayoutId id="2147483809" r:id="rId9"/>
    <p:sldLayoutId id="2147483839" r:id="rId10"/>
    <p:sldLayoutId id="2147483823" r:id="rId11"/>
    <p:sldLayoutId id="2147483824" r:id="rId12"/>
    <p:sldLayoutId id="2147483825" r:id="rId13"/>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350"/>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fld id="{B016F8AB-BCEA-4347-8BA6-BE776009BC89}" type="slidenum">
              <a:rPr lang="en-US" smtClean="0"/>
              <a:pPr/>
              <a:t>‹#›</a:t>
            </a:fld>
            <a:endParaRPr lang="en-US" dirty="0"/>
          </a:p>
        </p:txBody>
      </p:sp>
      <p:sp>
        <p:nvSpPr>
          <p:cNvPr id="9" name="Rectangle 8"/>
          <p:cNvSpPr/>
          <p:nvPr/>
        </p:nvSpPr>
        <p:spPr>
          <a:xfrm>
            <a:off x="5074921" y="4835679"/>
            <a:ext cx="3205595" cy="207749"/>
          </a:xfrm>
          <a:prstGeom prst="rect">
            <a:avLst/>
          </a:prstGeom>
        </p:spPr>
        <p:txBody>
          <a:bodyPr wrap="square">
            <a:spAutoFit/>
          </a:bodyPr>
          <a:lstStyle/>
          <a:p>
            <a:pPr marL="0" marR="0" algn="r">
              <a:spcBef>
                <a:spcPts val="0"/>
              </a:spcBef>
              <a:spcAft>
                <a:spcPts val="0"/>
              </a:spcAft>
            </a:pPr>
            <a:r>
              <a:rPr lang="en-US" sz="750" b="0" i="0" dirty="0" smtClean="0">
                <a:solidFill>
                  <a:schemeClr val="tx1"/>
                </a:solidFill>
                <a:latin typeface="+mn-lt"/>
                <a:cs typeface="HP Simplified"/>
              </a:rPr>
              <a:t>© Copyright 2015 HPE Development Company, L.P. </a:t>
            </a:r>
            <a:r>
              <a:rPr lang="en-US" sz="750" dirty="0" smtClean="0">
                <a:solidFill>
                  <a:srgbClr val="000000"/>
                </a:solidFill>
                <a:effectLst/>
                <a:latin typeface="+mn-lt"/>
                <a:ea typeface="Calibri" panose="020F0502020204030204" pitchFamily="34" charset="0"/>
                <a:cs typeface="Times New Roman" panose="02020603050405020304" pitchFamily="18" charset="0"/>
              </a:rPr>
              <a:t>HPE Confidential.</a:t>
            </a:r>
            <a:endParaRPr lang="en-US" sz="75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34731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 id="2147483864" r:id="rId23"/>
    <p:sldLayoutId id="2147483865" r:id="rId24"/>
    <p:sldLayoutId id="2147483866" r:id="rId25"/>
    <p:sldLayoutId id="2147483867" r:id="rId26"/>
    <p:sldLayoutId id="2147483868" r:id="rId27"/>
    <p:sldLayoutId id="2147483869" r:id="rId28"/>
    <p:sldLayoutId id="2147483870" r:id="rId29"/>
    <p:sldLayoutId id="2147483871" r:id="rId30"/>
    <p:sldLayoutId id="2147483873" r:id="rId31"/>
    <p:sldLayoutId id="2147483875" r:id="rId32"/>
    <p:sldLayoutId id="21474838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8722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56648" y="4713506"/>
            <a:ext cx="1110905" cy="347444"/>
          </a:xfrm>
          <a:prstGeom prst="rect">
            <a:avLst/>
          </a:prstGeom>
        </p:spPr>
      </p:pic>
      <p:sp>
        <p:nvSpPr>
          <p:cNvPr id="2" name="Title Placeholder 1"/>
          <p:cNvSpPr>
            <a:spLocks noGrp="1"/>
          </p:cNvSpPr>
          <p:nvPr>
            <p:ph type="title"/>
          </p:nvPr>
        </p:nvSpPr>
        <p:spPr>
          <a:xfrm>
            <a:off x="457081" y="389427"/>
            <a:ext cx="8227457" cy="639273"/>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57200" y="1143001"/>
            <a:ext cx="8227338" cy="3428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456009" y="328280"/>
            <a:ext cx="8229600" cy="13716"/>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90000"/>
              </a:lnSpc>
            </a:pPr>
            <a:endParaRPr sz="1350">
              <a:solidFill>
                <a:prstClr val="white"/>
              </a:solidFill>
            </a:endParaRPr>
          </a:p>
        </p:txBody>
      </p:sp>
      <p:sp>
        <p:nvSpPr>
          <p:cNvPr id="6" name="Slide Number Placeholder 5"/>
          <p:cNvSpPr>
            <a:spLocks noGrp="1"/>
          </p:cNvSpPr>
          <p:nvPr>
            <p:ph type="sldNum" sz="quarter" idx="4"/>
          </p:nvPr>
        </p:nvSpPr>
        <p:spPr bwMode="gray">
          <a:xfrm>
            <a:off x="8286751" y="4823152"/>
            <a:ext cx="400049" cy="174110"/>
          </a:xfrm>
          <a:prstGeom prst="rect">
            <a:avLst/>
          </a:prstGeom>
        </p:spPr>
        <p:txBody>
          <a:bodyPr vert="horz" wrap="none" lIns="0" tIns="0" rIns="0" bIns="0" rtlCol="0" anchor="b" anchorCtr="0"/>
          <a:lstStyle>
            <a:lvl1pPr algn="r">
              <a:defRPr sz="750">
                <a:solidFill>
                  <a:schemeClr val="accent5"/>
                </a:solidFill>
              </a:defRPr>
            </a:lvl1pPr>
          </a:lstStyle>
          <a:p>
            <a:pPr defTabSz="685800"/>
            <a:fld id="{B016F8AB-BCEA-4347-8BA6-BE776009BC89}" type="slidenum">
              <a:rPr lang="en-US" smtClean="0">
                <a:solidFill>
                  <a:srgbClr val="617D78"/>
                </a:solidFill>
              </a:rPr>
              <a:pPr defTabSz="685800"/>
              <a:t>‹#›</a:t>
            </a:fld>
            <a:endParaRPr lang="en-US" dirty="0">
              <a:solidFill>
                <a:srgbClr val="617D78"/>
              </a:solidFill>
            </a:endParaRPr>
          </a:p>
        </p:txBody>
      </p:sp>
      <p:sp>
        <p:nvSpPr>
          <p:cNvPr id="9" name="Rectangle 8"/>
          <p:cNvSpPr/>
          <p:nvPr userDrawn="1"/>
        </p:nvSpPr>
        <p:spPr>
          <a:xfrm>
            <a:off x="5074921" y="4835679"/>
            <a:ext cx="3205595" cy="207749"/>
          </a:xfrm>
          <a:prstGeom prst="rect">
            <a:avLst/>
          </a:prstGeom>
        </p:spPr>
        <p:txBody>
          <a:bodyPr wrap="square">
            <a:spAutoFit/>
          </a:bodyPr>
          <a:lstStyle/>
          <a:p>
            <a:pPr algn="r" defTabSz="685800"/>
            <a:r>
              <a:rPr lang="en-US" sz="750" dirty="0" smtClean="0">
                <a:solidFill>
                  <a:prstClr val="black"/>
                </a:solidFill>
                <a:cs typeface="HP Simplified"/>
              </a:rPr>
              <a:t>© Copyright 2015 HPE Development Company, L.P. </a:t>
            </a:r>
            <a:r>
              <a:rPr lang="en-US" sz="750" dirty="0" smtClean="0">
                <a:solidFill>
                  <a:srgbClr val="000000"/>
                </a:solidFill>
                <a:ea typeface="Calibri" panose="020F0502020204030204" pitchFamily="34" charset="0"/>
                <a:cs typeface="Times New Roman" panose="02020603050405020304" pitchFamily="18" charset="0"/>
              </a:rPr>
              <a:t>HPE Confidential.</a:t>
            </a:r>
            <a:endParaRPr lang="en-US" sz="750"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539235"/>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 id="2147483928" r:id="rId20"/>
    <p:sldLayoutId id="2147483929" r:id="rId21"/>
    <p:sldLayoutId id="2147483930" r:id="rId22"/>
    <p:sldLayoutId id="2147483931" r:id="rId23"/>
    <p:sldLayoutId id="2147483932" r:id="rId24"/>
    <p:sldLayoutId id="2147483933" r:id="rId25"/>
    <p:sldLayoutId id="2147483934" r:id="rId26"/>
    <p:sldLayoutId id="2147483935" r:id="rId27"/>
    <p:sldLayoutId id="2147483936" r:id="rId28"/>
    <p:sldLayoutId id="2147483937" r:id="rId29"/>
    <p:sldLayoutId id="214748393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37160" indent="-137160" algn="l" defTabSz="685800" rtl="0" eaLnBrk="1" latinLnBrk="0" hangingPunct="1">
        <a:lnSpc>
          <a:spcPct val="90000"/>
        </a:lnSpc>
        <a:spcBef>
          <a:spcPts val="900"/>
        </a:spcBef>
        <a:buFont typeface="Arial" panose="020B0604020202020204" pitchFamily="34" charset="0"/>
        <a:buChar char="–"/>
        <a:defRPr sz="1350" kern="1200">
          <a:solidFill>
            <a:schemeClr val="tx1"/>
          </a:solidFill>
          <a:latin typeface="+mn-lt"/>
          <a:ea typeface="+mn-ea"/>
          <a:cs typeface="+mn-cs"/>
        </a:defRPr>
      </a:lvl1pPr>
      <a:lvl2pPr marL="308610" indent="-137160" algn="l" defTabSz="6858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2pPr>
      <a:lvl3pPr marL="411480" indent="-102870" algn="l" defTabSz="685800" rtl="0" eaLnBrk="1" latinLnBrk="0" hangingPunct="1">
        <a:lnSpc>
          <a:spcPct val="90000"/>
        </a:lnSpc>
        <a:spcBef>
          <a:spcPts val="450"/>
        </a:spcBef>
        <a:buFont typeface="Arial" panose="020B0604020202020204" pitchFamily="34" charset="0"/>
        <a:buChar char="–"/>
        <a:defRPr sz="1050" kern="1200">
          <a:solidFill>
            <a:schemeClr val="tx1"/>
          </a:solidFill>
          <a:latin typeface="+mn-lt"/>
          <a:ea typeface="+mn-ea"/>
          <a:cs typeface="+mn-cs"/>
        </a:defRPr>
      </a:lvl3pPr>
      <a:lvl4pPr marL="5486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4pPr>
      <a:lvl5pPr marL="65151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5pPr>
      <a:lvl6pPr marL="78867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6pPr>
      <a:lvl7pPr marL="89154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7pPr>
      <a:lvl8pPr marL="102870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8pPr>
      <a:lvl9pPr marL="1165860" indent="-102870" algn="l" defTabSz="685800" rtl="0" eaLnBrk="1" latinLnBrk="0" hangingPunct="1">
        <a:lnSpc>
          <a:spcPct val="90000"/>
        </a:lnSpc>
        <a:spcBef>
          <a:spcPts val="450"/>
        </a:spcBef>
        <a:buFont typeface="Arial" panose="020B0604020202020204" pitchFamily="34" charset="0"/>
        <a:buChar char="–"/>
        <a:defRPr sz="9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80.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516264" y="3090709"/>
            <a:ext cx="8717676" cy="1100397"/>
          </a:xfrm>
        </p:spPr>
        <p:txBody>
          <a:bodyPr/>
          <a:lstStyle/>
          <a:p>
            <a:r>
              <a:rPr lang="en-US" sz="4000" dirty="0" smtClean="0"/>
              <a:t>JDBC</a:t>
            </a:r>
            <a:endParaRPr lang="en-US" sz="4000" dirty="0"/>
          </a:p>
        </p:txBody>
      </p:sp>
      <p:sp>
        <p:nvSpPr>
          <p:cNvPr id="4" name="Text Placeholder 10"/>
          <p:cNvSpPr txBox="1">
            <a:spLocks/>
          </p:cNvSpPr>
          <p:nvPr/>
        </p:nvSpPr>
        <p:spPr>
          <a:xfrm>
            <a:off x="5731015" y="4546189"/>
            <a:ext cx="3069788" cy="254411"/>
          </a:xfrm>
          <a:prstGeom prst="rect">
            <a:avLst/>
          </a:prstGeom>
        </p:spPr>
        <p:txBody>
          <a:bodyPr vert="horz" lIns="0" tIns="0" rIns="0" bIns="0" rtlCol="0">
            <a:noAutofit/>
          </a:bodyPr>
          <a:lstStyle>
            <a:lvl1pPr marL="0" indent="0" algn="l" defTabSz="685800" rtl="0" eaLnBrk="1" latinLnBrk="0" hangingPunct="1">
              <a:lnSpc>
                <a:spcPct val="90000"/>
              </a:lnSpc>
              <a:spcBef>
                <a:spcPts val="0"/>
              </a:spcBef>
              <a:buFont typeface="Arial" panose="020B0604020202020204" pitchFamily="34" charset="0"/>
              <a:buNone/>
              <a:defRPr sz="1500" kern="1200" baseline="0">
                <a:solidFill>
                  <a:schemeClr val="tx1"/>
                </a:solidFill>
                <a:latin typeface="+mn-lt"/>
                <a:ea typeface="+mn-ea"/>
                <a:cs typeface="+mn-cs"/>
              </a:defRPr>
            </a:lvl1pPr>
            <a:lvl2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2pPr>
            <a:lvl3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3pPr>
            <a:lvl4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4pPr>
            <a:lvl5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5pPr>
            <a:lvl6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6pPr>
            <a:lvl7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7pPr>
            <a:lvl8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8pPr>
            <a:lvl9pPr marL="0" indent="0" algn="l" defTabSz="685800" rtl="0" eaLnBrk="1" latinLnBrk="0" hangingPunct="1">
              <a:lnSpc>
                <a:spcPct val="90000"/>
              </a:lnSpc>
              <a:spcBef>
                <a:spcPts val="0"/>
              </a:spcBef>
              <a:buFont typeface="Arial" panose="020B0604020202020204" pitchFamily="34" charset="0"/>
              <a:buNone/>
              <a:defRPr sz="1800" kern="1200">
                <a:solidFill>
                  <a:schemeClr val="tx1"/>
                </a:solidFill>
                <a:latin typeface="+mn-lt"/>
                <a:ea typeface="+mn-ea"/>
                <a:cs typeface="+mn-cs"/>
              </a:defRPr>
            </a:lvl9pPr>
          </a:lstStyle>
          <a:p>
            <a:pPr algn="r"/>
            <a:r>
              <a:rPr lang="en-US" b="1" dirty="0" smtClean="0"/>
              <a:t>Venkatesh Sami –  Crew Pay</a:t>
            </a:r>
          </a:p>
          <a:p>
            <a:pPr algn="r"/>
            <a:endParaRPr lang="en-US" b="1" dirty="0">
              <a:solidFill>
                <a:srgbClr val="FFC000"/>
              </a:solidFill>
            </a:endParaRPr>
          </a:p>
        </p:txBody>
      </p:sp>
      <p:sp>
        <p:nvSpPr>
          <p:cNvPr id="2" name="Text Placeholder 1"/>
          <p:cNvSpPr>
            <a:spLocks noGrp="1"/>
          </p:cNvSpPr>
          <p:nvPr>
            <p:ph type="body" sz="quarter" idx="13"/>
          </p:nvPr>
        </p:nvSpPr>
        <p:spPr>
          <a:xfrm>
            <a:off x="591295" y="4352728"/>
            <a:ext cx="4117184" cy="254411"/>
          </a:xfrm>
        </p:spPr>
        <p:txBody>
          <a:bodyPr/>
          <a:lstStyle/>
          <a:p>
            <a:r>
              <a:rPr lang="en-US" dirty="0" smtClean="0"/>
              <a:t>18/01/2017</a:t>
            </a:r>
            <a:endParaRPr lang="en-US" dirty="0"/>
          </a:p>
        </p:txBody>
      </p:sp>
    </p:spTree>
    <p:extLst>
      <p:ext uri="{BB962C8B-B14F-4D97-AF65-F5344CB8AC3E}">
        <p14:creationId xmlns:p14="http://schemas.microsoft.com/office/powerpoint/2010/main" val="27696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0635" y="474387"/>
            <a:ext cx="8394506" cy="4042611"/>
          </a:xfrm>
        </p:spPr>
        <p:txBody>
          <a:bodyPr>
            <a:normAutofit/>
          </a:bodyPr>
          <a:lstStyle/>
          <a:p>
            <a:pPr marL="0" indent="0">
              <a:buNone/>
            </a:pPr>
            <a:r>
              <a:rPr lang="en-US" sz="1200" b="1" dirty="0" smtClean="0"/>
              <a:t>DRIVERMANAGER CLASS</a:t>
            </a:r>
          </a:p>
          <a:p>
            <a:pPr>
              <a:buFont typeface="Arial" panose="020B0604020202020204" pitchFamily="34" charset="0"/>
              <a:buChar char="•"/>
            </a:pPr>
            <a:r>
              <a:rPr lang="en-US" sz="1200" dirty="0"/>
              <a:t>The </a:t>
            </a:r>
            <a:r>
              <a:rPr lang="en-US" sz="1200" dirty="0" err="1"/>
              <a:t>DriverManager</a:t>
            </a:r>
            <a:r>
              <a:rPr lang="en-US" sz="1200" dirty="0"/>
              <a:t> class acts as an interface between user and drivers </a:t>
            </a:r>
            <a:endParaRPr lang="en-US" sz="1200" dirty="0" smtClean="0"/>
          </a:p>
          <a:p>
            <a:pPr>
              <a:buFont typeface="Arial" panose="020B0604020202020204" pitchFamily="34" charset="0"/>
              <a:buChar char="•"/>
            </a:pPr>
            <a:r>
              <a:rPr lang="en-US" sz="1200" dirty="0" smtClean="0"/>
              <a:t>It is used for translating purpose </a:t>
            </a:r>
          </a:p>
          <a:p>
            <a:pPr>
              <a:buFont typeface="Arial" panose="020B0604020202020204" pitchFamily="34" charset="0"/>
              <a:buChar char="•"/>
            </a:pPr>
            <a:r>
              <a:rPr lang="en-US" sz="1200" dirty="0" smtClean="0"/>
              <a:t>It </a:t>
            </a:r>
            <a:r>
              <a:rPr lang="en-US" sz="1200" dirty="0"/>
              <a:t>o</a:t>
            </a:r>
            <a:r>
              <a:rPr lang="en-US" sz="1200" dirty="0" smtClean="0"/>
              <a:t>btains a reference to class object with FQCN(Fully Qualified Class Name)</a:t>
            </a:r>
          </a:p>
          <a:p>
            <a:pPr>
              <a:buFont typeface="Arial" panose="020B0604020202020204" pitchFamily="34" charset="0"/>
              <a:buChar char="•"/>
            </a:pPr>
            <a:r>
              <a:rPr lang="en-US" sz="1200" dirty="0"/>
              <a:t>It keeps track of the drivers that are available and handles establishing a connection between a database and the appropriate </a:t>
            </a:r>
            <a:r>
              <a:rPr lang="en-US" sz="1200" dirty="0" smtClean="0"/>
              <a:t>driver</a:t>
            </a:r>
            <a:endParaRPr lang="en-US" sz="1200" dirty="0"/>
          </a:p>
          <a:p>
            <a:pPr>
              <a:buFont typeface="Arial" panose="020B0604020202020204" pitchFamily="34" charset="0"/>
              <a:buChar char="•"/>
            </a:pPr>
            <a:r>
              <a:rPr lang="en-US" sz="1200" dirty="0" smtClean="0"/>
              <a:t>The </a:t>
            </a:r>
            <a:r>
              <a:rPr lang="en-US" sz="1200" dirty="0" err="1"/>
              <a:t>DriverManager</a:t>
            </a:r>
            <a:r>
              <a:rPr lang="en-US" sz="1200" dirty="0"/>
              <a:t> class maintains a list of Driver classes that have registered themselves by calling the method </a:t>
            </a:r>
            <a:r>
              <a:rPr lang="en-US" sz="1200" dirty="0" err="1"/>
              <a:t>DriverManager.registerDriver</a:t>
            </a:r>
            <a:r>
              <a:rPr lang="en-US" sz="1200" dirty="0"/>
              <a:t>().</a:t>
            </a:r>
            <a:endParaRPr lang="en-US" sz="1200" dirty="0" smtClean="0"/>
          </a:p>
          <a:p>
            <a:pPr marL="0" indent="0">
              <a:buNone/>
            </a:pPr>
            <a:endParaRPr lang="en-US" sz="1200" b="1" dirty="0" smtClean="0"/>
          </a:p>
          <a:p>
            <a:pPr marL="0" indent="0">
              <a:buNone/>
            </a:pPr>
            <a:endParaRPr lang="en-US" sz="1200" b="1" dirty="0"/>
          </a:p>
          <a:p>
            <a:pPr marL="0" indent="0">
              <a:buNone/>
            </a:pPr>
            <a:endParaRPr lang="en-US" sz="1200" dirty="0" smtClean="0"/>
          </a:p>
          <a:p>
            <a:endParaRPr lang="en-US" sz="1200" dirty="0"/>
          </a:p>
          <a:p>
            <a:endParaRPr lang="en-US" sz="1200" dirty="0"/>
          </a:p>
          <a:p>
            <a:endParaRPr lang="en-US" sz="1200" dirty="0"/>
          </a:p>
        </p:txBody>
      </p:sp>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30" y="2495692"/>
            <a:ext cx="8834616" cy="1938803"/>
          </a:xfrm>
          <a:prstGeom prst="rect">
            <a:avLst/>
          </a:prstGeom>
        </p:spPr>
      </p:pic>
    </p:spTree>
    <p:extLst>
      <p:ext uri="{BB962C8B-B14F-4D97-AF65-F5344CB8AC3E}">
        <p14:creationId xmlns:p14="http://schemas.microsoft.com/office/powerpoint/2010/main" val="228244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30850" y="378915"/>
            <a:ext cx="8690016" cy="4268711"/>
          </a:xfrm>
        </p:spPr>
        <p:txBody>
          <a:bodyPr>
            <a:normAutofit/>
          </a:bodyPr>
          <a:lstStyle/>
          <a:p>
            <a:pPr marL="0" indent="0" algn="just">
              <a:buNone/>
            </a:pPr>
            <a:r>
              <a:rPr lang="en-US" sz="1200" b="1" dirty="0" smtClean="0">
                <a:latin typeface="+mj-lt"/>
              </a:rPr>
              <a:t>CONNECTION INTERFACE</a:t>
            </a:r>
          </a:p>
          <a:p>
            <a:pPr algn="just">
              <a:buFont typeface="Arial" panose="020B0604020202020204" pitchFamily="34" charset="0"/>
              <a:buChar char="•"/>
            </a:pPr>
            <a:r>
              <a:rPr lang="en-US" sz="1200" dirty="0" smtClean="0"/>
              <a:t>A </a:t>
            </a:r>
            <a:r>
              <a:rPr lang="en-US" sz="1200" dirty="0"/>
              <a:t>Connection is the session between java application and </a:t>
            </a:r>
            <a:r>
              <a:rPr lang="en-US" sz="1200" dirty="0" smtClean="0"/>
              <a:t>database</a:t>
            </a:r>
          </a:p>
          <a:p>
            <a:pPr algn="just">
              <a:buFont typeface="Arial" panose="020B0604020202020204" pitchFamily="34" charset="0"/>
              <a:buChar char="•"/>
            </a:pPr>
            <a:r>
              <a:rPr lang="en-US" sz="1200" dirty="0"/>
              <a:t>The Connection interface is a factory of Statement, </a:t>
            </a:r>
            <a:r>
              <a:rPr lang="en-US" sz="1200" dirty="0" err="1"/>
              <a:t>PreparedStatement</a:t>
            </a:r>
            <a:r>
              <a:rPr lang="en-US" sz="1200" dirty="0"/>
              <a:t>, and </a:t>
            </a:r>
            <a:r>
              <a:rPr lang="en-US" sz="1200" dirty="0" err="1" smtClean="0"/>
              <a:t>CallableStatement</a:t>
            </a:r>
            <a:r>
              <a:rPr lang="en-US" sz="1200" dirty="0" smtClean="0"/>
              <a:t>. </a:t>
            </a:r>
            <a:endParaRPr lang="en-US" sz="1200" dirty="0"/>
          </a:p>
          <a:p>
            <a:pPr algn="just">
              <a:buFont typeface="Arial" panose="020B0604020202020204" pitchFamily="34" charset="0"/>
              <a:buChar char="•"/>
            </a:pPr>
            <a:r>
              <a:rPr lang="en-US" sz="1200" dirty="0"/>
              <a:t>The Connection interface provide many methods for transaction management like commit(), rollback() </a:t>
            </a:r>
            <a:r>
              <a:rPr lang="en-US" sz="1200" dirty="0" err="1" smtClean="0"/>
              <a:t>etc</a:t>
            </a:r>
            <a:endParaRPr lang="en-US" sz="1200" b="1" dirty="0" smtClean="0"/>
          </a:p>
          <a:p>
            <a:pPr marL="0" indent="0" algn="just">
              <a:buNone/>
            </a:pPr>
            <a:endParaRPr lang="en-US" sz="1200" b="1" dirty="0" smtClean="0"/>
          </a:p>
          <a:p>
            <a:pPr marL="0" indent="0" algn="just">
              <a:buNone/>
            </a:pPr>
            <a:r>
              <a:rPr lang="en-US" sz="1200" b="1" dirty="0" smtClean="0"/>
              <a:t>Import </a:t>
            </a:r>
            <a:r>
              <a:rPr lang="en-US" sz="1200" b="1" dirty="0"/>
              <a:t>JDBC </a:t>
            </a:r>
            <a:r>
              <a:rPr lang="en-US" sz="1200" b="1" dirty="0" smtClean="0"/>
              <a:t>Packages : </a:t>
            </a:r>
            <a:r>
              <a:rPr lang="en-US" sz="1200" dirty="0" smtClean="0"/>
              <a:t>The</a:t>
            </a:r>
            <a:r>
              <a:rPr lang="en-US" sz="1200" dirty="0"/>
              <a:t> </a:t>
            </a:r>
            <a:r>
              <a:rPr lang="en-US" sz="1200" b="1" dirty="0"/>
              <a:t>Import</a:t>
            </a:r>
            <a:r>
              <a:rPr lang="en-US" sz="1200" dirty="0"/>
              <a:t> statements tell the Java compiler where to find the classes</a:t>
            </a:r>
            <a:r>
              <a:rPr lang="en-US" sz="1200" b="1" dirty="0" smtClean="0"/>
              <a:t> </a:t>
            </a:r>
          </a:p>
          <a:p>
            <a:pPr marL="0" indent="0" algn="just">
              <a:buNone/>
            </a:pPr>
            <a:endParaRPr lang="en-US" sz="1200" b="1" dirty="0"/>
          </a:p>
          <a:p>
            <a:pPr marL="0" indent="0" algn="just">
              <a:buNone/>
            </a:pPr>
            <a:endParaRPr lang="en-US" sz="1200" b="1" dirty="0" smtClean="0"/>
          </a:p>
          <a:p>
            <a:pPr marL="0" indent="0" algn="just">
              <a:buNone/>
            </a:pPr>
            <a:r>
              <a:rPr lang="en-US" sz="1200" b="1" dirty="0" smtClean="0"/>
              <a:t>Register JDBC Driver : </a:t>
            </a:r>
            <a:r>
              <a:rPr lang="en-US" sz="1200" dirty="0"/>
              <a:t>Registering the driver is the process by which the </a:t>
            </a:r>
            <a:r>
              <a:rPr lang="en-US" sz="1200" dirty="0" err="1" smtClean="0"/>
              <a:t>sql</a:t>
            </a:r>
            <a:r>
              <a:rPr lang="en-US" sz="1200" dirty="0" smtClean="0"/>
              <a:t> </a:t>
            </a:r>
            <a:r>
              <a:rPr lang="en-US" sz="1200" dirty="0"/>
              <a:t>driver's class file is loaded into the memory, so it can be utilized as an implementation of the JDBC </a:t>
            </a:r>
            <a:r>
              <a:rPr lang="en-US" sz="1200" dirty="0" smtClean="0"/>
              <a:t>interfaces</a:t>
            </a:r>
          </a:p>
          <a:p>
            <a:pPr marL="0" indent="0" algn="just">
              <a:buNone/>
            </a:pPr>
            <a:endParaRPr lang="en-US" sz="1200" b="1" dirty="0"/>
          </a:p>
          <a:p>
            <a:pPr algn="just">
              <a:buFont typeface="Wingdings" panose="05000000000000000000" pitchFamily="2" charset="2"/>
              <a:buChar char="§"/>
            </a:pPr>
            <a:r>
              <a:rPr lang="en-US" sz="1200" b="1" dirty="0" err="1" smtClean="0"/>
              <a:t>Class.forName</a:t>
            </a:r>
            <a:r>
              <a:rPr lang="en-US" sz="1200" b="1" dirty="0"/>
              <a:t>()</a:t>
            </a:r>
            <a:r>
              <a:rPr lang="en-US" sz="1200" dirty="0"/>
              <a:t> method, to dynamically load the driver's class file into memory, which automatically registers it</a:t>
            </a:r>
            <a:r>
              <a:rPr lang="en-US" sz="1200" dirty="0" smtClean="0"/>
              <a:t>.</a:t>
            </a:r>
          </a:p>
          <a:p>
            <a:pPr marL="0" indent="0" algn="ctr">
              <a:buNone/>
            </a:pPr>
            <a:r>
              <a:rPr lang="en-US" sz="1200" b="1" u="sng" dirty="0" err="1"/>
              <a:t>Class.forName</a:t>
            </a:r>
            <a:r>
              <a:rPr lang="en-US" sz="1200" b="1" u="sng" dirty="0" smtClean="0"/>
              <a:t>("</a:t>
            </a:r>
            <a:r>
              <a:rPr lang="en-US" sz="1200" b="1" u="sng" dirty="0" err="1"/>
              <a:t>com.mysql.jdbc.Driver</a:t>
            </a:r>
            <a:r>
              <a:rPr lang="en-US" sz="1200" b="1" u="sng" dirty="0" smtClean="0"/>
              <a:t>");</a:t>
            </a:r>
            <a:endParaRPr lang="en-US" sz="1200" b="1" u="sng" dirty="0"/>
          </a:p>
          <a:p>
            <a:pPr algn="just">
              <a:buFont typeface="Wingdings" panose="05000000000000000000" pitchFamily="2" charset="2"/>
              <a:buChar char="§"/>
            </a:pPr>
            <a:r>
              <a:rPr lang="en-US" sz="1200" b="1" dirty="0" err="1"/>
              <a:t>DriverManager.registerDriver</a:t>
            </a:r>
            <a:r>
              <a:rPr lang="en-US" sz="1200" b="1" dirty="0"/>
              <a:t>()</a:t>
            </a:r>
            <a:r>
              <a:rPr lang="en-US" sz="1200" dirty="0"/>
              <a:t> </a:t>
            </a:r>
            <a:r>
              <a:rPr lang="en-US" sz="1200" dirty="0" smtClean="0"/>
              <a:t>method should </a:t>
            </a:r>
            <a:r>
              <a:rPr lang="en-US" sz="1200" dirty="0"/>
              <a:t>use the </a:t>
            </a:r>
            <a:r>
              <a:rPr lang="en-US" sz="1200" i="1" dirty="0" err="1"/>
              <a:t>registerDriver</a:t>
            </a:r>
            <a:r>
              <a:rPr lang="en-US" sz="1200" i="1" dirty="0"/>
              <a:t>()</a:t>
            </a:r>
            <a:r>
              <a:rPr lang="en-US" sz="1200" dirty="0"/>
              <a:t> </a:t>
            </a:r>
            <a:r>
              <a:rPr lang="en-US" sz="1200" dirty="0" smtClean="0"/>
              <a:t>method</a:t>
            </a:r>
            <a:endParaRPr lang="en-US" sz="1200" dirty="0"/>
          </a:p>
          <a:p>
            <a:pPr algn="just">
              <a:buFont typeface="Wingdings" panose="05000000000000000000" pitchFamily="2" charset="2"/>
              <a:buChar char="§"/>
            </a:pPr>
            <a:endParaRPr lang="en-US" sz="1200" dirty="0" smtClean="0"/>
          </a:p>
          <a:p>
            <a:pPr algn="just">
              <a:buFont typeface="Wingdings" panose="05000000000000000000" pitchFamily="2" charset="2"/>
              <a:buChar char="§"/>
            </a:pPr>
            <a:endParaRPr lang="en-US" sz="1200" b="1" dirty="0"/>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306" y="2033627"/>
            <a:ext cx="5562600" cy="403860"/>
          </a:xfrm>
          <a:prstGeom prst="rect">
            <a:avLst/>
          </a:prstGeom>
        </p:spPr>
      </p:pic>
      <p:sp>
        <p:nvSpPr>
          <p:cNvPr id="10" name="Rectangle 3"/>
          <p:cNvSpPr>
            <a:spLocks noChangeArrowheads="1"/>
          </p:cNvSpPr>
          <p:nvPr/>
        </p:nvSpPr>
        <p:spPr bwMode="auto">
          <a:xfrm>
            <a:off x="2609245" y="4160951"/>
            <a:ext cx="3540721" cy="3866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7F0055"/>
                </a:solidFill>
                <a:effectLst/>
                <a:latin typeface="Menlo"/>
              </a:rPr>
              <a:t>Driver</a:t>
            </a: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err="1" smtClean="0">
                <a:ln>
                  <a:noFill/>
                </a:ln>
                <a:solidFill>
                  <a:srgbClr val="313131"/>
                </a:solidFill>
                <a:effectLst/>
                <a:latin typeface="Menlo"/>
              </a:rPr>
              <a:t>myDriver</a:t>
            </a: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smtClean="0">
                <a:ln>
                  <a:noFill/>
                </a:ln>
                <a:solidFill>
                  <a:srgbClr val="666600"/>
                </a:solidFill>
                <a:effectLst/>
                <a:latin typeface="Menlo"/>
              </a:rPr>
              <a:t>=</a:t>
            </a: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smtClean="0">
                <a:ln>
                  <a:noFill/>
                </a:ln>
                <a:solidFill>
                  <a:srgbClr val="000088"/>
                </a:solidFill>
                <a:effectLst/>
                <a:latin typeface="Menlo"/>
              </a:rPr>
              <a:t>new</a:t>
            </a: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err="1" smtClean="0">
                <a:ln>
                  <a:noFill/>
                </a:ln>
                <a:solidFill>
                  <a:srgbClr val="313131"/>
                </a:solidFill>
                <a:effectLst/>
                <a:latin typeface="Menlo"/>
              </a:rPr>
              <a:t>oracle</a:t>
            </a:r>
            <a:r>
              <a:rPr kumimoji="0" lang="en-US" altLang="en-US" sz="1100" b="0" i="0" u="none" strike="noStrike" cap="none" normalizeH="0" baseline="0" dirty="0" err="1" smtClean="0">
                <a:ln>
                  <a:noFill/>
                </a:ln>
                <a:solidFill>
                  <a:srgbClr val="666600"/>
                </a:solidFill>
                <a:effectLst/>
                <a:latin typeface="Menlo"/>
              </a:rPr>
              <a:t>.</a:t>
            </a:r>
            <a:r>
              <a:rPr kumimoji="0" lang="en-US" altLang="en-US" sz="1100" b="0" i="0" u="none" strike="noStrike" cap="none" normalizeH="0" baseline="0" dirty="0" err="1" smtClean="0">
                <a:ln>
                  <a:noFill/>
                </a:ln>
                <a:solidFill>
                  <a:srgbClr val="313131"/>
                </a:solidFill>
                <a:effectLst/>
                <a:latin typeface="Menlo"/>
              </a:rPr>
              <a:t>jdbc</a:t>
            </a:r>
            <a:r>
              <a:rPr kumimoji="0" lang="en-US" altLang="en-US" sz="1100" b="0" i="0" u="none" strike="noStrike" cap="none" normalizeH="0" baseline="0" dirty="0" err="1" smtClean="0">
                <a:ln>
                  <a:noFill/>
                </a:ln>
                <a:solidFill>
                  <a:srgbClr val="666600"/>
                </a:solidFill>
                <a:effectLst/>
                <a:latin typeface="Menlo"/>
              </a:rPr>
              <a:t>.</a:t>
            </a:r>
            <a:r>
              <a:rPr kumimoji="0" lang="en-US" altLang="en-US" sz="1100" b="0" i="0" u="none" strike="noStrike" cap="none" normalizeH="0" baseline="0" dirty="0" err="1" smtClean="0">
                <a:ln>
                  <a:noFill/>
                </a:ln>
                <a:solidFill>
                  <a:srgbClr val="313131"/>
                </a:solidFill>
                <a:effectLst/>
                <a:latin typeface="Menlo"/>
              </a:rPr>
              <a:t>driver</a:t>
            </a:r>
            <a:r>
              <a:rPr kumimoji="0" lang="en-US" altLang="en-US" sz="1100" b="0" i="0" u="none" strike="noStrike" cap="none" normalizeH="0" baseline="0" dirty="0" err="1" smtClean="0">
                <a:ln>
                  <a:noFill/>
                </a:ln>
                <a:solidFill>
                  <a:srgbClr val="666600"/>
                </a:solidFill>
                <a:effectLst/>
                <a:latin typeface="Menlo"/>
              </a:rPr>
              <a:t>.</a:t>
            </a:r>
            <a:r>
              <a:rPr kumimoji="0" lang="en-US" altLang="en-US" sz="1100" b="0" i="0" u="none" strike="noStrike" cap="none" normalizeH="0" baseline="0" dirty="0" err="1" smtClean="0">
                <a:ln>
                  <a:noFill/>
                </a:ln>
                <a:solidFill>
                  <a:srgbClr val="7F0055"/>
                </a:solidFill>
                <a:effectLst/>
                <a:latin typeface="Menlo"/>
              </a:rPr>
              <a:t>OracleDriver</a:t>
            </a:r>
            <a:r>
              <a:rPr kumimoji="0" lang="en-US" altLang="en-US" sz="1100" b="0" i="0" u="none" strike="noStrike" cap="none" normalizeH="0" baseline="0" dirty="0" smtClean="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err="1" smtClean="0">
                <a:ln>
                  <a:noFill/>
                </a:ln>
                <a:solidFill>
                  <a:srgbClr val="7F0055"/>
                </a:solidFill>
                <a:effectLst/>
                <a:latin typeface="Menlo"/>
              </a:rPr>
              <a:t>DriverManager</a:t>
            </a:r>
            <a:r>
              <a:rPr kumimoji="0" lang="en-US" altLang="en-US" sz="1100" b="0" i="0" u="none" strike="noStrike" cap="none" normalizeH="0" baseline="0" dirty="0" err="1" smtClean="0">
                <a:ln>
                  <a:noFill/>
                </a:ln>
                <a:solidFill>
                  <a:srgbClr val="666600"/>
                </a:solidFill>
                <a:effectLst/>
                <a:latin typeface="Menlo"/>
              </a:rPr>
              <a:t>.</a:t>
            </a:r>
            <a:r>
              <a:rPr kumimoji="0" lang="en-US" altLang="en-US" sz="1100" b="0" i="0" u="none" strike="noStrike" cap="none" normalizeH="0" baseline="0" dirty="0" err="1" smtClean="0">
                <a:ln>
                  <a:noFill/>
                </a:ln>
                <a:solidFill>
                  <a:srgbClr val="313131"/>
                </a:solidFill>
                <a:effectLst/>
                <a:latin typeface="Menlo"/>
              </a:rPr>
              <a:t>registerDriver</a:t>
            </a:r>
            <a:r>
              <a:rPr kumimoji="0" lang="en-US" altLang="en-US" sz="1100" b="0" i="0" u="none" strike="noStrike" cap="none" normalizeH="0" baseline="0" dirty="0" smtClean="0">
                <a:ln>
                  <a:noFill/>
                </a:ln>
                <a:solidFill>
                  <a:srgbClr val="666600"/>
                </a:solidFill>
                <a:effectLst/>
                <a:latin typeface="Menlo"/>
              </a:rPr>
              <a:t>(</a:t>
            </a: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err="1" smtClean="0">
                <a:ln>
                  <a:noFill/>
                </a:ln>
                <a:solidFill>
                  <a:srgbClr val="313131"/>
                </a:solidFill>
                <a:effectLst/>
                <a:latin typeface="Menlo"/>
              </a:rPr>
              <a:t>myDriver</a:t>
            </a:r>
            <a:r>
              <a:rPr kumimoji="0" lang="en-US" altLang="en-US" sz="1100" b="0" i="0" u="none" strike="noStrike" cap="none" normalizeH="0" baseline="0" dirty="0" smtClean="0">
                <a:ln>
                  <a:noFill/>
                </a:ln>
                <a:solidFill>
                  <a:srgbClr val="313131"/>
                </a:solidFill>
                <a:effectLst/>
                <a:latin typeface="Menlo"/>
              </a:rPr>
              <a:t> </a:t>
            </a:r>
            <a:r>
              <a:rPr kumimoji="0" lang="en-US" altLang="en-US" sz="1100" b="0" i="0" u="none" strike="noStrike" cap="none" normalizeH="0" baseline="0" dirty="0" smtClean="0">
                <a:ln>
                  <a:noFill/>
                </a:ln>
                <a:solidFill>
                  <a:srgbClr val="666600"/>
                </a:solidFill>
                <a:effectLst/>
                <a:latin typeface="Menlo"/>
              </a:rPr>
              <a:t>);</a:t>
            </a:r>
            <a:r>
              <a:rPr kumimoji="0" lang="en-US" altLang="en-US" sz="1100" b="0" i="0" u="none" strike="noStrike" cap="none" normalizeH="0" baseline="0" dirty="0" smtClean="0">
                <a:ln>
                  <a:noFill/>
                </a:ln>
                <a:solidFill>
                  <a:schemeClr val="tx1"/>
                </a:solidFill>
                <a:effectLst/>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69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5317" y="405636"/>
            <a:ext cx="8831179" cy="4070111"/>
          </a:xfrm>
        </p:spPr>
        <p:txBody>
          <a:bodyPr/>
          <a:lstStyle/>
          <a:p>
            <a:pPr marL="0" indent="0">
              <a:buNone/>
            </a:pPr>
            <a:r>
              <a:rPr lang="en-US" b="1" dirty="0"/>
              <a:t>Database URL Formulation</a:t>
            </a:r>
          </a:p>
          <a:p>
            <a:pPr marL="0" indent="0">
              <a:buNone/>
            </a:pPr>
            <a:r>
              <a:rPr lang="en-US" dirty="0"/>
              <a:t>After you've loaded the driver, you can establish a connection </a:t>
            </a:r>
            <a:r>
              <a:rPr lang="en-US" dirty="0" smtClean="0"/>
              <a:t>using the</a:t>
            </a:r>
            <a:r>
              <a:rPr lang="en-US" dirty="0"/>
              <a:t> </a:t>
            </a:r>
            <a:r>
              <a:rPr lang="en-US" b="1" dirty="0" err="1"/>
              <a:t>DriverManager.getConnection</a:t>
            </a:r>
            <a:r>
              <a:rPr lang="en-US" b="1" dirty="0"/>
              <a:t>()</a:t>
            </a:r>
            <a:r>
              <a:rPr lang="en-US" dirty="0"/>
              <a:t> </a:t>
            </a:r>
            <a:r>
              <a:rPr lang="en-US" dirty="0" smtClean="0"/>
              <a:t>method</a:t>
            </a:r>
            <a:endParaRPr lang="en-US" dirty="0"/>
          </a:p>
          <a:p>
            <a:pPr>
              <a:buFont typeface="Wingdings" panose="05000000000000000000" pitchFamily="2" charset="2"/>
              <a:buChar char="§"/>
            </a:pPr>
            <a:r>
              <a:rPr lang="en-US" dirty="0" err="1"/>
              <a:t>getConnection</a:t>
            </a:r>
            <a:r>
              <a:rPr lang="en-US" dirty="0"/>
              <a:t>(String </a:t>
            </a:r>
            <a:r>
              <a:rPr lang="en-US" dirty="0" err="1"/>
              <a:t>url</a:t>
            </a:r>
            <a:r>
              <a:rPr lang="en-US" dirty="0"/>
              <a:t>)</a:t>
            </a:r>
          </a:p>
          <a:p>
            <a:pPr>
              <a:buFont typeface="Wingdings" panose="05000000000000000000" pitchFamily="2" charset="2"/>
              <a:buChar char="§"/>
            </a:pPr>
            <a:r>
              <a:rPr lang="en-US" dirty="0" err="1"/>
              <a:t>getConnection</a:t>
            </a:r>
            <a:r>
              <a:rPr lang="en-US" dirty="0"/>
              <a:t>(String </a:t>
            </a:r>
            <a:r>
              <a:rPr lang="en-US" dirty="0" err="1"/>
              <a:t>url</a:t>
            </a:r>
            <a:r>
              <a:rPr lang="en-US" dirty="0"/>
              <a:t>, Properties prop)</a:t>
            </a:r>
          </a:p>
          <a:p>
            <a:pPr>
              <a:buFont typeface="Wingdings" panose="05000000000000000000" pitchFamily="2" charset="2"/>
              <a:buChar char="§"/>
            </a:pPr>
            <a:r>
              <a:rPr lang="en-US" dirty="0" err="1"/>
              <a:t>getConnection</a:t>
            </a:r>
            <a:r>
              <a:rPr lang="en-US" dirty="0"/>
              <a:t>(String </a:t>
            </a:r>
            <a:r>
              <a:rPr lang="en-US" dirty="0" err="1"/>
              <a:t>url</a:t>
            </a:r>
            <a:r>
              <a:rPr lang="en-US" dirty="0"/>
              <a:t>, String user, String password)</a:t>
            </a:r>
          </a:p>
          <a:p>
            <a:pPr marL="0" indent="0">
              <a:buNone/>
            </a:pPr>
            <a:r>
              <a:rPr lang="en-US" dirty="0"/>
              <a:t/>
            </a:r>
            <a:br>
              <a:rPr lang="en-US" dirty="0"/>
            </a:b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12</a:t>
            </a:fld>
            <a:endParaRPr lang="en-US">
              <a:solidFill>
                <a:srgbClr val="617D78"/>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640" y="1990539"/>
            <a:ext cx="5775960" cy="2537460"/>
          </a:xfrm>
          <a:prstGeom prst="rect">
            <a:avLst/>
          </a:prstGeom>
        </p:spPr>
      </p:pic>
      <p:grpSp>
        <p:nvGrpSpPr>
          <p:cNvPr id="8" name="Group 7"/>
          <p:cNvGrpSpPr>
            <a:grpSpLocks noChangeAspect="1"/>
          </p:cNvGrpSpPr>
          <p:nvPr/>
        </p:nvGrpSpPr>
        <p:grpSpPr>
          <a:xfrm>
            <a:off x="8364372" y="305617"/>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1657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13</a:t>
            </a:fld>
            <a:endParaRPr lang="en-US">
              <a:solidFill>
                <a:srgbClr val="617D78"/>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86" y="2727991"/>
            <a:ext cx="8843962" cy="1954230"/>
          </a:xfrm>
          <a:prstGeom prst="rect">
            <a:avLst/>
          </a:prstGeom>
        </p:spPr>
      </p:pic>
      <p:sp>
        <p:nvSpPr>
          <p:cNvPr id="8" name="Rectangle 7"/>
          <p:cNvSpPr/>
          <p:nvPr/>
        </p:nvSpPr>
        <p:spPr>
          <a:xfrm>
            <a:off x="196116" y="389297"/>
            <a:ext cx="8624302" cy="2246769"/>
          </a:xfrm>
          <a:prstGeom prst="rect">
            <a:avLst/>
          </a:prstGeom>
        </p:spPr>
        <p:txBody>
          <a:bodyPr wrap="square">
            <a:spAutoFit/>
          </a:bodyPr>
          <a:lstStyle/>
          <a:p>
            <a:pPr algn="just"/>
            <a:r>
              <a:rPr lang="en-US" sz="1400" b="1" dirty="0">
                <a:solidFill>
                  <a:srgbClr val="121214"/>
                </a:solidFill>
                <a:cs typeface="Times New Roman" panose="02020603050405020304" pitchFamily="18" charset="0"/>
              </a:rPr>
              <a:t>Create Connection </a:t>
            </a:r>
            <a:r>
              <a:rPr lang="en-US" sz="1400" b="1" dirty="0" smtClean="0">
                <a:solidFill>
                  <a:srgbClr val="121214"/>
                </a:solidFill>
                <a:cs typeface="Times New Roman" panose="02020603050405020304" pitchFamily="18" charset="0"/>
              </a:rPr>
              <a:t>Object</a:t>
            </a:r>
            <a:endParaRPr lang="en-US" sz="1400" b="1" dirty="0">
              <a:solidFill>
                <a:srgbClr val="121214"/>
              </a:solidFill>
              <a:cs typeface="Times New Roman" panose="02020603050405020304" pitchFamily="18" charset="0"/>
            </a:endParaRPr>
          </a:p>
          <a:p>
            <a:pPr marL="285750" indent="-285750" algn="just">
              <a:buFont typeface="Wingdings" panose="05000000000000000000" pitchFamily="2" charset="2"/>
              <a:buChar char="§"/>
            </a:pPr>
            <a:r>
              <a:rPr lang="en-US" sz="1400" dirty="0">
                <a:solidFill>
                  <a:srgbClr val="000000"/>
                </a:solidFill>
                <a:cs typeface="Times New Roman" panose="02020603050405020304" pitchFamily="18" charset="0"/>
              </a:rPr>
              <a:t> </a:t>
            </a:r>
            <a:r>
              <a:rPr lang="en-US" sz="1400" b="1" dirty="0" err="1">
                <a:solidFill>
                  <a:srgbClr val="000000"/>
                </a:solidFill>
                <a:cs typeface="Times New Roman" panose="02020603050405020304" pitchFamily="18" charset="0"/>
              </a:rPr>
              <a:t>DriverManager.getConnection</a:t>
            </a:r>
            <a:r>
              <a:rPr lang="en-US" sz="1400" b="1" dirty="0">
                <a:solidFill>
                  <a:srgbClr val="000000"/>
                </a:solidFill>
                <a:cs typeface="Times New Roman" panose="02020603050405020304" pitchFamily="18" charset="0"/>
              </a:rPr>
              <a:t>()</a:t>
            </a:r>
            <a:r>
              <a:rPr lang="en-US" sz="1400" dirty="0">
                <a:solidFill>
                  <a:srgbClr val="000000"/>
                </a:solidFill>
                <a:cs typeface="Times New Roman" panose="02020603050405020304" pitchFamily="18" charset="0"/>
              </a:rPr>
              <a:t> method to create a connection object</a:t>
            </a:r>
            <a:r>
              <a:rPr lang="en-US" sz="1400" dirty="0" smtClean="0">
                <a:solidFill>
                  <a:srgbClr val="000000"/>
                </a:solidFill>
                <a:cs typeface="Times New Roman" panose="02020603050405020304" pitchFamily="18" charset="0"/>
              </a:rPr>
              <a:t>.</a:t>
            </a:r>
          </a:p>
          <a:p>
            <a:pPr marL="285750" indent="-285750" algn="just">
              <a:buFont typeface="Wingdings" panose="05000000000000000000" pitchFamily="2" charset="2"/>
              <a:buChar char="§"/>
            </a:pPr>
            <a:endParaRPr lang="en-US" sz="1400" dirty="0">
              <a:solidFill>
                <a:srgbClr val="000000"/>
              </a:solidFill>
              <a:cs typeface="Times New Roman" panose="02020603050405020304" pitchFamily="18" charset="0"/>
            </a:endParaRPr>
          </a:p>
          <a:p>
            <a:pPr algn="just"/>
            <a:r>
              <a:rPr lang="en-US" sz="1400" b="1" dirty="0"/>
              <a:t>Closing JDBC </a:t>
            </a:r>
            <a:r>
              <a:rPr lang="en-US" sz="1400" b="1" dirty="0" smtClean="0"/>
              <a:t>Connections</a:t>
            </a:r>
          </a:p>
          <a:p>
            <a:pPr algn="just"/>
            <a:endParaRPr lang="en-US" sz="1400" b="1" dirty="0"/>
          </a:p>
          <a:p>
            <a:pPr marL="285750" indent="-285750" algn="just">
              <a:buFont typeface="Wingdings" panose="05000000000000000000" pitchFamily="2" charset="2"/>
              <a:buChar char="§"/>
            </a:pPr>
            <a:r>
              <a:rPr lang="en-US" sz="1400" dirty="0"/>
              <a:t>At the end of your JDBC program, it is required explicitly to close all the connections to the database to end each database session. However, if you forget, Java's garbage collector will close the connection when it cleans up stale objects</a:t>
            </a:r>
            <a:r>
              <a:rPr lang="en-US" sz="1400" dirty="0" smtClean="0"/>
              <a:t>.     </a:t>
            </a:r>
            <a:r>
              <a:rPr lang="en-US" sz="1400" b="1" dirty="0" err="1"/>
              <a:t>c</a:t>
            </a:r>
            <a:r>
              <a:rPr lang="en-US" sz="1400" b="1" dirty="0" err="1" smtClean="0"/>
              <a:t>on.close</a:t>
            </a:r>
            <a:r>
              <a:rPr lang="en-US" sz="1400" b="1" dirty="0" smtClean="0"/>
              <a:t>();</a:t>
            </a:r>
            <a:endParaRPr lang="en-US" sz="1400" b="1" dirty="0"/>
          </a:p>
          <a:p>
            <a:pPr algn="just"/>
            <a:endParaRPr lang="en-US" sz="1400" dirty="0" smtClean="0">
              <a:solidFill>
                <a:srgbClr val="000000"/>
              </a:solidFill>
              <a:cs typeface="Times New Roman" panose="02020603050405020304" pitchFamily="18" charset="0"/>
            </a:endParaRPr>
          </a:p>
          <a:p>
            <a:pPr algn="just"/>
            <a:endParaRPr lang="en-US" sz="1400" b="0" i="0" dirty="0">
              <a:solidFill>
                <a:srgbClr val="000000"/>
              </a:solidFill>
              <a:effectLst/>
              <a:cs typeface="Times New Roman" panose="02020603050405020304" pitchFamily="18" charset="0"/>
            </a:endParaRPr>
          </a:p>
        </p:txBody>
      </p:sp>
    </p:spTree>
    <p:extLst>
      <p:ext uri="{BB962C8B-B14F-4D97-AF65-F5344CB8AC3E}">
        <p14:creationId xmlns:p14="http://schemas.microsoft.com/office/powerpoint/2010/main" val="105864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4380" y="477130"/>
            <a:ext cx="8717738" cy="4104487"/>
          </a:xfrm>
        </p:spPr>
        <p:txBody>
          <a:bodyPr>
            <a:normAutofit/>
          </a:bodyPr>
          <a:lstStyle/>
          <a:p>
            <a:pPr marL="0" indent="0">
              <a:buNone/>
            </a:pPr>
            <a:r>
              <a:rPr lang="en-US" sz="1200" b="1" dirty="0" smtClean="0">
                <a:latin typeface="+mj-lt"/>
              </a:rPr>
              <a:t>STATEMENT INTERFACE</a:t>
            </a:r>
          </a:p>
          <a:p>
            <a:pPr>
              <a:buFont typeface="Wingdings" panose="05000000000000000000" pitchFamily="2" charset="2"/>
              <a:buChar char="§"/>
            </a:pPr>
            <a:r>
              <a:rPr lang="en-US" sz="1200" dirty="0" smtClean="0"/>
              <a:t>Once </a:t>
            </a:r>
            <a:r>
              <a:rPr lang="en-US" sz="1200" dirty="0"/>
              <a:t>a connection is obtained we can interact with the </a:t>
            </a:r>
            <a:r>
              <a:rPr lang="en-US" sz="1200" dirty="0" smtClean="0"/>
              <a:t>database,</a:t>
            </a:r>
            <a:r>
              <a:rPr lang="en-US" sz="1200" dirty="0"/>
              <a:t> The Statement interface provides methods to execute queries with the database. </a:t>
            </a:r>
            <a:endParaRPr lang="en-US" sz="1200" dirty="0" smtClean="0"/>
          </a:p>
          <a:p>
            <a:pPr>
              <a:buFont typeface="Wingdings" panose="05000000000000000000" pitchFamily="2" charset="2"/>
              <a:buChar char="§"/>
            </a:pPr>
            <a:r>
              <a:rPr lang="en-US" sz="1200" dirty="0" smtClean="0"/>
              <a:t>The JDBC </a:t>
            </a:r>
            <a:r>
              <a:rPr lang="en-US" sz="1200" i="1" dirty="0" smtClean="0"/>
              <a:t>Statement , </a:t>
            </a:r>
            <a:r>
              <a:rPr lang="en-US" sz="1200" i="1" dirty="0" err="1" smtClean="0"/>
              <a:t>CallableStatement</a:t>
            </a:r>
            <a:r>
              <a:rPr lang="en-US" sz="1200" i="1" dirty="0" smtClean="0"/>
              <a:t>,</a:t>
            </a:r>
            <a:r>
              <a:rPr lang="en-US" sz="1200" dirty="0" smtClean="0"/>
              <a:t> and </a:t>
            </a:r>
            <a:r>
              <a:rPr lang="en-US" sz="1200" i="1" dirty="0" err="1" smtClean="0"/>
              <a:t>PreparedStatement</a:t>
            </a:r>
            <a:r>
              <a:rPr lang="en-US" sz="1200" dirty="0" smtClean="0"/>
              <a:t> interfaces define the methods and properties that enable you to send SQL or PL/SQL commands and receive data from your database.</a:t>
            </a:r>
          </a:p>
          <a:p>
            <a:pPr>
              <a:buFont typeface="Wingdings" panose="05000000000000000000" pitchFamily="2" charset="2"/>
              <a:buChar char="§"/>
            </a:pPr>
            <a:r>
              <a:rPr lang="en-US" sz="1200" b="1" dirty="0" smtClean="0"/>
              <a:t>Statement</a:t>
            </a:r>
            <a:r>
              <a:rPr lang="en-US" sz="1200" dirty="0" smtClean="0"/>
              <a:t> used for </a:t>
            </a:r>
            <a:r>
              <a:rPr lang="en-US" sz="1200" dirty="0"/>
              <a:t>general-purpose access to your database. Useful when you are using static SQL statements at runtime. The Statement interface cannot accept parameters</a:t>
            </a:r>
            <a:r>
              <a:rPr lang="en-US" sz="1200" dirty="0" smtClean="0"/>
              <a:t>.</a:t>
            </a:r>
          </a:p>
          <a:p>
            <a:pPr>
              <a:buFont typeface="Wingdings" panose="05000000000000000000" pitchFamily="2" charset="2"/>
              <a:buChar char="§"/>
            </a:pPr>
            <a:r>
              <a:rPr lang="en-US" sz="1200" b="1" dirty="0" err="1" smtClean="0"/>
              <a:t>PreparedStatement</a:t>
            </a:r>
            <a:r>
              <a:rPr lang="en-US" sz="1200" dirty="0" smtClean="0"/>
              <a:t> uses when </a:t>
            </a:r>
            <a:r>
              <a:rPr lang="en-US" sz="1200" dirty="0"/>
              <a:t>you plan to use the SQL statements many times. The </a:t>
            </a:r>
            <a:r>
              <a:rPr lang="en-US" sz="1200" dirty="0" err="1"/>
              <a:t>PreparedStatement</a:t>
            </a:r>
            <a:r>
              <a:rPr lang="en-US" sz="1200" dirty="0"/>
              <a:t> interface accepts input parameters at </a:t>
            </a:r>
            <a:r>
              <a:rPr lang="en-US" sz="1200" dirty="0" smtClean="0"/>
              <a:t>runtime.</a:t>
            </a:r>
          </a:p>
          <a:p>
            <a:pPr>
              <a:buFont typeface="Wingdings" panose="05000000000000000000" pitchFamily="2" charset="2"/>
              <a:buChar char="§"/>
            </a:pPr>
            <a:r>
              <a:rPr lang="en-US" sz="1200" b="1" dirty="0" err="1" smtClean="0"/>
              <a:t>CallableStatement</a:t>
            </a:r>
            <a:r>
              <a:rPr lang="en-US" sz="1200" dirty="0" smtClean="0"/>
              <a:t> </a:t>
            </a:r>
            <a:r>
              <a:rPr lang="en-US" sz="1200" dirty="0"/>
              <a:t>when you want to access the database stored procedures. The </a:t>
            </a:r>
            <a:r>
              <a:rPr lang="en-US" sz="1200" dirty="0" err="1"/>
              <a:t>CallableStatement</a:t>
            </a:r>
            <a:r>
              <a:rPr lang="en-US" sz="1200" dirty="0"/>
              <a:t> interface can also accept runtime input parameters.</a:t>
            </a:r>
          </a:p>
          <a:p>
            <a:pPr>
              <a:buFont typeface="Wingdings" panose="05000000000000000000" pitchFamily="2" charset="2"/>
              <a:buChar char="§"/>
            </a:pPr>
            <a:endParaRPr lang="en-US" sz="1200" dirty="0" smtClean="0"/>
          </a:p>
          <a:p>
            <a:pPr>
              <a:buFont typeface="Arial" panose="020B0604020202020204" pitchFamily="34" charset="0"/>
              <a:buChar char="•"/>
            </a:pPr>
            <a:endParaRPr lang="en-US" sz="1200" b="1" dirty="0"/>
          </a:p>
          <a:p>
            <a:pPr>
              <a:buFont typeface="Arial" panose="020B0604020202020204" pitchFamily="34" charset="0"/>
              <a:buChar char="•"/>
            </a:pPr>
            <a:endParaRPr lang="en-US" sz="1200" dirty="0"/>
          </a:p>
        </p:txBody>
      </p:sp>
      <p:grpSp>
        <p:nvGrpSpPr>
          <p:cNvPr id="7" name="Group 6"/>
          <p:cNvGrpSpPr>
            <a:grpSpLocks noChangeAspect="1"/>
          </p:cNvGrpSpPr>
          <p:nvPr/>
        </p:nvGrpSpPr>
        <p:grpSpPr>
          <a:xfrm>
            <a:off x="8343900" y="333672"/>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09" y="2933467"/>
            <a:ext cx="7961592" cy="1809492"/>
          </a:xfrm>
          <a:prstGeom prst="rect">
            <a:avLst/>
          </a:prstGeom>
        </p:spPr>
      </p:pic>
    </p:spTree>
    <p:extLst>
      <p:ext uri="{BB962C8B-B14F-4D97-AF65-F5344CB8AC3E}">
        <p14:creationId xmlns:p14="http://schemas.microsoft.com/office/powerpoint/2010/main" val="360454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8448" y="531316"/>
            <a:ext cx="8227338" cy="4104487"/>
          </a:xfrm>
        </p:spPr>
        <p:txBody>
          <a:bodyPr>
            <a:normAutofit/>
          </a:bodyPr>
          <a:lstStyle/>
          <a:p>
            <a:pPr marL="0" indent="0">
              <a:buNone/>
            </a:pPr>
            <a:r>
              <a:rPr lang="en-US" sz="1200" b="1" dirty="0" smtClean="0">
                <a:latin typeface="+mj-lt"/>
              </a:rPr>
              <a:t>PREPAREDSTATEMENT INTERFACE</a:t>
            </a:r>
          </a:p>
          <a:p>
            <a:pPr marL="0" indent="0">
              <a:buNone/>
            </a:pPr>
            <a:r>
              <a:rPr lang="en-US" sz="1200" dirty="0" smtClean="0"/>
              <a:t>The </a:t>
            </a:r>
            <a:r>
              <a:rPr lang="en-US" sz="1200" dirty="0" err="1"/>
              <a:t>PreparedStatement</a:t>
            </a:r>
            <a:r>
              <a:rPr lang="en-US" sz="1200" dirty="0"/>
              <a:t> interface is a </a:t>
            </a:r>
            <a:r>
              <a:rPr lang="en-US" sz="1200" dirty="0" err="1"/>
              <a:t>subinterface</a:t>
            </a:r>
            <a:r>
              <a:rPr lang="en-US" sz="1200" dirty="0"/>
              <a:t> of Statement. It is used to execute parameterized query.</a:t>
            </a:r>
          </a:p>
          <a:p>
            <a:pPr marL="0" indent="0">
              <a:buNone/>
            </a:pPr>
            <a:r>
              <a:rPr lang="en-US" sz="1200" dirty="0"/>
              <a:t>Let's see the example of parameterized query:</a:t>
            </a:r>
          </a:p>
          <a:p>
            <a:r>
              <a:rPr lang="en-US" sz="1200" dirty="0"/>
              <a:t>String </a:t>
            </a:r>
            <a:r>
              <a:rPr lang="en-US" sz="1200" dirty="0" err="1"/>
              <a:t>sql</a:t>
            </a:r>
            <a:r>
              <a:rPr lang="en-US" sz="1200" dirty="0"/>
              <a:t>="insert into </a:t>
            </a:r>
            <a:r>
              <a:rPr lang="en-US" sz="1200" dirty="0" err="1"/>
              <a:t>emp</a:t>
            </a:r>
            <a:r>
              <a:rPr lang="en-US" sz="1200" dirty="0"/>
              <a:t> values(?,?,?)";  </a:t>
            </a:r>
            <a:endParaRPr lang="en-US" sz="1200" dirty="0" smtClean="0"/>
          </a:p>
          <a:p>
            <a:r>
              <a:rPr lang="en-US" sz="1200" b="1" dirty="0" smtClean="0"/>
              <a:t>Improves </a:t>
            </a:r>
            <a:r>
              <a:rPr lang="en-US" sz="1200" b="1" dirty="0"/>
              <a:t>performance</a:t>
            </a:r>
            <a:r>
              <a:rPr lang="en-US" sz="1200" dirty="0"/>
              <a:t>: The performance of the application will be faster if you use </a:t>
            </a:r>
            <a:r>
              <a:rPr lang="en-US" sz="1200" dirty="0" err="1"/>
              <a:t>PreparedStatement</a:t>
            </a:r>
            <a:r>
              <a:rPr lang="en-US" sz="1200" dirty="0"/>
              <a:t> interface because query is compiled only once.</a:t>
            </a:r>
          </a:p>
          <a:p>
            <a:endParaRPr lang="en-US" sz="1200" dirty="0"/>
          </a:p>
          <a:p>
            <a:pPr>
              <a:buFont typeface="Arial" panose="020B0604020202020204" pitchFamily="34" charset="0"/>
              <a:buChar char="•"/>
            </a:pPr>
            <a:endParaRPr lang="en-US" sz="1200" dirty="0" smtClean="0"/>
          </a:p>
          <a:p>
            <a:pPr marL="0" indent="0">
              <a:buNone/>
            </a:pPr>
            <a:endParaRPr lang="en-US" sz="1200" dirty="0"/>
          </a:p>
          <a:p>
            <a:pPr>
              <a:buFont typeface="Wingdings" panose="05000000000000000000" pitchFamily="2" charset="2"/>
              <a:buChar char="§"/>
            </a:pPr>
            <a:endParaRPr lang="en-US" sz="1200" b="1" dirty="0"/>
          </a:p>
          <a:p>
            <a:pPr>
              <a:buFont typeface="Wingdings" panose="05000000000000000000" pitchFamily="2" charset="2"/>
              <a:buChar char="§"/>
            </a:pPr>
            <a:endParaRPr lang="en-US" sz="1200" b="1" dirty="0" smtClean="0"/>
          </a:p>
          <a:p>
            <a:pPr>
              <a:buFont typeface="Arial" panose="020B0604020202020204" pitchFamily="34" charset="0"/>
              <a:buChar char="•"/>
            </a:pPr>
            <a:endParaRPr lang="en-US" sz="1200" b="1" dirty="0"/>
          </a:p>
          <a:p>
            <a:pPr>
              <a:buFont typeface="Arial" panose="020B0604020202020204" pitchFamily="34" charset="0"/>
              <a:buChar char="•"/>
            </a:pPr>
            <a:endParaRPr lang="en-US" sz="1200" dirty="0"/>
          </a:p>
        </p:txBody>
      </p:sp>
      <p:grpSp>
        <p:nvGrpSpPr>
          <p:cNvPr id="6" name="Group 5"/>
          <p:cNvGrpSpPr>
            <a:grpSpLocks noChangeAspect="1"/>
          </p:cNvGrpSpPr>
          <p:nvPr/>
        </p:nvGrpSpPr>
        <p:grpSpPr>
          <a:xfrm>
            <a:off x="8343900" y="378916"/>
            <a:ext cx="407194" cy="395288"/>
            <a:chOff x="5822950" y="3163888"/>
            <a:chExt cx="542925" cy="527050"/>
          </a:xfrm>
        </p:grpSpPr>
        <p:sp>
          <p:nvSpPr>
            <p:cNvPr id="7"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8"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87" y="2083103"/>
            <a:ext cx="8468499" cy="2552700"/>
          </a:xfrm>
          <a:prstGeom prst="rect">
            <a:avLst/>
          </a:prstGeom>
        </p:spPr>
      </p:pic>
    </p:spTree>
    <p:extLst>
      <p:ext uri="{BB962C8B-B14F-4D97-AF65-F5344CB8AC3E}">
        <p14:creationId xmlns:p14="http://schemas.microsoft.com/office/powerpoint/2010/main" val="198036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4531" y="419386"/>
            <a:ext cx="8779615" cy="4228240"/>
          </a:xfrm>
        </p:spPr>
        <p:txBody>
          <a:bodyPr/>
          <a:lstStyle/>
          <a:p>
            <a:pPr marL="0" indent="0" algn="just">
              <a:buNone/>
            </a:pPr>
            <a:r>
              <a:rPr lang="en-US" sz="1200" b="1" dirty="0" smtClean="0"/>
              <a:t>CALLABLESTATEMENT INTERFACE</a:t>
            </a:r>
          </a:p>
          <a:p>
            <a:pPr algn="just">
              <a:buFont typeface="Wingdings" panose="05000000000000000000" pitchFamily="2" charset="2"/>
              <a:buChar char="§"/>
            </a:pPr>
            <a:r>
              <a:rPr lang="en-US" sz="1200" dirty="0" smtClean="0"/>
              <a:t>Connection object creates </a:t>
            </a:r>
            <a:r>
              <a:rPr lang="en-US" sz="1200" dirty="0"/>
              <a:t>the </a:t>
            </a:r>
            <a:r>
              <a:rPr lang="en-US" sz="1200" dirty="0" err="1"/>
              <a:t>CallableStatement</a:t>
            </a:r>
            <a:r>
              <a:rPr lang="en-US" sz="1200" dirty="0"/>
              <a:t> object, which would be used to execute a call to a database stored </a:t>
            </a:r>
            <a:r>
              <a:rPr lang="en-US" sz="1200" dirty="0" smtClean="0"/>
              <a:t>procedures and Functions</a:t>
            </a:r>
          </a:p>
          <a:p>
            <a:pPr algn="just">
              <a:buFont typeface="Wingdings" panose="05000000000000000000" pitchFamily="2" charset="2"/>
              <a:buChar char="§"/>
            </a:pPr>
            <a:r>
              <a:rPr lang="en-US" sz="1200" dirty="0"/>
              <a:t>We can have business logic on the database by the use of stored procedures and functions that will make the performance better because these are precompiled</a:t>
            </a:r>
            <a:r>
              <a:rPr lang="en-US" sz="1200" dirty="0" smtClean="0"/>
              <a:t>.</a:t>
            </a:r>
          </a:p>
          <a:p>
            <a:pPr algn="just">
              <a:buFont typeface="Wingdings" panose="05000000000000000000" pitchFamily="2" charset="2"/>
              <a:buChar char="§"/>
            </a:pPr>
            <a:endParaRPr lang="en-US" sz="1200" dirty="0" smtClean="0"/>
          </a:p>
          <a:p>
            <a:pPr algn="just">
              <a:buFont typeface="Wingdings" panose="05000000000000000000" pitchFamily="2" charset="2"/>
              <a:buChar char="§"/>
            </a:pPr>
            <a:endParaRPr lang="en-US" sz="1200" dirty="0"/>
          </a:p>
          <a:p>
            <a:pPr algn="just">
              <a:buFont typeface="Wingdings" panose="05000000000000000000" pitchFamily="2" charset="2"/>
              <a:buChar char="§"/>
            </a:pPr>
            <a:endParaRPr lang="en-US" sz="1200" dirty="0" smtClean="0"/>
          </a:p>
          <a:p>
            <a:pPr algn="just">
              <a:buFont typeface="Wingdings" panose="05000000000000000000" pitchFamily="2" charset="2"/>
              <a:buChar char="§"/>
            </a:pPr>
            <a:endParaRPr lang="en-US" sz="1200" dirty="0"/>
          </a:p>
          <a:p>
            <a:pPr algn="just">
              <a:buFont typeface="Wingdings" panose="05000000000000000000" pitchFamily="2" charset="2"/>
              <a:buChar char="§"/>
            </a:pPr>
            <a:endParaRPr lang="en-US" sz="1200" dirty="0" smtClean="0"/>
          </a:p>
          <a:p>
            <a:pPr algn="just">
              <a:buFont typeface="Wingdings" panose="05000000000000000000" pitchFamily="2" charset="2"/>
              <a:buChar char="§"/>
            </a:pPr>
            <a:endParaRPr lang="en-US" sz="1200" dirty="0"/>
          </a:p>
          <a:p>
            <a:pPr algn="just">
              <a:buFont typeface="Wingdings" panose="05000000000000000000" pitchFamily="2" charset="2"/>
              <a:buChar char="§"/>
            </a:pPr>
            <a:endParaRPr lang="en-US" sz="1200" dirty="0" smtClean="0"/>
          </a:p>
          <a:p>
            <a:pPr algn="just">
              <a:buFont typeface="Wingdings" panose="05000000000000000000" pitchFamily="2" charset="2"/>
              <a:buChar char="§"/>
            </a:pPr>
            <a:endParaRPr lang="en-US" sz="1200" dirty="0"/>
          </a:p>
          <a:p>
            <a:pPr algn="just">
              <a:buFont typeface="Wingdings" panose="05000000000000000000" pitchFamily="2" charset="2"/>
              <a:buChar char="§"/>
            </a:pPr>
            <a:r>
              <a:rPr lang="en-US" sz="1200" dirty="0"/>
              <a:t>The </a:t>
            </a:r>
            <a:r>
              <a:rPr lang="en-US" sz="1200" dirty="0" err="1"/>
              <a:t>prepareCall</a:t>
            </a:r>
            <a:r>
              <a:rPr lang="en-US" sz="1200" dirty="0"/>
              <a:t>() method of Connection interface returns the instance of </a:t>
            </a:r>
            <a:r>
              <a:rPr lang="en-US" sz="1200" dirty="0" err="1"/>
              <a:t>CallableStatement</a:t>
            </a:r>
            <a:r>
              <a:rPr lang="en-US" sz="1200" dirty="0"/>
              <a:t>. </a:t>
            </a:r>
            <a:endParaRPr lang="en-US" sz="1200" dirty="0" smtClean="0"/>
          </a:p>
          <a:p>
            <a:pPr marL="0" indent="0" algn="ctr">
              <a:buNone/>
            </a:pPr>
            <a:r>
              <a:rPr lang="en-US" sz="1200" b="1" dirty="0"/>
              <a:t>public</a:t>
            </a:r>
            <a:r>
              <a:rPr lang="en-US" sz="1200" dirty="0"/>
              <a:t> </a:t>
            </a:r>
            <a:r>
              <a:rPr lang="en-US" sz="1200" dirty="0" err="1"/>
              <a:t>CallableStatement</a:t>
            </a:r>
            <a:r>
              <a:rPr lang="en-US" sz="1200" dirty="0"/>
              <a:t> </a:t>
            </a:r>
            <a:r>
              <a:rPr lang="en-US" sz="1200" dirty="0" err="1"/>
              <a:t>prepareCall</a:t>
            </a:r>
            <a:r>
              <a:rPr lang="en-US" sz="1200" dirty="0"/>
              <a:t>("{ call </a:t>
            </a:r>
            <a:r>
              <a:rPr lang="en-US" sz="1200" dirty="0" err="1"/>
              <a:t>procedurename</a:t>
            </a:r>
            <a:r>
              <a:rPr lang="en-US" sz="1200" dirty="0"/>
              <a:t>(?,?...?)}");  </a:t>
            </a:r>
            <a:endParaRPr lang="en-US" sz="1200" dirty="0" smtClean="0"/>
          </a:p>
          <a:p>
            <a:pPr marL="0" indent="0" algn="ctr">
              <a:buNone/>
            </a:pPr>
            <a:r>
              <a:rPr lang="en-US" sz="1200" dirty="0" err="1" smtClean="0"/>
              <a:t>CallableStatement</a:t>
            </a:r>
            <a:r>
              <a:rPr lang="en-US" sz="1200" dirty="0" smtClean="0"/>
              <a:t> </a:t>
            </a:r>
            <a:r>
              <a:rPr lang="en-US" sz="1200" dirty="0" err="1" smtClean="0"/>
              <a:t>stmt</a:t>
            </a:r>
            <a:r>
              <a:rPr lang="en-US" sz="1200" dirty="0" smtClean="0"/>
              <a:t>=</a:t>
            </a:r>
            <a:r>
              <a:rPr lang="en-US" sz="1200" dirty="0" err="1" smtClean="0"/>
              <a:t>con.prepareCall</a:t>
            </a:r>
            <a:r>
              <a:rPr lang="en-US" sz="1200" dirty="0" smtClean="0"/>
              <a:t>("{call </a:t>
            </a:r>
            <a:r>
              <a:rPr lang="en-US" sz="1200" dirty="0" err="1" smtClean="0"/>
              <a:t>myprocedure</a:t>
            </a:r>
            <a:r>
              <a:rPr lang="en-US" sz="1200" dirty="0" smtClean="0"/>
              <a:t>(?,?)}");</a:t>
            </a:r>
          </a:p>
          <a:p>
            <a:pPr marL="0" indent="0">
              <a:buNone/>
            </a:pPr>
            <a:endParaRPr lang="en-US" sz="1200"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16</a:t>
            </a:fld>
            <a:endParaRPr lang="en-US">
              <a:solidFill>
                <a:srgbClr val="617D78"/>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31" y="1575348"/>
            <a:ext cx="8994467" cy="1916317"/>
          </a:xfrm>
          <a:prstGeom prst="rect">
            <a:avLst/>
          </a:prstGeom>
        </p:spPr>
      </p:pic>
      <p:grpSp>
        <p:nvGrpSpPr>
          <p:cNvPr id="9" name="Group 8"/>
          <p:cNvGrpSpPr>
            <a:grpSpLocks noChangeAspect="1"/>
          </p:cNvGrpSpPr>
          <p:nvPr/>
        </p:nvGrpSpPr>
        <p:grpSpPr>
          <a:xfrm>
            <a:off x="8370781" y="310678"/>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165279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486" y="334751"/>
            <a:ext cx="8592088" cy="4524315"/>
          </a:xfrm>
          <a:prstGeom prst="rect">
            <a:avLst/>
          </a:prstGeom>
        </p:spPr>
        <p:txBody>
          <a:bodyPr wrap="square">
            <a:spAutoFit/>
          </a:bodyPr>
          <a:lstStyle/>
          <a:p>
            <a:pPr algn="just"/>
            <a:r>
              <a:rPr lang="en-US" sz="1200" b="1" dirty="0" smtClean="0">
                <a:latin typeface="+mj-lt"/>
              </a:rPr>
              <a:t>RESULTSET INTERFACE</a:t>
            </a:r>
          </a:p>
          <a:p>
            <a:pPr algn="just"/>
            <a:endParaRPr lang="en-US" sz="1200" b="1" dirty="0" smtClean="0">
              <a:latin typeface="+mj-lt"/>
            </a:endParaRPr>
          </a:p>
          <a:p>
            <a:pPr marL="171450" indent="-171450" algn="just">
              <a:buFont typeface="Wingdings" panose="05000000000000000000" pitchFamily="2" charset="2"/>
              <a:buChar char="§"/>
            </a:pPr>
            <a:r>
              <a:rPr lang="en-US" sz="1200" dirty="0"/>
              <a:t>The SQL statements that read data from a database query, return the data in a result set. The SELECT statement is the standard way to select rows from a database and view them in a result set</a:t>
            </a:r>
            <a:r>
              <a:rPr lang="en-US" sz="1200" dirty="0" smtClean="0"/>
              <a:t>.</a:t>
            </a:r>
          </a:p>
          <a:p>
            <a:pPr marL="171450" indent="-171450" algn="just">
              <a:buFont typeface="Wingdings" panose="05000000000000000000" pitchFamily="2" charset="2"/>
              <a:buChar char="§"/>
            </a:pPr>
            <a:endParaRPr lang="en-US" sz="1200" dirty="0" smtClean="0"/>
          </a:p>
          <a:p>
            <a:pPr marL="171450" indent="-171450" algn="just">
              <a:buFont typeface="Wingdings" panose="05000000000000000000" pitchFamily="2" charset="2"/>
              <a:buChar char="§"/>
            </a:pPr>
            <a:r>
              <a:rPr lang="en-US" sz="1200" dirty="0"/>
              <a:t>A </a:t>
            </a:r>
            <a:r>
              <a:rPr lang="en-US" sz="1200" dirty="0" err="1"/>
              <a:t>ResultSet</a:t>
            </a:r>
            <a:r>
              <a:rPr lang="en-US" sz="1200" dirty="0"/>
              <a:t> object maintains a cursor that points to the current row in the result set</a:t>
            </a:r>
            <a:r>
              <a:rPr lang="en-US" sz="1200" dirty="0" smtClean="0"/>
              <a:t>.</a:t>
            </a:r>
          </a:p>
          <a:p>
            <a:pPr marL="171450" indent="-171450" algn="just">
              <a:buFont typeface="Wingdings" panose="05000000000000000000" pitchFamily="2" charset="2"/>
              <a:buChar char="§"/>
            </a:pPr>
            <a:endParaRPr lang="en-US" sz="1200" i="0" dirty="0" smtClean="0">
              <a:solidFill>
                <a:srgbClr val="000000"/>
              </a:solidFill>
              <a:effectLst/>
            </a:endParaRPr>
          </a:p>
          <a:p>
            <a:pPr marL="171450" indent="-171450" algn="just">
              <a:buFont typeface="Wingdings" panose="05000000000000000000" pitchFamily="2" charset="2"/>
              <a:buChar char="§"/>
            </a:pPr>
            <a:r>
              <a:rPr lang="en-US" sz="1200" dirty="0"/>
              <a:t>The term "result set" refers to the row and column data contained in a </a:t>
            </a:r>
            <a:r>
              <a:rPr lang="en-US" sz="1200" dirty="0" err="1"/>
              <a:t>ResultSet</a:t>
            </a:r>
            <a:r>
              <a:rPr lang="en-US" sz="1200" dirty="0"/>
              <a:t> object</a:t>
            </a:r>
            <a:r>
              <a:rPr lang="en-US" sz="1200" dirty="0" smtClean="0"/>
              <a:t>.</a:t>
            </a:r>
          </a:p>
          <a:p>
            <a:pPr marL="171450" indent="-171450" algn="just">
              <a:buFont typeface="Wingdings" panose="05000000000000000000" pitchFamily="2" charset="2"/>
              <a:buChar char="§"/>
            </a:pPr>
            <a:endParaRPr lang="en-US" sz="1200" dirty="0" smtClean="0"/>
          </a:p>
          <a:p>
            <a:pPr algn="just"/>
            <a:r>
              <a:rPr lang="en-US" sz="1200" b="1" i="0" dirty="0" smtClean="0">
                <a:solidFill>
                  <a:srgbClr val="000000"/>
                </a:solidFill>
                <a:effectLst/>
              </a:rPr>
              <a:t>METHODS</a:t>
            </a:r>
          </a:p>
          <a:p>
            <a:pPr algn="just"/>
            <a:endParaRPr lang="en-US" sz="1200" b="1" dirty="0">
              <a:solidFill>
                <a:srgbClr val="000000"/>
              </a:solidFill>
            </a:endParaRPr>
          </a:p>
          <a:p>
            <a:pPr marL="171450" indent="-171450">
              <a:buFont typeface="Arial" panose="020B0604020202020204" pitchFamily="34" charset="0"/>
              <a:buChar char="•"/>
            </a:pPr>
            <a:r>
              <a:rPr lang="en-US" sz="1200" b="1" dirty="0"/>
              <a:t>Navigational methods:</a:t>
            </a:r>
            <a:r>
              <a:rPr lang="en-US" sz="1200" dirty="0"/>
              <a:t> Used to move the cursor around</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Get methods:</a:t>
            </a:r>
            <a:r>
              <a:rPr lang="en-US" sz="1200" dirty="0"/>
              <a:t> Used to view the data in the columns of the current row being pointed by the cursor</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Update methods:</a:t>
            </a:r>
            <a:r>
              <a:rPr lang="en-US" sz="1200" dirty="0"/>
              <a:t> Used to update the data in the columns of the current row. The updates can then be updated in the underlying database as well</a:t>
            </a:r>
            <a:r>
              <a:rPr lang="en-US" sz="1200" dirty="0" smtClean="0"/>
              <a:t>.</a:t>
            </a:r>
          </a:p>
          <a:p>
            <a:pPr marL="171450" indent="-171450">
              <a:buFont typeface="Arial" panose="020B0604020202020204" pitchFamily="34" charset="0"/>
              <a:buChar char="•"/>
            </a:pPr>
            <a:endParaRPr lang="en-US" sz="1200" dirty="0"/>
          </a:p>
          <a:p>
            <a:r>
              <a:rPr lang="en-US" sz="1200" dirty="0"/>
              <a:t>JDBC provides the following connection methods to create statements with desired </a:t>
            </a:r>
            <a:r>
              <a:rPr lang="en-US" sz="1200" dirty="0" err="1"/>
              <a:t>ResultSet</a:t>
            </a:r>
            <a:r>
              <a:rPr lang="en-US" sz="1200" dirty="0"/>
              <a:t> </a:t>
            </a:r>
            <a:r>
              <a:rPr lang="en-US" sz="1200" dirty="0" smtClean="0"/>
              <a:t>−</a:t>
            </a:r>
          </a:p>
          <a:p>
            <a:endParaRPr lang="en-US" sz="1200" dirty="0"/>
          </a:p>
          <a:p>
            <a:pPr marL="171450" indent="-171450">
              <a:buFont typeface="Wingdings" panose="05000000000000000000" pitchFamily="2" charset="2"/>
              <a:buChar char="ü"/>
            </a:pPr>
            <a:r>
              <a:rPr lang="en-US" sz="1200" b="1" dirty="0" err="1"/>
              <a:t>createStatement</a:t>
            </a:r>
            <a:r>
              <a:rPr lang="en-US" sz="1200" b="1" dirty="0"/>
              <a:t>(</a:t>
            </a:r>
            <a:r>
              <a:rPr lang="en-US" sz="1200" b="1" dirty="0" err="1"/>
              <a:t>int</a:t>
            </a:r>
            <a:r>
              <a:rPr lang="en-US" sz="1200" b="1" dirty="0"/>
              <a:t> </a:t>
            </a:r>
            <a:r>
              <a:rPr lang="en-US" sz="1200" b="1" dirty="0" err="1"/>
              <a:t>RSType</a:t>
            </a:r>
            <a:r>
              <a:rPr lang="en-US" sz="1200" b="1" dirty="0"/>
              <a:t>, </a:t>
            </a:r>
            <a:r>
              <a:rPr lang="en-US" sz="1200" b="1" dirty="0" err="1"/>
              <a:t>int</a:t>
            </a:r>
            <a:r>
              <a:rPr lang="en-US" sz="1200" b="1" dirty="0"/>
              <a:t> </a:t>
            </a:r>
            <a:r>
              <a:rPr lang="en-US" sz="1200" b="1" dirty="0" err="1"/>
              <a:t>RSConcurrency</a:t>
            </a:r>
            <a:r>
              <a:rPr lang="en-US" sz="1200" b="1" dirty="0"/>
              <a:t>);</a:t>
            </a:r>
            <a:endParaRPr lang="en-US" sz="1200" dirty="0"/>
          </a:p>
          <a:p>
            <a:pPr marL="171450" indent="-171450">
              <a:buFont typeface="Wingdings" panose="05000000000000000000" pitchFamily="2" charset="2"/>
              <a:buChar char="ü"/>
            </a:pPr>
            <a:r>
              <a:rPr lang="en-US" sz="1200" b="1" dirty="0" err="1"/>
              <a:t>prepareStatement</a:t>
            </a:r>
            <a:r>
              <a:rPr lang="en-US" sz="1200" b="1" dirty="0"/>
              <a:t>(String SQL, </a:t>
            </a:r>
            <a:r>
              <a:rPr lang="en-US" sz="1200" b="1" dirty="0" err="1"/>
              <a:t>int</a:t>
            </a:r>
            <a:r>
              <a:rPr lang="en-US" sz="1200" b="1" dirty="0"/>
              <a:t> </a:t>
            </a:r>
            <a:r>
              <a:rPr lang="en-US" sz="1200" b="1" dirty="0" err="1"/>
              <a:t>RSType</a:t>
            </a:r>
            <a:r>
              <a:rPr lang="en-US" sz="1200" b="1" dirty="0"/>
              <a:t>, </a:t>
            </a:r>
            <a:r>
              <a:rPr lang="en-US" sz="1200" b="1" dirty="0" err="1"/>
              <a:t>int</a:t>
            </a:r>
            <a:r>
              <a:rPr lang="en-US" sz="1200" b="1" dirty="0"/>
              <a:t> </a:t>
            </a:r>
            <a:r>
              <a:rPr lang="en-US" sz="1200" b="1" dirty="0" err="1"/>
              <a:t>RSConcurrency</a:t>
            </a:r>
            <a:r>
              <a:rPr lang="en-US" sz="1200" b="1" dirty="0"/>
              <a:t>);</a:t>
            </a:r>
            <a:endParaRPr lang="en-US" sz="1200" dirty="0"/>
          </a:p>
          <a:p>
            <a:pPr marL="171450" indent="-171450">
              <a:buFont typeface="Wingdings" panose="05000000000000000000" pitchFamily="2" charset="2"/>
              <a:buChar char="ü"/>
            </a:pPr>
            <a:r>
              <a:rPr lang="en-US" sz="1200" b="1" dirty="0" err="1"/>
              <a:t>prepareCall</a:t>
            </a:r>
            <a:r>
              <a:rPr lang="en-US" sz="1200" b="1" dirty="0"/>
              <a:t>(String </a:t>
            </a:r>
            <a:r>
              <a:rPr lang="en-US" sz="1200" b="1" dirty="0" err="1"/>
              <a:t>sql</a:t>
            </a:r>
            <a:r>
              <a:rPr lang="en-US" sz="1200" b="1" dirty="0"/>
              <a:t>, </a:t>
            </a:r>
            <a:r>
              <a:rPr lang="en-US" sz="1200" b="1" dirty="0" err="1"/>
              <a:t>int</a:t>
            </a:r>
            <a:r>
              <a:rPr lang="en-US" sz="1200" b="1" dirty="0"/>
              <a:t> </a:t>
            </a:r>
            <a:r>
              <a:rPr lang="en-US" sz="1200" b="1" dirty="0" err="1"/>
              <a:t>RSType</a:t>
            </a:r>
            <a:r>
              <a:rPr lang="en-US" sz="1200" b="1" dirty="0"/>
              <a:t>, </a:t>
            </a:r>
            <a:r>
              <a:rPr lang="en-US" sz="1200" b="1" dirty="0" err="1"/>
              <a:t>int</a:t>
            </a:r>
            <a:r>
              <a:rPr lang="en-US" sz="1200" b="1" dirty="0"/>
              <a:t> </a:t>
            </a:r>
            <a:r>
              <a:rPr lang="en-US" sz="1200" b="1" dirty="0" err="1"/>
              <a:t>RSConcurrency</a:t>
            </a:r>
            <a:r>
              <a:rPr lang="en-US" sz="1200" b="1" dirty="0"/>
              <a:t>);</a:t>
            </a:r>
            <a:endParaRPr lang="en-US" sz="1200" dirty="0"/>
          </a:p>
          <a:p>
            <a:pPr algn="just"/>
            <a:endParaRPr lang="en-US" sz="1200" b="1" i="0" dirty="0">
              <a:solidFill>
                <a:srgbClr val="000000"/>
              </a:solidFill>
              <a:effectLst/>
            </a:endParaRPr>
          </a:p>
        </p:txBody>
      </p:sp>
      <p:grpSp>
        <p:nvGrpSpPr>
          <p:cNvPr id="13" name="Group 12"/>
          <p:cNvGrpSpPr>
            <a:grpSpLocks noChangeAspect="1"/>
          </p:cNvGrpSpPr>
          <p:nvPr/>
        </p:nvGrpSpPr>
        <p:grpSpPr>
          <a:xfrm>
            <a:off x="8343900" y="378916"/>
            <a:ext cx="407194" cy="395288"/>
            <a:chOff x="5822950" y="3163888"/>
            <a:chExt cx="542925" cy="527050"/>
          </a:xfrm>
        </p:grpSpPr>
        <p:sp>
          <p:nvSpPr>
            <p:cNvPr id="14"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5"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51549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29905"/>
            <a:ext cx="8227338" cy="4142096"/>
          </a:xfrm>
        </p:spPr>
        <p:txBody>
          <a:bodyPr/>
          <a:lstStyle/>
          <a:p>
            <a:pPr marL="0" indent="0">
              <a:buNone/>
            </a:pPr>
            <a:r>
              <a:rPr lang="en-US" sz="1200" b="1" dirty="0"/>
              <a:t>Type of </a:t>
            </a:r>
            <a:r>
              <a:rPr lang="en-US" sz="1200" b="1" dirty="0" err="1"/>
              <a:t>ResultSet</a:t>
            </a:r>
            <a:endParaRPr lang="en-US" sz="1200" b="1" dirty="0"/>
          </a:p>
          <a:p>
            <a:r>
              <a:rPr lang="en-US" dirty="0"/>
              <a:t>The possible </a:t>
            </a:r>
            <a:r>
              <a:rPr lang="en-US" dirty="0" err="1"/>
              <a:t>RSType</a:t>
            </a:r>
            <a:r>
              <a:rPr lang="en-US" dirty="0"/>
              <a:t> are given below. If you do not specify any </a:t>
            </a:r>
            <a:r>
              <a:rPr lang="en-US" dirty="0" err="1"/>
              <a:t>ResultSet</a:t>
            </a:r>
            <a:r>
              <a:rPr lang="en-US" dirty="0"/>
              <a:t> type, you will automatically get one that is TYPE_FORWARD_ONLY</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smtClean="0"/>
          </a:p>
          <a:p>
            <a:pPr marL="0" indent="0">
              <a:buNone/>
            </a:pPr>
            <a:r>
              <a:rPr lang="en-US" sz="1200" b="1" dirty="0"/>
              <a:t>Concurrency of </a:t>
            </a:r>
            <a:r>
              <a:rPr lang="en-US" sz="1200" b="1" dirty="0" err="1"/>
              <a:t>ResultSet</a:t>
            </a:r>
            <a:endParaRPr lang="en-US" sz="1200" b="1" dirty="0"/>
          </a:p>
          <a:p>
            <a:r>
              <a:rPr lang="en-US" dirty="0"/>
              <a:t>The possible </a:t>
            </a:r>
            <a:r>
              <a:rPr lang="en-US" dirty="0" err="1"/>
              <a:t>RSConcurrency</a:t>
            </a:r>
            <a:r>
              <a:rPr lang="en-US" dirty="0"/>
              <a:t> are given below. If you do not specify any Concurrency type, you will automatically get one that is CONCUR_READ_ONLY.</a:t>
            </a:r>
          </a:p>
          <a:p>
            <a:endParaRPr lang="en-US" dirty="0"/>
          </a:p>
          <a:p>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18</a:t>
            </a:fld>
            <a:endParaRPr lang="en-US">
              <a:solidFill>
                <a:srgbClr val="617D78"/>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261" y="900753"/>
            <a:ext cx="4309855" cy="220411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260" y="3674801"/>
            <a:ext cx="4309855" cy="1087178"/>
          </a:xfrm>
          <a:prstGeom prst="rect">
            <a:avLst/>
          </a:prstGeom>
        </p:spPr>
      </p:pic>
      <p:grpSp>
        <p:nvGrpSpPr>
          <p:cNvPr id="9" name="Group 8"/>
          <p:cNvGrpSpPr>
            <a:grpSpLocks noChangeAspect="1"/>
          </p:cNvGrpSpPr>
          <p:nvPr/>
        </p:nvGrpSpPr>
        <p:grpSpPr>
          <a:xfrm>
            <a:off x="8343900" y="378916"/>
            <a:ext cx="407194" cy="358063"/>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5669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4716" y="450376"/>
            <a:ext cx="8830102" cy="4251277"/>
          </a:xfrm>
        </p:spPr>
        <p:txBody>
          <a:bodyPr>
            <a:normAutofit/>
          </a:bodyPr>
          <a:lstStyle/>
          <a:p>
            <a:pPr marL="0" indent="0">
              <a:buNone/>
            </a:pPr>
            <a:r>
              <a:rPr lang="en-US" sz="1200" b="1" dirty="0" smtClean="0"/>
              <a:t>                               </a:t>
            </a:r>
          </a:p>
          <a:p>
            <a:pPr marL="0" indent="0">
              <a:buNone/>
            </a:pPr>
            <a:r>
              <a:rPr lang="en-US" sz="1200" b="1" dirty="0"/>
              <a:t> </a:t>
            </a:r>
            <a:r>
              <a:rPr lang="en-US" sz="1200" b="1" dirty="0" smtClean="0"/>
              <a:t>                                                                                                                             Navigational Methods</a:t>
            </a:r>
          </a:p>
          <a:p>
            <a:pPr marL="0" indent="0">
              <a:buNone/>
            </a:pPr>
            <a:r>
              <a:rPr lang="en-US" sz="1200" b="1" dirty="0" smtClean="0"/>
              <a:t>Updating </a:t>
            </a:r>
            <a:r>
              <a:rPr lang="en-US" sz="1200" b="1" dirty="0"/>
              <a:t>a Result Set</a:t>
            </a:r>
          </a:p>
          <a:p>
            <a:pPr>
              <a:buFont typeface="Wingdings" panose="05000000000000000000" pitchFamily="2" charset="2"/>
              <a:buChar char="§"/>
            </a:pPr>
            <a:r>
              <a:rPr lang="en-US" sz="1200" dirty="0"/>
              <a:t>public void </a:t>
            </a:r>
            <a:r>
              <a:rPr lang="en-US" sz="1200" dirty="0" err="1" smtClean="0"/>
              <a:t>updateString</a:t>
            </a:r>
            <a:r>
              <a:rPr lang="en-US" sz="1200" dirty="0" smtClean="0"/>
              <a:t>(</a:t>
            </a:r>
            <a:r>
              <a:rPr lang="en-US" sz="1200" dirty="0" err="1" smtClean="0"/>
              <a:t>int</a:t>
            </a:r>
            <a:r>
              <a:rPr lang="en-US" sz="1200" dirty="0" smtClean="0"/>
              <a:t> </a:t>
            </a:r>
            <a:r>
              <a:rPr lang="en-US" sz="1200" dirty="0" err="1"/>
              <a:t>columnIndex</a:t>
            </a:r>
            <a:r>
              <a:rPr lang="en-US" sz="1200" dirty="0"/>
              <a:t>, String s) </a:t>
            </a:r>
            <a:endParaRPr lang="en-US" sz="1200" dirty="0" smtClean="0"/>
          </a:p>
          <a:p>
            <a:pPr marL="0" indent="0">
              <a:buNone/>
            </a:pPr>
            <a:r>
              <a:rPr lang="en-US" sz="1200" dirty="0" smtClean="0"/>
              <a:t>throws </a:t>
            </a:r>
            <a:r>
              <a:rPr lang="en-US" sz="1200" dirty="0" err="1" smtClean="0"/>
              <a:t>SQLException</a:t>
            </a:r>
            <a:endParaRPr lang="en-US" sz="1200" dirty="0" smtClean="0"/>
          </a:p>
          <a:p>
            <a:pPr>
              <a:buFont typeface="Wingdings" panose="05000000000000000000" pitchFamily="2" charset="2"/>
              <a:buChar char="§"/>
            </a:pPr>
            <a:r>
              <a:rPr lang="en-US" sz="1200" dirty="0"/>
              <a:t>public void </a:t>
            </a:r>
            <a:r>
              <a:rPr lang="en-US" sz="1200" dirty="0" err="1"/>
              <a:t>updateString</a:t>
            </a:r>
            <a:r>
              <a:rPr lang="en-US" sz="1200" dirty="0"/>
              <a:t>(String </a:t>
            </a:r>
            <a:r>
              <a:rPr lang="en-US" sz="1200" dirty="0" err="1"/>
              <a:t>columnName</a:t>
            </a:r>
            <a:r>
              <a:rPr lang="en-US" sz="1200" dirty="0"/>
              <a:t>, String s) </a:t>
            </a:r>
            <a:endParaRPr lang="en-US" sz="1200" dirty="0" smtClean="0"/>
          </a:p>
          <a:p>
            <a:pPr marL="0" indent="0">
              <a:buNone/>
            </a:pPr>
            <a:r>
              <a:rPr lang="en-US" sz="1200" dirty="0" smtClean="0"/>
              <a:t>throws </a:t>
            </a:r>
            <a:r>
              <a:rPr lang="en-US" sz="1200" dirty="0" err="1" smtClean="0"/>
              <a:t>SQLException</a:t>
            </a:r>
            <a:endParaRPr lang="en-US" sz="1200" dirty="0" smtClean="0"/>
          </a:p>
          <a:p>
            <a:pPr>
              <a:buFont typeface="Wingdings" panose="05000000000000000000" pitchFamily="2" charset="2"/>
              <a:buChar char="§"/>
            </a:pPr>
            <a:r>
              <a:rPr lang="en-US" sz="1200" dirty="0"/>
              <a:t>public void </a:t>
            </a:r>
            <a:r>
              <a:rPr lang="en-US" sz="1200" dirty="0" err="1"/>
              <a:t>updateRow</a:t>
            </a:r>
            <a:r>
              <a:rPr lang="en-US" sz="1200" dirty="0" smtClean="0"/>
              <a:t>()</a:t>
            </a:r>
          </a:p>
          <a:p>
            <a:pPr>
              <a:buFont typeface="Wingdings" panose="05000000000000000000" pitchFamily="2" charset="2"/>
              <a:buChar char="§"/>
            </a:pPr>
            <a:r>
              <a:rPr lang="en-US" sz="1200" dirty="0"/>
              <a:t>public void </a:t>
            </a:r>
            <a:r>
              <a:rPr lang="en-US" sz="1200" dirty="0" err="1"/>
              <a:t>deleteRow</a:t>
            </a:r>
            <a:r>
              <a:rPr lang="en-US" sz="1200" dirty="0" smtClean="0"/>
              <a:t>()</a:t>
            </a:r>
          </a:p>
          <a:p>
            <a:pPr>
              <a:buFont typeface="Wingdings" panose="05000000000000000000" pitchFamily="2" charset="2"/>
              <a:buChar char="§"/>
            </a:pPr>
            <a:r>
              <a:rPr lang="en-US" sz="1200" dirty="0"/>
              <a:t>public void </a:t>
            </a:r>
            <a:r>
              <a:rPr lang="en-US" sz="1200" dirty="0" err="1"/>
              <a:t>refreshRow</a:t>
            </a:r>
            <a:r>
              <a:rPr lang="en-US" sz="1200" dirty="0" smtClean="0"/>
              <a:t>()</a:t>
            </a:r>
          </a:p>
          <a:p>
            <a:pPr>
              <a:buFont typeface="Wingdings" panose="05000000000000000000" pitchFamily="2" charset="2"/>
              <a:buChar char="§"/>
            </a:pPr>
            <a:r>
              <a:rPr lang="en-US" sz="1200" dirty="0"/>
              <a:t>public void </a:t>
            </a:r>
            <a:r>
              <a:rPr lang="en-US" sz="1200" dirty="0" err="1"/>
              <a:t>cancelRowUpdates</a:t>
            </a:r>
            <a:r>
              <a:rPr lang="en-US" sz="1200" dirty="0" smtClean="0"/>
              <a:t>()</a:t>
            </a:r>
          </a:p>
          <a:p>
            <a:pPr>
              <a:buFont typeface="Wingdings" panose="05000000000000000000" pitchFamily="2" charset="2"/>
              <a:buChar char="§"/>
            </a:pPr>
            <a:r>
              <a:rPr lang="en-US" sz="1200" dirty="0"/>
              <a:t>public void </a:t>
            </a:r>
            <a:r>
              <a:rPr lang="en-US" sz="1200" dirty="0" err="1"/>
              <a:t>insertRow</a:t>
            </a:r>
            <a:r>
              <a:rPr lang="en-US" sz="1200" dirty="0"/>
              <a:t>()</a:t>
            </a:r>
            <a:endParaRPr lang="en-US" sz="1200" dirty="0" smtClean="0"/>
          </a:p>
          <a:p>
            <a:pPr marL="0" indent="0">
              <a:buNone/>
            </a:pPr>
            <a:endParaRPr lang="en-US" sz="1200" b="1" dirty="0">
              <a:solidFill>
                <a:srgbClr val="121214"/>
              </a:solidFill>
            </a:endParaRP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19</a:t>
            </a:fld>
            <a:endParaRPr lang="en-US">
              <a:solidFill>
                <a:srgbClr val="617D78"/>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859" y="1241825"/>
            <a:ext cx="5213499" cy="3581327"/>
          </a:xfrm>
          <a:prstGeom prst="rect">
            <a:avLst/>
          </a:prstGeom>
        </p:spPr>
      </p:pic>
      <p:grpSp>
        <p:nvGrpSpPr>
          <p:cNvPr id="11" name="Group 10"/>
          <p:cNvGrpSpPr>
            <a:grpSpLocks noChangeAspect="1"/>
          </p:cNvGrpSpPr>
          <p:nvPr/>
        </p:nvGrpSpPr>
        <p:grpSpPr>
          <a:xfrm>
            <a:off x="8343900" y="392564"/>
            <a:ext cx="407194" cy="395288"/>
            <a:chOff x="5822950" y="3163888"/>
            <a:chExt cx="542925" cy="527050"/>
          </a:xfrm>
        </p:grpSpPr>
        <p:sp>
          <p:nvSpPr>
            <p:cNvPr id="12"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3"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17014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dirty="0">
              <a:solidFill>
                <a:srgbClr val="617D78"/>
              </a:solidFill>
            </a:endParaRPr>
          </a:p>
        </p:txBody>
      </p:sp>
      <p:sp>
        <p:nvSpPr>
          <p:cNvPr id="6" name="Title 3"/>
          <p:cNvSpPr>
            <a:spLocks noGrp="1"/>
          </p:cNvSpPr>
          <p:nvPr>
            <p:ph type="title"/>
          </p:nvPr>
        </p:nvSpPr>
        <p:spPr>
          <a:xfrm>
            <a:off x="483650" y="378917"/>
            <a:ext cx="7754114" cy="323165"/>
          </a:xfrm>
        </p:spPr>
        <p:txBody>
          <a:bodyPr/>
          <a:lstStyle/>
          <a:p>
            <a:r>
              <a:rPr lang="en-US" sz="4000" dirty="0" smtClean="0">
                <a:latin typeface="HP Simplified" panose="020B0604020204020204" pitchFamily="34" charset="0"/>
              </a:rPr>
              <a:t>Agenda</a:t>
            </a:r>
            <a:endParaRPr lang="en-GB" sz="1050" b="0" dirty="0">
              <a:latin typeface="HP Simplified" panose="020B0604020204020204" pitchFamily="34" charset="0"/>
            </a:endParaRPr>
          </a:p>
        </p:txBody>
      </p:sp>
      <p:sp>
        <p:nvSpPr>
          <p:cNvPr id="7" name="TextBox 6"/>
          <p:cNvSpPr txBox="1"/>
          <p:nvPr/>
        </p:nvSpPr>
        <p:spPr>
          <a:xfrm>
            <a:off x="364845" y="962906"/>
            <a:ext cx="8121930" cy="3549534"/>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1600" dirty="0" smtClean="0"/>
              <a:t>Why use JDBC</a:t>
            </a:r>
          </a:p>
          <a:p>
            <a:pPr marL="285750" indent="-285750">
              <a:buFont typeface="Arial" panose="020B0604020202020204" pitchFamily="34" charset="0"/>
              <a:buChar char="•"/>
            </a:pPr>
            <a:r>
              <a:rPr lang="en-US" sz="1600" dirty="0" smtClean="0"/>
              <a:t>Types of Drivers</a:t>
            </a:r>
          </a:p>
          <a:p>
            <a:pPr marL="285750" indent="-285750">
              <a:buFont typeface="Arial" panose="020B0604020202020204" pitchFamily="34" charset="0"/>
              <a:buChar char="•"/>
            </a:pPr>
            <a:r>
              <a:rPr lang="en-US" sz="1600" dirty="0" err="1" smtClean="0"/>
              <a:t>DriverManager</a:t>
            </a:r>
            <a:r>
              <a:rPr lang="en-US" sz="1600" dirty="0" smtClean="0"/>
              <a:t> class</a:t>
            </a:r>
          </a:p>
          <a:p>
            <a:pPr marL="285750" indent="-285750">
              <a:buFont typeface="Arial" panose="020B0604020202020204" pitchFamily="34" charset="0"/>
              <a:buChar char="•"/>
            </a:pPr>
            <a:r>
              <a:rPr lang="en-US" sz="1600" dirty="0" smtClean="0"/>
              <a:t>Connection Interface</a:t>
            </a:r>
          </a:p>
          <a:p>
            <a:pPr marL="285750" indent="-285750">
              <a:buFont typeface="Arial" panose="020B0604020202020204" pitchFamily="34" charset="0"/>
              <a:buChar char="•"/>
            </a:pPr>
            <a:r>
              <a:rPr lang="en-US" sz="1600" dirty="0" smtClean="0"/>
              <a:t>Statement Interface</a:t>
            </a:r>
          </a:p>
          <a:p>
            <a:pPr marL="285750" indent="-285750">
              <a:buFont typeface="Arial" panose="020B0604020202020204" pitchFamily="34" charset="0"/>
              <a:buChar char="•"/>
            </a:pPr>
            <a:r>
              <a:rPr lang="en-US" sz="1600" dirty="0" smtClean="0"/>
              <a:t>Result Set Interface</a:t>
            </a:r>
          </a:p>
          <a:p>
            <a:pPr marL="285750" indent="-285750">
              <a:buFont typeface="Arial" panose="020B0604020202020204" pitchFamily="34" charset="0"/>
              <a:buChar char="•"/>
            </a:pPr>
            <a:r>
              <a:rPr lang="en-US" sz="1600" dirty="0" smtClean="0"/>
              <a:t>Prepared Statement Interface</a:t>
            </a:r>
          </a:p>
          <a:p>
            <a:pPr marL="285750" indent="-285750">
              <a:buFont typeface="Arial" panose="020B0604020202020204" pitchFamily="34" charset="0"/>
              <a:buChar char="•"/>
            </a:pPr>
            <a:r>
              <a:rPr lang="en-US" sz="1600" dirty="0" smtClean="0"/>
              <a:t>Callable Statement</a:t>
            </a:r>
          </a:p>
          <a:p>
            <a:pPr marL="285750" indent="-285750">
              <a:buFont typeface="Arial" panose="020B0604020202020204" pitchFamily="34" charset="0"/>
              <a:buChar char="•"/>
            </a:pPr>
            <a:r>
              <a:rPr lang="en-US" sz="1600" dirty="0" smtClean="0"/>
              <a:t>Datatypes</a:t>
            </a:r>
            <a:endParaRPr lang="en-US" sz="1600" dirty="0"/>
          </a:p>
          <a:p>
            <a:pPr marL="285750" indent="-285750">
              <a:buFont typeface="Arial" panose="020B0604020202020204" pitchFamily="34" charset="0"/>
              <a:buChar char="•"/>
            </a:pPr>
            <a:r>
              <a:rPr lang="en-US" sz="1600" dirty="0" smtClean="0"/>
              <a:t>Store &amp; Retrieve image or files in database</a:t>
            </a:r>
          </a:p>
          <a:p>
            <a:pPr marL="285750" indent="-285750">
              <a:buFont typeface="Arial" panose="020B0604020202020204" pitchFamily="34" charset="0"/>
              <a:buChar char="•"/>
            </a:pPr>
            <a:r>
              <a:rPr lang="en-US" sz="1600" dirty="0" smtClean="0"/>
              <a:t>Transaction Management</a:t>
            </a:r>
          </a:p>
          <a:p>
            <a:pPr marL="285750" indent="-285750">
              <a:buFont typeface="Arial" panose="020B0604020202020204" pitchFamily="34" charset="0"/>
              <a:buChar char="•"/>
            </a:pPr>
            <a:r>
              <a:rPr lang="en-US" sz="1600" dirty="0" smtClean="0"/>
              <a:t>Batch Processing</a:t>
            </a:r>
          </a:p>
          <a:p>
            <a:pPr marL="285750" indent="-285750">
              <a:buFont typeface="Arial" panose="020B0604020202020204" pitchFamily="34" charset="0"/>
              <a:buChar char="•"/>
            </a:pPr>
            <a:r>
              <a:rPr lang="en-US" sz="1600" dirty="0" smtClean="0"/>
              <a:t>Exception Handling</a:t>
            </a:r>
          </a:p>
          <a:p>
            <a:pPr marL="285750" indent="-285750">
              <a:buFont typeface="Arial" panose="020B0604020202020204" pitchFamily="34" charset="0"/>
              <a:buChar char="•"/>
            </a:pPr>
            <a:r>
              <a:rPr lang="en-US" sz="1600" dirty="0" err="1" smtClean="0"/>
              <a:t>Rowset</a:t>
            </a:r>
            <a:r>
              <a:rPr lang="en-US" sz="1600" dirty="0" smtClean="0"/>
              <a:t> </a:t>
            </a:r>
          </a:p>
          <a:p>
            <a:endParaRPr lang="en-US" sz="1600" dirty="0" smtClean="0"/>
          </a:p>
        </p:txBody>
      </p:sp>
    </p:spTree>
    <p:extLst>
      <p:ext uri="{BB962C8B-B14F-4D97-AF65-F5344CB8AC3E}">
        <p14:creationId xmlns:p14="http://schemas.microsoft.com/office/powerpoint/2010/main" val="18599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155743" cy="5133126"/>
          </a:xfrm>
        </p:spPr>
      </p:pic>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20</a:t>
            </a:fld>
            <a:endParaRPr lang="en-US">
              <a:solidFill>
                <a:srgbClr val="617D78"/>
              </a:solidFill>
            </a:endParaRPr>
          </a:p>
        </p:txBody>
      </p:sp>
      <p:sp>
        <p:nvSpPr>
          <p:cNvPr id="8" name="Rectangle 7"/>
          <p:cNvSpPr/>
          <p:nvPr/>
        </p:nvSpPr>
        <p:spPr>
          <a:xfrm>
            <a:off x="4155743" y="360392"/>
            <a:ext cx="5627354" cy="4462760"/>
          </a:xfrm>
          <a:prstGeom prst="rect">
            <a:avLst/>
          </a:prstGeom>
        </p:spPr>
        <p:txBody>
          <a:bodyPr wrap="square">
            <a:spAutoFit/>
          </a:bodyPr>
          <a:lstStyle/>
          <a:p>
            <a:r>
              <a:rPr lang="en-US" sz="1400" b="1" dirty="0">
                <a:solidFill>
                  <a:srgbClr val="121214"/>
                </a:solidFill>
              </a:rPr>
              <a:t>Date &amp; Time Data </a:t>
            </a:r>
            <a:r>
              <a:rPr lang="en-US" sz="1400" b="1" dirty="0" smtClean="0">
                <a:solidFill>
                  <a:srgbClr val="121214"/>
                </a:solidFill>
              </a:rPr>
              <a:t>Types</a:t>
            </a:r>
          </a:p>
          <a:p>
            <a:endParaRPr lang="en-US" sz="1400" b="1" dirty="0" smtClean="0">
              <a:solidFill>
                <a:srgbClr val="121214"/>
              </a:solidFill>
            </a:endParaRPr>
          </a:p>
          <a:p>
            <a:pPr marL="285750" indent="-285750">
              <a:buFont typeface="Wingdings" panose="05000000000000000000" pitchFamily="2" charset="2"/>
              <a:buChar char="§"/>
            </a:pPr>
            <a:r>
              <a:rPr lang="en-US" altLang="en-US" sz="1200" dirty="0">
                <a:solidFill>
                  <a:srgbClr val="880000"/>
                </a:solidFill>
                <a:latin typeface="Menlo"/>
              </a:rPr>
              <a:t>Get standard date and time</a:t>
            </a:r>
            <a:r>
              <a:rPr lang="en-US" altLang="en-US" sz="1200" dirty="0">
                <a:solidFill>
                  <a:srgbClr val="313131"/>
                </a:solidFill>
                <a:latin typeface="Menlo"/>
              </a:rPr>
              <a:t> </a:t>
            </a:r>
            <a:endParaRPr lang="en-US" altLang="en-US" sz="1200" dirty="0" smtClean="0">
              <a:solidFill>
                <a:srgbClr val="313131"/>
              </a:solidFill>
              <a:latin typeface="Menlo"/>
            </a:endParaRPr>
          </a:p>
          <a:p>
            <a:r>
              <a:rPr lang="en-US" altLang="en-US" sz="1200" dirty="0" err="1" smtClean="0">
                <a:solidFill>
                  <a:srgbClr val="313131"/>
                </a:solidFill>
                <a:latin typeface="Menlo"/>
              </a:rPr>
              <a:t>java</a:t>
            </a:r>
            <a:r>
              <a:rPr lang="en-US" altLang="en-US" sz="1200" dirty="0" err="1" smtClean="0">
                <a:solidFill>
                  <a:srgbClr val="666600"/>
                </a:solidFill>
                <a:latin typeface="Menlo"/>
              </a:rPr>
              <a:t>.</a:t>
            </a:r>
            <a:r>
              <a:rPr lang="en-US" altLang="en-US" sz="1200" dirty="0" err="1" smtClean="0">
                <a:solidFill>
                  <a:srgbClr val="313131"/>
                </a:solidFill>
                <a:latin typeface="Menlo"/>
              </a:rPr>
              <a:t>util</a:t>
            </a:r>
            <a:r>
              <a:rPr lang="en-US" altLang="en-US" sz="1200" dirty="0" err="1" smtClean="0">
                <a:solidFill>
                  <a:srgbClr val="666600"/>
                </a:solidFill>
                <a:latin typeface="Menlo"/>
              </a:rPr>
              <a:t>.</a:t>
            </a:r>
            <a:r>
              <a:rPr lang="en-US" altLang="en-US" sz="1200" dirty="0" err="1" smtClean="0">
                <a:solidFill>
                  <a:srgbClr val="7F0055"/>
                </a:solidFill>
                <a:latin typeface="Menlo"/>
              </a:rPr>
              <a:t>Date</a:t>
            </a:r>
            <a:r>
              <a:rPr lang="en-US" altLang="en-US" sz="1200" dirty="0" smtClean="0">
                <a:solidFill>
                  <a:srgbClr val="313131"/>
                </a:solidFill>
                <a:latin typeface="Menlo"/>
              </a:rPr>
              <a:t> </a:t>
            </a:r>
            <a:r>
              <a:rPr lang="en-US" altLang="en-US" sz="1200" dirty="0" err="1">
                <a:solidFill>
                  <a:srgbClr val="313131"/>
                </a:solidFill>
                <a:latin typeface="Menlo"/>
              </a:rPr>
              <a:t>javaDate</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0088"/>
                </a:solidFill>
                <a:latin typeface="Menlo"/>
              </a:rPr>
              <a:t>new</a:t>
            </a:r>
            <a:r>
              <a:rPr lang="en-US" altLang="en-US" sz="1200" dirty="0">
                <a:solidFill>
                  <a:srgbClr val="313131"/>
                </a:solidFill>
                <a:latin typeface="Menlo"/>
              </a:rPr>
              <a:t> </a:t>
            </a:r>
            <a:r>
              <a:rPr lang="en-US" altLang="en-US" sz="1200" dirty="0" err="1">
                <a:solidFill>
                  <a:srgbClr val="313131"/>
                </a:solidFill>
                <a:latin typeface="Menlo"/>
              </a:rPr>
              <a:t>java</a:t>
            </a:r>
            <a:r>
              <a:rPr lang="en-US" altLang="en-US" sz="1200" dirty="0" err="1">
                <a:solidFill>
                  <a:srgbClr val="666600"/>
                </a:solidFill>
                <a:latin typeface="Menlo"/>
              </a:rPr>
              <a:t>.</a:t>
            </a:r>
            <a:r>
              <a:rPr lang="en-US" altLang="en-US" sz="1200" dirty="0" err="1">
                <a:solidFill>
                  <a:srgbClr val="313131"/>
                </a:solidFill>
                <a:latin typeface="Menlo"/>
              </a:rPr>
              <a:t>util</a:t>
            </a:r>
            <a:r>
              <a:rPr lang="en-US" altLang="en-US" sz="1200" dirty="0" err="1">
                <a:solidFill>
                  <a:srgbClr val="666600"/>
                </a:solidFill>
                <a:latin typeface="Menlo"/>
              </a:rPr>
              <a:t>.</a:t>
            </a:r>
            <a:r>
              <a:rPr lang="en-US" altLang="en-US" sz="1200" dirty="0" err="1">
                <a:solidFill>
                  <a:srgbClr val="7F0055"/>
                </a:solidFill>
                <a:latin typeface="Menlo"/>
              </a:rPr>
              <a:t>Date</a:t>
            </a:r>
            <a:r>
              <a:rPr lang="en-US" altLang="en-US" sz="1200" dirty="0">
                <a:solidFill>
                  <a:srgbClr val="666600"/>
                </a:solidFill>
                <a:latin typeface="Menlo"/>
              </a:rPr>
              <a:t>();</a:t>
            </a:r>
            <a:r>
              <a:rPr lang="en-US" altLang="en-US" sz="1200" dirty="0">
                <a:solidFill>
                  <a:srgbClr val="313131"/>
                </a:solidFill>
                <a:latin typeface="Menlo"/>
              </a:rPr>
              <a:t> </a:t>
            </a:r>
            <a:endParaRPr lang="en-US" altLang="en-US" sz="1200" dirty="0" smtClean="0">
              <a:solidFill>
                <a:srgbClr val="313131"/>
              </a:solidFill>
              <a:latin typeface="Menlo"/>
            </a:endParaRPr>
          </a:p>
          <a:p>
            <a:r>
              <a:rPr lang="en-US" altLang="en-US" sz="1200" dirty="0" smtClean="0">
                <a:solidFill>
                  <a:srgbClr val="000088"/>
                </a:solidFill>
                <a:latin typeface="Menlo"/>
              </a:rPr>
              <a:t>long</a:t>
            </a:r>
            <a:r>
              <a:rPr lang="en-US" altLang="en-US" sz="1200" dirty="0" smtClean="0">
                <a:solidFill>
                  <a:srgbClr val="313131"/>
                </a:solidFill>
                <a:latin typeface="Menlo"/>
              </a:rPr>
              <a:t> </a:t>
            </a:r>
            <a:r>
              <a:rPr lang="en-US" altLang="en-US" sz="1200" dirty="0" err="1">
                <a:solidFill>
                  <a:srgbClr val="313131"/>
                </a:solidFill>
                <a:latin typeface="Menlo"/>
              </a:rPr>
              <a:t>javaTime</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err="1">
                <a:solidFill>
                  <a:srgbClr val="313131"/>
                </a:solidFill>
                <a:latin typeface="Menlo"/>
              </a:rPr>
              <a:t>javaDate</a:t>
            </a:r>
            <a:r>
              <a:rPr lang="en-US" altLang="en-US" sz="1200" dirty="0" err="1">
                <a:solidFill>
                  <a:srgbClr val="666600"/>
                </a:solidFill>
                <a:latin typeface="Menlo"/>
              </a:rPr>
              <a:t>.</a:t>
            </a:r>
            <a:r>
              <a:rPr lang="en-US" altLang="en-US" sz="1200" dirty="0" err="1">
                <a:solidFill>
                  <a:srgbClr val="313131"/>
                </a:solidFill>
                <a:latin typeface="Menlo"/>
              </a:rPr>
              <a:t>getTime</a:t>
            </a:r>
            <a:r>
              <a:rPr lang="en-US" altLang="en-US" sz="1200" dirty="0" smtClean="0">
                <a:solidFill>
                  <a:srgbClr val="666600"/>
                </a:solidFill>
                <a:latin typeface="Menlo"/>
              </a:rPr>
              <a:t>();</a:t>
            </a:r>
          </a:p>
          <a:p>
            <a:endParaRPr lang="en-US" altLang="en-US" sz="1200" dirty="0" smtClean="0">
              <a:solidFill>
                <a:srgbClr val="666600"/>
              </a:solidFill>
              <a:latin typeface="Menlo"/>
            </a:endParaRPr>
          </a:p>
          <a:p>
            <a:endParaRPr lang="en-US" sz="1200" b="1" i="0" dirty="0" smtClean="0">
              <a:solidFill>
                <a:srgbClr val="666600"/>
              </a:solidFill>
              <a:effectLst/>
              <a:latin typeface="Menlo"/>
            </a:endParaRPr>
          </a:p>
          <a:p>
            <a:pPr marL="171450" indent="-171450">
              <a:buFont typeface="Wingdings" panose="05000000000000000000" pitchFamily="2" charset="2"/>
              <a:buChar char="§"/>
            </a:pPr>
            <a:r>
              <a:rPr lang="en-US" altLang="en-US" sz="1200" dirty="0">
                <a:solidFill>
                  <a:srgbClr val="880000"/>
                </a:solidFill>
                <a:latin typeface="Menlo"/>
              </a:rPr>
              <a:t>Get and display SQL DATE</a:t>
            </a:r>
            <a:r>
              <a:rPr lang="en-US" altLang="en-US" sz="1200" dirty="0">
                <a:solidFill>
                  <a:srgbClr val="313131"/>
                </a:solidFill>
                <a:latin typeface="Menlo"/>
              </a:rPr>
              <a:t> </a:t>
            </a:r>
            <a:endParaRPr lang="en-US" altLang="en-US" sz="1200" dirty="0" smtClean="0">
              <a:solidFill>
                <a:srgbClr val="313131"/>
              </a:solidFill>
              <a:latin typeface="Menlo"/>
            </a:endParaRPr>
          </a:p>
          <a:p>
            <a:r>
              <a:rPr lang="en-US" altLang="en-US" sz="1200" dirty="0" err="1" smtClean="0">
                <a:solidFill>
                  <a:srgbClr val="313131"/>
                </a:solidFill>
                <a:latin typeface="Menlo"/>
              </a:rPr>
              <a:t>java</a:t>
            </a:r>
            <a:r>
              <a:rPr lang="en-US" altLang="en-US" sz="1200" dirty="0" err="1" smtClean="0">
                <a:solidFill>
                  <a:srgbClr val="666600"/>
                </a:solidFill>
                <a:latin typeface="Menlo"/>
              </a:rPr>
              <a:t>.</a:t>
            </a:r>
            <a:r>
              <a:rPr lang="en-US" altLang="en-US" sz="1200" dirty="0" err="1" smtClean="0">
                <a:solidFill>
                  <a:srgbClr val="313131"/>
                </a:solidFill>
                <a:latin typeface="Menlo"/>
              </a:rPr>
              <a:t>sql</a:t>
            </a:r>
            <a:r>
              <a:rPr lang="en-US" altLang="en-US" sz="1200" dirty="0" err="1" smtClean="0">
                <a:solidFill>
                  <a:srgbClr val="666600"/>
                </a:solidFill>
                <a:latin typeface="Menlo"/>
              </a:rPr>
              <a:t>.</a:t>
            </a:r>
            <a:r>
              <a:rPr lang="en-US" altLang="en-US" sz="1200" dirty="0" err="1" smtClean="0">
                <a:solidFill>
                  <a:srgbClr val="7F0055"/>
                </a:solidFill>
                <a:latin typeface="Menlo"/>
              </a:rPr>
              <a:t>Date</a:t>
            </a:r>
            <a:r>
              <a:rPr lang="en-US" altLang="en-US" sz="1200" dirty="0" smtClean="0">
                <a:solidFill>
                  <a:srgbClr val="313131"/>
                </a:solidFill>
                <a:latin typeface="Menlo"/>
              </a:rPr>
              <a:t> </a:t>
            </a:r>
            <a:r>
              <a:rPr lang="en-US" altLang="en-US" sz="1200" dirty="0" err="1">
                <a:solidFill>
                  <a:srgbClr val="313131"/>
                </a:solidFill>
                <a:latin typeface="Menlo"/>
              </a:rPr>
              <a:t>sqlDate</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0088"/>
                </a:solidFill>
                <a:latin typeface="Menlo"/>
              </a:rPr>
              <a:t>new</a:t>
            </a:r>
            <a:r>
              <a:rPr lang="en-US" altLang="en-US" sz="1200" dirty="0">
                <a:solidFill>
                  <a:srgbClr val="313131"/>
                </a:solidFill>
                <a:latin typeface="Menlo"/>
              </a:rPr>
              <a:t> </a:t>
            </a:r>
            <a:r>
              <a:rPr lang="en-US" altLang="en-US" sz="1200" dirty="0" err="1">
                <a:solidFill>
                  <a:srgbClr val="313131"/>
                </a:solidFill>
                <a:latin typeface="Menlo"/>
              </a:rPr>
              <a:t>java</a:t>
            </a:r>
            <a:r>
              <a:rPr lang="en-US" altLang="en-US" sz="1200" dirty="0" err="1">
                <a:solidFill>
                  <a:srgbClr val="666600"/>
                </a:solidFill>
                <a:latin typeface="Menlo"/>
              </a:rPr>
              <a:t>.</a:t>
            </a:r>
            <a:r>
              <a:rPr lang="en-US" altLang="en-US" sz="1200" dirty="0" err="1">
                <a:solidFill>
                  <a:srgbClr val="313131"/>
                </a:solidFill>
                <a:latin typeface="Menlo"/>
              </a:rPr>
              <a:t>sql</a:t>
            </a:r>
            <a:r>
              <a:rPr lang="en-US" altLang="en-US" sz="1200" dirty="0" err="1">
                <a:solidFill>
                  <a:srgbClr val="666600"/>
                </a:solidFill>
                <a:latin typeface="Menlo"/>
              </a:rPr>
              <a:t>.</a:t>
            </a:r>
            <a:r>
              <a:rPr lang="en-US" altLang="en-US" sz="1200" dirty="0" err="1">
                <a:solidFill>
                  <a:srgbClr val="7F0055"/>
                </a:solidFill>
                <a:latin typeface="Menlo"/>
              </a:rPr>
              <a:t>Date</a:t>
            </a:r>
            <a:r>
              <a:rPr lang="en-US" altLang="en-US" sz="1200" dirty="0">
                <a:solidFill>
                  <a:srgbClr val="666600"/>
                </a:solidFill>
                <a:latin typeface="Menlo"/>
              </a:rPr>
              <a:t>(</a:t>
            </a:r>
            <a:r>
              <a:rPr lang="en-US" altLang="en-US" sz="1200" dirty="0" err="1">
                <a:solidFill>
                  <a:srgbClr val="313131"/>
                </a:solidFill>
                <a:latin typeface="Menlo"/>
              </a:rPr>
              <a:t>javaTime</a:t>
            </a:r>
            <a:r>
              <a:rPr lang="en-US" altLang="en-US" sz="1200" dirty="0">
                <a:solidFill>
                  <a:srgbClr val="666600"/>
                </a:solidFill>
                <a:latin typeface="Menlo"/>
              </a:rPr>
              <a:t>);</a:t>
            </a:r>
            <a:r>
              <a:rPr lang="en-US" altLang="en-US" sz="800" dirty="0"/>
              <a:t> </a:t>
            </a:r>
            <a:endParaRPr lang="en-US" altLang="en-US" sz="800" dirty="0" smtClean="0"/>
          </a:p>
          <a:p>
            <a:endParaRPr lang="en-US" altLang="en-US" sz="3200" dirty="0">
              <a:latin typeface="Arial" panose="020B0604020202020204" pitchFamily="34" charset="0"/>
            </a:endParaRPr>
          </a:p>
          <a:p>
            <a:pPr marL="171450" indent="-171450">
              <a:buFont typeface="Wingdings" panose="05000000000000000000" pitchFamily="2" charset="2"/>
              <a:buChar char="§"/>
            </a:pPr>
            <a:endParaRPr lang="en-US" sz="1200" b="1" i="0" dirty="0" smtClean="0">
              <a:solidFill>
                <a:srgbClr val="666600"/>
              </a:solidFill>
              <a:effectLst/>
              <a:latin typeface="Menlo"/>
            </a:endParaRPr>
          </a:p>
          <a:p>
            <a:pPr marL="171450" indent="-171450">
              <a:buFont typeface="Wingdings" panose="05000000000000000000" pitchFamily="2" charset="2"/>
              <a:buChar char="§"/>
            </a:pPr>
            <a:r>
              <a:rPr lang="en-US" altLang="en-US" sz="1200" dirty="0">
                <a:solidFill>
                  <a:srgbClr val="880000"/>
                </a:solidFill>
                <a:latin typeface="Menlo"/>
              </a:rPr>
              <a:t>Get and display SQL TIME</a:t>
            </a:r>
            <a:r>
              <a:rPr lang="en-US" altLang="en-US" sz="1200" dirty="0">
                <a:solidFill>
                  <a:srgbClr val="313131"/>
                </a:solidFill>
                <a:latin typeface="Menlo"/>
              </a:rPr>
              <a:t> </a:t>
            </a:r>
            <a:endParaRPr lang="en-US" altLang="en-US" sz="1200" dirty="0" smtClean="0">
              <a:solidFill>
                <a:srgbClr val="313131"/>
              </a:solidFill>
              <a:latin typeface="Menlo"/>
            </a:endParaRPr>
          </a:p>
          <a:p>
            <a:r>
              <a:rPr lang="en-US" altLang="en-US" sz="1200" dirty="0" err="1" smtClean="0">
                <a:solidFill>
                  <a:srgbClr val="313131"/>
                </a:solidFill>
                <a:latin typeface="Menlo"/>
              </a:rPr>
              <a:t>java</a:t>
            </a:r>
            <a:r>
              <a:rPr lang="en-US" altLang="en-US" sz="1200" dirty="0" err="1" smtClean="0">
                <a:solidFill>
                  <a:srgbClr val="666600"/>
                </a:solidFill>
                <a:latin typeface="Menlo"/>
              </a:rPr>
              <a:t>.</a:t>
            </a:r>
            <a:r>
              <a:rPr lang="en-US" altLang="en-US" sz="1200" dirty="0" err="1" smtClean="0">
                <a:solidFill>
                  <a:srgbClr val="313131"/>
                </a:solidFill>
                <a:latin typeface="Menlo"/>
              </a:rPr>
              <a:t>sql</a:t>
            </a:r>
            <a:r>
              <a:rPr lang="en-US" altLang="en-US" sz="1200" dirty="0" err="1" smtClean="0">
                <a:solidFill>
                  <a:srgbClr val="666600"/>
                </a:solidFill>
                <a:latin typeface="Menlo"/>
              </a:rPr>
              <a:t>.</a:t>
            </a:r>
            <a:r>
              <a:rPr lang="en-US" altLang="en-US" sz="1200" dirty="0" err="1" smtClean="0">
                <a:solidFill>
                  <a:srgbClr val="7F0055"/>
                </a:solidFill>
                <a:latin typeface="Menlo"/>
              </a:rPr>
              <a:t>Time</a:t>
            </a:r>
            <a:r>
              <a:rPr lang="en-US" altLang="en-US" sz="1200" dirty="0" smtClean="0">
                <a:solidFill>
                  <a:srgbClr val="313131"/>
                </a:solidFill>
                <a:latin typeface="Menlo"/>
              </a:rPr>
              <a:t> </a:t>
            </a:r>
            <a:r>
              <a:rPr lang="en-US" altLang="en-US" sz="1200" dirty="0" err="1">
                <a:solidFill>
                  <a:srgbClr val="313131"/>
                </a:solidFill>
                <a:latin typeface="Menlo"/>
              </a:rPr>
              <a:t>sqlTime</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a:solidFill>
                  <a:srgbClr val="000088"/>
                </a:solidFill>
                <a:latin typeface="Menlo"/>
              </a:rPr>
              <a:t>new</a:t>
            </a:r>
            <a:r>
              <a:rPr lang="en-US" altLang="en-US" sz="1200" dirty="0">
                <a:solidFill>
                  <a:srgbClr val="313131"/>
                </a:solidFill>
                <a:latin typeface="Menlo"/>
              </a:rPr>
              <a:t> </a:t>
            </a:r>
            <a:r>
              <a:rPr lang="en-US" altLang="en-US" sz="1200" dirty="0" err="1">
                <a:solidFill>
                  <a:srgbClr val="313131"/>
                </a:solidFill>
                <a:latin typeface="Menlo"/>
              </a:rPr>
              <a:t>java</a:t>
            </a:r>
            <a:r>
              <a:rPr lang="en-US" altLang="en-US" sz="1200" dirty="0" err="1">
                <a:solidFill>
                  <a:srgbClr val="666600"/>
                </a:solidFill>
                <a:latin typeface="Menlo"/>
              </a:rPr>
              <a:t>.</a:t>
            </a:r>
            <a:r>
              <a:rPr lang="en-US" altLang="en-US" sz="1200" dirty="0" err="1">
                <a:solidFill>
                  <a:srgbClr val="313131"/>
                </a:solidFill>
                <a:latin typeface="Menlo"/>
              </a:rPr>
              <a:t>sql</a:t>
            </a:r>
            <a:r>
              <a:rPr lang="en-US" altLang="en-US" sz="1200" dirty="0" err="1">
                <a:solidFill>
                  <a:srgbClr val="666600"/>
                </a:solidFill>
                <a:latin typeface="Menlo"/>
              </a:rPr>
              <a:t>.</a:t>
            </a:r>
            <a:r>
              <a:rPr lang="en-US" altLang="en-US" sz="1200" dirty="0" err="1">
                <a:solidFill>
                  <a:srgbClr val="7F0055"/>
                </a:solidFill>
                <a:latin typeface="Menlo"/>
              </a:rPr>
              <a:t>Time</a:t>
            </a:r>
            <a:r>
              <a:rPr lang="en-US" altLang="en-US" sz="1200" dirty="0">
                <a:solidFill>
                  <a:srgbClr val="666600"/>
                </a:solidFill>
                <a:latin typeface="Menlo"/>
              </a:rPr>
              <a:t>(</a:t>
            </a:r>
            <a:r>
              <a:rPr lang="en-US" altLang="en-US" sz="1200" dirty="0" err="1">
                <a:solidFill>
                  <a:srgbClr val="313131"/>
                </a:solidFill>
                <a:latin typeface="Menlo"/>
              </a:rPr>
              <a:t>javaTime</a:t>
            </a:r>
            <a:r>
              <a:rPr lang="en-US" altLang="en-US" sz="1200" dirty="0">
                <a:solidFill>
                  <a:srgbClr val="666600"/>
                </a:solidFill>
                <a:latin typeface="Menlo"/>
              </a:rPr>
              <a:t>);</a:t>
            </a:r>
            <a:r>
              <a:rPr lang="en-US" altLang="en-US" sz="800" dirty="0"/>
              <a:t> </a:t>
            </a:r>
            <a:endParaRPr lang="en-US" altLang="en-US" sz="800" dirty="0" smtClean="0"/>
          </a:p>
          <a:p>
            <a:endParaRPr lang="en-US" altLang="en-US" sz="3200" dirty="0">
              <a:latin typeface="Arial" panose="020B0604020202020204" pitchFamily="34" charset="0"/>
            </a:endParaRPr>
          </a:p>
          <a:p>
            <a:pPr marL="171450" indent="-171450">
              <a:buFont typeface="Wingdings" panose="05000000000000000000" pitchFamily="2" charset="2"/>
              <a:buChar char="§"/>
            </a:pPr>
            <a:endParaRPr lang="en-US" sz="1200" b="1" i="0" dirty="0" smtClean="0">
              <a:solidFill>
                <a:srgbClr val="666600"/>
              </a:solidFill>
              <a:effectLst/>
              <a:latin typeface="Menlo"/>
            </a:endParaRPr>
          </a:p>
          <a:p>
            <a:pPr marL="171450" indent="-171450">
              <a:buFont typeface="Wingdings" panose="05000000000000000000" pitchFamily="2" charset="2"/>
              <a:buChar char="§"/>
            </a:pPr>
            <a:r>
              <a:rPr lang="en-US" altLang="en-US" sz="1200" dirty="0">
                <a:solidFill>
                  <a:srgbClr val="880000"/>
                </a:solidFill>
                <a:latin typeface="Menlo"/>
              </a:rPr>
              <a:t>Get and display SQL TIMESTAMP</a:t>
            </a:r>
            <a:r>
              <a:rPr lang="en-US" altLang="en-US" sz="1200" dirty="0">
                <a:solidFill>
                  <a:srgbClr val="313131"/>
                </a:solidFill>
                <a:latin typeface="Menlo"/>
              </a:rPr>
              <a:t> </a:t>
            </a:r>
            <a:endParaRPr lang="en-US" altLang="en-US" sz="1200" dirty="0" smtClean="0">
              <a:solidFill>
                <a:srgbClr val="313131"/>
              </a:solidFill>
              <a:latin typeface="Menlo"/>
            </a:endParaRPr>
          </a:p>
          <a:p>
            <a:r>
              <a:rPr lang="en-US" altLang="en-US" sz="1200" dirty="0" err="1" smtClean="0">
                <a:solidFill>
                  <a:srgbClr val="313131"/>
                </a:solidFill>
                <a:latin typeface="Menlo"/>
              </a:rPr>
              <a:t>java</a:t>
            </a:r>
            <a:r>
              <a:rPr lang="en-US" altLang="en-US" sz="1200" dirty="0" err="1" smtClean="0">
                <a:solidFill>
                  <a:srgbClr val="666600"/>
                </a:solidFill>
                <a:latin typeface="Menlo"/>
              </a:rPr>
              <a:t>.</a:t>
            </a:r>
            <a:r>
              <a:rPr lang="en-US" altLang="en-US" sz="1200" dirty="0" err="1" smtClean="0">
                <a:solidFill>
                  <a:srgbClr val="313131"/>
                </a:solidFill>
                <a:latin typeface="Menlo"/>
              </a:rPr>
              <a:t>sql</a:t>
            </a:r>
            <a:r>
              <a:rPr lang="en-US" altLang="en-US" sz="1200" dirty="0" err="1" smtClean="0">
                <a:solidFill>
                  <a:srgbClr val="666600"/>
                </a:solidFill>
                <a:latin typeface="Menlo"/>
              </a:rPr>
              <a:t>.</a:t>
            </a:r>
            <a:r>
              <a:rPr lang="en-US" altLang="en-US" sz="1200" dirty="0" err="1" smtClean="0">
                <a:solidFill>
                  <a:srgbClr val="7F0055"/>
                </a:solidFill>
                <a:latin typeface="Menlo"/>
              </a:rPr>
              <a:t>Timestamp</a:t>
            </a:r>
            <a:r>
              <a:rPr lang="en-US" altLang="en-US" sz="1200" dirty="0" smtClean="0">
                <a:solidFill>
                  <a:srgbClr val="313131"/>
                </a:solidFill>
                <a:latin typeface="Menlo"/>
              </a:rPr>
              <a:t> </a:t>
            </a:r>
            <a:r>
              <a:rPr lang="en-US" altLang="en-US" sz="1200" dirty="0" err="1">
                <a:solidFill>
                  <a:srgbClr val="313131"/>
                </a:solidFill>
                <a:latin typeface="Menlo"/>
              </a:rPr>
              <a:t>sqlTimestamp</a:t>
            </a:r>
            <a:r>
              <a:rPr lang="en-US" altLang="en-US" sz="1200" dirty="0">
                <a:solidFill>
                  <a:srgbClr val="313131"/>
                </a:solidFill>
                <a:latin typeface="Menlo"/>
              </a:rPr>
              <a:t> </a:t>
            </a:r>
            <a:r>
              <a:rPr lang="en-US" altLang="en-US" sz="1200" dirty="0">
                <a:solidFill>
                  <a:srgbClr val="666600"/>
                </a:solidFill>
                <a:latin typeface="Menlo"/>
              </a:rPr>
              <a:t>=</a:t>
            </a:r>
            <a:r>
              <a:rPr lang="en-US" altLang="en-US" sz="1200" dirty="0">
                <a:solidFill>
                  <a:srgbClr val="313131"/>
                </a:solidFill>
                <a:latin typeface="Menlo"/>
              </a:rPr>
              <a:t> </a:t>
            </a:r>
            <a:r>
              <a:rPr lang="en-US" altLang="en-US" sz="1200" dirty="0" err="1" smtClean="0">
                <a:solidFill>
                  <a:srgbClr val="000088"/>
                </a:solidFill>
                <a:latin typeface="Menlo"/>
              </a:rPr>
              <a:t>new</a:t>
            </a:r>
            <a:r>
              <a:rPr lang="en-US" altLang="en-US" sz="1200" dirty="0" err="1" smtClean="0">
                <a:solidFill>
                  <a:srgbClr val="313131"/>
                </a:solidFill>
                <a:latin typeface="Menlo"/>
              </a:rPr>
              <a:t>java</a:t>
            </a:r>
            <a:r>
              <a:rPr lang="en-US" altLang="en-US" sz="1200" dirty="0" err="1" smtClean="0">
                <a:solidFill>
                  <a:srgbClr val="666600"/>
                </a:solidFill>
                <a:latin typeface="Menlo"/>
              </a:rPr>
              <a:t>.</a:t>
            </a:r>
            <a:r>
              <a:rPr lang="en-US" altLang="en-US" sz="1200" dirty="0" err="1" smtClean="0">
                <a:solidFill>
                  <a:srgbClr val="313131"/>
                </a:solidFill>
                <a:latin typeface="Menlo"/>
              </a:rPr>
              <a:t>sql</a:t>
            </a:r>
            <a:r>
              <a:rPr lang="en-US" altLang="en-US" sz="1200" dirty="0" err="1" smtClean="0">
                <a:solidFill>
                  <a:srgbClr val="666600"/>
                </a:solidFill>
                <a:latin typeface="Menlo"/>
              </a:rPr>
              <a:t>.</a:t>
            </a:r>
            <a:r>
              <a:rPr lang="en-US" altLang="en-US" sz="1200" dirty="0" err="1" smtClean="0">
                <a:solidFill>
                  <a:srgbClr val="7F0055"/>
                </a:solidFill>
                <a:latin typeface="Menlo"/>
              </a:rPr>
              <a:t>Timestamp</a:t>
            </a:r>
            <a:r>
              <a:rPr lang="en-US" altLang="en-US" sz="1200" dirty="0" smtClean="0">
                <a:solidFill>
                  <a:srgbClr val="666600"/>
                </a:solidFill>
                <a:latin typeface="Menlo"/>
              </a:rPr>
              <a:t>(</a:t>
            </a:r>
            <a:r>
              <a:rPr lang="en-US" altLang="en-US" sz="1200" dirty="0" err="1" smtClean="0">
                <a:solidFill>
                  <a:srgbClr val="313131"/>
                </a:solidFill>
                <a:latin typeface="Menlo"/>
              </a:rPr>
              <a:t>javaTime</a:t>
            </a:r>
            <a:r>
              <a:rPr lang="en-US" altLang="en-US" sz="1200" dirty="0">
                <a:solidFill>
                  <a:srgbClr val="666600"/>
                </a:solidFill>
                <a:latin typeface="Menlo"/>
              </a:rPr>
              <a:t>);</a:t>
            </a:r>
            <a:r>
              <a:rPr lang="en-US" altLang="en-US" sz="800" dirty="0"/>
              <a:t> </a:t>
            </a:r>
            <a:endParaRPr lang="en-US" altLang="en-US" sz="3200" dirty="0">
              <a:latin typeface="Arial" panose="020B0604020202020204" pitchFamily="34" charset="0"/>
            </a:endParaRPr>
          </a:p>
          <a:p>
            <a:endParaRPr lang="en-US" sz="1200" b="1" dirty="0">
              <a:solidFill>
                <a:srgbClr val="666600"/>
              </a:solidFill>
              <a:latin typeface="Menlo"/>
            </a:endParaRPr>
          </a:p>
          <a:p>
            <a:endParaRPr lang="en-US" sz="1200" b="1" i="0" dirty="0">
              <a:solidFill>
                <a:srgbClr val="666600"/>
              </a:solidFill>
              <a:effectLst/>
              <a:latin typeface="Menlo"/>
            </a:endParaRPr>
          </a:p>
          <a:p>
            <a:pPr marL="171450" indent="-171450">
              <a:buFont typeface="Wingdings" panose="05000000000000000000" pitchFamily="2" charset="2"/>
              <a:buChar char="§"/>
            </a:pPr>
            <a:endParaRPr lang="en-US" sz="1200" b="1" i="0" dirty="0">
              <a:solidFill>
                <a:srgbClr val="121214"/>
              </a:solidFill>
              <a:effectLst/>
            </a:endParaRPr>
          </a:p>
        </p:txBody>
      </p:sp>
      <p:grpSp>
        <p:nvGrpSpPr>
          <p:cNvPr id="13" name="Group 12"/>
          <p:cNvGrpSpPr>
            <a:grpSpLocks noChangeAspect="1"/>
          </p:cNvGrpSpPr>
          <p:nvPr/>
        </p:nvGrpSpPr>
        <p:grpSpPr>
          <a:xfrm>
            <a:off x="8343900" y="351620"/>
            <a:ext cx="407194" cy="395288"/>
            <a:chOff x="5822950" y="3163888"/>
            <a:chExt cx="542925" cy="527050"/>
          </a:xfrm>
        </p:grpSpPr>
        <p:sp>
          <p:nvSpPr>
            <p:cNvPr id="14"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5"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70730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88139"/>
            <a:ext cx="8227338" cy="4083862"/>
          </a:xfrm>
        </p:spPr>
        <p:txBody>
          <a:bodyPr>
            <a:normAutofit/>
          </a:bodyPr>
          <a:lstStyle/>
          <a:p>
            <a:pPr marL="0" indent="0">
              <a:buNone/>
            </a:pPr>
            <a:r>
              <a:rPr lang="en-US" sz="1200" b="1" dirty="0" smtClean="0">
                <a:latin typeface="+mj-lt"/>
              </a:rPr>
              <a:t>JAVA RESULTSETMETADATA INTERFACE</a:t>
            </a:r>
          </a:p>
          <a:p>
            <a:pPr algn="just"/>
            <a:r>
              <a:rPr lang="en-US" sz="1200" dirty="0" smtClean="0"/>
              <a:t>The </a:t>
            </a:r>
            <a:r>
              <a:rPr lang="en-US" sz="1200" dirty="0"/>
              <a:t>metadata means data about data i.e. we can get further information from the data.</a:t>
            </a:r>
          </a:p>
          <a:p>
            <a:pPr algn="just"/>
            <a:r>
              <a:rPr lang="en-US" sz="1200" dirty="0"/>
              <a:t>If you have to get metadata of a table like total number of column, column name, column type etc. , </a:t>
            </a:r>
            <a:r>
              <a:rPr lang="en-US" sz="1200" dirty="0" err="1"/>
              <a:t>ResultSetMetaData</a:t>
            </a:r>
            <a:r>
              <a:rPr lang="en-US" sz="1200" dirty="0"/>
              <a:t> interface is useful because it provides methods to get metadata from the </a:t>
            </a:r>
            <a:r>
              <a:rPr lang="en-US" sz="1200" dirty="0" err="1"/>
              <a:t>ResultSet</a:t>
            </a:r>
            <a:r>
              <a:rPr lang="en-US" sz="1200" dirty="0"/>
              <a:t> object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21</a:t>
            </a:fld>
            <a:endParaRPr lang="en-US">
              <a:solidFill>
                <a:srgbClr val="617D78"/>
              </a:solidFill>
            </a:endParaRPr>
          </a:p>
        </p:txBody>
      </p:sp>
      <p:grpSp>
        <p:nvGrpSpPr>
          <p:cNvPr id="11" name="Group 10"/>
          <p:cNvGrpSpPr>
            <a:grpSpLocks noChangeAspect="1"/>
          </p:cNvGrpSpPr>
          <p:nvPr/>
        </p:nvGrpSpPr>
        <p:grpSpPr>
          <a:xfrm>
            <a:off x="8343900" y="378916"/>
            <a:ext cx="407194" cy="395288"/>
            <a:chOff x="5822950" y="3163888"/>
            <a:chExt cx="542925" cy="527050"/>
          </a:xfrm>
        </p:grpSpPr>
        <p:sp>
          <p:nvSpPr>
            <p:cNvPr id="12"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3"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89" y="1553036"/>
            <a:ext cx="8519160" cy="1844040"/>
          </a:xfrm>
          <a:prstGeom prst="rect">
            <a:avLst/>
          </a:prstGeom>
        </p:spPr>
      </p:pic>
      <p:sp>
        <p:nvSpPr>
          <p:cNvPr id="3" name="Rectangle 2"/>
          <p:cNvSpPr/>
          <p:nvPr/>
        </p:nvSpPr>
        <p:spPr>
          <a:xfrm>
            <a:off x="259437" y="3621544"/>
            <a:ext cx="8227338" cy="830997"/>
          </a:xfrm>
          <a:prstGeom prst="rect">
            <a:avLst/>
          </a:prstGeom>
        </p:spPr>
        <p:txBody>
          <a:bodyPr wrap="square">
            <a:spAutoFit/>
          </a:bodyPr>
          <a:lstStyle/>
          <a:p>
            <a:pPr algn="just"/>
            <a:r>
              <a:rPr lang="en-US" sz="1200" b="1" dirty="0" smtClean="0">
                <a:latin typeface="+mj-lt"/>
              </a:rPr>
              <a:t>JAVA DATABASEMETADATA INTERFACE</a:t>
            </a:r>
          </a:p>
          <a:p>
            <a:pPr algn="just"/>
            <a:endParaRPr lang="en-US" sz="1200" b="1" dirty="0" smtClean="0">
              <a:latin typeface="+mj-lt"/>
            </a:endParaRPr>
          </a:p>
          <a:p>
            <a:pPr algn="just"/>
            <a:r>
              <a:rPr lang="en-US" sz="1200" dirty="0" err="1" smtClean="0">
                <a:solidFill>
                  <a:srgbClr val="000000"/>
                </a:solidFill>
              </a:rPr>
              <a:t>DatabaseMetaData</a:t>
            </a:r>
            <a:r>
              <a:rPr lang="en-US" sz="1200" dirty="0" smtClean="0">
                <a:solidFill>
                  <a:srgbClr val="000000"/>
                </a:solidFill>
              </a:rPr>
              <a:t> </a:t>
            </a:r>
            <a:r>
              <a:rPr lang="en-US" sz="1200" dirty="0">
                <a:solidFill>
                  <a:srgbClr val="000000"/>
                </a:solidFill>
              </a:rPr>
              <a:t>interface provides methods to get meta data of a database such as database product name, database product version, driver name, name of total number of tables, name of total number of views etc.</a:t>
            </a:r>
            <a:endParaRPr lang="en-US" sz="1200" b="0" i="0" dirty="0">
              <a:solidFill>
                <a:srgbClr val="000000"/>
              </a:solidFill>
              <a:effectLst/>
            </a:endParaRPr>
          </a:p>
        </p:txBody>
      </p:sp>
    </p:spTree>
    <p:extLst>
      <p:ext uri="{BB962C8B-B14F-4D97-AF65-F5344CB8AC3E}">
        <p14:creationId xmlns:p14="http://schemas.microsoft.com/office/powerpoint/2010/main" val="395210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18783" y="702692"/>
            <a:ext cx="8227338" cy="838771"/>
          </a:xfrm>
        </p:spPr>
        <p:txBody>
          <a:bodyPr>
            <a:normAutofit fontScale="92500" lnSpcReduction="20000"/>
          </a:bodyPr>
          <a:lstStyle/>
          <a:p>
            <a:pPr marL="0" indent="0">
              <a:buNone/>
            </a:pPr>
            <a:r>
              <a:rPr lang="en-US" sz="1200" b="1" dirty="0" smtClean="0">
                <a:latin typeface="+mj-lt"/>
              </a:rPr>
              <a:t>STORE IMAGE or FILES IN DATABASE</a:t>
            </a:r>
          </a:p>
          <a:p>
            <a:pPr>
              <a:buFont typeface="Arial" panose="020B0604020202020204" pitchFamily="34" charset="0"/>
              <a:buChar char="•"/>
            </a:pPr>
            <a:r>
              <a:rPr lang="en-US" sz="1200" dirty="0" smtClean="0"/>
              <a:t>You </a:t>
            </a:r>
            <a:r>
              <a:rPr lang="en-US" sz="1200" dirty="0"/>
              <a:t>can store images </a:t>
            </a:r>
            <a:r>
              <a:rPr lang="en-US" sz="1200" dirty="0" smtClean="0"/>
              <a:t>and Files in </a:t>
            </a:r>
            <a:r>
              <a:rPr lang="en-US" sz="1200" dirty="0"/>
              <a:t>the database in java by the help of </a:t>
            </a:r>
            <a:r>
              <a:rPr lang="en-US" sz="1200" b="1" dirty="0" err="1"/>
              <a:t>PreparedStatement</a:t>
            </a:r>
            <a:r>
              <a:rPr lang="en-US" sz="1200" dirty="0"/>
              <a:t> interface</a:t>
            </a:r>
            <a:r>
              <a:rPr lang="en-US" sz="1200" dirty="0" smtClean="0"/>
              <a:t>.</a:t>
            </a:r>
          </a:p>
          <a:p>
            <a:pPr>
              <a:buFont typeface="Arial" panose="020B0604020202020204" pitchFamily="34" charset="0"/>
              <a:buChar char="•"/>
            </a:pPr>
            <a:endParaRPr lang="en-US" sz="1200" dirty="0"/>
          </a:p>
          <a:p>
            <a:pPr>
              <a:buFont typeface="Arial" panose="020B0604020202020204" pitchFamily="34" charset="0"/>
              <a:buChar char="•"/>
            </a:pPr>
            <a:r>
              <a:rPr lang="en-US" sz="1200" dirty="0"/>
              <a:t>The </a:t>
            </a:r>
            <a:r>
              <a:rPr lang="en-US" sz="1200" b="1" dirty="0" err="1"/>
              <a:t>setBinaryStream</a:t>
            </a:r>
            <a:r>
              <a:rPr lang="en-US" sz="1200" b="1" dirty="0"/>
              <a:t>()</a:t>
            </a:r>
            <a:r>
              <a:rPr lang="en-US" sz="1200" dirty="0"/>
              <a:t> method of </a:t>
            </a:r>
            <a:r>
              <a:rPr lang="en-US" sz="1200" dirty="0" err="1"/>
              <a:t>PreparedStatement</a:t>
            </a:r>
            <a:r>
              <a:rPr lang="en-US" sz="1200" dirty="0"/>
              <a:t> is used to set Binary information into the </a:t>
            </a:r>
            <a:r>
              <a:rPr lang="en-US" sz="1200" dirty="0" err="1"/>
              <a:t>parameterIndex</a:t>
            </a:r>
            <a:r>
              <a:rPr lang="en-US" sz="1200" dirty="0"/>
              <a:t>.</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22</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2" name="Rectangle 1"/>
          <p:cNvSpPr/>
          <p:nvPr/>
        </p:nvSpPr>
        <p:spPr>
          <a:xfrm>
            <a:off x="271505" y="2551835"/>
            <a:ext cx="8273015" cy="1384995"/>
          </a:xfrm>
          <a:prstGeom prst="rect">
            <a:avLst/>
          </a:prstGeom>
        </p:spPr>
        <p:txBody>
          <a:bodyPr wrap="square">
            <a:spAutoFit/>
          </a:bodyPr>
          <a:lstStyle/>
          <a:p>
            <a:pPr algn="just"/>
            <a:r>
              <a:rPr lang="en-US" sz="1200" b="1" dirty="0" smtClean="0">
                <a:latin typeface="+mj-lt"/>
              </a:rPr>
              <a:t>RETRIEVE IMAGE FROM DATABASE</a:t>
            </a:r>
          </a:p>
          <a:p>
            <a:pPr algn="just"/>
            <a:endParaRPr lang="en-US" sz="1200" b="1" dirty="0" smtClean="0">
              <a:latin typeface="+mj-lt"/>
            </a:endParaRPr>
          </a:p>
          <a:p>
            <a:pPr marL="171450" indent="-171450" algn="just">
              <a:buFont typeface="Arial" panose="020B0604020202020204" pitchFamily="34" charset="0"/>
              <a:buChar char="•"/>
            </a:pPr>
            <a:r>
              <a:rPr lang="en-US" sz="1200" dirty="0" smtClean="0">
                <a:solidFill>
                  <a:srgbClr val="000000"/>
                </a:solidFill>
              </a:rPr>
              <a:t>By </a:t>
            </a:r>
            <a:r>
              <a:rPr lang="en-US" sz="1200" dirty="0">
                <a:solidFill>
                  <a:srgbClr val="000000"/>
                </a:solidFill>
              </a:rPr>
              <a:t>the help of </a:t>
            </a:r>
            <a:r>
              <a:rPr lang="en-US" sz="1200" b="1" dirty="0" err="1">
                <a:solidFill>
                  <a:srgbClr val="000000"/>
                </a:solidFill>
              </a:rPr>
              <a:t>PreparedStatement</a:t>
            </a:r>
            <a:r>
              <a:rPr lang="en-US" sz="1200" dirty="0">
                <a:solidFill>
                  <a:srgbClr val="000000"/>
                </a:solidFill>
              </a:rPr>
              <a:t> we can retrieve and store the image in the database</a:t>
            </a:r>
            <a:r>
              <a:rPr lang="en-US" sz="1200" dirty="0" smtClean="0">
                <a:solidFill>
                  <a:srgbClr val="000000"/>
                </a:solidFill>
              </a:rPr>
              <a:t>.</a:t>
            </a:r>
          </a:p>
          <a:p>
            <a:pPr marL="171450" indent="-171450" algn="just">
              <a:buFont typeface="Arial" panose="020B0604020202020204" pitchFamily="34" charset="0"/>
              <a:buChar char="•"/>
            </a:pPr>
            <a:endParaRPr lang="en-US" sz="1200" dirty="0">
              <a:solidFill>
                <a:srgbClr val="000000"/>
              </a:solidFill>
            </a:endParaRPr>
          </a:p>
          <a:p>
            <a:pPr marL="171450" indent="-171450" algn="just">
              <a:buFont typeface="Arial" panose="020B0604020202020204" pitchFamily="34" charset="0"/>
              <a:buChar char="•"/>
            </a:pPr>
            <a:r>
              <a:rPr lang="en-US" sz="1200" dirty="0">
                <a:solidFill>
                  <a:srgbClr val="000000"/>
                </a:solidFill>
              </a:rPr>
              <a:t>The </a:t>
            </a:r>
            <a:r>
              <a:rPr lang="en-US" sz="1200" b="1" dirty="0" err="1">
                <a:solidFill>
                  <a:srgbClr val="000000"/>
                </a:solidFill>
              </a:rPr>
              <a:t>getBlob</a:t>
            </a:r>
            <a:r>
              <a:rPr lang="en-US" sz="1200" b="1" dirty="0">
                <a:solidFill>
                  <a:srgbClr val="000000"/>
                </a:solidFill>
              </a:rPr>
              <a:t>()</a:t>
            </a:r>
            <a:r>
              <a:rPr lang="en-US" sz="1200" dirty="0">
                <a:solidFill>
                  <a:srgbClr val="000000"/>
                </a:solidFill>
              </a:rPr>
              <a:t> method of </a:t>
            </a:r>
            <a:r>
              <a:rPr lang="en-US" sz="1200" dirty="0" err="1">
                <a:solidFill>
                  <a:srgbClr val="000000"/>
                </a:solidFill>
              </a:rPr>
              <a:t>PreparedStatement</a:t>
            </a:r>
            <a:r>
              <a:rPr lang="en-US" sz="1200" dirty="0">
                <a:solidFill>
                  <a:srgbClr val="000000"/>
                </a:solidFill>
              </a:rPr>
              <a:t> is used to get Binary information, it returns the instance of Blob. After calling the </a:t>
            </a:r>
            <a:r>
              <a:rPr lang="en-US" sz="1200" b="1" dirty="0" err="1">
                <a:solidFill>
                  <a:srgbClr val="000000"/>
                </a:solidFill>
              </a:rPr>
              <a:t>getBytes</a:t>
            </a:r>
            <a:r>
              <a:rPr lang="en-US" sz="1200" b="1" dirty="0">
                <a:solidFill>
                  <a:srgbClr val="000000"/>
                </a:solidFill>
              </a:rPr>
              <a:t>()</a:t>
            </a:r>
            <a:r>
              <a:rPr lang="en-US" sz="1200" dirty="0">
                <a:solidFill>
                  <a:srgbClr val="000000"/>
                </a:solidFill>
              </a:rPr>
              <a:t> method on the blob object, we can get the array of binary information that can be written into the image file.</a:t>
            </a:r>
            <a:endParaRPr lang="en-US" sz="1200" b="0" i="0" dirty="0">
              <a:solidFill>
                <a:srgbClr val="000000"/>
              </a:solidFill>
              <a:effectLst/>
            </a:endParaRPr>
          </a:p>
        </p:txBody>
      </p:sp>
    </p:spTree>
    <p:extLst>
      <p:ext uri="{BB962C8B-B14F-4D97-AF65-F5344CB8AC3E}">
        <p14:creationId xmlns:p14="http://schemas.microsoft.com/office/powerpoint/2010/main" val="140792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9437" y="378916"/>
            <a:ext cx="8227338" cy="4049486"/>
          </a:xfrm>
        </p:spPr>
        <p:txBody>
          <a:bodyPr>
            <a:normAutofit/>
          </a:bodyPr>
          <a:lstStyle/>
          <a:p>
            <a:pPr marL="0" indent="0">
              <a:buNone/>
            </a:pPr>
            <a:r>
              <a:rPr lang="en-US" sz="1200" b="1" dirty="0" smtClean="0">
                <a:latin typeface="+mj-lt"/>
              </a:rPr>
              <a:t>TRANSACTION MANAGEMENT IN JDBC</a:t>
            </a:r>
          </a:p>
          <a:p>
            <a:pPr>
              <a:buFont typeface="Arial" panose="020B0604020202020204" pitchFamily="34" charset="0"/>
              <a:buChar char="•"/>
            </a:pPr>
            <a:r>
              <a:rPr lang="en-US" sz="1200" dirty="0" smtClean="0"/>
              <a:t>Transaction </a:t>
            </a:r>
            <a:r>
              <a:rPr lang="en-US" sz="1200" dirty="0"/>
              <a:t>represents </a:t>
            </a:r>
            <a:r>
              <a:rPr lang="en-US" sz="1200" b="1" dirty="0"/>
              <a:t>a single unit of work</a:t>
            </a:r>
            <a:r>
              <a:rPr lang="en-US" sz="1200" dirty="0"/>
              <a:t>.</a:t>
            </a:r>
          </a:p>
          <a:p>
            <a:pPr>
              <a:buFont typeface="Arial" panose="020B0604020202020204" pitchFamily="34" charset="0"/>
              <a:buChar char="•"/>
            </a:pPr>
            <a:r>
              <a:rPr lang="en-US" sz="1200" dirty="0"/>
              <a:t>The ACID properties describes the transaction management well. ACID stands for Atomicity, Consistency, isolation and durability</a:t>
            </a:r>
            <a:r>
              <a:rPr lang="en-US" sz="1200" dirty="0" smtClean="0"/>
              <a:t>.</a:t>
            </a:r>
            <a:endParaRPr lang="en-US" sz="1200" dirty="0"/>
          </a:p>
          <a:p>
            <a:pPr>
              <a:buFont typeface="Wingdings" panose="05000000000000000000" pitchFamily="2" charset="2"/>
              <a:buChar char="Ø"/>
            </a:pPr>
            <a:r>
              <a:rPr lang="en-US" sz="1200" b="1" dirty="0"/>
              <a:t>Atomicity</a:t>
            </a:r>
            <a:r>
              <a:rPr lang="en-US" sz="1200" dirty="0"/>
              <a:t> means either all successful or none.</a:t>
            </a:r>
          </a:p>
          <a:p>
            <a:pPr>
              <a:buFont typeface="Wingdings" panose="05000000000000000000" pitchFamily="2" charset="2"/>
              <a:buChar char="Ø"/>
            </a:pPr>
            <a:r>
              <a:rPr lang="en-US" sz="1200" b="1" dirty="0"/>
              <a:t>Consistency</a:t>
            </a:r>
            <a:r>
              <a:rPr lang="en-US" sz="1200" dirty="0"/>
              <a:t> ensures bringing the database from one </a:t>
            </a:r>
            <a:r>
              <a:rPr lang="en-US" sz="1200" dirty="0" smtClean="0"/>
              <a:t>consistent(Standard) </a:t>
            </a:r>
            <a:r>
              <a:rPr lang="en-US" sz="1200" dirty="0"/>
              <a:t>state to another consistent state.</a:t>
            </a:r>
          </a:p>
          <a:p>
            <a:pPr>
              <a:buFont typeface="Wingdings" panose="05000000000000000000" pitchFamily="2" charset="2"/>
              <a:buChar char="Ø"/>
            </a:pPr>
            <a:r>
              <a:rPr lang="en-US" sz="1200" b="1" dirty="0"/>
              <a:t>Isolation</a:t>
            </a:r>
            <a:r>
              <a:rPr lang="en-US" sz="1200" dirty="0"/>
              <a:t> ensures that transaction is </a:t>
            </a:r>
            <a:r>
              <a:rPr lang="en-US" sz="1200" dirty="0" smtClean="0"/>
              <a:t>separated </a:t>
            </a:r>
            <a:r>
              <a:rPr lang="en-US" sz="1200" dirty="0"/>
              <a:t>from other transaction.</a:t>
            </a:r>
          </a:p>
          <a:p>
            <a:pPr>
              <a:buFont typeface="Wingdings" panose="05000000000000000000" pitchFamily="2" charset="2"/>
              <a:buChar char="Ø"/>
            </a:pPr>
            <a:r>
              <a:rPr lang="en-US" sz="1200" b="1" dirty="0"/>
              <a:t>Durability</a:t>
            </a:r>
            <a:r>
              <a:rPr lang="en-US" sz="1200" dirty="0"/>
              <a:t> means once a transaction has been committed, it will remain so, even in the event of errors, power loss etc.</a:t>
            </a:r>
          </a:p>
          <a:p>
            <a:pPr marL="0" indent="0">
              <a:buNone/>
            </a:pPr>
            <a:r>
              <a:rPr lang="en-US" sz="1200" dirty="0"/>
              <a:t>Advantage</a:t>
            </a:r>
            <a:r>
              <a:rPr lang="en-US" sz="1200" b="1" dirty="0"/>
              <a:t> </a:t>
            </a:r>
            <a:r>
              <a:rPr lang="en-US" sz="1200" b="1" dirty="0" smtClean="0"/>
              <a:t>:  Fast </a:t>
            </a:r>
            <a:r>
              <a:rPr lang="en-US" sz="1200" b="1" dirty="0"/>
              <a:t>performance</a:t>
            </a:r>
            <a:r>
              <a:rPr lang="en-US" sz="1200" dirty="0"/>
              <a:t> It makes the performance fast because database is hit at the time of commit.</a:t>
            </a:r>
          </a:p>
          <a:p>
            <a:pPr marL="0" indent="0">
              <a:buNone/>
            </a:pPr>
            <a:r>
              <a:rPr lang="en-US" sz="1200" dirty="0"/>
              <a:t/>
            </a:r>
            <a:br>
              <a:rPr lang="en-US" sz="1200" dirty="0"/>
            </a:br>
            <a:r>
              <a:rPr lang="en-US" sz="1200" dirty="0"/>
              <a:t/>
            </a:r>
            <a:br>
              <a:rPr lang="en-US" sz="1200" dirty="0"/>
            </a:br>
            <a:endParaRPr lang="en-US" sz="1200" dirty="0" smtClean="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23</a:t>
            </a:fld>
            <a:endParaRPr lang="en-US">
              <a:solidFill>
                <a:srgbClr val="617D78"/>
              </a:solidFill>
            </a:endParaRPr>
          </a:p>
        </p:txBody>
      </p:sp>
      <p:grpSp>
        <p:nvGrpSpPr>
          <p:cNvPr id="7" name="Group 6"/>
          <p:cNvGrpSpPr>
            <a:grpSpLocks noChangeAspect="1"/>
          </p:cNvGrpSpPr>
          <p:nvPr/>
        </p:nvGrpSpPr>
        <p:grpSpPr>
          <a:xfrm>
            <a:off x="8343900"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37" y="2889121"/>
            <a:ext cx="3094765" cy="172110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862" y="3038954"/>
            <a:ext cx="5323636" cy="1448979"/>
          </a:xfrm>
          <a:prstGeom prst="rect">
            <a:avLst/>
          </a:prstGeom>
        </p:spPr>
      </p:pic>
    </p:spTree>
    <p:extLst>
      <p:ext uri="{BB962C8B-B14F-4D97-AF65-F5344CB8AC3E}">
        <p14:creationId xmlns:p14="http://schemas.microsoft.com/office/powerpoint/2010/main" val="335505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38836" y="378916"/>
            <a:ext cx="8775510" cy="4234796"/>
          </a:xfrm>
        </p:spPr>
        <p:txBody>
          <a:bodyPr/>
          <a:lstStyle/>
          <a:p>
            <a:pPr algn="just">
              <a:buFont typeface="Wingdings" panose="05000000000000000000" pitchFamily="2" charset="2"/>
              <a:buChar char="§"/>
            </a:pPr>
            <a:r>
              <a:rPr lang="en-US" sz="1200" b="1" dirty="0" smtClean="0"/>
              <a:t>EXCEPTION HANDLING</a:t>
            </a:r>
            <a:r>
              <a:rPr lang="en-US" sz="1200" dirty="0" smtClean="0"/>
              <a:t> </a:t>
            </a:r>
            <a:r>
              <a:rPr lang="en-US" dirty="0" smtClean="0"/>
              <a:t>allows </a:t>
            </a:r>
            <a:r>
              <a:rPr lang="en-US" dirty="0"/>
              <a:t>you to handle exceptional conditions such as program-defined errors in a controlled fashion.</a:t>
            </a:r>
          </a:p>
          <a:p>
            <a:pPr algn="just">
              <a:buFont typeface="Wingdings" panose="05000000000000000000" pitchFamily="2" charset="2"/>
              <a:buChar char="§"/>
            </a:pPr>
            <a:r>
              <a:rPr lang="en-US" dirty="0"/>
              <a:t>When an exception condition occurs, an exception is thrown. The term thrown means that current program execution stops, and the control is redirected to the nearest applicable catch clause. If no applicable catch clause exists, then the program's execution ends.</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b="1" dirty="0" err="1" smtClean="0"/>
              <a:t>SQLException</a:t>
            </a:r>
            <a:r>
              <a:rPr lang="en-US" b="1" dirty="0" smtClean="0"/>
              <a:t> </a:t>
            </a:r>
            <a:r>
              <a:rPr lang="en-US" b="1" dirty="0"/>
              <a:t>Methods</a:t>
            </a:r>
          </a:p>
          <a:p>
            <a:pPr algn="just">
              <a:buFont typeface="Wingdings" panose="05000000000000000000" pitchFamily="2" charset="2"/>
              <a:buChar char="§"/>
            </a:pPr>
            <a:endParaRPr lang="en-US"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24</a:t>
            </a:fld>
            <a:endParaRPr lang="en-US">
              <a:solidFill>
                <a:srgbClr val="617D78"/>
              </a:solidFill>
            </a:endParaRPr>
          </a:p>
        </p:txBody>
      </p:sp>
      <p:grpSp>
        <p:nvGrpSpPr>
          <p:cNvPr id="7" name="Group 6"/>
          <p:cNvGrpSpPr>
            <a:grpSpLocks noChangeAspect="1"/>
          </p:cNvGrpSpPr>
          <p:nvPr/>
        </p:nvGrpSpPr>
        <p:grpSpPr>
          <a:xfrm>
            <a:off x="8686800" y="0"/>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796" y="1290937"/>
            <a:ext cx="4703809" cy="3532215"/>
          </a:xfrm>
          <a:prstGeom prst="rect">
            <a:avLst/>
          </a:prstGeom>
        </p:spPr>
      </p:pic>
    </p:spTree>
    <p:extLst>
      <p:ext uri="{BB962C8B-B14F-4D97-AF65-F5344CB8AC3E}">
        <p14:creationId xmlns:p14="http://schemas.microsoft.com/office/powerpoint/2010/main" val="236169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98761"/>
            <a:ext cx="8227338" cy="4296992"/>
          </a:xfrm>
        </p:spPr>
        <p:txBody>
          <a:bodyPr>
            <a:normAutofit/>
          </a:bodyPr>
          <a:lstStyle/>
          <a:p>
            <a:pPr marL="0" indent="0">
              <a:buNone/>
            </a:pPr>
            <a:r>
              <a:rPr lang="en-US" sz="1200" b="1" dirty="0" smtClean="0">
                <a:latin typeface="+mj-lt"/>
              </a:rPr>
              <a:t>BATCH PROCESSING IN JDBC</a:t>
            </a:r>
          </a:p>
          <a:p>
            <a:pPr>
              <a:buFont typeface="Arial" panose="020B0604020202020204" pitchFamily="34" charset="0"/>
              <a:buChar char="•"/>
            </a:pPr>
            <a:r>
              <a:rPr lang="en-US" sz="1200" dirty="0" smtClean="0"/>
              <a:t>Instead </a:t>
            </a:r>
            <a:r>
              <a:rPr lang="en-US" sz="1200" dirty="0"/>
              <a:t>of executing a single query, we can execute a batch (group) of queries. It makes the performance fast.</a:t>
            </a:r>
          </a:p>
          <a:p>
            <a:pPr>
              <a:buFont typeface="Arial" panose="020B0604020202020204" pitchFamily="34" charset="0"/>
              <a:buChar char="•"/>
            </a:pPr>
            <a:r>
              <a:rPr lang="en-US" sz="1200" dirty="0"/>
              <a:t>The </a:t>
            </a:r>
            <a:r>
              <a:rPr lang="en-US" sz="1200" dirty="0" err="1"/>
              <a:t>java.sql.Statement</a:t>
            </a:r>
            <a:r>
              <a:rPr lang="en-US" sz="1200" dirty="0"/>
              <a:t> and </a:t>
            </a:r>
            <a:r>
              <a:rPr lang="en-US" sz="1200" dirty="0" err="1"/>
              <a:t>java.sql.PreparedStatement</a:t>
            </a:r>
            <a:r>
              <a:rPr lang="en-US" sz="1200" dirty="0"/>
              <a:t> interfaces provide methods for batch processing.</a:t>
            </a:r>
          </a:p>
          <a:p>
            <a:pPr marL="0" indent="0">
              <a:buNone/>
            </a:pPr>
            <a:r>
              <a:rPr lang="en-US" sz="1200" b="1" dirty="0"/>
              <a:t>Advantage </a:t>
            </a:r>
            <a:r>
              <a:rPr lang="en-US" sz="1200" b="1" dirty="0" smtClean="0"/>
              <a:t>:</a:t>
            </a:r>
            <a:r>
              <a:rPr lang="en-US" sz="1200" dirty="0" smtClean="0"/>
              <a:t>Fast Performance</a:t>
            </a:r>
          </a:p>
          <a:p>
            <a:pPr marL="0" indent="0">
              <a:buNone/>
            </a:pPr>
            <a:r>
              <a:rPr lang="en-US" sz="1200" b="1" dirty="0" smtClean="0"/>
              <a:t>STEPS:</a:t>
            </a:r>
          </a:p>
          <a:p>
            <a:r>
              <a:rPr lang="en-US" sz="1200" dirty="0"/>
              <a:t>Load the driver class</a:t>
            </a:r>
          </a:p>
          <a:p>
            <a:r>
              <a:rPr lang="en-US" sz="1200" dirty="0"/>
              <a:t>Create Connection</a:t>
            </a:r>
          </a:p>
          <a:p>
            <a:r>
              <a:rPr lang="en-US" sz="1200" dirty="0"/>
              <a:t>Create Statement</a:t>
            </a:r>
          </a:p>
          <a:p>
            <a:r>
              <a:rPr lang="en-US" sz="1200" dirty="0"/>
              <a:t>Add query in the batch</a:t>
            </a:r>
          </a:p>
          <a:p>
            <a:r>
              <a:rPr lang="en-US" sz="1200" dirty="0"/>
              <a:t>Execute Batch</a:t>
            </a:r>
          </a:p>
          <a:p>
            <a:r>
              <a:rPr lang="en-US" sz="1200" dirty="0"/>
              <a:t>Close Connection</a:t>
            </a:r>
          </a:p>
          <a:p>
            <a:endParaRPr lang="en-US" sz="1200"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25</a:t>
            </a:fld>
            <a:endParaRPr lang="en-US">
              <a:solidFill>
                <a:srgbClr val="617D78"/>
              </a:solidFill>
            </a:endParaRPr>
          </a:p>
        </p:txBody>
      </p:sp>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477" y="1428627"/>
            <a:ext cx="7025640" cy="9411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2979" y="2850327"/>
            <a:ext cx="4381500" cy="716280"/>
          </a:xfrm>
          <a:prstGeom prst="rect">
            <a:avLst/>
          </a:prstGeom>
        </p:spPr>
      </p:pic>
    </p:spTree>
    <p:extLst>
      <p:ext uri="{BB962C8B-B14F-4D97-AF65-F5344CB8AC3E}">
        <p14:creationId xmlns:p14="http://schemas.microsoft.com/office/powerpoint/2010/main" val="308056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7182" y="442720"/>
            <a:ext cx="8227338" cy="4125113"/>
          </a:xfrm>
        </p:spPr>
        <p:txBody>
          <a:bodyPr>
            <a:normAutofit/>
          </a:bodyPr>
          <a:lstStyle/>
          <a:p>
            <a:pPr marL="0" indent="0">
              <a:buNone/>
            </a:pPr>
            <a:r>
              <a:rPr lang="en-US" sz="1200" b="1" dirty="0"/>
              <a:t>ROWSET</a:t>
            </a:r>
          </a:p>
          <a:p>
            <a:pPr>
              <a:buFont typeface="Arial" panose="020B0604020202020204" pitchFamily="34" charset="0"/>
              <a:buChar char="•"/>
            </a:pPr>
            <a:r>
              <a:rPr lang="en-US" sz="1200" dirty="0"/>
              <a:t>A </a:t>
            </a:r>
            <a:r>
              <a:rPr lang="en-US" sz="1200" b="1" dirty="0" err="1"/>
              <a:t>RowSet</a:t>
            </a:r>
            <a:r>
              <a:rPr lang="en-US" sz="1200" dirty="0"/>
              <a:t> is an object that encapsulates a set of rows from either </a:t>
            </a:r>
            <a:r>
              <a:rPr lang="en-US" sz="1200" b="1" dirty="0"/>
              <a:t>java</a:t>
            </a:r>
            <a:r>
              <a:rPr lang="en-US" sz="1200" dirty="0"/>
              <a:t> Database Connectivity (JDBC) result sets or tabular data </a:t>
            </a:r>
            <a:r>
              <a:rPr lang="en-US" sz="1200" dirty="0" smtClean="0"/>
              <a:t>sources</a:t>
            </a:r>
            <a:endParaRPr lang="en-US" sz="1200" dirty="0"/>
          </a:p>
          <a:p>
            <a:pPr>
              <a:buFont typeface="Arial" panose="020B0604020202020204" pitchFamily="34" charset="0"/>
              <a:buChar char="•"/>
            </a:pPr>
            <a:endParaRPr lang="en-US" sz="1200" dirty="0" smtClean="0"/>
          </a:p>
          <a:p>
            <a:pPr marL="0" indent="0">
              <a:buNone/>
            </a:pPr>
            <a:r>
              <a:rPr lang="en-US" sz="1200" dirty="0"/>
              <a:t>The implementation classes of </a:t>
            </a:r>
            <a:r>
              <a:rPr lang="en-US" sz="1200" dirty="0" err="1"/>
              <a:t>RowSet</a:t>
            </a:r>
            <a:r>
              <a:rPr lang="en-US" sz="1200" dirty="0"/>
              <a:t> interface are as follows:</a:t>
            </a:r>
          </a:p>
          <a:p>
            <a:pPr marL="0" indent="0">
              <a:buNone/>
            </a:pPr>
            <a:r>
              <a:rPr lang="en-US" sz="1200" b="1" dirty="0" err="1" smtClean="0"/>
              <a:t>JdbcRowSet</a:t>
            </a:r>
            <a:r>
              <a:rPr lang="en-US" sz="1200" b="1" dirty="0" smtClean="0"/>
              <a:t>, </a:t>
            </a:r>
            <a:r>
              <a:rPr lang="en-US" sz="1200" b="1" dirty="0" err="1" smtClean="0"/>
              <a:t>CachedRowSet</a:t>
            </a:r>
            <a:r>
              <a:rPr lang="en-US" sz="1200" b="1" dirty="0" smtClean="0"/>
              <a:t>, </a:t>
            </a:r>
            <a:r>
              <a:rPr lang="en-US" sz="1200" b="1" dirty="0" err="1" smtClean="0"/>
              <a:t>JoinRowSet</a:t>
            </a:r>
            <a:r>
              <a:rPr lang="en-US" sz="1200" b="1" dirty="0" smtClean="0"/>
              <a:t>, </a:t>
            </a:r>
            <a:r>
              <a:rPr lang="en-US" sz="1200" b="1" dirty="0" err="1" smtClean="0"/>
              <a:t>FilteredRowSet</a:t>
            </a:r>
            <a:endParaRPr lang="en-US" sz="1200" b="1" dirty="0" smtClean="0"/>
          </a:p>
          <a:p>
            <a:pPr marL="0" indent="0">
              <a:buNone/>
            </a:pPr>
            <a:r>
              <a:rPr lang="en-US" sz="1200" dirty="0" smtClean="0"/>
              <a:t>The </a:t>
            </a:r>
            <a:r>
              <a:rPr lang="en-US" sz="1200" dirty="0"/>
              <a:t>advantages of using </a:t>
            </a:r>
            <a:r>
              <a:rPr lang="en-US" sz="1200" dirty="0" err="1"/>
              <a:t>RowSet</a:t>
            </a:r>
            <a:r>
              <a:rPr lang="en-US" sz="1200" dirty="0"/>
              <a:t> are given below:</a:t>
            </a:r>
          </a:p>
          <a:p>
            <a:r>
              <a:rPr lang="en-US" sz="1200" dirty="0"/>
              <a:t>It is easy and flexible to use</a:t>
            </a:r>
          </a:p>
          <a:p>
            <a:r>
              <a:rPr lang="en-US" sz="1200" dirty="0"/>
              <a:t>It is </a:t>
            </a:r>
            <a:r>
              <a:rPr lang="en-US" sz="1200" dirty="0" smtClean="0"/>
              <a:t>Scrollable</a:t>
            </a:r>
            <a:r>
              <a:rPr lang="en-US" sz="1200" b="1" dirty="0" smtClean="0"/>
              <a:t>(</a:t>
            </a:r>
            <a:r>
              <a:rPr lang="en-US" sz="1200" dirty="0" smtClean="0"/>
              <a:t>Allow to retrieve data in Forward and Backward </a:t>
            </a:r>
          </a:p>
          <a:p>
            <a:pPr marL="0" indent="0">
              <a:buNone/>
            </a:pPr>
            <a:r>
              <a:rPr lang="en-US" sz="1200" dirty="0" smtClean="0"/>
              <a:t>   direction</a:t>
            </a:r>
            <a:r>
              <a:rPr lang="en-US" sz="1200" b="1" dirty="0" smtClean="0"/>
              <a:t>)</a:t>
            </a:r>
            <a:r>
              <a:rPr lang="en-US" sz="1200" dirty="0" smtClean="0"/>
              <a:t> </a:t>
            </a:r>
            <a:r>
              <a:rPr lang="en-US" sz="1200" dirty="0"/>
              <a:t>and Updatable </a:t>
            </a:r>
            <a:r>
              <a:rPr lang="en-US" sz="1200" dirty="0" err="1"/>
              <a:t>bydefault</a:t>
            </a:r>
            <a:endParaRPr lang="en-US" sz="1200" dirty="0"/>
          </a:p>
          <a:p>
            <a:pPr marL="0" indent="0">
              <a:buNone/>
            </a:pPr>
            <a:endParaRPr lang="en-US" sz="1200"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26</a:t>
            </a:fld>
            <a:endParaRPr lang="en-US">
              <a:solidFill>
                <a:srgbClr val="617D78"/>
              </a:solidFill>
            </a:endParaRPr>
          </a:p>
        </p:txBody>
      </p:sp>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960" y="1746069"/>
            <a:ext cx="3551228" cy="2613887"/>
          </a:xfrm>
          <a:prstGeom prst="rect">
            <a:avLst/>
          </a:prstGeom>
        </p:spPr>
      </p:pic>
    </p:spTree>
    <p:extLst>
      <p:ext uri="{BB962C8B-B14F-4D97-AF65-F5344CB8AC3E}">
        <p14:creationId xmlns:p14="http://schemas.microsoft.com/office/powerpoint/2010/main" val="110191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2312" y="480307"/>
            <a:ext cx="8227338" cy="4191938"/>
          </a:xfrm>
        </p:spPr>
        <p:txBody>
          <a:bodyPr>
            <a:noAutofit/>
          </a:bodyPr>
          <a:lstStyle/>
          <a:p>
            <a:pPr marL="0" indent="0">
              <a:buNone/>
            </a:pPr>
            <a:r>
              <a:rPr lang="en-US" sz="1200" b="1" dirty="0"/>
              <a:t>JDBC </a:t>
            </a:r>
            <a:r>
              <a:rPr lang="en-US" sz="1200" b="1" dirty="0" smtClean="0"/>
              <a:t>ROWSET</a:t>
            </a:r>
          </a:p>
          <a:p>
            <a:pPr>
              <a:buFont typeface="Arial" panose="020B0604020202020204" pitchFamily="34" charset="0"/>
              <a:buChar char="•"/>
            </a:pPr>
            <a:r>
              <a:rPr lang="en-US" sz="1200" dirty="0" smtClean="0"/>
              <a:t>It </a:t>
            </a:r>
            <a:r>
              <a:rPr lang="en-US" sz="1200" dirty="0"/>
              <a:t>is the wrapper of </a:t>
            </a:r>
            <a:r>
              <a:rPr lang="en-US" sz="1200" dirty="0" err="1"/>
              <a:t>ResultSet</a:t>
            </a:r>
            <a:r>
              <a:rPr lang="en-US" sz="1200" dirty="0"/>
              <a:t>. It holds tabular data like </a:t>
            </a:r>
            <a:r>
              <a:rPr lang="en-US" sz="1200" dirty="0" err="1"/>
              <a:t>ResultSet</a:t>
            </a:r>
            <a:r>
              <a:rPr lang="en-US" sz="1200" dirty="0"/>
              <a:t> but it is easy and flexible to use</a:t>
            </a:r>
            <a:r>
              <a:rPr lang="en-US" sz="1200" dirty="0" smtClean="0"/>
              <a:t>.</a:t>
            </a:r>
          </a:p>
          <a:p>
            <a:pPr marL="0" indent="0">
              <a:buNone/>
            </a:pPr>
            <a:endParaRPr lang="en-US" sz="1200" b="1" dirty="0" smtClean="0"/>
          </a:p>
          <a:p>
            <a:pPr marL="0" indent="0">
              <a:buNone/>
            </a:pPr>
            <a:r>
              <a:rPr lang="en-US" sz="1200" b="1" dirty="0" smtClean="0"/>
              <a:t>CACHED </a:t>
            </a:r>
            <a:r>
              <a:rPr lang="en-US" sz="1200" b="1" dirty="0" smtClean="0"/>
              <a:t>ROWSET</a:t>
            </a:r>
          </a:p>
          <a:p>
            <a:pPr marL="0" indent="0">
              <a:buNone/>
            </a:pPr>
            <a:endParaRPr lang="en-US" sz="1200" b="1" dirty="0" smtClean="0"/>
          </a:p>
          <a:p>
            <a:pPr marL="171450" lvl="0" indent="-171450" algn="just" defTabSz="914400" eaLnBrk="0" fontAlgn="base" hangingPunct="0">
              <a:lnSpc>
                <a:spcPct val="100000"/>
              </a:lnSpc>
              <a:spcBef>
                <a:spcPct val="0"/>
              </a:spcBef>
              <a:spcAft>
                <a:spcPct val="0"/>
              </a:spcAft>
              <a:buFont typeface="Arial" panose="020B0604020202020204" pitchFamily="34" charset="0"/>
              <a:buChar char="•"/>
            </a:pPr>
            <a:r>
              <a:rPr lang="en-US" altLang="en-US" sz="1200" dirty="0">
                <a:cs typeface="Arial" panose="020B0604020202020204" pitchFamily="34" charset="0"/>
              </a:rPr>
              <a:t>A </a:t>
            </a:r>
            <a:r>
              <a:rPr lang="en-US" altLang="en-US" sz="1200" dirty="0" err="1"/>
              <a:t>CachedRowSet</a:t>
            </a:r>
            <a:r>
              <a:rPr lang="en-US" altLang="en-US" sz="1200" dirty="0">
                <a:cs typeface="Arial" panose="020B0604020202020204" pitchFamily="34" charset="0"/>
              </a:rPr>
              <a:t> object is a container for rows of data that caches its rows in memory, which makes it possible to operate without always being connected to its data source </a:t>
            </a:r>
          </a:p>
          <a:p>
            <a:pPr marL="171450" lvl="0" indent="-171450" algn="just" defTabSz="914400" eaLnBrk="0" fontAlgn="base" hangingPunct="0">
              <a:lnSpc>
                <a:spcPct val="100000"/>
              </a:lnSpc>
              <a:spcBef>
                <a:spcPct val="0"/>
              </a:spcBef>
              <a:spcAft>
                <a:spcPct val="0"/>
              </a:spcAft>
              <a:buFont typeface="Arial" panose="020B0604020202020204" pitchFamily="34" charset="0"/>
              <a:buChar char="•"/>
            </a:pPr>
            <a:r>
              <a:rPr lang="en-US" altLang="en-US" sz="1200" dirty="0">
                <a:cs typeface="Arial" panose="020B0604020202020204" pitchFamily="34" charset="0"/>
              </a:rPr>
              <a:t>Further, it is a JavaBeans component and is scrollable, updatable, and serializable</a:t>
            </a:r>
          </a:p>
          <a:p>
            <a:pPr marL="0" lvl="0" indent="0" algn="just" defTabSz="914400" eaLnBrk="0" fontAlgn="base" hangingPunct="0">
              <a:lnSpc>
                <a:spcPct val="100000"/>
              </a:lnSpc>
              <a:spcBef>
                <a:spcPct val="0"/>
              </a:spcBef>
              <a:spcAft>
                <a:spcPct val="0"/>
              </a:spcAft>
              <a:buNone/>
            </a:pPr>
            <a:endParaRPr lang="en-US" altLang="en-US" sz="1200" b="1" dirty="0" smtClean="0">
              <a:latin typeface="+mj-lt"/>
            </a:endParaRPr>
          </a:p>
          <a:p>
            <a:pPr marL="0" lvl="0" indent="0" algn="just" defTabSz="914400" eaLnBrk="0" fontAlgn="base" hangingPunct="0">
              <a:lnSpc>
                <a:spcPct val="100000"/>
              </a:lnSpc>
              <a:spcBef>
                <a:spcPct val="0"/>
              </a:spcBef>
              <a:spcAft>
                <a:spcPct val="0"/>
              </a:spcAft>
              <a:buNone/>
            </a:pPr>
            <a:r>
              <a:rPr lang="en-US" altLang="en-US" sz="1200" b="1" dirty="0" smtClean="0">
                <a:latin typeface="+mj-lt"/>
              </a:rPr>
              <a:t>JOIN </a:t>
            </a:r>
            <a:r>
              <a:rPr lang="en-US" altLang="en-US" sz="1200" b="1" dirty="0" smtClean="0">
                <a:latin typeface="+mj-lt"/>
              </a:rPr>
              <a:t>ROWSET</a:t>
            </a:r>
          </a:p>
          <a:p>
            <a:pPr marL="0" lvl="0" indent="0" algn="just" defTabSz="914400" eaLnBrk="0" fontAlgn="base" hangingPunct="0">
              <a:lnSpc>
                <a:spcPct val="100000"/>
              </a:lnSpc>
              <a:spcBef>
                <a:spcPct val="0"/>
              </a:spcBef>
              <a:spcAft>
                <a:spcPct val="0"/>
              </a:spcAft>
              <a:buNone/>
            </a:pPr>
            <a:endParaRPr lang="en-US" altLang="en-US" sz="1200" b="1" dirty="0" smtClean="0">
              <a:latin typeface="+mj-lt"/>
            </a:endParaRPr>
          </a:p>
          <a:p>
            <a:pPr lvl="0" algn="just" defTabSz="914400" eaLnBrk="0" fontAlgn="base" hangingPunct="0">
              <a:lnSpc>
                <a:spcPct val="100000"/>
              </a:lnSpc>
              <a:spcBef>
                <a:spcPct val="0"/>
              </a:spcBef>
              <a:spcAft>
                <a:spcPct val="0"/>
              </a:spcAft>
              <a:buFont typeface="Arial" panose="020B0604020202020204" pitchFamily="34" charset="0"/>
              <a:buChar char="•"/>
            </a:pPr>
            <a:r>
              <a:rPr lang="en-US" sz="1200" dirty="0"/>
              <a:t>A </a:t>
            </a:r>
            <a:r>
              <a:rPr lang="en-US" sz="1200" dirty="0" err="1"/>
              <a:t>JoinRowSet</a:t>
            </a:r>
            <a:r>
              <a:rPr lang="en-US" sz="1200" dirty="0"/>
              <a:t> implementation lets you create a SQL </a:t>
            </a:r>
            <a:r>
              <a:rPr lang="en-US" sz="1200" b="1" dirty="0" smtClean="0"/>
              <a:t>JOIN(</a:t>
            </a:r>
            <a:r>
              <a:rPr lang="en-US" sz="1200" dirty="0"/>
              <a:t>it combines rows of that tables in one table and one can retrieve the information by a SELECT </a:t>
            </a:r>
            <a:r>
              <a:rPr lang="en-US" sz="1200" b="1" dirty="0"/>
              <a:t>statement</a:t>
            </a:r>
            <a:r>
              <a:rPr lang="en-US" sz="1200" b="1" dirty="0" smtClean="0"/>
              <a:t>)</a:t>
            </a:r>
            <a:r>
              <a:rPr lang="en-US" sz="1200" dirty="0"/>
              <a:t> between </a:t>
            </a:r>
            <a:r>
              <a:rPr lang="en-US" sz="1200" b="1" dirty="0" err="1"/>
              <a:t>RowSet</a:t>
            </a:r>
            <a:r>
              <a:rPr lang="en-US" sz="1200" dirty="0"/>
              <a:t> objects when they are not connected to a data </a:t>
            </a:r>
            <a:r>
              <a:rPr lang="en-US" sz="1200" dirty="0" smtClean="0"/>
              <a:t>source </a:t>
            </a:r>
          </a:p>
          <a:p>
            <a:pPr lvl="0" algn="just" defTabSz="914400" eaLnBrk="0" fontAlgn="base" hangingPunct="0">
              <a:lnSpc>
                <a:spcPct val="100000"/>
              </a:lnSpc>
              <a:spcBef>
                <a:spcPct val="0"/>
              </a:spcBef>
              <a:spcAft>
                <a:spcPct val="0"/>
              </a:spcAft>
              <a:buFont typeface="Arial" panose="020B0604020202020204" pitchFamily="34" charset="0"/>
              <a:buChar char="•"/>
            </a:pPr>
            <a:endParaRPr lang="en-US" sz="1200" dirty="0" smtClean="0"/>
          </a:p>
          <a:p>
            <a:pPr lvl="0" algn="just" defTabSz="914400" eaLnBrk="0" fontAlgn="base" hangingPunct="0">
              <a:lnSpc>
                <a:spcPct val="100000"/>
              </a:lnSpc>
              <a:spcBef>
                <a:spcPct val="0"/>
              </a:spcBef>
              <a:spcAft>
                <a:spcPct val="0"/>
              </a:spcAft>
              <a:buFont typeface="Arial" panose="020B0604020202020204" pitchFamily="34" charset="0"/>
              <a:buChar char="•"/>
            </a:pPr>
            <a:endParaRPr lang="en-US" sz="1200" dirty="0" smtClean="0"/>
          </a:p>
          <a:p>
            <a:pPr marL="0" indent="0" algn="just" defTabSz="914400" eaLnBrk="0" fontAlgn="base" hangingPunct="0">
              <a:lnSpc>
                <a:spcPct val="100000"/>
              </a:lnSpc>
              <a:spcBef>
                <a:spcPct val="0"/>
              </a:spcBef>
              <a:spcAft>
                <a:spcPct val="0"/>
              </a:spcAft>
              <a:buNone/>
            </a:pPr>
            <a:r>
              <a:rPr lang="en-US" altLang="en-US" sz="1200" b="1" dirty="0" smtClean="0"/>
              <a:t>FILTERED </a:t>
            </a:r>
            <a:r>
              <a:rPr lang="en-US" altLang="en-US" sz="1200" b="1" dirty="0" smtClean="0"/>
              <a:t>ROWSET</a:t>
            </a:r>
          </a:p>
          <a:p>
            <a:pPr marL="0" indent="0" algn="just" defTabSz="914400" eaLnBrk="0" fontAlgn="base" hangingPunct="0">
              <a:lnSpc>
                <a:spcPct val="100000"/>
              </a:lnSpc>
              <a:spcBef>
                <a:spcPct val="0"/>
              </a:spcBef>
              <a:spcAft>
                <a:spcPct val="0"/>
              </a:spcAft>
              <a:buNone/>
            </a:pPr>
            <a:endParaRPr lang="en-US" sz="1200" dirty="0" smtClean="0"/>
          </a:p>
          <a:p>
            <a:pPr algn="just" defTabSz="914400" eaLnBrk="0" fontAlgn="base" hangingPunct="0">
              <a:lnSpc>
                <a:spcPct val="100000"/>
              </a:lnSpc>
              <a:spcBef>
                <a:spcPct val="0"/>
              </a:spcBef>
              <a:spcAft>
                <a:spcPct val="0"/>
              </a:spcAft>
              <a:buFont typeface="Arial" panose="020B0604020202020204" pitchFamily="34" charset="0"/>
              <a:buChar char="•"/>
            </a:pPr>
            <a:r>
              <a:rPr lang="en-US" altLang="en-US" sz="1200" dirty="0"/>
              <a:t>It lets you filter the number of rows that are visible in a </a:t>
            </a:r>
            <a:r>
              <a:rPr lang="en-US" altLang="en-US" sz="1200" dirty="0" err="1"/>
              <a:t>RowSetobject</a:t>
            </a:r>
            <a:r>
              <a:rPr lang="en-US" altLang="en-US" sz="1200" dirty="0"/>
              <a:t> so that you can work with only the relevant </a:t>
            </a:r>
            <a:r>
              <a:rPr lang="en-US" altLang="en-US" sz="1200" dirty="0" smtClean="0"/>
              <a:t>data that </a:t>
            </a:r>
            <a:r>
              <a:rPr lang="en-US" altLang="en-US" sz="1200" dirty="0"/>
              <a:t>you need</a:t>
            </a:r>
            <a:r>
              <a:rPr lang="en-US" altLang="en-US" sz="1200" dirty="0" smtClean="0"/>
              <a:t>.</a:t>
            </a:r>
          </a:p>
          <a:p>
            <a:pPr lvl="0" algn="just" defTabSz="914400" eaLnBrk="0" fontAlgn="base" hangingPunct="0">
              <a:lnSpc>
                <a:spcPct val="100000"/>
              </a:lnSpc>
              <a:spcBef>
                <a:spcPct val="0"/>
              </a:spcBef>
              <a:spcAft>
                <a:spcPct val="0"/>
              </a:spcAft>
              <a:buFont typeface="Arial" panose="020B0604020202020204" pitchFamily="34" charset="0"/>
              <a:buChar char="•"/>
            </a:pPr>
            <a:endParaRPr lang="en-US" sz="1200" dirty="0" smtClean="0"/>
          </a:p>
          <a:p>
            <a:pPr lvl="0" algn="just" defTabSz="914400" eaLnBrk="0" fontAlgn="base" hangingPunct="0">
              <a:lnSpc>
                <a:spcPct val="100000"/>
              </a:lnSpc>
              <a:spcBef>
                <a:spcPct val="0"/>
              </a:spcBef>
              <a:spcAft>
                <a:spcPct val="0"/>
              </a:spcAft>
              <a:buFont typeface="Arial" panose="020B0604020202020204" pitchFamily="34" charset="0"/>
              <a:buChar char="•"/>
            </a:pPr>
            <a:endParaRPr lang="en-US" altLang="en-US" sz="1200" b="1" dirty="0">
              <a:latin typeface="+mj-lt"/>
            </a:endParaRPr>
          </a:p>
          <a:p>
            <a:pPr lvl="0" algn="just" defTabSz="914400" eaLnBrk="0" fontAlgn="base" hangingPunct="0">
              <a:lnSpc>
                <a:spcPct val="100000"/>
              </a:lnSpc>
              <a:spcBef>
                <a:spcPct val="0"/>
              </a:spcBef>
              <a:spcAft>
                <a:spcPct val="0"/>
              </a:spcAft>
              <a:buFont typeface="Arial" panose="020B0604020202020204" pitchFamily="34" charset="0"/>
              <a:buChar char="•"/>
            </a:pPr>
            <a:endParaRPr lang="en-US" altLang="en-US" sz="1200" b="1" dirty="0" smtClean="0">
              <a:latin typeface="+mj-lt"/>
            </a:endParaRPr>
          </a:p>
          <a:p>
            <a:pPr marL="0" lvl="0" indent="0" algn="just" defTabSz="914400" eaLnBrk="0" fontAlgn="base" hangingPunct="0">
              <a:lnSpc>
                <a:spcPct val="100000"/>
              </a:lnSpc>
              <a:spcBef>
                <a:spcPct val="0"/>
              </a:spcBef>
              <a:spcAft>
                <a:spcPct val="0"/>
              </a:spcAft>
              <a:buNone/>
            </a:pPr>
            <a:endParaRPr lang="en-US" altLang="en-US" sz="1200" b="1" dirty="0">
              <a:latin typeface="+mj-lt"/>
            </a:endParaRPr>
          </a:p>
          <a:p>
            <a:pPr marL="0" indent="0">
              <a:buNone/>
            </a:pPr>
            <a:endParaRPr lang="en-US" sz="1200" b="1" dirty="0" smtClean="0"/>
          </a:p>
          <a:p>
            <a:pPr marL="0" indent="0">
              <a:buNone/>
            </a:pPr>
            <a:endParaRPr lang="en-US" sz="1200" b="1" dirty="0"/>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27</a:t>
            </a:fld>
            <a:endParaRPr lang="en-US">
              <a:solidFill>
                <a:srgbClr val="617D78"/>
              </a:solidFill>
            </a:endParaRPr>
          </a:p>
        </p:txBody>
      </p:sp>
      <p:grpSp>
        <p:nvGrpSpPr>
          <p:cNvPr id="7" name="Group 6"/>
          <p:cNvGrpSpPr>
            <a:grpSpLocks noChangeAspect="1"/>
          </p:cNvGrpSpPr>
          <p:nvPr/>
        </p:nvGrpSpPr>
        <p:grpSpPr>
          <a:xfrm>
            <a:off x="8477773" y="378916"/>
            <a:ext cx="407194" cy="395288"/>
            <a:chOff x="5822950" y="3163888"/>
            <a:chExt cx="542925" cy="527050"/>
          </a:xfrm>
        </p:grpSpPr>
        <p:sp>
          <p:nvSpPr>
            <p:cNvPr id="8"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9"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257060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0125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a:spLocks noGrp="1"/>
          </p:cNvSpPr>
          <p:nvPr>
            <p:ph type="title"/>
          </p:nvPr>
        </p:nvSpPr>
        <p:spPr>
          <a:xfrm>
            <a:off x="483649" y="451039"/>
            <a:ext cx="7754114" cy="323165"/>
          </a:xfrm>
        </p:spPr>
        <p:txBody>
          <a:bodyPr/>
          <a:lstStyle/>
          <a:p>
            <a:r>
              <a:rPr lang="en-US" sz="1800" dirty="0"/>
              <a:t>Why use </a:t>
            </a:r>
            <a:r>
              <a:rPr lang="en-US" sz="1800" dirty="0" smtClean="0"/>
              <a:t>JDBC…?</a:t>
            </a:r>
            <a:endParaRPr lang="en-US" sz="1800" dirty="0"/>
          </a:p>
        </p:txBody>
      </p:sp>
      <p:sp>
        <p:nvSpPr>
          <p:cNvPr id="2" name="TextBox 1"/>
          <p:cNvSpPr txBox="1"/>
          <p:nvPr/>
        </p:nvSpPr>
        <p:spPr>
          <a:xfrm>
            <a:off x="483649" y="812870"/>
            <a:ext cx="8261492" cy="4086049"/>
          </a:xfrm>
          <a:prstGeom prst="rect">
            <a:avLst/>
          </a:prstGeom>
          <a:noFill/>
        </p:spPr>
        <p:txBody>
          <a:bodyPr wrap="square" lIns="0" tIns="0" rIns="0" bIns="0" rtlCol="0">
            <a:noAutofit/>
          </a:bodyPr>
          <a:lstStyle/>
          <a:p>
            <a:pPr algn="just"/>
            <a:r>
              <a:rPr lang="en-US" sz="1200" dirty="0" smtClean="0"/>
              <a:t>Before </a:t>
            </a:r>
            <a:r>
              <a:rPr lang="en-US" sz="1200" dirty="0"/>
              <a:t>JDBC, ODBC API was the database </a:t>
            </a:r>
            <a:r>
              <a:rPr lang="en-US" sz="1200" dirty="0" smtClean="0"/>
              <a:t>, API </a:t>
            </a:r>
            <a:r>
              <a:rPr lang="en-US" sz="1200" dirty="0"/>
              <a:t>to connect and execute query with the database. But, ODBC API uses ODBC driver which is written in C language (i.e. platform dependent and unsecured). That is why Java has defined its own API (JDBC API) that uses JDBC drivers (written in Java language).</a:t>
            </a:r>
          </a:p>
          <a:p>
            <a:pPr algn="just"/>
            <a:endParaRPr lang="en-US" sz="1200" dirty="0" smtClean="0"/>
          </a:p>
          <a:p>
            <a:pPr marL="285750" indent="-285750" algn="just">
              <a:buFont typeface="Arial" panose="020B0604020202020204" pitchFamily="34" charset="0"/>
              <a:buChar char="•"/>
            </a:pPr>
            <a:endParaRPr lang="en-US" sz="1200" dirty="0" smtClean="0"/>
          </a:p>
          <a:p>
            <a:pPr algn="just"/>
            <a:endParaRPr lang="en-US" sz="1200" dirty="0"/>
          </a:p>
          <a:p>
            <a:pPr algn="just"/>
            <a:r>
              <a:rPr lang="en-US" sz="1200" dirty="0" smtClean="0"/>
              <a:t>Java </a:t>
            </a:r>
            <a:r>
              <a:rPr lang="en-US" sz="1200" dirty="0"/>
              <a:t>JDBC is a java API to connect and execute query with the database. JDBC API uses </a:t>
            </a:r>
            <a:r>
              <a:rPr lang="en-US" sz="1200" dirty="0" smtClean="0"/>
              <a:t>JDBC </a:t>
            </a:r>
            <a:r>
              <a:rPr lang="en-US" sz="1200" dirty="0"/>
              <a:t>drivers to connect with the database.</a:t>
            </a:r>
            <a:endParaRPr lang="en-US" sz="1200" dirty="0" smtClean="0"/>
          </a:p>
          <a:p>
            <a:pPr marL="285750" indent="-285750" algn="just">
              <a:buFont typeface="Arial" panose="020B0604020202020204" pitchFamily="34" charset="0"/>
              <a:buChar char="•"/>
            </a:pPr>
            <a:endParaRPr lang="en-US" sz="1200" dirty="0" smtClean="0"/>
          </a:p>
          <a:p>
            <a:pPr marL="285750" indent="-285750" algn="just">
              <a:buFont typeface="Arial" panose="020B0604020202020204" pitchFamily="34" charset="0"/>
              <a:buChar char="•"/>
            </a:pPr>
            <a:endParaRPr lang="en-US" sz="1200" dirty="0" smtClean="0"/>
          </a:p>
          <a:p>
            <a:pPr marL="285750" indent="-285750" algn="just">
              <a:buFont typeface="Arial" panose="020B0604020202020204" pitchFamily="34" charset="0"/>
              <a:buChar char="•"/>
            </a:pPr>
            <a:endParaRPr lang="en-US" sz="1200" dirty="0"/>
          </a:p>
        </p:txBody>
      </p:sp>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12" name="Title 3"/>
          <p:cNvSpPr txBox="1">
            <a:spLocks/>
          </p:cNvSpPr>
          <p:nvPr/>
        </p:nvSpPr>
        <p:spPr>
          <a:xfrm>
            <a:off x="483649" y="1592008"/>
            <a:ext cx="7754114" cy="323165"/>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buNone/>
              <a:defRPr sz="2100" b="1" kern="1200" baseline="0">
                <a:solidFill>
                  <a:schemeClr val="tx1"/>
                </a:solidFill>
                <a:latin typeface="+mj-lt"/>
                <a:ea typeface="+mj-ea"/>
                <a:cs typeface="+mj-cs"/>
              </a:defRPr>
            </a:lvl1pPr>
          </a:lstStyle>
          <a:p>
            <a:r>
              <a:rPr lang="en-US" sz="1800" dirty="0" smtClean="0"/>
              <a:t>Java JDBC(</a:t>
            </a:r>
            <a:r>
              <a:rPr lang="en-US" sz="1400" dirty="0"/>
              <a:t>Java </a:t>
            </a:r>
            <a:r>
              <a:rPr lang="en-US" sz="1400" dirty="0" err="1" smtClean="0"/>
              <a:t>DataBase</a:t>
            </a:r>
            <a:r>
              <a:rPr lang="en-US" sz="1400" dirty="0" smtClean="0"/>
              <a:t> </a:t>
            </a:r>
            <a:r>
              <a:rPr lang="en-US" sz="1400" dirty="0"/>
              <a:t>Connectivity</a:t>
            </a:r>
            <a:r>
              <a:rPr lang="en-US" sz="1800" dirty="0" smtClean="0"/>
              <a:t>)</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246" y="2310063"/>
            <a:ext cx="4699299" cy="2516320"/>
          </a:xfrm>
          <a:prstGeom prst="rect">
            <a:avLst/>
          </a:prstGeom>
        </p:spPr>
      </p:pic>
      <p:sp>
        <p:nvSpPr>
          <p:cNvPr id="14" name="Title 3"/>
          <p:cNvSpPr txBox="1">
            <a:spLocks/>
          </p:cNvSpPr>
          <p:nvPr/>
        </p:nvSpPr>
        <p:spPr>
          <a:xfrm>
            <a:off x="483649" y="2646567"/>
            <a:ext cx="3902721" cy="1843313"/>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buNone/>
              <a:defRPr sz="2100" b="1" kern="1200" baseline="0">
                <a:solidFill>
                  <a:schemeClr val="tx1"/>
                </a:solidFill>
                <a:latin typeface="+mj-lt"/>
                <a:ea typeface="+mj-ea"/>
                <a:cs typeface="+mj-cs"/>
              </a:defRPr>
            </a:lvl1pPr>
          </a:lstStyle>
          <a:p>
            <a:r>
              <a:rPr lang="en-US" sz="1800" dirty="0" smtClean="0"/>
              <a:t>API</a:t>
            </a:r>
          </a:p>
          <a:p>
            <a:endParaRPr lang="en-US" sz="1800" dirty="0" smtClean="0"/>
          </a:p>
          <a:p>
            <a:pPr algn="just"/>
            <a:r>
              <a:rPr lang="en-US" sz="1200" b="0" dirty="0">
                <a:latin typeface="+mn-lt"/>
              </a:rPr>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a:t>
            </a:r>
            <a:r>
              <a:rPr lang="en-US" sz="1200" b="0" dirty="0" err="1" smtClean="0">
                <a:latin typeface="+mn-lt"/>
              </a:rPr>
              <a:t>etc</a:t>
            </a:r>
            <a:r>
              <a:rPr lang="en-US" sz="1200" b="0" dirty="0" smtClean="0">
                <a:latin typeface="+mn-lt"/>
              </a:rPr>
              <a:t>….</a:t>
            </a:r>
            <a:endParaRPr lang="en-US" sz="1200" dirty="0" smtClean="0">
              <a:latin typeface="+mn-lt"/>
            </a:endParaRPr>
          </a:p>
        </p:txBody>
      </p:sp>
    </p:spTree>
    <p:extLst>
      <p:ext uri="{BB962C8B-B14F-4D97-AF65-F5344CB8AC3E}">
        <p14:creationId xmlns:p14="http://schemas.microsoft.com/office/powerpoint/2010/main" val="284605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9105" y="3499910"/>
            <a:ext cx="8292591" cy="440051"/>
          </a:xfrm>
        </p:spPr>
        <p:txBody>
          <a:bodyPr>
            <a:normAutofit lnSpcReduction="10000"/>
          </a:bodyPr>
          <a:lstStyle/>
          <a:p>
            <a:pPr algn="just">
              <a:buFont typeface="Arial" panose="020B0604020202020204" pitchFamily="34" charset="0"/>
              <a:buChar char="•"/>
            </a:pPr>
            <a:r>
              <a:rPr lang="en-US" sz="1200" dirty="0"/>
              <a:t>The JDBC-ODBC bridge driver uses </a:t>
            </a:r>
            <a:r>
              <a:rPr lang="en-US" sz="1200" dirty="0" smtClean="0"/>
              <a:t>ODBC(Open </a:t>
            </a:r>
            <a:r>
              <a:rPr lang="en-US" sz="1200" dirty="0" err="1" smtClean="0"/>
              <a:t>DataBase</a:t>
            </a:r>
            <a:r>
              <a:rPr lang="en-US" sz="1200" dirty="0" smtClean="0"/>
              <a:t> Connectivity) </a:t>
            </a:r>
            <a:r>
              <a:rPr lang="en-US" sz="1200" dirty="0"/>
              <a:t>driver to connect to the database. The JDBC-ODBC bridge driver converts JDBC method calls into the ODBC function calls. This is now discouraged because of thin driver.</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a:solidFill>
                <a:srgbClr val="617D78"/>
              </a:solidFill>
            </a:endParaRPr>
          </a:p>
        </p:txBody>
      </p:sp>
      <p:grpSp>
        <p:nvGrpSpPr>
          <p:cNvPr id="8" name="Group 7"/>
          <p:cNvGrpSpPr>
            <a:grpSpLocks noChangeAspect="1"/>
          </p:cNvGrpSpPr>
          <p:nvPr/>
        </p:nvGrpSpPr>
        <p:grpSpPr>
          <a:xfrm>
            <a:off x="8401480" y="355132"/>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11" name="Title 3"/>
          <p:cNvSpPr>
            <a:spLocks noGrp="1"/>
          </p:cNvSpPr>
          <p:nvPr>
            <p:ph type="title"/>
          </p:nvPr>
        </p:nvSpPr>
        <p:spPr>
          <a:xfrm>
            <a:off x="483649" y="451039"/>
            <a:ext cx="7754114" cy="329762"/>
          </a:xfrm>
        </p:spPr>
        <p:txBody>
          <a:bodyPr/>
          <a:lstStyle/>
          <a:p>
            <a:r>
              <a:rPr lang="en-US" sz="1800" dirty="0" smtClean="0"/>
              <a:t>JDBC Driver</a:t>
            </a:r>
            <a:br>
              <a:rPr lang="en-US" sz="1800" dirty="0" smtClean="0"/>
            </a:br>
            <a:r>
              <a:rPr lang="en-US" sz="1800" dirty="0" smtClean="0"/>
              <a:t/>
            </a:r>
            <a:br>
              <a:rPr lang="en-US" sz="1800" dirty="0" smtClean="0"/>
            </a:br>
            <a:r>
              <a:rPr lang="en-US" sz="1800" dirty="0" smtClean="0"/>
              <a:t> </a:t>
            </a:r>
            <a:endParaRPr lang="en-US" sz="1800" dirty="0"/>
          </a:p>
        </p:txBody>
      </p:sp>
      <p:sp>
        <p:nvSpPr>
          <p:cNvPr id="3" name="TextBox 2"/>
          <p:cNvSpPr txBox="1"/>
          <p:nvPr/>
        </p:nvSpPr>
        <p:spPr>
          <a:xfrm>
            <a:off x="483649" y="994371"/>
            <a:ext cx="7917831" cy="2353846"/>
          </a:xfrm>
          <a:prstGeom prst="rect">
            <a:avLst/>
          </a:prstGeom>
          <a:noFill/>
        </p:spPr>
        <p:txBody>
          <a:bodyPr wrap="square" lIns="0" tIns="0" rIns="0" bIns="0" rtlCol="0">
            <a:noAutofit/>
          </a:bodyPr>
          <a:lstStyle/>
          <a:p>
            <a:r>
              <a:rPr lang="en-US" sz="1200" dirty="0"/>
              <a:t>JDBC Driver is a software component that enables java application to interact with the </a:t>
            </a:r>
            <a:r>
              <a:rPr lang="en-US" sz="1200" dirty="0" smtClean="0"/>
              <a:t>database , There </a:t>
            </a:r>
            <a:r>
              <a:rPr lang="en-US" sz="1200" dirty="0"/>
              <a:t>are 4 types of JDBC </a:t>
            </a:r>
            <a:r>
              <a:rPr lang="en-US" sz="1200" dirty="0" smtClean="0"/>
              <a:t>drivers</a:t>
            </a:r>
          </a:p>
          <a:p>
            <a:endParaRPr lang="en-US" sz="1200" dirty="0" smtClean="0"/>
          </a:p>
          <a:p>
            <a:pPr marL="171450" indent="-171450">
              <a:buFont typeface="Arial" panose="020B0604020202020204" pitchFamily="34" charset="0"/>
              <a:buChar char="•"/>
            </a:pPr>
            <a:r>
              <a:rPr lang="en-US" sz="1200" dirty="0" smtClean="0"/>
              <a:t>JDBC-ODBC </a:t>
            </a:r>
            <a:r>
              <a:rPr lang="en-US" sz="1200" dirty="0"/>
              <a:t>bridge </a:t>
            </a:r>
            <a:r>
              <a:rPr lang="en-US" sz="1200" dirty="0" smtClean="0"/>
              <a:t>driver</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Native-API driver (partially java driver</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Network Protocol driver (fully java driver</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Thin driver (fully java driver</a:t>
            </a:r>
            <a:r>
              <a:rPr lang="en-US" sz="1200" dirty="0" smtClean="0"/>
              <a:t>)</a:t>
            </a:r>
          </a:p>
          <a:p>
            <a:pPr marL="171450" indent="-171450">
              <a:buFont typeface="Arial" panose="020B0604020202020204" pitchFamily="34" charset="0"/>
              <a:buChar char="•"/>
            </a:pPr>
            <a:endParaRPr lang="en-US" sz="1200" dirty="0"/>
          </a:p>
          <a:p>
            <a:pPr>
              <a:lnSpc>
                <a:spcPct val="90000"/>
              </a:lnSpc>
            </a:pPr>
            <a:r>
              <a:rPr lang="en-US" sz="1600" b="1" dirty="0"/>
              <a:t>JDBC-ODBC bridge driver</a:t>
            </a:r>
          </a:p>
          <a:p>
            <a:pPr>
              <a:lnSpc>
                <a:spcPct val="90000"/>
              </a:lnSpc>
            </a:pPr>
            <a:endParaRPr lang="en-US" dirty="0"/>
          </a:p>
        </p:txBody>
      </p:sp>
    </p:spTree>
    <p:extLst>
      <p:ext uri="{BB962C8B-B14F-4D97-AF65-F5344CB8AC3E}">
        <p14:creationId xmlns:p14="http://schemas.microsoft.com/office/powerpoint/2010/main" val="18234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425" y="378916"/>
            <a:ext cx="6022597" cy="3087687"/>
          </a:xfrm>
          <a:prstGeom prst="rect">
            <a:avLst/>
          </a:prstGeom>
        </p:spPr>
      </p:pic>
      <p:sp>
        <p:nvSpPr>
          <p:cNvPr id="3" name="Rectangle 2"/>
          <p:cNvSpPr/>
          <p:nvPr/>
        </p:nvSpPr>
        <p:spPr>
          <a:xfrm>
            <a:off x="367823" y="2976264"/>
            <a:ext cx="4572000" cy="1569660"/>
          </a:xfrm>
          <a:prstGeom prst="rect">
            <a:avLst/>
          </a:prstGeom>
        </p:spPr>
        <p:txBody>
          <a:bodyPr>
            <a:spAutoFit/>
          </a:bodyPr>
          <a:lstStyle/>
          <a:p>
            <a:pPr algn="just"/>
            <a:r>
              <a:rPr lang="en-US" sz="1200" b="1" dirty="0">
                <a:solidFill>
                  <a:srgbClr val="610B4B"/>
                </a:solidFill>
                <a:latin typeface="erdana"/>
              </a:rPr>
              <a:t>Advantages:</a:t>
            </a:r>
          </a:p>
          <a:p>
            <a:pPr algn="just">
              <a:buFont typeface="Arial" panose="020B0604020202020204" pitchFamily="34" charset="0"/>
              <a:buChar char="•"/>
            </a:pPr>
            <a:r>
              <a:rPr lang="en-US" sz="1200" dirty="0">
                <a:solidFill>
                  <a:srgbClr val="000000"/>
                </a:solidFill>
                <a:latin typeface="verdana" panose="020B0604030504040204" pitchFamily="34" charset="0"/>
              </a:rPr>
              <a:t>easy to use.</a:t>
            </a:r>
          </a:p>
          <a:p>
            <a:pPr algn="just">
              <a:buFont typeface="Arial" panose="020B0604020202020204" pitchFamily="34" charset="0"/>
              <a:buChar char="•"/>
            </a:pPr>
            <a:r>
              <a:rPr lang="en-US" sz="1200" dirty="0">
                <a:solidFill>
                  <a:srgbClr val="000000"/>
                </a:solidFill>
                <a:latin typeface="verdana" panose="020B0604030504040204" pitchFamily="34" charset="0"/>
              </a:rPr>
              <a:t>can be easily connected to any database.</a:t>
            </a:r>
          </a:p>
          <a:p>
            <a:pPr algn="just"/>
            <a:r>
              <a:rPr lang="en-US" sz="1200" b="1" dirty="0">
                <a:solidFill>
                  <a:srgbClr val="610B4B"/>
                </a:solidFill>
                <a:latin typeface="erdana"/>
              </a:rPr>
              <a:t>Disadvantages:</a:t>
            </a:r>
          </a:p>
          <a:p>
            <a:pPr algn="just">
              <a:buFont typeface="Arial" panose="020B0604020202020204" pitchFamily="34" charset="0"/>
              <a:buChar char="•"/>
            </a:pPr>
            <a:r>
              <a:rPr lang="en-US" sz="1200" dirty="0">
                <a:solidFill>
                  <a:srgbClr val="000000"/>
                </a:solidFill>
                <a:latin typeface="verdana" panose="020B0604030504040204" pitchFamily="34" charset="0"/>
              </a:rPr>
              <a:t>Performance degraded because JDBC method call is converted into the ODBC function calls.</a:t>
            </a:r>
          </a:p>
          <a:p>
            <a:pPr algn="just">
              <a:buFont typeface="Arial" panose="020B0604020202020204" pitchFamily="34" charset="0"/>
              <a:buChar char="•"/>
            </a:pPr>
            <a:r>
              <a:rPr lang="en-US" sz="1200" dirty="0">
                <a:solidFill>
                  <a:srgbClr val="000000"/>
                </a:solidFill>
                <a:latin typeface="verdana" panose="020B0604030504040204" pitchFamily="34" charset="0"/>
              </a:rPr>
              <a:t>The ODBC driver needs to be installed on the client machine.</a:t>
            </a:r>
            <a:endParaRPr lang="en-US" sz="1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055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7182" y="518551"/>
            <a:ext cx="8227338" cy="675195"/>
          </a:xfrm>
        </p:spPr>
        <p:txBody>
          <a:bodyPr>
            <a:normAutofit/>
          </a:bodyPr>
          <a:lstStyle/>
          <a:p>
            <a:pPr marL="0" indent="0" algn="just">
              <a:buNone/>
            </a:pPr>
            <a:r>
              <a:rPr lang="en-US" sz="1200" b="1" dirty="0" smtClean="0"/>
              <a:t>NATIVE-API DRIVER</a:t>
            </a:r>
            <a:r>
              <a:rPr lang="en-US" sz="1200" dirty="0" smtClean="0"/>
              <a:t> </a:t>
            </a:r>
          </a:p>
          <a:p>
            <a:pPr marL="0" indent="0" algn="just">
              <a:buNone/>
            </a:pPr>
            <a:r>
              <a:rPr lang="en-US" sz="1200" dirty="0"/>
              <a:t>The Native API driver uses the client-side libraries of the database. The driver converts JDBC method calls into native calls of the database API. It is not written entirely in java.</a:t>
            </a:r>
          </a:p>
        </p:txBody>
      </p:sp>
      <p:sp>
        <p:nvSpPr>
          <p:cNvPr id="6" name="Slide Number Placeholder 5"/>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a:solidFill>
                <a:srgbClr val="617D78"/>
              </a:solidFill>
            </a:endParaRPr>
          </a:p>
        </p:txBody>
      </p:sp>
      <p:grpSp>
        <p:nvGrpSpPr>
          <p:cNvPr id="14" name="Group 13"/>
          <p:cNvGrpSpPr>
            <a:grpSpLocks noChangeAspect="1"/>
          </p:cNvGrpSpPr>
          <p:nvPr/>
        </p:nvGrpSpPr>
        <p:grpSpPr>
          <a:xfrm>
            <a:off x="8343900" y="378916"/>
            <a:ext cx="407194" cy="362178"/>
            <a:chOff x="5822950" y="3163888"/>
            <a:chExt cx="542925" cy="527050"/>
          </a:xfrm>
        </p:grpSpPr>
        <p:sp>
          <p:nvSpPr>
            <p:cNvPr id="15"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6"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25" y="1523979"/>
            <a:ext cx="4468872" cy="2968939"/>
          </a:xfrm>
          <a:prstGeom prst="rect">
            <a:avLst/>
          </a:prstGeom>
        </p:spPr>
      </p:pic>
      <p:sp>
        <p:nvSpPr>
          <p:cNvPr id="7" name="Rectangle 6"/>
          <p:cNvSpPr/>
          <p:nvPr/>
        </p:nvSpPr>
        <p:spPr>
          <a:xfrm>
            <a:off x="79064" y="1895123"/>
            <a:ext cx="4572000" cy="1569660"/>
          </a:xfrm>
          <a:prstGeom prst="rect">
            <a:avLst/>
          </a:prstGeom>
        </p:spPr>
        <p:txBody>
          <a:bodyPr>
            <a:spAutoFit/>
          </a:bodyPr>
          <a:lstStyle/>
          <a:p>
            <a:pPr algn="just"/>
            <a:r>
              <a:rPr lang="en-US" sz="1200" b="1" dirty="0">
                <a:solidFill>
                  <a:srgbClr val="610B4B"/>
                </a:solidFill>
                <a:latin typeface="erdana"/>
              </a:rPr>
              <a:t>Advantage:</a:t>
            </a:r>
          </a:p>
          <a:p>
            <a:pPr algn="just">
              <a:buFont typeface="Arial" panose="020B0604020202020204" pitchFamily="34" charset="0"/>
              <a:buChar char="•"/>
            </a:pPr>
            <a:r>
              <a:rPr lang="en-US" sz="1200" dirty="0">
                <a:solidFill>
                  <a:srgbClr val="000000"/>
                </a:solidFill>
                <a:latin typeface="verdana" panose="020B0604030504040204" pitchFamily="34" charset="0"/>
              </a:rPr>
              <a:t>performance upgraded than JDBC-ODBC bridge driver</a:t>
            </a:r>
            <a:r>
              <a:rPr lang="en-US" sz="1200" dirty="0" smtClean="0">
                <a:solidFill>
                  <a:srgbClr val="000000"/>
                </a:solidFill>
                <a:latin typeface="verdana" panose="020B0604030504040204" pitchFamily="34" charset="0"/>
              </a:rPr>
              <a:t>.</a:t>
            </a:r>
          </a:p>
          <a:p>
            <a:pPr algn="just">
              <a:buFont typeface="Arial" panose="020B0604020202020204" pitchFamily="34" charset="0"/>
              <a:buChar char="•"/>
            </a:pPr>
            <a:endParaRPr lang="en-US" sz="1200" dirty="0">
              <a:solidFill>
                <a:srgbClr val="000000"/>
              </a:solidFill>
              <a:latin typeface="verdana" panose="020B0604030504040204" pitchFamily="34" charset="0"/>
            </a:endParaRPr>
          </a:p>
          <a:p>
            <a:pPr algn="just"/>
            <a:r>
              <a:rPr lang="en-US" sz="1200" b="1" dirty="0">
                <a:solidFill>
                  <a:srgbClr val="610B4B"/>
                </a:solidFill>
                <a:latin typeface="erdana"/>
              </a:rPr>
              <a:t>Disadvantage:</a:t>
            </a:r>
          </a:p>
          <a:p>
            <a:pPr algn="just">
              <a:buFont typeface="Arial" panose="020B0604020202020204" pitchFamily="34" charset="0"/>
              <a:buChar char="•"/>
            </a:pPr>
            <a:r>
              <a:rPr lang="en-US" sz="1200" dirty="0">
                <a:solidFill>
                  <a:srgbClr val="000000"/>
                </a:solidFill>
                <a:latin typeface="verdana" panose="020B0604030504040204" pitchFamily="34" charset="0"/>
              </a:rPr>
              <a:t>The Native driver needs to be installed on the each client machine.</a:t>
            </a:r>
          </a:p>
          <a:p>
            <a:pPr algn="just">
              <a:buFont typeface="Arial" panose="020B0604020202020204" pitchFamily="34" charset="0"/>
              <a:buChar char="•"/>
            </a:pPr>
            <a:r>
              <a:rPr lang="en-US" sz="1200" dirty="0">
                <a:solidFill>
                  <a:srgbClr val="000000"/>
                </a:solidFill>
                <a:latin typeface="verdana" panose="020B0604030504040204" pitchFamily="34" charset="0"/>
              </a:rPr>
              <a:t>The Vendor client library needs to be installed on client machine.</a:t>
            </a:r>
            <a:endParaRPr lang="en-US" sz="1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55249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9693" y="427042"/>
            <a:ext cx="8734926" cy="830997"/>
          </a:xfrm>
          <a:prstGeom prst="rect">
            <a:avLst/>
          </a:prstGeom>
        </p:spPr>
        <p:txBody>
          <a:bodyPr wrap="square">
            <a:spAutoFit/>
          </a:bodyPr>
          <a:lstStyle/>
          <a:p>
            <a:pPr algn="just"/>
            <a:r>
              <a:rPr lang="en-US" sz="1200" b="1" dirty="0" smtClean="0">
                <a:latin typeface="+mj-lt"/>
              </a:rPr>
              <a:t>NETWORK PROTOCOL DRIVER</a:t>
            </a:r>
          </a:p>
          <a:p>
            <a:pPr algn="just"/>
            <a:endParaRPr lang="en-US" sz="1200" b="1" dirty="0" smtClean="0">
              <a:latin typeface="+mj-lt"/>
            </a:endParaRPr>
          </a:p>
          <a:p>
            <a:pPr algn="just"/>
            <a:r>
              <a:rPr lang="en-US" sz="1200" dirty="0"/>
              <a:t>The Network Protocol driver uses middleware </a:t>
            </a:r>
            <a:r>
              <a:rPr lang="en-US" sz="1200" dirty="0" smtClean="0"/>
              <a:t>(server) that </a:t>
            </a:r>
            <a:r>
              <a:rPr lang="en-US" sz="1200" dirty="0"/>
              <a:t>converts JDBC calls directly or indirectly into the vendor-specific database protocol. It is fully written in java.</a:t>
            </a:r>
          </a:p>
        </p:txBody>
      </p:sp>
      <p:grpSp>
        <p:nvGrpSpPr>
          <p:cNvPr id="10" name="Group 9"/>
          <p:cNvGrpSpPr>
            <a:grpSpLocks noChangeAspect="1"/>
          </p:cNvGrpSpPr>
          <p:nvPr/>
        </p:nvGrpSpPr>
        <p:grpSpPr>
          <a:xfrm>
            <a:off x="8343900" y="378916"/>
            <a:ext cx="407194" cy="395288"/>
            <a:chOff x="5822950" y="3163888"/>
            <a:chExt cx="542925" cy="527050"/>
          </a:xfrm>
        </p:grpSpPr>
        <p:sp>
          <p:nvSpPr>
            <p:cNvPr id="11"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2"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2" name="Rectangle 1"/>
          <p:cNvSpPr/>
          <p:nvPr/>
        </p:nvSpPr>
        <p:spPr>
          <a:xfrm>
            <a:off x="113440" y="1665995"/>
            <a:ext cx="4572000" cy="2308324"/>
          </a:xfrm>
          <a:prstGeom prst="rect">
            <a:avLst/>
          </a:prstGeom>
        </p:spPr>
        <p:txBody>
          <a:bodyPr>
            <a:spAutoFit/>
          </a:bodyPr>
          <a:lstStyle/>
          <a:p>
            <a:pPr algn="just"/>
            <a:r>
              <a:rPr lang="en-US" sz="1200" b="1" dirty="0">
                <a:solidFill>
                  <a:srgbClr val="610B4B"/>
                </a:solidFill>
                <a:latin typeface="erdana"/>
              </a:rPr>
              <a:t>Advantage:</a:t>
            </a:r>
          </a:p>
          <a:p>
            <a:pPr algn="just">
              <a:buFont typeface="Arial" panose="020B0604020202020204" pitchFamily="34" charset="0"/>
              <a:buChar char="•"/>
            </a:pPr>
            <a:r>
              <a:rPr lang="en-US" sz="1200" dirty="0">
                <a:solidFill>
                  <a:srgbClr val="000000"/>
                </a:solidFill>
                <a:latin typeface="verdana" panose="020B0604030504040204" pitchFamily="34" charset="0"/>
              </a:rPr>
              <a:t>No client side library is required because of application server that can perform many tasks like auditing, load balancing, logging etc</a:t>
            </a:r>
            <a:r>
              <a:rPr lang="en-US" sz="1200" dirty="0" smtClean="0">
                <a:solidFill>
                  <a:srgbClr val="000000"/>
                </a:solidFill>
                <a:latin typeface="verdana" panose="020B0604030504040204" pitchFamily="34" charset="0"/>
              </a:rPr>
              <a:t>.</a:t>
            </a:r>
          </a:p>
          <a:p>
            <a:pPr algn="just">
              <a:buFont typeface="Arial" panose="020B0604020202020204" pitchFamily="34" charset="0"/>
              <a:buChar char="•"/>
            </a:pPr>
            <a:endParaRPr lang="en-US" sz="1200" dirty="0">
              <a:solidFill>
                <a:srgbClr val="000000"/>
              </a:solidFill>
              <a:latin typeface="verdana" panose="020B0604030504040204" pitchFamily="34" charset="0"/>
            </a:endParaRPr>
          </a:p>
          <a:p>
            <a:pPr algn="just"/>
            <a:r>
              <a:rPr lang="en-US" sz="1200" b="1" dirty="0">
                <a:solidFill>
                  <a:srgbClr val="610B4B"/>
                </a:solidFill>
                <a:latin typeface="erdana"/>
              </a:rPr>
              <a:t>Disadvantages:</a:t>
            </a:r>
          </a:p>
          <a:p>
            <a:pPr algn="just">
              <a:buFont typeface="Arial" panose="020B0604020202020204" pitchFamily="34" charset="0"/>
              <a:buChar char="•"/>
            </a:pPr>
            <a:r>
              <a:rPr lang="en-US" sz="1200" dirty="0">
                <a:solidFill>
                  <a:srgbClr val="000000"/>
                </a:solidFill>
                <a:latin typeface="verdana" panose="020B0604030504040204" pitchFamily="34" charset="0"/>
              </a:rPr>
              <a:t>Network support is required on client machine.</a:t>
            </a:r>
          </a:p>
          <a:p>
            <a:pPr algn="just">
              <a:buFont typeface="Arial" panose="020B0604020202020204" pitchFamily="34" charset="0"/>
              <a:buChar char="•"/>
            </a:pPr>
            <a:r>
              <a:rPr lang="en-US" sz="1200" dirty="0">
                <a:solidFill>
                  <a:srgbClr val="000000"/>
                </a:solidFill>
                <a:latin typeface="verdana" panose="020B0604030504040204" pitchFamily="34" charset="0"/>
              </a:rPr>
              <a:t>Requires database-specific coding to be done in the middle tier.</a:t>
            </a:r>
          </a:p>
          <a:p>
            <a:pPr algn="just">
              <a:buFont typeface="Arial" panose="020B0604020202020204" pitchFamily="34" charset="0"/>
              <a:buChar char="•"/>
            </a:pPr>
            <a:r>
              <a:rPr lang="en-US" sz="1200" dirty="0">
                <a:solidFill>
                  <a:srgbClr val="000000"/>
                </a:solidFill>
                <a:latin typeface="verdana" panose="020B0604030504040204" pitchFamily="34" charset="0"/>
              </a:rPr>
              <a:t>Maintenance of Network Protocol driver becomes costly because it requires database-specific coding to be done in the middle tier.</a:t>
            </a:r>
            <a:endParaRPr lang="en-US" sz="1200" b="0" i="0" dirty="0">
              <a:solidFill>
                <a:srgbClr val="000000"/>
              </a:solidFill>
              <a:effectLst/>
              <a:latin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440" y="1581293"/>
            <a:ext cx="4553738" cy="2935132"/>
          </a:xfrm>
          <a:prstGeom prst="rect">
            <a:avLst/>
          </a:prstGeom>
        </p:spPr>
      </p:pic>
    </p:spTree>
    <p:extLst>
      <p:ext uri="{BB962C8B-B14F-4D97-AF65-F5344CB8AC3E}">
        <p14:creationId xmlns:p14="http://schemas.microsoft.com/office/powerpoint/2010/main" val="215658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4066" y="441939"/>
            <a:ext cx="8838055" cy="830997"/>
          </a:xfrm>
          <a:prstGeom prst="rect">
            <a:avLst/>
          </a:prstGeom>
        </p:spPr>
        <p:txBody>
          <a:bodyPr wrap="square">
            <a:spAutoFit/>
          </a:bodyPr>
          <a:lstStyle/>
          <a:p>
            <a:pPr algn="just"/>
            <a:r>
              <a:rPr lang="en-US" sz="1200" b="1" dirty="0" smtClean="0">
                <a:latin typeface="+mj-lt"/>
              </a:rPr>
              <a:t>THIN DRIVER</a:t>
            </a:r>
          </a:p>
          <a:p>
            <a:pPr algn="just"/>
            <a:endParaRPr lang="en-US" sz="1200" b="1" dirty="0" smtClean="0">
              <a:latin typeface="+mj-lt"/>
            </a:endParaRPr>
          </a:p>
          <a:p>
            <a:pPr algn="just"/>
            <a:r>
              <a:rPr lang="en-US" sz="1200" dirty="0"/>
              <a:t>The thin driver converts JDBC calls directly into the vendor-specific database protocol. That is why it is known as thin driver. It is fully written in Java language</a:t>
            </a:r>
          </a:p>
        </p:txBody>
      </p:sp>
      <p:grpSp>
        <p:nvGrpSpPr>
          <p:cNvPr id="9" name="Group 8"/>
          <p:cNvGrpSpPr>
            <a:grpSpLocks noChangeAspect="1"/>
          </p:cNvGrpSpPr>
          <p:nvPr/>
        </p:nvGrpSpPr>
        <p:grpSpPr>
          <a:xfrm>
            <a:off x="8343900" y="378916"/>
            <a:ext cx="407194" cy="395288"/>
            <a:chOff x="5822950" y="3163888"/>
            <a:chExt cx="542925" cy="527050"/>
          </a:xfrm>
        </p:grpSpPr>
        <p:sp>
          <p:nvSpPr>
            <p:cNvPr id="10"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1"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
        <p:nvSpPr>
          <p:cNvPr id="3" name="Rectangle 2"/>
          <p:cNvSpPr/>
          <p:nvPr/>
        </p:nvSpPr>
        <p:spPr>
          <a:xfrm>
            <a:off x="134066" y="1927347"/>
            <a:ext cx="4572000" cy="1200329"/>
          </a:xfrm>
          <a:prstGeom prst="rect">
            <a:avLst/>
          </a:prstGeom>
        </p:spPr>
        <p:txBody>
          <a:bodyPr>
            <a:spAutoFit/>
          </a:bodyPr>
          <a:lstStyle/>
          <a:p>
            <a:pPr algn="just"/>
            <a:r>
              <a:rPr lang="en-US" sz="1200" b="1" dirty="0">
                <a:solidFill>
                  <a:srgbClr val="610B4B"/>
                </a:solidFill>
                <a:latin typeface="erdana"/>
              </a:rPr>
              <a:t>Advantage:</a:t>
            </a:r>
          </a:p>
          <a:p>
            <a:pPr algn="just">
              <a:buFont typeface="Arial" panose="020B0604020202020204" pitchFamily="34" charset="0"/>
              <a:buChar char="•"/>
            </a:pPr>
            <a:r>
              <a:rPr lang="en-US" sz="1200" dirty="0">
                <a:solidFill>
                  <a:srgbClr val="000000"/>
                </a:solidFill>
                <a:latin typeface="verdana" panose="020B0604030504040204" pitchFamily="34" charset="0"/>
              </a:rPr>
              <a:t>Better performance than all other drivers.</a:t>
            </a:r>
          </a:p>
          <a:p>
            <a:pPr algn="just">
              <a:buFont typeface="Arial" panose="020B0604020202020204" pitchFamily="34" charset="0"/>
              <a:buChar char="•"/>
            </a:pPr>
            <a:r>
              <a:rPr lang="en-US" sz="1200" dirty="0">
                <a:solidFill>
                  <a:srgbClr val="000000"/>
                </a:solidFill>
                <a:latin typeface="verdana" panose="020B0604030504040204" pitchFamily="34" charset="0"/>
              </a:rPr>
              <a:t>No software is required at client side or server side</a:t>
            </a:r>
            <a:r>
              <a:rPr lang="en-US" sz="1200" dirty="0" smtClean="0">
                <a:solidFill>
                  <a:srgbClr val="000000"/>
                </a:solidFill>
                <a:latin typeface="verdana" panose="020B0604030504040204" pitchFamily="34" charset="0"/>
              </a:rPr>
              <a:t>.</a:t>
            </a:r>
          </a:p>
          <a:p>
            <a:pPr algn="just">
              <a:buFont typeface="Arial" panose="020B0604020202020204" pitchFamily="34" charset="0"/>
              <a:buChar char="•"/>
            </a:pPr>
            <a:endParaRPr lang="en-US" sz="1200" dirty="0">
              <a:solidFill>
                <a:srgbClr val="000000"/>
              </a:solidFill>
              <a:latin typeface="verdana" panose="020B0604030504040204" pitchFamily="34" charset="0"/>
            </a:endParaRPr>
          </a:p>
          <a:p>
            <a:pPr algn="just"/>
            <a:r>
              <a:rPr lang="en-US" sz="1200" b="1" dirty="0">
                <a:solidFill>
                  <a:srgbClr val="610B4B"/>
                </a:solidFill>
                <a:latin typeface="erdana"/>
              </a:rPr>
              <a:t>Disadvantage:</a:t>
            </a:r>
          </a:p>
          <a:p>
            <a:pPr algn="just">
              <a:buFont typeface="Arial" panose="020B0604020202020204" pitchFamily="34" charset="0"/>
              <a:buChar char="•"/>
            </a:pPr>
            <a:r>
              <a:rPr lang="en-US" sz="1200" dirty="0">
                <a:solidFill>
                  <a:srgbClr val="000000"/>
                </a:solidFill>
                <a:latin typeface="verdana" panose="020B0604030504040204" pitchFamily="34" charset="0"/>
              </a:rPr>
              <a:t>Drivers depends on the Database.</a:t>
            </a:r>
            <a:endParaRPr lang="en-US" sz="1200" b="0" i="0" dirty="0">
              <a:solidFill>
                <a:srgbClr val="000000"/>
              </a:solidFill>
              <a:effectLst/>
              <a:latin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665" y="1178450"/>
            <a:ext cx="4473456" cy="3537929"/>
          </a:xfrm>
          <a:prstGeom prst="rect">
            <a:avLst/>
          </a:prstGeom>
        </p:spPr>
      </p:pic>
    </p:spTree>
    <p:extLst>
      <p:ext uri="{BB962C8B-B14F-4D97-AF65-F5344CB8AC3E}">
        <p14:creationId xmlns:p14="http://schemas.microsoft.com/office/powerpoint/2010/main" val="194628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8863" y="378916"/>
            <a:ext cx="8227338" cy="4193864"/>
          </a:xfrm>
        </p:spPr>
        <p:txBody>
          <a:bodyPr>
            <a:noAutofit/>
          </a:bodyPr>
          <a:lstStyle/>
          <a:p>
            <a:pPr marL="0" indent="0">
              <a:buNone/>
            </a:pPr>
            <a:r>
              <a:rPr lang="en-US" sz="1000" b="1" dirty="0"/>
              <a:t>T</a:t>
            </a:r>
            <a:r>
              <a:rPr lang="en-US" sz="1000" dirty="0"/>
              <a:t>here are </a:t>
            </a:r>
            <a:r>
              <a:rPr lang="en-US" sz="1000" dirty="0">
                <a:solidFill>
                  <a:srgbClr val="00B388"/>
                </a:solidFill>
              </a:rPr>
              <a:t>5 steps </a:t>
            </a:r>
            <a:r>
              <a:rPr lang="en-US" sz="1000" dirty="0"/>
              <a:t>to connect any java application with the database in java using JDBC. ,They are as follows</a:t>
            </a:r>
          </a:p>
          <a:p>
            <a:pPr marL="0" indent="0">
              <a:buNone/>
            </a:pPr>
            <a:r>
              <a:rPr lang="en-US" sz="1000" b="1" dirty="0" smtClean="0"/>
              <a:t>REGISTER THE DRIVER CLASS</a:t>
            </a:r>
          </a:p>
          <a:p>
            <a:pPr marL="0" indent="0">
              <a:buNone/>
            </a:pPr>
            <a:r>
              <a:rPr lang="en-US" sz="1000" dirty="0" smtClean="0"/>
              <a:t>The </a:t>
            </a:r>
            <a:r>
              <a:rPr lang="en-US" sz="1000" dirty="0" err="1"/>
              <a:t>forName</a:t>
            </a:r>
            <a:r>
              <a:rPr lang="en-US" sz="1000" dirty="0"/>
              <a:t>() method of </a:t>
            </a:r>
            <a:r>
              <a:rPr lang="en-US" sz="1000" dirty="0" smtClean="0"/>
              <a:t>Class , </a:t>
            </a:r>
            <a:r>
              <a:rPr lang="en-US" sz="1000" dirty="0"/>
              <a:t>class is used to register the driver class. This method is used to dynamically load the driver class.</a:t>
            </a:r>
          </a:p>
          <a:p>
            <a:pPr>
              <a:buFont typeface="Wingdings" panose="05000000000000000000" pitchFamily="2" charset="2"/>
              <a:buChar char="v"/>
            </a:pPr>
            <a:r>
              <a:rPr lang="en-US" sz="1000" u="sng" dirty="0" err="1"/>
              <a:t>Class.forName</a:t>
            </a:r>
            <a:r>
              <a:rPr lang="en-US" sz="1000" u="sng" dirty="0" smtClean="0"/>
              <a:t>("</a:t>
            </a:r>
            <a:r>
              <a:rPr lang="en-US" sz="1000" u="sng" dirty="0" err="1" smtClean="0"/>
              <a:t>com.mysql.jdbc.Driver</a:t>
            </a:r>
            <a:r>
              <a:rPr lang="en-US" sz="1000" u="sng" dirty="0" smtClean="0"/>
              <a:t>”</a:t>
            </a:r>
            <a:r>
              <a:rPr lang="en-US" sz="1000" u="sng" dirty="0" smtClean="0"/>
              <a:t>);</a:t>
            </a:r>
            <a:endParaRPr lang="en-US" sz="1000" u="sng" dirty="0" smtClean="0"/>
          </a:p>
          <a:p>
            <a:pPr marL="0" indent="0">
              <a:buNone/>
            </a:pPr>
            <a:r>
              <a:rPr lang="en-US" sz="1000" b="1" dirty="0" smtClean="0"/>
              <a:t>CREATING CONNECTION</a:t>
            </a:r>
          </a:p>
          <a:p>
            <a:pPr marL="0" indent="0">
              <a:buNone/>
            </a:pPr>
            <a:r>
              <a:rPr lang="en-US" sz="1000" dirty="0" smtClean="0"/>
              <a:t>The </a:t>
            </a:r>
            <a:r>
              <a:rPr lang="en-US" sz="1000" dirty="0" err="1"/>
              <a:t>getConnection</a:t>
            </a:r>
            <a:r>
              <a:rPr lang="en-US" sz="1000" dirty="0"/>
              <a:t>() method of </a:t>
            </a:r>
            <a:r>
              <a:rPr lang="en-US" sz="1000" dirty="0" err="1"/>
              <a:t>DriverManager</a:t>
            </a:r>
            <a:r>
              <a:rPr lang="en-US" sz="1000" dirty="0"/>
              <a:t> class is used to establish connection with the database</a:t>
            </a:r>
          </a:p>
          <a:p>
            <a:pPr>
              <a:buFont typeface="Wingdings" panose="05000000000000000000" pitchFamily="2" charset="2"/>
              <a:buChar char="v"/>
            </a:pPr>
            <a:r>
              <a:rPr lang="en-US" sz="1000" u="sng" dirty="0"/>
              <a:t>Connection con=</a:t>
            </a:r>
            <a:r>
              <a:rPr lang="en-US" sz="1000" u="sng" dirty="0" err="1"/>
              <a:t>DriverManager.getConnection</a:t>
            </a:r>
            <a:r>
              <a:rPr lang="en-US" sz="1000" u="sng" dirty="0"/>
              <a:t>(  "</a:t>
            </a:r>
            <a:r>
              <a:rPr lang="en-US" sz="1000" u="sng" dirty="0" err="1"/>
              <a:t>jdbc:mysql</a:t>
            </a:r>
            <a:r>
              <a:rPr lang="en-US" sz="1000" u="sng" dirty="0"/>
              <a:t>://localhost:3306:employee",“root",“sam.nani-14</a:t>
            </a:r>
            <a:r>
              <a:rPr lang="en-US" sz="1000" u="sng" dirty="0" smtClean="0"/>
              <a:t>");</a:t>
            </a:r>
            <a:endParaRPr lang="en-US" sz="1000" b="1" dirty="0" smtClean="0">
              <a:latin typeface="+mj-lt"/>
            </a:endParaRPr>
          </a:p>
          <a:p>
            <a:pPr marL="0" indent="0">
              <a:buNone/>
            </a:pPr>
            <a:r>
              <a:rPr lang="en-US" sz="1000" b="1" dirty="0" smtClean="0">
                <a:latin typeface="+mj-lt"/>
              </a:rPr>
              <a:t>CREATING STATEMENT</a:t>
            </a:r>
          </a:p>
          <a:p>
            <a:pPr marL="0" indent="0">
              <a:buNone/>
            </a:pPr>
            <a:r>
              <a:rPr lang="en-US" sz="1000" dirty="0"/>
              <a:t>The </a:t>
            </a:r>
            <a:r>
              <a:rPr lang="en-US" sz="1000" dirty="0" err="1"/>
              <a:t>createStatement</a:t>
            </a:r>
            <a:r>
              <a:rPr lang="en-US" sz="1000" dirty="0"/>
              <a:t>() method of Connection interface is used to create statement. The object of statement is responsible to execute queries with the </a:t>
            </a:r>
            <a:r>
              <a:rPr lang="en-US" sz="1000" dirty="0" smtClean="0"/>
              <a:t>database.</a:t>
            </a:r>
          </a:p>
          <a:p>
            <a:pPr>
              <a:buFont typeface="Wingdings" panose="05000000000000000000" pitchFamily="2" charset="2"/>
              <a:buChar char="v"/>
            </a:pPr>
            <a:r>
              <a:rPr lang="en-US" sz="1000" u="sng" dirty="0"/>
              <a:t>Statement </a:t>
            </a:r>
            <a:r>
              <a:rPr lang="en-US" sz="1000" u="sng" dirty="0" err="1"/>
              <a:t>stmt</a:t>
            </a:r>
            <a:r>
              <a:rPr lang="en-US" sz="1000" u="sng" dirty="0"/>
              <a:t>=</a:t>
            </a:r>
            <a:r>
              <a:rPr lang="en-US" sz="1000" u="sng" dirty="0" err="1"/>
              <a:t>con.createStatement</a:t>
            </a:r>
            <a:r>
              <a:rPr lang="en-US" sz="1000" u="sng" dirty="0"/>
              <a:t>(); </a:t>
            </a:r>
            <a:endParaRPr lang="en-US" sz="1000" b="1" dirty="0" smtClean="0">
              <a:latin typeface="+mj-lt"/>
            </a:endParaRPr>
          </a:p>
          <a:p>
            <a:pPr marL="0" indent="0">
              <a:buNone/>
            </a:pPr>
            <a:r>
              <a:rPr lang="en-US" sz="1000" b="1" dirty="0" smtClean="0">
                <a:latin typeface="+mj-lt"/>
              </a:rPr>
              <a:t>EXECUTING QUERIES</a:t>
            </a:r>
          </a:p>
          <a:p>
            <a:pPr marL="0" indent="0">
              <a:buNone/>
            </a:pPr>
            <a:r>
              <a:rPr lang="en-US" sz="1000" dirty="0"/>
              <a:t>The </a:t>
            </a:r>
            <a:r>
              <a:rPr lang="en-US" sz="1000" dirty="0" err="1"/>
              <a:t>executeQuery</a:t>
            </a:r>
            <a:r>
              <a:rPr lang="en-US" sz="1000" dirty="0"/>
              <a:t>() method of Statement interface is used to execute queries to the database. This method returns the object of </a:t>
            </a:r>
            <a:r>
              <a:rPr lang="en-US" sz="1000" dirty="0" err="1"/>
              <a:t>ResultSet</a:t>
            </a:r>
            <a:r>
              <a:rPr lang="en-US" sz="1000" dirty="0"/>
              <a:t> that can be used to get all the records of a </a:t>
            </a:r>
            <a:r>
              <a:rPr lang="en-US" sz="1000" dirty="0" smtClean="0"/>
              <a:t>table.</a:t>
            </a:r>
          </a:p>
          <a:p>
            <a:pPr>
              <a:buFont typeface="Wingdings" panose="05000000000000000000" pitchFamily="2" charset="2"/>
              <a:buChar char="v"/>
            </a:pPr>
            <a:r>
              <a:rPr lang="en-US" sz="1000" u="sng" dirty="0" err="1"/>
              <a:t>ResultSet</a:t>
            </a:r>
            <a:r>
              <a:rPr lang="en-US" sz="1000" u="sng" dirty="0"/>
              <a:t> </a:t>
            </a:r>
            <a:r>
              <a:rPr lang="en-US" sz="1000" u="sng" dirty="0" err="1"/>
              <a:t>rs</a:t>
            </a:r>
            <a:r>
              <a:rPr lang="en-US" sz="1000" u="sng" dirty="0"/>
              <a:t>=</a:t>
            </a:r>
            <a:r>
              <a:rPr lang="en-US" sz="1000" u="sng" dirty="0" err="1"/>
              <a:t>stmt.executeQuery</a:t>
            </a:r>
            <a:r>
              <a:rPr lang="en-US" sz="1000" u="sng" dirty="0"/>
              <a:t>("select * from </a:t>
            </a:r>
            <a:r>
              <a:rPr lang="en-US" sz="1000" u="sng" dirty="0" err="1"/>
              <a:t>emp</a:t>
            </a:r>
            <a:r>
              <a:rPr lang="en-US" sz="1000" u="sng" dirty="0" smtClean="0"/>
              <a:t>");</a:t>
            </a:r>
            <a:endParaRPr lang="en-US" sz="1000" b="1" dirty="0" smtClean="0">
              <a:latin typeface="+mj-lt"/>
            </a:endParaRPr>
          </a:p>
          <a:p>
            <a:pPr marL="0" indent="0">
              <a:buNone/>
            </a:pPr>
            <a:r>
              <a:rPr lang="en-US" sz="1000" b="1" dirty="0" smtClean="0">
                <a:latin typeface="+mj-lt"/>
              </a:rPr>
              <a:t>CLOSING CONNECTION</a:t>
            </a:r>
          </a:p>
          <a:p>
            <a:pPr marL="0" indent="0">
              <a:buNone/>
            </a:pPr>
            <a:r>
              <a:rPr lang="en-US" sz="1000" dirty="0"/>
              <a:t>By closing connection object statement and </a:t>
            </a:r>
            <a:r>
              <a:rPr lang="en-US" sz="1000" dirty="0" err="1"/>
              <a:t>ResultSet</a:t>
            </a:r>
            <a:r>
              <a:rPr lang="en-US" sz="1000" dirty="0"/>
              <a:t> will be closed automatically. The close() method of Connection interface is used to close the </a:t>
            </a:r>
            <a:r>
              <a:rPr lang="en-US" sz="1000" dirty="0" smtClean="0"/>
              <a:t>connection.</a:t>
            </a:r>
          </a:p>
          <a:p>
            <a:pPr>
              <a:buFont typeface="Wingdings" panose="05000000000000000000" pitchFamily="2" charset="2"/>
              <a:buChar char="v"/>
            </a:pPr>
            <a:r>
              <a:rPr lang="en-US" sz="1000" u="sng" dirty="0" err="1"/>
              <a:t>con.close</a:t>
            </a:r>
            <a:r>
              <a:rPr lang="en-US" sz="1000" u="sng" dirty="0"/>
              <a:t>();</a:t>
            </a:r>
            <a:endParaRPr lang="en-US" sz="1000" u="sng" dirty="0" smtClean="0"/>
          </a:p>
          <a:p>
            <a:endParaRPr lang="en-US" sz="1000" dirty="0" smtClean="0"/>
          </a:p>
          <a:p>
            <a:pPr>
              <a:buFont typeface="Arial" panose="020B0604020202020204" pitchFamily="34" charset="0"/>
              <a:buChar char="•"/>
            </a:pPr>
            <a:endParaRPr lang="en-US" sz="1000" b="1" dirty="0" smtClean="0"/>
          </a:p>
          <a:p>
            <a:pPr>
              <a:buFont typeface="Arial" panose="020B0604020202020204" pitchFamily="34" charset="0"/>
              <a:buChar char="•"/>
            </a:pPr>
            <a:endParaRPr lang="en-US" sz="1000" dirty="0"/>
          </a:p>
        </p:txBody>
      </p:sp>
      <p:grpSp>
        <p:nvGrpSpPr>
          <p:cNvPr id="8" name="Group 7"/>
          <p:cNvGrpSpPr>
            <a:grpSpLocks noChangeAspect="1"/>
          </p:cNvGrpSpPr>
          <p:nvPr/>
        </p:nvGrpSpPr>
        <p:grpSpPr>
          <a:xfrm>
            <a:off x="8343900" y="378916"/>
            <a:ext cx="407194" cy="395288"/>
            <a:chOff x="5822950" y="3163888"/>
            <a:chExt cx="542925" cy="527050"/>
          </a:xfrm>
        </p:grpSpPr>
        <p:sp>
          <p:nvSpPr>
            <p:cNvPr id="9" name="Freeform 45"/>
            <p:cNvSpPr>
              <a:spLocks/>
            </p:cNvSpPr>
            <p:nvPr/>
          </p:nvSpPr>
          <p:spPr bwMode="auto">
            <a:xfrm>
              <a:off x="5842000" y="3367088"/>
              <a:ext cx="523875" cy="165100"/>
            </a:xfrm>
            <a:custGeom>
              <a:avLst/>
              <a:gdLst>
                <a:gd name="T0" fmla="*/ 330 w 330"/>
                <a:gd name="T1" fmla="*/ 0 h 104"/>
                <a:gd name="T2" fmla="*/ 330 w 330"/>
                <a:gd name="T3" fmla="*/ 68 h 104"/>
                <a:gd name="T4" fmla="*/ 311 w 330"/>
                <a:gd name="T5" fmla="*/ 68 h 104"/>
                <a:gd name="T6" fmla="*/ 311 w 330"/>
                <a:gd name="T7" fmla="*/ 32 h 104"/>
                <a:gd name="T8" fmla="*/ 234 w 330"/>
                <a:gd name="T9" fmla="*/ 97 h 104"/>
                <a:gd name="T10" fmla="*/ 156 w 330"/>
                <a:gd name="T11" fmla="*/ 49 h 104"/>
                <a:gd name="T12" fmla="*/ 5 w 330"/>
                <a:gd name="T13" fmla="*/ 104 h 104"/>
                <a:gd name="T14" fmla="*/ 0 w 330"/>
                <a:gd name="T15" fmla="*/ 87 h 104"/>
                <a:gd name="T16" fmla="*/ 156 w 330"/>
                <a:gd name="T17" fmla="*/ 27 h 104"/>
                <a:gd name="T18" fmla="*/ 234 w 330"/>
                <a:gd name="T19" fmla="*/ 75 h 104"/>
                <a:gd name="T20" fmla="*/ 294 w 330"/>
                <a:gd name="T21" fmla="*/ 20 h 104"/>
                <a:gd name="T22" fmla="*/ 262 w 330"/>
                <a:gd name="T23" fmla="*/ 20 h 104"/>
                <a:gd name="T24" fmla="*/ 262 w 330"/>
                <a:gd name="T25" fmla="*/ 0 h 104"/>
                <a:gd name="T26" fmla="*/ 330 w 330"/>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04">
                  <a:moveTo>
                    <a:pt x="330" y="0"/>
                  </a:moveTo>
                  <a:lnTo>
                    <a:pt x="330" y="68"/>
                  </a:lnTo>
                  <a:lnTo>
                    <a:pt x="311" y="68"/>
                  </a:lnTo>
                  <a:lnTo>
                    <a:pt x="311" y="32"/>
                  </a:lnTo>
                  <a:lnTo>
                    <a:pt x="234" y="97"/>
                  </a:lnTo>
                  <a:lnTo>
                    <a:pt x="156" y="49"/>
                  </a:lnTo>
                  <a:lnTo>
                    <a:pt x="5" y="104"/>
                  </a:lnTo>
                  <a:lnTo>
                    <a:pt x="0" y="87"/>
                  </a:lnTo>
                  <a:lnTo>
                    <a:pt x="156" y="27"/>
                  </a:lnTo>
                  <a:lnTo>
                    <a:pt x="234" y="75"/>
                  </a:lnTo>
                  <a:lnTo>
                    <a:pt x="294" y="20"/>
                  </a:lnTo>
                  <a:lnTo>
                    <a:pt x="262" y="20"/>
                  </a:lnTo>
                  <a:lnTo>
                    <a:pt x="262" y="0"/>
                  </a:lnTo>
                  <a:lnTo>
                    <a:pt x="330" y="0"/>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0" name="Freeform 46"/>
            <p:cNvSpPr>
              <a:spLocks noEditPoints="1"/>
            </p:cNvSpPr>
            <p:nvPr/>
          </p:nvSpPr>
          <p:spPr bwMode="auto">
            <a:xfrm>
              <a:off x="5822950" y="3163888"/>
              <a:ext cx="534988" cy="527050"/>
            </a:xfrm>
            <a:custGeom>
              <a:avLst/>
              <a:gdLst>
                <a:gd name="T0" fmla="*/ 308 w 337"/>
                <a:gd name="T1" fmla="*/ 273 h 332"/>
                <a:gd name="T2" fmla="*/ 294 w 337"/>
                <a:gd name="T3" fmla="*/ 273 h 332"/>
                <a:gd name="T4" fmla="*/ 294 w 337"/>
                <a:gd name="T5" fmla="*/ 206 h 332"/>
                <a:gd name="T6" fmla="*/ 294 w 337"/>
                <a:gd name="T7" fmla="*/ 206 h 332"/>
                <a:gd name="T8" fmla="*/ 274 w 337"/>
                <a:gd name="T9" fmla="*/ 223 h 332"/>
                <a:gd name="T10" fmla="*/ 274 w 337"/>
                <a:gd name="T11" fmla="*/ 273 h 332"/>
                <a:gd name="T12" fmla="*/ 217 w 337"/>
                <a:gd name="T13" fmla="*/ 273 h 332"/>
                <a:gd name="T14" fmla="*/ 217 w 337"/>
                <a:gd name="T15" fmla="*/ 225 h 332"/>
                <a:gd name="T16" fmla="*/ 197 w 337"/>
                <a:gd name="T17" fmla="*/ 213 h 332"/>
                <a:gd name="T18" fmla="*/ 197 w 337"/>
                <a:gd name="T19" fmla="*/ 273 h 332"/>
                <a:gd name="T20" fmla="*/ 139 w 337"/>
                <a:gd name="T21" fmla="*/ 273 h 332"/>
                <a:gd name="T22" fmla="*/ 139 w 337"/>
                <a:gd name="T23" fmla="*/ 203 h 332"/>
                <a:gd name="T24" fmla="*/ 120 w 337"/>
                <a:gd name="T25" fmla="*/ 211 h 332"/>
                <a:gd name="T26" fmla="*/ 120 w 337"/>
                <a:gd name="T27" fmla="*/ 273 h 332"/>
                <a:gd name="T28" fmla="*/ 62 w 337"/>
                <a:gd name="T29" fmla="*/ 273 h 332"/>
                <a:gd name="T30" fmla="*/ 62 w 337"/>
                <a:gd name="T31" fmla="*/ 232 h 332"/>
                <a:gd name="T32" fmla="*/ 43 w 337"/>
                <a:gd name="T33" fmla="*/ 240 h 332"/>
                <a:gd name="T34" fmla="*/ 43 w 337"/>
                <a:gd name="T35" fmla="*/ 273 h 332"/>
                <a:gd name="T36" fmla="*/ 29 w 337"/>
                <a:gd name="T37" fmla="*/ 273 h 332"/>
                <a:gd name="T38" fmla="*/ 0 w 337"/>
                <a:gd name="T39" fmla="*/ 332 h 332"/>
                <a:gd name="T40" fmla="*/ 337 w 337"/>
                <a:gd name="T41" fmla="*/ 332 h 332"/>
                <a:gd name="T42" fmla="*/ 308 w 337"/>
                <a:gd name="T43" fmla="*/ 273 h 332"/>
                <a:gd name="T44" fmla="*/ 29 w 337"/>
                <a:gd name="T45" fmla="*/ 312 h 332"/>
                <a:gd name="T46" fmla="*/ 38 w 337"/>
                <a:gd name="T47" fmla="*/ 293 h 332"/>
                <a:gd name="T48" fmla="*/ 299 w 337"/>
                <a:gd name="T49" fmla="*/ 293 h 332"/>
                <a:gd name="T50" fmla="*/ 308 w 337"/>
                <a:gd name="T51" fmla="*/ 312 h 332"/>
                <a:gd name="T52" fmla="*/ 29 w 337"/>
                <a:gd name="T53" fmla="*/ 312 h 332"/>
                <a:gd name="T54" fmla="*/ 43 w 337"/>
                <a:gd name="T55" fmla="*/ 189 h 332"/>
                <a:gd name="T56" fmla="*/ 62 w 337"/>
                <a:gd name="T57" fmla="*/ 182 h 332"/>
                <a:gd name="T58" fmla="*/ 62 w 337"/>
                <a:gd name="T59" fmla="*/ 109 h 332"/>
                <a:gd name="T60" fmla="*/ 120 w 337"/>
                <a:gd name="T61" fmla="*/ 109 h 332"/>
                <a:gd name="T62" fmla="*/ 120 w 337"/>
                <a:gd name="T63" fmla="*/ 160 h 332"/>
                <a:gd name="T64" fmla="*/ 139 w 337"/>
                <a:gd name="T65" fmla="*/ 152 h 332"/>
                <a:gd name="T66" fmla="*/ 139 w 337"/>
                <a:gd name="T67" fmla="*/ 109 h 332"/>
                <a:gd name="T68" fmla="*/ 197 w 337"/>
                <a:gd name="T69" fmla="*/ 109 h 332"/>
                <a:gd name="T70" fmla="*/ 197 w 337"/>
                <a:gd name="T71" fmla="*/ 157 h 332"/>
                <a:gd name="T72" fmla="*/ 217 w 337"/>
                <a:gd name="T73" fmla="*/ 169 h 332"/>
                <a:gd name="T74" fmla="*/ 217 w 337"/>
                <a:gd name="T75" fmla="*/ 109 h 332"/>
                <a:gd name="T76" fmla="*/ 337 w 337"/>
                <a:gd name="T77" fmla="*/ 109 h 332"/>
                <a:gd name="T78" fmla="*/ 168 w 337"/>
                <a:gd name="T79" fmla="*/ 0 h 332"/>
                <a:gd name="T80" fmla="*/ 0 w 337"/>
                <a:gd name="T81" fmla="*/ 109 h 332"/>
                <a:gd name="T82" fmla="*/ 43 w 337"/>
                <a:gd name="T83" fmla="*/ 109 h 332"/>
                <a:gd name="T84" fmla="*/ 43 w 337"/>
                <a:gd name="T85" fmla="*/ 189 h 332"/>
                <a:gd name="T86" fmla="*/ 168 w 337"/>
                <a:gd name="T87" fmla="*/ 24 h 332"/>
                <a:gd name="T88" fmla="*/ 270 w 337"/>
                <a:gd name="T89" fmla="*/ 90 h 332"/>
                <a:gd name="T90" fmla="*/ 67 w 337"/>
                <a:gd name="T91" fmla="*/ 90 h 332"/>
                <a:gd name="T92" fmla="*/ 168 w 337"/>
                <a:gd name="T93" fmla="*/ 2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2">
                  <a:moveTo>
                    <a:pt x="308" y="273"/>
                  </a:moveTo>
                  <a:lnTo>
                    <a:pt x="294" y="273"/>
                  </a:lnTo>
                  <a:lnTo>
                    <a:pt x="294" y="206"/>
                  </a:lnTo>
                  <a:lnTo>
                    <a:pt x="294" y="206"/>
                  </a:lnTo>
                  <a:lnTo>
                    <a:pt x="274" y="223"/>
                  </a:lnTo>
                  <a:lnTo>
                    <a:pt x="274" y="273"/>
                  </a:lnTo>
                  <a:lnTo>
                    <a:pt x="217" y="273"/>
                  </a:lnTo>
                  <a:lnTo>
                    <a:pt x="217" y="225"/>
                  </a:lnTo>
                  <a:lnTo>
                    <a:pt x="197" y="213"/>
                  </a:lnTo>
                  <a:lnTo>
                    <a:pt x="197" y="273"/>
                  </a:lnTo>
                  <a:lnTo>
                    <a:pt x="139" y="273"/>
                  </a:lnTo>
                  <a:lnTo>
                    <a:pt x="139" y="203"/>
                  </a:lnTo>
                  <a:lnTo>
                    <a:pt x="120" y="211"/>
                  </a:lnTo>
                  <a:lnTo>
                    <a:pt x="120" y="273"/>
                  </a:lnTo>
                  <a:lnTo>
                    <a:pt x="62" y="273"/>
                  </a:lnTo>
                  <a:lnTo>
                    <a:pt x="62" y="232"/>
                  </a:lnTo>
                  <a:lnTo>
                    <a:pt x="43" y="240"/>
                  </a:lnTo>
                  <a:lnTo>
                    <a:pt x="43" y="273"/>
                  </a:lnTo>
                  <a:lnTo>
                    <a:pt x="29" y="273"/>
                  </a:lnTo>
                  <a:lnTo>
                    <a:pt x="0" y="332"/>
                  </a:lnTo>
                  <a:lnTo>
                    <a:pt x="337" y="332"/>
                  </a:lnTo>
                  <a:lnTo>
                    <a:pt x="308" y="273"/>
                  </a:lnTo>
                  <a:close/>
                  <a:moveTo>
                    <a:pt x="29" y="312"/>
                  </a:moveTo>
                  <a:lnTo>
                    <a:pt x="38" y="293"/>
                  </a:lnTo>
                  <a:lnTo>
                    <a:pt x="299" y="293"/>
                  </a:lnTo>
                  <a:lnTo>
                    <a:pt x="308" y="312"/>
                  </a:lnTo>
                  <a:lnTo>
                    <a:pt x="29" y="312"/>
                  </a:lnTo>
                  <a:close/>
                  <a:moveTo>
                    <a:pt x="43" y="189"/>
                  </a:moveTo>
                  <a:lnTo>
                    <a:pt x="62" y="182"/>
                  </a:lnTo>
                  <a:lnTo>
                    <a:pt x="62" y="109"/>
                  </a:lnTo>
                  <a:lnTo>
                    <a:pt x="120" y="109"/>
                  </a:lnTo>
                  <a:lnTo>
                    <a:pt x="120" y="160"/>
                  </a:lnTo>
                  <a:lnTo>
                    <a:pt x="139" y="152"/>
                  </a:lnTo>
                  <a:lnTo>
                    <a:pt x="139" y="109"/>
                  </a:lnTo>
                  <a:lnTo>
                    <a:pt x="197" y="109"/>
                  </a:lnTo>
                  <a:lnTo>
                    <a:pt x="197" y="157"/>
                  </a:lnTo>
                  <a:lnTo>
                    <a:pt x="217" y="169"/>
                  </a:lnTo>
                  <a:lnTo>
                    <a:pt x="217" y="109"/>
                  </a:lnTo>
                  <a:lnTo>
                    <a:pt x="337" y="109"/>
                  </a:lnTo>
                  <a:lnTo>
                    <a:pt x="168" y="0"/>
                  </a:lnTo>
                  <a:lnTo>
                    <a:pt x="0" y="109"/>
                  </a:lnTo>
                  <a:lnTo>
                    <a:pt x="43" y="109"/>
                  </a:lnTo>
                  <a:lnTo>
                    <a:pt x="43" y="189"/>
                  </a:lnTo>
                  <a:close/>
                  <a:moveTo>
                    <a:pt x="168" y="24"/>
                  </a:moveTo>
                  <a:lnTo>
                    <a:pt x="270" y="90"/>
                  </a:lnTo>
                  <a:lnTo>
                    <a:pt x="67" y="90"/>
                  </a:lnTo>
                  <a:lnTo>
                    <a:pt x="16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spTree>
    <p:extLst>
      <p:ext uri="{BB962C8B-B14F-4D97-AF65-F5344CB8AC3E}">
        <p14:creationId xmlns:p14="http://schemas.microsoft.com/office/powerpoint/2010/main" val="308015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A TeamOne-PowerPoint TEMPLATE">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extLst>
    <a:ext uri="{05A4C25C-085E-4340-85A3-A5531E510DB2}">
      <thm15:themeFamily xmlns:thm15="http://schemas.microsoft.com/office/thememl/2012/main" name="HP_PPT_Standard_template_16x9_Jan2013.potx" id="{26B89C45-1081-40D7-A203-A7BAA1D02ABD}" vid="{371154E7-5F1A-4FB3-904F-80E2BC84AD88}"/>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3.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4.xml><?xml version="1.0" encoding="utf-8"?>
<a:theme xmlns:a="http://schemas.openxmlformats.org/drawingml/2006/main" name="2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 TeamOne Template - 02NOV2015.potx" id="{79E457A2-96E6-419E-9903-5CB25F74E331}" vid="{BC618455-F669-4AAF-BFC5-1E37A01E76D6}"/>
    </a:ext>
  </a:extLst>
</a:theme>
</file>

<file path=ppt/theme/theme5.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28740</TotalTime>
  <Words>1456</Words>
  <Application>Microsoft Office PowerPoint</Application>
  <PresentationFormat>On-screen Show (16:9)</PresentationFormat>
  <Paragraphs>313</Paragraphs>
  <Slides>28</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28</vt:i4>
      </vt:variant>
    </vt:vector>
  </HeadingPairs>
  <TitlesOfParts>
    <vt:vector size="41" baseType="lpstr">
      <vt:lpstr>Arial</vt:lpstr>
      <vt:lpstr>Calibri</vt:lpstr>
      <vt:lpstr>erdana</vt:lpstr>
      <vt:lpstr>HP Simplified</vt:lpstr>
      <vt:lpstr>Lucida Grande</vt:lpstr>
      <vt:lpstr>Menlo</vt:lpstr>
      <vt:lpstr>Times New Roman</vt:lpstr>
      <vt:lpstr>verdana</vt:lpstr>
      <vt:lpstr>Wingdings</vt:lpstr>
      <vt:lpstr>AA TeamOne-PowerPoint TEMPLATE</vt:lpstr>
      <vt:lpstr>HPE_Standard_Arial_16x9_v2</vt:lpstr>
      <vt:lpstr>1_HPE_Standard_Arial_16x9_v2</vt:lpstr>
      <vt:lpstr>2_HPE_Standard_Arial_16x9_v2</vt:lpstr>
      <vt:lpstr>JDBC</vt:lpstr>
      <vt:lpstr>Agenda</vt:lpstr>
      <vt:lpstr>Why use JDBC…?</vt:lpstr>
      <vt:lpstr>JDBC Driver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Hewlett Packard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Colors</dc:title>
  <dc:creator>Sankaralingam, Mathalai Rajan</dc:creator>
  <cp:lastModifiedBy>Sami, Venkatesh</cp:lastModifiedBy>
  <cp:revision>1934</cp:revision>
  <cp:lastPrinted>2012-04-13T15:38:33Z</cp:lastPrinted>
  <dcterms:created xsi:type="dcterms:W3CDTF">2014-05-04T17:02:18Z</dcterms:created>
  <dcterms:modified xsi:type="dcterms:W3CDTF">2017-01-18T12:42:29Z</dcterms:modified>
</cp:coreProperties>
</file>