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841" r:id="rId2"/>
    <p:sldMasterId id="2147483877" r:id="rId3"/>
    <p:sldMasterId id="2147483908" r:id="rId4"/>
  </p:sldMasterIdLst>
  <p:notesMasterIdLst>
    <p:notesMasterId r:id="rId29"/>
  </p:notesMasterIdLst>
  <p:handoutMasterIdLst>
    <p:handoutMasterId r:id="rId30"/>
  </p:handoutMasterIdLst>
  <p:sldIdLst>
    <p:sldId id="768" r:id="rId5"/>
    <p:sldId id="824" r:id="rId6"/>
    <p:sldId id="845" r:id="rId7"/>
    <p:sldId id="846" r:id="rId8"/>
    <p:sldId id="847" r:id="rId9"/>
    <p:sldId id="848" r:id="rId10"/>
    <p:sldId id="849" r:id="rId11"/>
    <p:sldId id="850" r:id="rId12"/>
    <p:sldId id="85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37" r:id="rId23"/>
    <p:sldId id="836" r:id="rId24"/>
    <p:sldId id="842" r:id="rId25"/>
    <p:sldId id="838" r:id="rId26"/>
    <p:sldId id="861" r:id="rId27"/>
    <p:sldId id="82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384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C8438"/>
    <a:srgbClr val="0096D6"/>
    <a:srgbClr val="E5E8E8"/>
    <a:srgbClr val="CBCBCB"/>
    <a:srgbClr val="B9B8BB"/>
    <a:srgbClr val="E7E7E7"/>
    <a:srgbClr val="B9B9BB"/>
    <a:srgbClr val="000000"/>
    <a:srgbClr val="82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40" autoAdjust="0"/>
    <p:restoredTop sz="95116" autoAdjust="0"/>
  </p:normalViewPr>
  <p:slideViewPr>
    <p:cSldViewPr snapToGrid="0">
      <p:cViewPr varScale="1">
        <p:scale>
          <a:sx n="105" d="100"/>
          <a:sy n="105" d="100"/>
        </p:scale>
        <p:origin x="69" y="189"/>
      </p:cViewPr>
      <p:guideLst>
        <p:guide orient="horz" pos="3083"/>
        <p:guide orient="horz" pos="743"/>
        <p:guide orient="horz" pos="893"/>
        <p:guide orient="horz" pos="384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3696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11/18/2016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11/18/2016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057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1785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000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4971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85072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1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6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3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9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1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9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5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4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4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2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4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9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3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2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26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1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2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0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0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74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56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16244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5706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9386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3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7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7676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676353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3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4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0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40" r:id="rId6"/>
    <p:sldLayoutId id="2147483837" r:id="rId7"/>
    <p:sldLayoutId id="2147483818" r:id="rId8"/>
    <p:sldLayoutId id="2147483809" r:id="rId9"/>
    <p:sldLayoutId id="2147483839" r:id="rId10"/>
    <p:sldLayoutId id="2147483823" r:id="rId11"/>
    <p:sldLayoutId id="2147483824" r:id="rId12"/>
    <p:sldLayoutId id="214748382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4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3" r:id="rId22"/>
    <p:sldLayoutId id="2147483864" r:id="rId23"/>
    <p:sldLayoutId id="2147483865" r:id="rId24"/>
    <p:sldLayoutId id="2147483866" r:id="rId25"/>
    <p:sldLayoutId id="2147483867" r:id="rId26"/>
    <p:sldLayoutId id="2147483868" r:id="rId27"/>
    <p:sldLayoutId id="2147483869" r:id="rId28"/>
    <p:sldLayoutId id="2147483870" r:id="rId29"/>
    <p:sldLayoutId id="2147483871" r:id="rId30"/>
    <p:sldLayoutId id="2147483873" r:id="rId31"/>
    <p:sldLayoutId id="2147483875" r:id="rId32"/>
    <p:sldLayoutId id="2147483876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wnloads/junit-team/junit/junit-4.10.jar" TargetMode="External"/><Relationship Id="rId1" Type="http://schemas.openxmlformats.org/officeDocument/2006/relationships/slideLayout" Target="../slideLayouts/slideLayout9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3198" y="3241963"/>
            <a:ext cx="8457605" cy="1100397"/>
          </a:xfrm>
        </p:spPr>
        <p:txBody>
          <a:bodyPr/>
          <a:lstStyle/>
          <a:p>
            <a:r>
              <a:rPr lang="en-US" sz="4000" dirty="0" smtClean="0"/>
              <a:t>Junit-4</a:t>
            </a:r>
            <a:endParaRPr lang="en-US" sz="4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817" y="4546189"/>
            <a:ext cx="2853648" cy="254411"/>
          </a:xfrm>
        </p:spPr>
        <p:txBody>
          <a:bodyPr/>
          <a:lstStyle/>
          <a:p>
            <a:r>
              <a:rPr lang="en-US" b="1" dirty="0" smtClean="0"/>
              <a:t>Date : Nov 17, 2016)</a:t>
            </a:r>
          </a:p>
          <a:p>
            <a:endParaRPr lang="en-US" b="1" dirty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5731015" y="4546189"/>
            <a:ext cx="3069788" cy="25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Ajay Singh Madan – Crew Pay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96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058" y="275300"/>
            <a:ext cx="3086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  <a:r>
              <a:rPr lang="en-US" sz="2100" dirty="0" smtClean="0"/>
              <a:t>Test </a:t>
            </a:r>
            <a:r>
              <a:rPr lang="en-US" sz="2100" dirty="0"/>
              <a:t>Case </a:t>
            </a:r>
            <a:r>
              <a:rPr lang="en-US" sz="2100" dirty="0"/>
              <a:t>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652" y="997409"/>
            <a:ext cx="794842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Testcase class present in </a:t>
            </a:r>
            <a:r>
              <a:rPr lang="en-US" sz="1350" b="1" dirty="0"/>
              <a:t>org.junit package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b="1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A test case defines the fixture to run multiple tests. Some of the important methods of </a:t>
            </a:r>
            <a:r>
              <a:rPr lang="en-US" sz="1350" b="1" dirty="0"/>
              <a:t>TestCase</a:t>
            </a:r>
            <a:r>
              <a:rPr lang="en-US" sz="1350" dirty="0"/>
              <a:t> class are as follows </a:t>
            </a:r>
            <a:r>
              <a:rPr lang="en-US" sz="1350" dirty="0"/>
              <a:t>−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2244" y="1879091"/>
          <a:ext cx="6302373" cy="3327659"/>
        </p:xfrm>
        <a:graphic>
          <a:graphicData uri="http://schemas.openxmlformats.org/drawingml/2006/table">
            <a:tbl>
              <a:tblPr/>
              <a:tblGrid>
                <a:gridCol w="841444"/>
                <a:gridCol w="5460929"/>
              </a:tblGrid>
              <a:tr h="3840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Sr.No.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Methods &amp; Description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90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int countTestCases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Counts the number of test cases executed by run(TestResult result).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0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TestResult createResult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Creates a default TestResult object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0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String getName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Gets the name of a TestCase.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TestResult run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 convenience method to run this test, collecting the results with a default TestResult object.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void run(TestResult result)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Runs the test case and collects the results in TestResult.</a:t>
                      </a:r>
                    </a:p>
                  </a:txBody>
                  <a:tcPr marL="27334" marR="27334" marT="27334" marB="27334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51909" y="325266"/>
            <a:ext cx="279120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         </a:t>
            </a:r>
            <a:r>
              <a:rPr lang="en-US" sz="2100" dirty="0"/>
              <a:t>TestSuite </a:t>
            </a:r>
            <a:r>
              <a:rPr lang="en-US" sz="2100" dirty="0"/>
              <a:t>Class</a:t>
            </a:r>
          </a:p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57250" y="1121372"/>
            <a:ext cx="7536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This class present in org.junit package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A TestSuite is a Composite of tests. </a:t>
            </a:r>
            <a:r>
              <a:rPr lang="en-US" sz="1350" dirty="0"/>
              <a:t>It runs a collection of test cases. </a:t>
            </a:r>
            <a:r>
              <a:rPr lang="en-US" sz="1350" dirty="0"/>
              <a:t>Some of the important methods of </a:t>
            </a:r>
            <a:r>
              <a:rPr lang="en-US" sz="1350" b="1" dirty="0"/>
              <a:t>TestSuite</a:t>
            </a:r>
            <a:r>
              <a:rPr lang="en-US" sz="1350" dirty="0"/>
              <a:t> class are as follows −</a:t>
            </a:r>
            <a:r>
              <a:rPr lang="en-US" sz="1350" b="1" dirty="0"/>
              <a:t>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43694" y="1789938"/>
          <a:ext cx="6016057" cy="2875374"/>
        </p:xfrm>
        <a:graphic>
          <a:graphicData uri="http://schemas.openxmlformats.org/drawingml/2006/table">
            <a:tbl>
              <a:tblPr/>
              <a:tblGrid>
                <a:gridCol w="780536"/>
                <a:gridCol w="5235521"/>
              </a:tblGrid>
              <a:tr h="4722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Sr.No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Methods &amp; Description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39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void addTest(Test test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Adds a test to the suite.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void addTestSuite(Class&lt;? extends TestCase&gt; testClass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Adds the tests from the given class to the suite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int countTestCases()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Counts the number of test cases that will be run by this test.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2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String getName()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Returns the name of the suite.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2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5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void run(TestResult result)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Runs the tests and collects their result in a TestResult.</a:t>
                      </a:r>
                    </a:p>
                  </a:txBody>
                  <a:tcPr marL="29757" marR="29757" marT="29757" marB="29757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34669" y="285313"/>
            <a:ext cx="331241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             Annotation</a:t>
            </a:r>
            <a:endParaRPr lang="en-US" sz="2100" dirty="0"/>
          </a:p>
          <a:p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1172718" y="706038"/>
            <a:ext cx="755751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Annotations are like meta-tags that you can add to your code, and apply them to methods or in class</a:t>
            </a:r>
            <a:r>
              <a:rPr lang="en-US" sz="1350" dirty="0"/>
              <a:t>.</a:t>
            </a:r>
            <a:r>
              <a:rPr lang="en-US" sz="1350" dirty="0"/>
              <a:t> </a:t>
            </a:r>
            <a:r>
              <a:rPr lang="en-US" sz="1350" dirty="0"/>
              <a:t>It information </a:t>
            </a:r>
            <a:r>
              <a:rPr lang="en-US" sz="1350" dirty="0"/>
              <a:t>about test </a:t>
            </a:r>
            <a:r>
              <a:rPr lang="en-US" sz="1350" dirty="0"/>
              <a:t>methods or class</a:t>
            </a:r>
            <a:r>
              <a:rPr lang="en-US" sz="1350" dirty="0"/>
              <a:t> </a:t>
            </a:r>
            <a:r>
              <a:rPr lang="en-US" sz="1350" dirty="0"/>
              <a:t>like</a:t>
            </a:r>
          </a:p>
          <a:p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which methods are going to run before and after test </a:t>
            </a:r>
            <a:r>
              <a:rPr lang="en-US" sz="1350" dirty="0"/>
              <a:t>methods.which </a:t>
            </a:r>
            <a:r>
              <a:rPr lang="en-US" sz="1350" dirty="0"/>
              <a:t>methods run before and after all the methods, </a:t>
            </a:r>
            <a:r>
              <a:rPr lang="en-US" sz="1350" dirty="0"/>
              <a:t>and.which </a:t>
            </a:r>
            <a:r>
              <a:rPr lang="en-US" sz="1350" dirty="0"/>
              <a:t>methods or classes will be ignored during the execution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endParaRPr lang="en-US" sz="135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87493" y="2025052"/>
          <a:ext cx="7220309" cy="3025180"/>
        </p:xfrm>
        <a:graphic>
          <a:graphicData uri="http://schemas.openxmlformats.org/drawingml/2006/table">
            <a:tbl>
              <a:tblPr/>
              <a:tblGrid>
                <a:gridCol w="666390"/>
                <a:gridCol w="6553919"/>
              </a:tblGrid>
              <a:tr h="2404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 err="1">
                          <a:solidFill>
                            <a:schemeClr val="accent1"/>
                          </a:solidFill>
                          <a:effectLst/>
                        </a:rPr>
                        <a:t>Sr.No</a:t>
                      </a:r>
                      <a:r>
                        <a:rPr lang="en-US" sz="1300" dirty="0">
                          <a:solidFill>
                            <a:schemeClr val="accent1"/>
                          </a:solidFill>
                          <a:effectLst/>
                        </a:rPr>
                        <a:t>.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Annotation &amp; Description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334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@Test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The Test annotation tells JUnit that the public void method to which it is attached can be run as a test case.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@Before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Several tests need similar objects created before they can run. Annotating a public void method with @Before causes that method to be run before each Test method.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9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@After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If you allocate external resources in a Before method, you need to release them after the test runs. Annotating a public void method with @After causes that method to be run after the Test method.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5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@BeforeClass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Annotating a public static void method with @BeforeClass causes it to be run once before any of the test methods in the class.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@AfterClass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This will perform the method after all tests have finished. This can be used to perform clean-up activities.</a:t>
                      </a:r>
                    </a:p>
                  </a:txBody>
                  <a:tcPr marL="17730" marR="17730" marT="17730" marB="17730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30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47" y="315916"/>
            <a:ext cx="2788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  </a:t>
            </a:r>
            <a:r>
              <a:rPr lang="en-US" sz="2100" dirty="0" smtClean="0"/>
              <a:t>JUnit </a:t>
            </a:r>
            <a:r>
              <a:rPr lang="en-US" sz="2100" dirty="0"/>
              <a:t>- Suite Test</a:t>
            </a:r>
          </a:p>
          <a:p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0472" y="1054580"/>
            <a:ext cx="6967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b="1" dirty="0"/>
              <a:t>Test suite</a:t>
            </a:r>
            <a:r>
              <a:rPr lang="en-US" sz="1350" dirty="0"/>
              <a:t> is used to bundle a few unit test cases and run them together. </a:t>
            </a:r>
            <a:r>
              <a:rPr lang="en-US" sz="1350" dirty="0"/>
              <a:t>In JUnit, both </a:t>
            </a:r>
            <a:r>
              <a:rPr lang="en-US" sz="1350" b="1" dirty="0"/>
              <a:t>@</a:t>
            </a:r>
            <a:r>
              <a:rPr lang="en-US" sz="1350" b="1" dirty="0"/>
              <a:t>RunWith</a:t>
            </a:r>
            <a:r>
              <a:rPr lang="en-US" sz="1350" dirty="0"/>
              <a:t> and </a:t>
            </a:r>
            <a:r>
              <a:rPr lang="en-US" sz="1350" b="1" dirty="0"/>
              <a:t>@Suite</a:t>
            </a:r>
            <a:r>
              <a:rPr lang="en-US" sz="1350" dirty="0"/>
              <a:t> annotations are used to run the suite tests.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6744" y="2342072"/>
            <a:ext cx="309257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              </a:t>
            </a:r>
            <a:r>
              <a:rPr lang="en-US" sz="2100" dirty="0"/>
              <a:t>JUnit - Time Test</a:t>
            </a:r>
          </a:p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022231" y="3370772"/>
            <a:ext cx="70456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JUnit provides a handy option of Timeout. If a test case takes more time than the specified number of milliseconds, then JUnit will automatically mark it as failed. </a:t>
            </a:r>
            <a:r>
              <a:rPr lang="en-US" sz="1350" dirty="0"/>
              <a:t>The </a:t>
            </a:r>
            <a:r>
              <a:rPr lang="en-US" sz="1350" b="1" dirty="0"/>
              <a:t>timeout</a:t>
            </a:r>
            <a:r>
              <a:rPr lang="en-US" sz="1350" dirty="0"/>
              <a:t> parameter is used along with @Test </a:t>
            </a:r>
            <a:r>
              <a:rPr lang="en-US" sz="1350" dirty="0"/>
              <a:t>annotation</a:t>
            </a:r>
            <a:r>
              <a:rPr lang="en-US" sz="1350" dirty="0"/>
              <a:t> </a:t>
            </a:r>
            <a:r>
              <a:rPr lang="en-US" sz="1350" dirty="0"/>
              <a:t>and @Test(timeout</a:t>
            </a:r>
            <a:r>
              <a:rPr lang="en-US" sz="135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093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686" y="316343"/>
            <a:ext cx="346134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JUnit </a:t>
            </a:r>
            <a:r>
              <a:rPr lang="en-US" sz="2100" dirty="0"/>
              <a:t>- Plug </a:t>
            </a:r>
            <a:r>
              <a:rPr lang="en-US" sz="2100" dirty="0"/>
              <a:t>with Eclipse</a:t>
            </a:r>
            <a:endParaRPr lang="en-US" sz="2100" dirty="0"/>
          </a:p>
          <a:p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1410419" y="1300432"/>
            <a:ext cx="621101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To set up JUnit with eclipse, follow the steps given below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Step </a:t>
            </a:r>
            <a:r>
              <a:rPr lang="en-US" sz="1350" dirty="0"/>
              <a:t>1: Download JUnit Archive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Step </a:t>
            </a:r>
            <a:r>
              <a:rPr lang="en-US" sz="1350" dirty="0"/>
              <a:t>2: Set Eclipse Environment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Open </a:t>
            </a:r>
            <a:r>
              <a:rPr lang="en-US" sz="1350" dirty="0"/>
              <a:t>eclipse → right click on project and click on property &gt; Build Path &gt; Configure Build Path and add the junit-4.10.jar in the libraries using the button Add External Jar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160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dd junit-4.10.jar in lirar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9" y="685800"/>
            <a:ext cx="6630161" cy="372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1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171" y="744030"/>
            <a:ext cx="93826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Step 3: Verify JUnit installation in </a:t>
            </a:r>
            <a:r>
              <a:rPr lang="en-US" sz="1350" dirty="0"/>
              <a:t>Eclipse</a:t>
            </a:r>
          </a:p>
          <a:p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Create a project </a:t>
            </a:r>
            <a:r>
              <a:rPr lang="en-US" sz="1350" b="1" dirty="0"/>
              <a:t>TestJunit</a:t>
            </a:r>
            <a:r>
              <a:rPr lang="en-US" sz="1350" dirty="0"/>
              <a:t> in Eclipse </a:t>
            </a:r>
            <a:r>
              <a:rPr lang="en-US" sz="1350" dirty="0"/>
              <a:t>. </a:t>
            </a:r>
            <a:r>
              <a:rPr lang="en-US" sz="1350" dirty="0"/>
              <a:t>Then create a class </a:t>
            </a:r>
            <a:r>
              <a:rPr lang="en-US" sz="1350" b="1" dirty="0"/>
              <a:t>MessageUtil</a:t>
            </a:r>
            <a:r>
              <a:rPr lang="en-US" sz="1350" dirty="0"/>
              <a:t> to test in the project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 Following </a:t>
            </a:r>
            <a:r>
              <a:rPr lang="en-US" sz="1350" dirty="0"/>
              <a:t>should be the project structure −</a:t>
            </a:r>
          </a:p>
          <a:p>
            <a:r>
              <a:rPr lang="en-US" sz="1350" dirty="0"/>
              <a:t/>
            </a:r>
            <a:br>
              <a:rPr lang="en-US" sz="1350" dirty="0"/>
            </a:br>
            <a:endParaRPr lang="en-US" sz="1350" dirty="0"/>
          </a:p>
        </p:txBody>
      </p:sp>
      <p:pic>
        <p:nvPicPr>
          <p:cNvPr id="3074" name="Picture 2" descr="Project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48" y="2213735"/>
            <a:ext cx="5389704" cy="24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1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171" y="423582"/>
            <a:ext cx="65419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right click the program and run as JUnit to verify the output of the program.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5216" y="1297641"/>
            <a:ext cx="94069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pic>
        <p:nvPicPr>
          <p:cNvPr id="4098" name="Picture 2" descr="JUnit result succes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1" y="1102659"/>
            <a:ext cx="6044454" cy="372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382" y="349369"/>
            <a:ext cx="3610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391700" y="371483"/>
            <a:ext cx="3267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Difference between Junit3 and junit4</a:t>
            </a:r>
            <a:endParaRPr lang="en-US" sz="135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2820" y="993762"/>
          <a:ext cx="661718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590"/>
                <a:gridCol w="3308590"/>
              </a:tblGrid>
              <a:tr h="22288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                            Junit 3</a:t>
                      </a:r>
                    </a:p>
                    <a:p>
                      <a:endParaRPr lang="en-US" sz="10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dirty="0" smtClean="0"/>
                        <a:t>Junit 3 require jdk</a:t>
                      </a:r>
                      <a:r>
                        <a:rPr lang="en-US" sz="1000" b="0" baseline="0" dirty="0" smtClean="0"/>
                        <a:t> 1.2 or any latest</a:t>
                      </a:r>
                    </a:p>
                    <a:p>
                      <a:r>
                        <a:rPr lang="en-US" sz="1000" b="0" baseline="0" dirty="0" smtClean="0"/>
                        <a:t>     version</a:t>
                      </a:r>
                    </a:p>
                    <a:p>
                      <a:endParaRPr lang="en-US" sz="1000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dirty="0" smtClean="0"/>
                        <a:t>Every test</a:t>
                      </a:r>
                      <a:r>
                        <a:rPr lang="en-US" sz="1000" b="0" baseline="0" dirty="0" smtClean="0"/>
                        <a:t> class in junit3  need to extend junit.framework.TestCase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000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baseline="0" dirty="0" smtClean="0"/>
                        <a:t>Junit 3 does not support annotations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000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baseline="0" dirty="0" smtClean="0"/>
                        <a:t>Junit 3 supports Swing Abstract Window Toolkit(AWT)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000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baseline="0" dirty="0" smtClean="0"/>
                        <a:t>Junit 3 does not have timeout factor</a:t>
                      </a:r>
                      <a:endParaRPr lang="en-US" sz="1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                         Junit</a:t>
                      </a:r>
                      <a:r>
                        <a:rPr lang="en-US" sz="1000" baseline="0" dirty="0" smtClean="0"/>
                        <a:t> 4</a:t>
                      </a:r>
                    </a:p>
                    <a:p>
                      <a:endParaRPr lang="en-US" sz="100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dirty="0" smtClean="0"/>
                        <a:t>Junit 4 require jdk</a:t>
                      </a:r>
                      <a:r>
                        <a:rPr lang="en-US" sz="1000" b="0" baseline="0" dirty="0" smtClean="0"/>
                        <a:t> 5 or any latest</a:t>
                      </a:r>
                    </a:p>
                    <a:p>
                      <a:r>
                        <a:rPr lang="en-US" sz="1000" b="0" baseline="0" dirty="0" smtClean="0"/>
                        <a:t>     version</a:t>
                      </a:r>
                      <a:endParaRPr lang="en-US" sz="1000" b="0" dirty="0" smtClean="0"/>
                    </a:p>
                    <a:p>
                      <a:endParaRPr lang="en-US" sz="10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dirty="0" smtClean="0"/>
                        <a:t>In Junit 4</a:t>
                      </a:r>
                      <a:r>
                        <a:rPr lang="en-US" sz="1000" b="0" baseline="0" dirty="0" smtClean="0"/>
                        <a:t> no need to extend junit.framework.TestCase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000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baseline="0" dirty="0" smtClean="0"/>
                        <a:t>Junit 4 supports annotations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000" b="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0" baseline="0" dirty="0" smtClean="0"/>
                        <a:t>Junit 4 does not support Swing  Abstract Window Toolkit(AWT)</a:t>
                      </a:r>
                      <a:endParaRPr lang="en-US" sz="1000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000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dirty="0" smtClean="0"/>
                        <a:t>Junit</a:t>
                      </a:r>
                      <a:r>
                        <a:rPr lang="en-US" sz="1000" b="0" baseline="0" dirty="0" smtClean="0"/>
                        <a:t> 4 have timeoutfactor @Test(timeout=1000) </a:t>
                      </a:r>
                      <a:endParaRPr lang="en-US" sz="10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19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85" y="413856"/>
            <a:ext cx="3360124" cy="3176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b="1" dirty="0" smtClean="0"/>
              <a:t>Ignore Test-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145" y="1143000"/>
            <a:ext cx="7696200" cy="25561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Sometimes it so happens that our code is not completely ready while running a test case. As a result, the test case fails.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@Ignore</a:t>
            </a:r>
            <a:r>
              <a:rPr lang="en-US" dirty="0"/>
              <a:t> annotation helps in this scenario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A </a:t>
            </a:r>
            <a:r>
              <a:rPr lang="en-US" dirty="0"/>
              <a:t>test method annotated with @Ignore will not be executed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If a test class is annotated with @Ignore, then none of its test methods will be executed.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4000" dirty="0" smtClean="0">
                <a:latin typeface="HP Simplified" panose="020B0604020204020204" pitchFamily="34" charset="0"/>
              </a:rPr>
              <a:t>Agenda</a:t>
            </a:r>
            <a:endParaRPr lang="en-GB" sz="1050" b="0" dirty="0">
              <a:latin typeface="HP Simplified" panose="020B0604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650" y="931026"/>
            <a:ext cx="8542784" cy="369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-What </a:t>
            </a:r>
            <a:r>
              <a:rPr lang="en-US" sz="1600" dirty="0"/>
              <a:t>is Testing and Unit Testing</a:t>
            </a:r>
            <a:r>
              <a:rPr lang="en-US" sz="1600" dirty="0" smtClean="0">
                <a:latin typeface="HP Simplified" panose="020B0604020204020204" pitchFamily="34" charset="0"/>
              </a:rPr>
              <a:t>                                                     -</a:t>
            </a:r>
            <a:r>
              <a:rPr lang="en-US" sz="1600" dirty="0" smtClean="0"/>
              <a:t>JUnit </a:t>
            </a:r>
            <a:r>
              <a:rPr lang="en-US" sz="1600" dirty="0"/>
              <a:t>- Plug with </a:t>
            </a:r>
            <a:r>
              <a:rPr lang="en-US" sz="1600" dirty="0" smtClean="0"/>
              <a:t>Eclipse</a:t>
            </a:r>
            <a:endParaRPr lang="en-US" sz="16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HP Simplified" panose="020B0604020204020204" pitchFamily="34" charset="0"/>
              </a:rPr>
              <a:t>-What is junit Testing</a:t>
            </a:r>
            <a:r>
              <a:rPr lang="en-US" sz="1600" dirty="0" smtClean="0">
                <a:latin typeface="HP Simplified" panose="020B0604020204020204" pitchFamily="34" charset="0"/>
              </a:rPr>
              <a:t>                                                                                  - </a:t>
            </a:r>
            <a:r>
              <a:rPr lang="en-US" sz="1600" dirty="0" smtClean="0"/>
              <a:t>Difference </a:t>
            </a:r>
            <a:r>
              <a:rPr lang="en-US" sz="1600" dirty="0"/>
              <a:t>between Junit3 and </a:t>
            </a:r>
            <a:r>
              <a:rPr lang="en-US" sz="1600" dirty="0" smtClean="0"/>
              <a:t>junit4</a:t>
            </a:r>
            <a:r>
              <a:rPr lang="en-US" sz="1600" dirty="0" smtClean="0">
                <a:latin typeface="HP Simplified" panose="020B0604020204020204" pitchFamily="34" charset="0"/>
              </a:rPr>
              <a:t>                                                           </a:t>
            </a:r>
            <a:r>
              <a:rPr lang="en-US" sz="1600" dirty="0" smtClean="0"/>
              <a:t>                                                        -Environment Setup                                                          - Ignore Test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-</a:t>
            </a:r>
            <a:r>
              <a:rPr lang="en-US" sz="1600" dirty="0"/>
              <a:t>Features of </a:t>
            </a:r>
            <a:r>
              <a:rPr lang="en-US" sz="1600" dirty="0" smtClean="0"/>
              <a:t>Junit                                                              - Exception Test                         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-</a:t>
            </a:r>
            <a:r>
              <a:rPr lang="en-US" sz="1600" dirty="0"/>
              <a:t>JUnit </a:t>
            </a:r>
            <a:r>
              <a:rPr lang="en-US" sz="1600" dirty="0" smtClean="0"/>
              <a:t> API                                                                         -</a:t>
            </a:r>
            <a:r>
              <a:rPr lang="en-US" sz="1600" dirty="0" smtClean="0">
                <a:latin typeface="+mj-lt"/>
              </a:rPr>
              <a:t>Parameterized Test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-</a:t>
            </a:r>
            <a:r>
              <a:rPr lang="en-US" sz="1600" dirty="0"/>
              <a:t>Assert </a:t>
            </a:r>
            <a:r>
              <a:rPr lang="en-US" sz="1600" dirty="0" smtClean="0"/>
              <a:t>Class                                                                   -Error </a:t>
            </a:r>
            <a:r>
              <a:rPr lang="en-US" sz="1600" dirty="0"/>
              <a:t>and </a:t>
            </a:r>
            <a:r>
              <a:rPr lang="en-US" sz="1600" dirty="0" smtClean="0"/>
              <a:t>Failure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-Test </a:t>
            </a:r>
            <a:r>
              <a:rPr lang="en-US" sz="1600" dirty="0"/>
              <a:t>Case Class</a:t>
            </a:r>
            <a:r>
              <a:rPr lang="en-US" sz="1600" dirty="0" smtClean="0"/>
              <a:t>                                                              -Disadvantages </a:t>
            </a:r>
            <a:r>
              <a:rPr lang="en-US" sz="1600" dirty="0"/>
              <a:t>of </a:t>
            </a:r>
            <a:r>
              <a:rPr lang="en-US" sz="1600" dirty="0" smtClean="0"/>
              <a:t>junit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-TestSuite </a:t>
            </a:r>
            <a:r>
              <a:rPr lang="en-US" sz="1600" dirty="0"/>
              <a:t>Class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-Annotation</a:t>
            </a:r>
            <a:r>
              <a:rPr lang="en-US" sz="16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-JUnit </a:t>
            </a:r>
            <a:r>
              <a:rPr lang="en-US" sz="1600" dirty="0"/>
              <a:t>- Suite </a:t>
            </a:r>
            <a:r>
              <a:rPr lang="en-US" sz="1600" dirty="0" smtClean="0"/>
              <a:t>Test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-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                                                  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050" dirty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20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2018" y="554182"/>
            <a:ext cx="2992582" cy="5195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48891" y="463731"/>
            <a:ext cx="2660073" cy="374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345" y="613063"/>
            <a:ext cx="2570018" cy="4017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Exceptions </a:t>
            </a:r>
            <a:r>
              <a:rPr lang="en-US" b="1" dirty="0"/>
              <a:t>Test</a:t>
            </a:r>
          </a:p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4345" y="1170709"/>
            <a:ext cx="7682346" cy="2632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JUnit provides an option of tracing the exception handling of </a:t>
            </a:r>
            <a:r>
              <a:rPr lang="en-US" dirty="0" smtClean="0"/>
              <a:t>code.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You can test whether the code throws a desired exception or not. </a:t>
            </a: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expected</a:t>
            </a:r>
            <a:r>
              <a:rPr lang="en-US" dirty="0"/>
              <a:t> parameter is used along with @Test annotation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altLang="en-US" dirty="0">
                <a:solidFill>
                  <a:srgbClr val="006666"/>
                </a:solidFill>
                <a:latin typeface="Menlo"/>
              </a:rPr>
              <a:t>Test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expected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7F0055"/>
                </a:solidFill>
                <a:latin typeface="Menlo"/>
              </a:rPr>
              <a:t>ArithmeticException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dirty="0">
                <a:solidFill>
                  <a:srgbClr val="000088"/>
                </a:solidFill>
                <a:latin typeface="Menlo"/>
              </a:rPr>
              <a:t>class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sz="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21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" y="653143"/>
            <a:ext cx="2592977" cy="3853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P Simplified" panose="020B0604020204020204" pitchFamily="34" charset="0"/>
              </a:rPr>
              <a:t>      </a:t>
            </a:r>
            <a:r>
              <a:rPr lang="en-US" b="1" dirty="0" smtClean="0">
                <a:latin typeface="HP Simplified" panose="020B0604020204020204" pitchFamily="34" charset="0"/>
              </a:rPr>
              <a:t>Parameterized </a:t>
            </a:r>
            <a:r>
              <a:rPr lang="en-US" b="1" dirty="0">
                <a:latin typeface="HP Simplified" panose="020B0604020204020204" pitchFamily="34" charset="0"/>
              </a:rPr>
              <a:t>Test</a:t>
            </a:r>
          </a:p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0932" y="1090749"/>
            <a:ext cx="7039248" cy="3108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JUnit 4 has introduced a new feature called </a:t>
            </a:r>
            <a:r>
              <a:rPr lang="en-US" sz="1400" b="1" dirty="0" smtClean="0"/>
              <a:t>parameterized tests</a:t>
            </a:r>
            <a:r>
              <a:rPr lang="en-US" sz="1400" dirty="0" smtClean="0"/>
              <a:t>. Parameterized tests allow a developer to run the same test over and over again using different values. There are some steps that you need to follow to create a parameterized test.</a:t>
            </a:r>
          </a:p>
          <a:p>
            <a:r>
              <a:rPr lang="en-US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Annotate </a:t>
            </a:r>
            <a:r>
              <a:rPr lang="en-US" sz="1400" dirty="0"/>
              <a:t>test class with @RunWith(Parameterized.class</a:t>
            </a:r>
            <a:r>
              <a:rPr lang="en-US" sz="1400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Create a public static method annotated with @Parameters that returns a Collection of Objects (as Array) as test data </a:t>
            </a:r>
            <a:r>
              <a:rPr lang="en-US" sz="1400" dirty="0" smtClean="0"/>
              <a:t>set.</a:t>
            </a:r>
            <a:endParaRPr lang="en-US" sz="1400" dirty="0"/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The </a:t>
            </a:r>
            <a:r>
              <a:rPr lang="en-US" sz="1400" dirty="0"/>
              <a:t>number of elements in each array provided by the method annotated </a:t>
            </a:r>
            <a:r>
              <a:rPr lang="en-US" sz="1400" dirty="0" smtClean="0"/>
              <a:t>with</a:t>
            </a:r>
          </a:p>
          <a:p>
            <a:r>
              <a:rPr lang="en-US" sz="1400" dirty="0" smtClean="0"/>
              <a:t>     @</a:t>
            </a:r>
            <a:r>
              <a:rPr lang="en-US" sz="1400" dirty="0"/>
              <a:t>Parameters</a:t>
            </a:r>
            <a:r>
              <a:rPr lang="en-US" sz="1400" dirty="0" smtClean="0"/>
              <a:t>must </a:t>
            </a:r>
            <a:r>
              <a:rPr lang="en-US" sz="1400" dirty="0"/>
              <a:t>correspond to the number of parameters in the constructor of </a:t>
            </a:r>
            <a:r>
              <a:rPr lang="en-US" sz="1400" dirty="0" smtClean="0"/>
              <a:t>the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class       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2001" y="599902"/>
            <a:ext cx="2665417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Error and Failure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6909" y="1302327"/>
            <a:ext cx="6837218" cy="26947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Errors</a:t>
            </a:r>
            <a:r>
              <a:rPr lang="en-US" dirty="0"/>
              <a:t> - mean that while your test was running, there were some </a:t>
            </a:r>
            <a:r>
              <a:rPr lang="en-US" dirty="0" smtClean="0"/>
              <a:t>unhandled exceptions , </a:t>
            </a:r>
            <a:r>
              <a:rPr lang="en-US" dirty="0"/>
              <a:t>and hence, your test case basically crashed without executing fully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Failures</a:t>
            </a:r>
            <a:r>
              <a:rPr lang="en-US" dirty="0"/>
              <a:t> - mean that your test completed successfully, but the test condition of your test criteria has failed(not what you expected it to be).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79" y="283931"/>
            <a:ext cx="3034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Disadvantages </a:t>
            </a:r>
            <a:r>
              <a:rPr lang="en-US" sz="2100" dirty="0"/>
              <a:t>of junit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619" y="1403949"/>
            <a:ext cx="7414404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Test prioritization, Parallel testing </a:t>
            </a:r>
            <a:r>
              <a:rPr lang="en-US" sz="1350" dirty="0"/>
              <a:t> </a:t>
            </a:r>
            <a:r>
              <a:rPr lang="en-US" sz="1350" dirty="0"/>
              <a:t>is not supported by </a:t>
            </a:r>
            <a:r>
              <a:rPr lang="en-US" sz="1350" dirty="0"/>
              <a:t>Junit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@BeforeTest, @AfterTest, @BeforeSuite, @AfterSuite, @BeforeGroups, @AfterGroups</a:t>
            </a:r>
            <a:r>
              <a:rPr lang="en-US" sz="1350" dirty="0"/>
              <a:t> which are not supported in JUnit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configure dependency test. </a:t>
            </a:r>
            <a:r>
              <a:rPr lang="en-US" sz="1350" dirty="0"/>
              <a:t>Dependency test configuration for software web application is not possible in JUnit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 </a:t>
            </a:r>
            <a:r>
              <a:rPr lang="en-US" sz="1350" dirty="0"/>
              <a:t> </a:t>
            </a:r>
            <a:r>
              <a:rPr lang="en-US" sz="1350" dirty="0"/>
              <a:t>group test </a:t>
            </a:r>
            <a:r>
              <a:rPr lang="en-US" sz="1350" dirty="0"/>
              <a:t> </a:t>
            </a:r>
            <a:r>
              <a:rPr lang="en-US" sz="1350" dirty="0"/>
              <a:t>it is not supported in JUnit.</a:t>
            </a:r>
          </a:p>
        </p:txBody>
      </p:sp>
    </p:spTree>
    <p:extLst>
      <p:ext uri="{BB962C8B-B14F-4D97-AF65-F5344CB8AC3E}">
        <p14:creationId xmlns:p14="http://schemas.microsoft.com/office/powerpoint/2010/main" val="1888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0104" y="335062"/>
            <a:ext cx="57538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            </a:t>
            </a:r>
            <a:r>
              <a:rPr lang="en-US" sz="2100" dirty="0"/>
              <a:t>What is Testing and Unit Testing</a:t>
            </a: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102870" y="1319173"/>
            <a:ext cx="889482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Testing is the process of checking the functionality of an application to ensure it runs as per requirements</a:t>
            </a:r>
            <a:r>
              <a:rPr lang="en-US" sz="1350" dirty="0"/>
              <a:t>.</a:t>
            </a:r>
          </a:p>
          <a:p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Unit </a:t>
            </a:r>
            <a:r>
              <a:rPr lang="en-US" sz="1350" dirty="0"/>
              <a:t>testing means testing the smaller units of your application, like classes and methods</a:t>
            </a:r>
            <a:r>
              <a:rPr lang="en-US" sz="1350" dirty="0"/>
              <a:t>.</a:t>
            </a:r>
          </a:p>
          <a:p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Unit </a:t>
            </a:r>
            <a:r>
              <a:rPr lang="en-US" sz="1350" dirty="0"/>
              <a:t>tests are typically automated, meaning once they are implemented, you can run them again and again</a:t>
            </a: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Type of testing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68428"/>
              </p:ext>
            </p:extLst>
          </p:nvPr>
        </p:nvGraphicFramePr>
        <p:xfrm>
          <a:off x="1211705" y="2637280"/>
          <a:ext cx="6311521" cy="1875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983"/>
                <a:gridCol w="3161538"/>
              </a:tblGrid>
              <a:tr h="242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 dirty="0">
                          <a:effectLst/>
                        </a:rPr>
                        <a:t>Manual Testing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 dirty="0">
                          <a:effectLst/>
                        </a:rPr>
                        <a:t>Automated Testing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</a:tr>
              <a:tr h="3710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>
                          <a:effectLst/>
                        </a:rPr>
                        <a:t>Executing a test cases manually without any tool support is known as manual testing.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 dirty="0">
                          <a:effectLst/>
                        </a:rPr>
                        <a:t>Taking tool support and executing the test cases by using an automation tool is known as automation testing.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</a:tr>
              <a:tr h="3710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>
                          <a:effectLst/>
                        </a:rPr>
                        <a:t>Time-consuming and tedious − Since test cases are executed by human resources, it is very slow and tedious.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 dirty="0">
                          <a:effectLst/>
                        </a:rPr>
                        <a:t>Fast − Automation runs test cases significantly faster than human resources.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</a:tr>
              <a:tr h="49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 dirty="0">
                          <a:effectLst/>
                        </a:rPr>
                        <a:t>Huge investment in human resources − As test cases need to be executed manually, more testers are required in manual testing.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 dirty="0">
                          <a:effectLst/>
                        </a:rPr>
                        <a:t>Less investment in human resources − Test cases are executed using automation tools, so less number of testers are required in automation testing.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</a:tr>
              <a:tr h="3710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 dirty="0">
                          <a:effectLst/>
                        </a:rPr>
                        <a:t>Less reliable − Manual testing is less reliable, as it has to account for human errors.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800" dirty="0">
                          <a:effectLst/>
                        </a:rPr>
                        <a:t>More reliable − Automation tests are precise and reliable.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746" y="231328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288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19795" y="333430"/>
            <a:ext cx="6268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                                     </a:t>
            </a:r>
            <a:r>
              <a:rPr lang="en-US" sz="2100" dirty="0"/>
              <a:t>What is Junit Testing </a:t>
            </a: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582930" y="1282446"/>
            <a:ext cx="8236458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en-US" sz="1350" dirty="0"/>
              <a:t>Kent Beck developed the first xUnit automated test tool for Smalltalk in mid-90’s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>
                <a:latin typeface="+mj-lt"/>
              </a:rPr>
              <a:t>Kent Beck, Erich Gamma, David Saff, Mike Clark</a:t>
            </a:r>
            <a:r>
              <a:rPr lang="en-US" altLang="en-US" sz="1350" dirty="0">
                <a:latin typeface="+mj-lt"/>
              </a:rPr>
              <a:t>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>
              <a:latin typeface="+mj-lt"/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JUnit </a:t>
            </a:r>
            <a:r>
              <a:rPr lang="en-US" sz="1350" dirty="0"/>
              <a:t>is a unit testing framework for Java programming language. </a:t>
            </a: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JUnit </a:t>
            </a:r>
            <a:r>
              <a:rPr lang="en-US" sz="1350" dirty="0"/>
              <a:t>has been important in the development of test-driven development</a:t>
            </a:r>
            <a:r>
              <a:rPr lang="en-US" sz="1350" dirty="0"/>
              <a:t>,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 </a:t>
            </a:r>
            <a:r>
              <a:rPr lang="en-US" sz="1350" dirty="0"/>
              <a:t>and is one of a family of unit 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42194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882" y="338142"/>
            <a:ext cx="407412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 </a:t>
            </a:r>
            <a:r>
              <a:rPr lang="en-US" sz="2100" dirty="0"/>
              <a:t>Environment </a:t>
            </a:r>
            <a:r>
              <a:rPr lang="en-US" sz="2100" dirty="0"/>
              <a:t>Setup</a:t>
            </a:r>
          </a:p>
          <a:p>
            <a:endParaRPr lang="en-US" sz="1350" dirty="0"/>
          </a:p>
        </p:txBody>
      </p:sp>
      <p:sp>
        <p:nvSpPr>
          <p:cNvPr id="4" name="TextBox 3"/>
          <p:cNvSpPr txBox="1"/>
          <p:nvPr/>
        </p:nvSpPr>
        <p:spPr>
          <a:xfrm>
            <a:off x="1049274" y="1412748"/>
            <a:ext cx="712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JUnit is a framework for Java, so the very first requirement is to have JDK installed in your machine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86774"/>
              </p:ext>
            </p:extLst>
          </p:nvPr>
        </p:nvGraphicFramePr>
        <p:xfrm>
          <a:off x="2516976" y="2432920"/>
          <a:ext cx="3994858" cy="1854927"/>
        </p:xfrm>
        <a:graphic>
          <a:graphicData uri="http://schemas.openxmlformats.org/drawingml/2006/table">
            <a:tbl>
              <a:tblPr/>
              <a:tblGrid>
                <a:gridCol w="1983701"/>
                <a:gridCol w="2011157"/>
              </a:tblGrid>
              <a:tr h="35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JDK</a:t>
                      </a:r>
                    </a:p>
                  </a:txBody>
                  <a:tcPr marL="43892" marR="43892" marT="43892" marB="43892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1.5 or above.</a:t>
                      </a:r>
                    </a:p>
                  </a:txBody>
                  <a:tcPr marL="43892" marR="43892" marT="43892" marB="43892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8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Memory</a:t>
                      </a:r>
                    </a:p>
                  </a:txBody>
                  <a:tcPr marL="43892" marR="43892" marT="43892" marB="43892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No minimum requirement.</a:t>
                      </a:r>
                    </a:p>
                  </a:txBody>
                  <a:tcPr marL="43892" marR="43892" marT="43892" marB="43892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31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Disk Space</a:t>
                      </a:r>
                    </a:p>
                  </a:txBody>
                  <a:tcPr marL="43892" marR="43892" marT="43892" marB="43892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No minimum requirement.</a:t>
                      </a:r>
                    </a:p>
                  </a:txBody>
                  <a:tcPr marL="43892" marR="43892" marT="43892" marB="43892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Operating System</a:t>
                      </a:r>
                    </a:p>
                  </a:txBody>
                  <a:tcPr marL="43892" marR="43892" marT="43892" marB="43892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No minimum requirement.</a:t>
                      </a:r>
                    </a:p>
                  </a:txBody>
                  <a:tcPr marL="43892" marR="43892" marT="43892" marB="43892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6506" y="2081208"/>
            <a:ext cx="1856590" cy="46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" rIns="23805" bIns="23805" numCol="1" anchor="ctr" anchorCtr="0" compatLnSpc="1">
            <a:prstTxWarp prst="textNoShape">
              <a:avLst/>
            </a:prstTxWarp>
            <a:spAutoFit/>
          </a:bodyPr>
          <a:lstStyle/>
          <a:p>
            <a:pPr marL="214313" indent="-214313"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350" dirty="0">
                <a:latin typeface="+mj-lt"/>
              </a:rPr>
              <a:t>System Requirement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00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4108" y="733806"/>
            <a:ext cx="807186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Download the latest version of JUnit jar file from </a:t>
            </a:r>
            <a:r>
              <a:rPr lang="en-US" sz="1350" dirty="0">
                <a:hlinkClick r:id="rId2"/>
              </a:rPr>
              <a:t>http://www.junit.org</a:t>
            </a: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 </a:t>
            </a:r>
            <a:r>
              <a:rPr lang="en-US" sz="1350" dirty="0"/>
              <a:t>Set the </a:t>
            </a:r>
            <a:r>
              <a:rPr lang="en-US" sz="1350" b="1" dirty="0"/>
              <a:t>JUNIT_HOME</a:t>
            </a:r>
            <a:r>
              <a:rPr lang="en-US" sz="1350" dirty="0"/>
              <a:t> environment variable to point to the base directory location where JUNIT jar is stored on your </a:t>
            </a:r>
            <a:r>
              <a:rPr lang="en-US" sz="1350" dirty="0"/>
              <a:t>machine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Set </a:t>
            </a:r>
            <a:r>
              <a:rPr lang="en-US" sz="1350" dirty="0"/>
              <a:t>the </a:t>
            </a:r>
            <a:r>
              <a:rPr lang="en-US" sz="1350" b="1" dirty="0"/>
              <a:t>CLASSPATH</a:t>
            </a:r>
            <a:r>
              <a:rPr lang="en-US" sz="1350" dirty="0"/>
              <a:t> environment variable to point to the JUNIT jar location.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7795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012" y="342900"/>
            <a:ext cx="3264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</a:t>
            </a:r>
            <a:r>
              <a:rPr lang="en-US" sz="2100" dirty="0"/>
              <a:t>Features </a:t>
            </a:r>
            <a:r>
              <a:rPr lang="en-US" sz="2100" dirty="0"/>
              <a:t>of JUnit</a:t>
            </a:r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836676" y="1165861"/>
            <a:ext cx="709803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JUnit </a:t>
            </a:r>
            <a:r>
              <a:rPr lang="en-US" sz="1350" dirty="0"/>
              <a:t>is an open source framework, which is used for writing and running tests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Provides annotations to identify test methods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Provides assertions for testing expected results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Provides test runners for running tests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JUnit tests allow you to write codes faster, which increases quality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JUnit is elegantly simple. </a:t>
            </a:r>
            <a:r>
              <a:rPr lang="en-US" sz="1350" dirty="0"/>
              <a:t>It is less complex and takes less time</a:t>
            </a:r>
            <a:r>
              <a:rPr lang="en-US" sz="135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JUnit tests can be run automatically and they check their own results and provide immediate feedback. </a:t>
            </a:r>
            <a:r>
              <a:rPr lang="en-US" sz="1350" dirty="0"/>
              <a:t>There's no need to manually comb through a report of test results.</a:t>
            </a:r>
          </a:p>
        </p:txBody>
      </p:sp>
    </p:spTree>
    <p:extLst>
      <p:ext uri="{BB962C8B-B14F-4D97-AF65-F5344CB8AC3E}">
        <p14:creationId xmlns:p14="http://schemas.microsoft.com/office/powerpoint/2010/main" val="11811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496" y="296200"/>
            <a:ext cx="27379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 </a:t>
            </a:r>
            <a:r>
              <a:rPr lang="en-US" sz="2100" dirty="0"/>
              <a:t>JUnit </a:t>
            </a:r>
            <a:r>
              <a:rPr lang="en-US" sz="2100" dirty="0"/>
              <a:t>-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617" y="1079184"/>
            <a:ext cx="747522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350" dirty="0"/>
              <a:t>The most important package in JUnit is </a:t>
            </a:r>
            <a:r>
              <a:rPr lang="en-US" sz="1350" b="1" dirty="0"/>
              <a:t>junit.framework</a:t>
            </a:r>
            <a:r>
              <a:rPr lang="en-US" sz="1350" dirty="0"/>
              <a:t>, which contains all the core classes. Some of the important classes are as follows </a:t>
            </a:r>
            <a:r>
              <a:rPr lang="en-US" sz="1350" dirty="0"/>
              <a:t>−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13716"/>
              </p:ext>
            </p:extLst>
          </p:nvPr>
        </p:nvGraphicFramePr>
        <p:xfrm>
          <a:off x="1589484" y="1665863"/>
          <a:ext cx="5702141" cy="2724654"/>
        </p:xfrm>
        <a:graphic>
          <a:graphicData uri="http://schemas.openxmlformats.org/drawingml/2006/table">
            <a:tbl>
              <a:tblPr/>
              <a:tblGrid>
                <a:gridCol w="739808"/>
                <a:gridCol w="1137634"/>
                <a:gridCol w="3824699"/>
              </a:tblGrid>
              <a:tr h="5608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Sr.No.</a:t>
                      </a: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Class Name</a:t>
                      </a: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Functionality</a:t>
                      </a: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7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Assert</a:t>
                      </a: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A set of assert methods.</a:t>
                      </a: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TestCase</a:t>
                      </a: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A test case defines the fixture to run multiple tests.</a:t>
                      </a: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4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 smtClean="0">
                          <a:effectLst/>
                        </a:rPr>
                        <a:t>3</a:t>
                      </a:r>
                      <a:endParaRPr lang="en-US" sz="1300" dirty="0">
                        <a:effectLst/>
                      </a:endParaRP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effectLst/>
                        </a:rPr>
                        <a:t>TestSuite</a:t>
                      </a:r>
                    </a:p>
                    <a:p>
                      <a:pPr algn="ctr" fontAlgn="t"/>
                      <a:endParaRPr lang="en-US" sz="1300" dirty="0">
                        <a:effectLst/>
                      </a:endParaRP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effectLst/>
                        </a:rPr>
                        <a:t>A TestSuite is a composite of tests.</a:t>
                      </a:r>
                    </a:p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200">
                <a:tc>
                  <a:txBody>
                    <a:bodyPr/>
                    <a:lstStyle/>
                    <a:p>
                      <a:pPr algn="ctr" fontAlgn="t"/>
                      <a:endParaRPr lang="en-US" sz="1300" dirty="0">
                        <a:effectLst/>
                      </a:endParaRP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dirty="0">
                        <a:effectLst/>
                      </a:endParaRP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</a:endParaRPr>
                    </a:p>
                  </a:txBody>
                  <a:tcPr marL="41611" marR="41611" marT="41611" marB="41611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5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219" y="357451"/>
            <a:ext cx="272948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Assert Class</a:t>
            </a:r>
          </a:p>
          <a:p>
            <a:endParaRPr lang="en-US" sz="1350" dirty="0"/>
          </a:p>
        </p:txBody>
      </p:sp>
      <p:sp>
        <p:nvSpPr>
          <p:cNvPr id="4" name="TextBox 3"/>
          <p:cNvSpPr txBox="1"/>
          <p:nvPr/>
        </p:nvSpPr>
        <p:spPr>
          <a:xfrm>
            <a:off x="2721972" y="830658"/>
            <a:ext cx="40119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Assert class has following methods-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028701" y="1330453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  <a:p>
            <a:endParaRPr lang="en-US" sz="135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4913"/>
              </p:ext>
            </p:extLst>
          </p:nvPr>
        </p:nvGraphicFramePr>
        <p:xfrm>
          <a:off x="1907015" y="1155576"/>
          <a:ext cx="5513832" cy="3468569"/>
        </p:xfrm>
        <a:graphic>
          <a:graphicData uri="http://schemas.openxmlformats.org/drawingml/2006/table">
            <a:tbl>
              <a:tblPr/>
              <a:tblGrid>
                <a:gridCol w="715378"/>
                <a:gridCol w="4798454"/>
              </a:tblGrid>
              <a:tr h="4059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Sr.No.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Methods &amp; Description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void assertEquals(boolean expected, boolean actual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Checks that two primitives/objects are equal.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9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void assertFalse(boolean condition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Checks that a condition is false.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4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</a:rPr>
                        <a:t>void assertNotNull(Object object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Checks that an object isn't null.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9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void assertNull(Object object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Checks that an object is null.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4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</a:rPr>
                        <a:t>void assertTrue(boolean condition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just" fontAlgn="t"/>
                      <a:endParaRPr 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Checks that a condition is true.</a:t>
                      </a:r>
                    </a:p>
                  </a:txBody>
                  <a:tcPr marL="25276" marR="25276" marT="25276" marB="25276">
                    <a:lnL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49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 TeamOne-PowerPoint TEMPLATE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P_PPT_Standard_template_16x9_Jan2013.potx" id="{26B89C45-1081-40D7-A203-A7BAA1D02ABD}" vid="{371154E7-5F1A-4FB3-904F-80E2BC84AD88}"/>
    </a:ext>
  </a:extLst>
</a:theme>
</file>

<file path=ppt/theme/theme2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3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4.xml><?xml version="1.0" encoding="utf-8"?>
<a:theme xmlns:a="http://schemas.openxmlformats.org/drawingml/2006/main" name="2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5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22879</TotalTime>
  <Words>1264</Words>
  <Application>Microsoft Office PowerPoint</Application>
  <PresentationFormat>On-screen Show (16:9)</PresentationFormat>
  <Paragraphs>290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HP Simplified</vt:lpstr>
      <vt:lpstr>Lucida Grande</vt:lpstr>
      <vt:lpstr>Menlo</vt:lpstr>
      <vt:lpstr>Times New Roman</vt:lpstr>
      <vt:lpstr>Wingdings</vt:lpstr>
      <vt:lpstr>AA TeamOne-PowerPoint TEMPLATE</vt:lpstr>
      <vt:lpstr>HPE_Standard_Arial_16x9_v2</vt:lpstr>
      <vt:lpstr>1_HPE_Standard_Arial_16x9_v2</vt:lpstr>
      <vt:lpstr>2_HPE_Standard_Arial_16x9_v2</vt:lpstr>
      <vt:lpstr>Junit-4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Colors</dc:title>
  <dc:creator>Sankaralingam, Mathalai Rajan</dc:creator>
  <cp:lastModifiedBy>Madan, Ajay</cp:lastModifiedBy>
  <cp:revision>1399</cp:revision>
  <cp:lastPrinted>2012-04-13T15:38:33Z</cp:lastPrinted>
  <dcterms:created xsi:type="dcterms:W3CDTF">2014-05-04T17:02:18Z</dcterms:created>
  <dcterms:modified xsi:type="dcterms:W3CDTF">2016-11-18T12:50:38Z</dcterms:modified>
</cp:coreProperties>
</file>