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 id="2147483877" r:id="rId3"/>
    <p:sldMasterId id="2147483908" r:id="rId4"/>
  </p:sldMasterIdLst>
  <p:notesMasterIdLst>
    <p:notesMasterId r:id="rId29"/>
  </p:notesMasterIdLst>
  <p:handoutMasterIdLst>
    <p:handoutMasterId r:id="rId30"/>
  </p:handoutMasterIdLst>
  <p:sldIdLst>
    <p:sldId id="768" r:id="rId5"/>
    <p:sldId id="824" r:id="rId6"/>
    <p:sldId id="835" r:id="rId7"/>
    <p:sldId id="836" r:id="rId8"/>
    <p:sldId id="854" r:id="rId9"/>
    <p:sldId id="837" r:id="rId10"/>
    <p:sldId id="838" r:id="rId11"/>
    <p:sldId id="839" r:id="rId12"/>
    <p:sldId id="840" r:id="rId13"/>
    <p:sldId id="841" r:id="rId14"/>
    <p:sldId id="845" r:id="rId15"/>
    <p:sldId id="855" r:id="rId16"/>
    <p:sldId id="856" r:id="rId17"/>
    <p:sldId id="862" r:id="rId18"/>
    <p:sldId id="857" r:id="rId19"/>
    <p:sldId id="858" r:id="rId20"/>
    <p:sldId id="859" r:id="rId21"/>
    <p:sldId id="861" r:id="rId22"/>
    <p:sldId id="851" r:id="rId23"/>
    <p:sldId id="863" r:id="rId24"/>
    <p:sldId id="852" r:id="rId25"/>
    <p:sldId id="864" r:id="rId26"/>
    <p:sldId id="844" r:id="rId27"/>
    <p:sldId id="829"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C8438"/>
    <a:srgbClr val="0096D6"/>
    <a:srgbClr val="E5E8E8"/>
    <a:srgbClr val="CBCBCB"/>
    <a:srgbClr val="B9B8BB"/>
    <a:srgbClr val="E7E7E7"/>
    <a:srgbClr val="B9B9BB"/>
    <a:srgbClr val="000000"/>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4434" autoAdjust="0"/>
  </p:normalViewPr>
  <p:slideViewPr>
    <p:cSldViewPr snapToGrid="0">
      <p:cViewPr varScale="1">
        <p:scale>
          <a:sx n="115" d="100"/>
          <a:sy n="115" d="100"/>
        </p:scale>
        <p:origin x="762" y="96"/>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88" d="100"/>
        <a:sy n="188" d="100"/>
      </p:scale>
      <p:origin x="0" y="3696"/>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11/18/2016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11/18/2016</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176373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dirty="0"/>
          </a:p>
        </p:txBody>
      </p:sp>
    </p:spTree>
    <p:extLst>
      <p:ext uri="{BB962C8B-B14F-4D97-AF65-F5344CB8AC3E}">
        <p14:creationId xmlns:p14="http://schemas.microsoft.com/office/powerpoint/2010/main" val="85077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dirty="0"/>
          </a:p>
        </p:txBody>
      </p:sp>
    </p:spTree>
    <p:extLst>
      <p:ext uri="{BB962C8B-B14F-4D97-AF65-F5344CB8AC3E}">
        <p14:creationId xmlns:p14="http://schemas.microsoft.com/office/powerpoint/2010/main" val="70461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dirty="0"/>
          </a:p>
        </p:txBody>
      </p:sp>
    </p:spTree>
    <p:extLst>
      <p:ext uri="{BB962C8B-B14F-4D97-AF65-F5344CB8AC3E}">
        <p14:creationId xmlns:p14="http://schemas.microsoft.com/office/powerpoint/2010/main" val="162205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19348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363115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2843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277674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347898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414127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4003150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hyperlink" Target="http://www.servogrid.org/slide/GEM/NMI/OGCE2TutorialMaterial/" TargetMode="External"/><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43198" y="3241963"/>
            <a:ext cx="8457605" cy="1100397"/>
          </a:xfrm>
        </p:spPr>
        <p:txBody>
          <a:bodyPr/>
          <a:lstStyle/>
          <a:p>
            <a:r>
              <a:rPr lang="en-US" dirty="0" smtClean="0"/>
              <a:t>Web Service-SOAP</a:t>
            </a:r>
            <a:endParaRPr lang="en-US" sz="40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Date ( Nov 16, 2016)</a:t>
            </a:r>
          </a:p>
          <a:p>
            <a:endParaRPr lang="en-US" b="1" dirty="0"/>
          </a:p>
        </p:txBody>
      </p:sp>
      <p:sp>
        <p:nvSpPr>
          <p:cNvPr id="4" name="Text Placeholder 10"/>
          <p:cNvSpPr txBox="1">
            <a:spLocks/>
          </p:cNvSpPr>
          <p:nvPr/>
        </p:nvSpPr>
        <p:spPr>
          <a:xfrm>
            <a:off x="5985164" y="4392404"/>
            <a:ext cx="2815639" cy="520418"/>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SUDHIR M– Crew Pay</a:t>
            </a:r>
          </a:p>
          <a:p>
            <a:pPr algn="r"/>
            <a:r>
              <a:rPr lang="en-US" b="1" dirty="0" smtClean="0"/>
              <a:t> KRISHNA SINGHA –Crew Pay</a:t>
            </a:r>
            <a:endParaRPr lang="en-US" b="1" dirty="0"/>
          </a:p>
        </p:txBody>
      </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dirty="0" smtClean="0">
                <a:latin typeface="HP Simplified" panose="020B0604020204020204" pitchFamily="34" charset="0"/>
              </a:rPr>
              <a:t>Elements Of WSDL:</a:t>
            </a:r>
            <a:endParaRPr lang="en-GB" sz="1350" b="0" dirty="0">
              <a:latin typeface="HP Simplified" panose="020B0604020204020204" pitchFamily="34" charset="0"/>
            </a:endParaRPr>
          </a:p>
        </p:txBody>
      </p:sp>
      <p:sp>
        <p:nvSpPr>
          <p:cNvPr id="2" name="TextBox 1"/>
          <p:cNvSpPr txBox="1"/>
          <p:nvPr/>
        </p:nvSpPr>
        <p:spPr>
          <a:xfrm>
            <a:off x="483649" y="926604"/>
            <a:ext cx="8261492" cy="3515162"/>
          </a:xfrm>
          <a:prstGeom prst="rect">
            <a:avLst/>
          </a:prstGeom>
          <a:noFill/>
        </p:spPr>
        <p:txBody>
          <a:bodyPr wrap="square" lIns="0" tIns="0" rIns="0" bIns="0" rtlCol="0">
            <a:noAutofit/>
          </a:bodyPr>
          <a:lstStyle/>
          <a:p>
            <a:pPr>
              <a:lnSpc>
                <a:spcPct val="150000"/>
              </a:lnSpc>
            </a:pPr>
            <a:r>
              <a:rPr lang="en-US" sz="1400" b="1" dirty="0"/>
              <a:t>Description:</a:t>
            </a:r>
            <a:r>
              <a:rPr lang="en-US" sz="1400" dirty="0"/>
              <a:t/>
            </a:r>
            <a:br>
              <a:rPr lang="en-US" sz="1400" dirty="0"/>
            </a:br>
            <a:r>
              <a:rPr lang="en-US" sz="1400" dirty="0"/>
              <a:t>It is the root element of a </a:t>
            </a:r>
            <a:r>
              <a:rPr lang="en-US" sz="1400" dirty="0" smtClean="0"/>
              <a:t>WSDL file</a:t>
            </a:r>
            <a:r>
              <a:rPr lang="en-US" sz="1400" dirty="0"/>
              <a:t>. It usually contains a set of name space declarations which are used throughout the WSDL file.  </a:t>
            </a:r>
            <a:br>
              <a:rPr lang="en-US" sz="1400" dirty="0"/>
            </a:br>
            <a:r>
              <a:rPr lang="en-US" sz="1400" b="1" dirty="0"/>
              <a:t>Types:</a:t>
            </a:r>
            <a:r>
              <a:rPr lang="en-US" sz="1400" dirty="0"/>
              <a:t> </a:t>
            </a:r>
            <a:br>
              <a:rPr lang="en-US" sz="1400" dirty="0"/>
            </a:br>
            <a:r>
              <a:rPr lang="en-US" sz="1400" dirty="0"/>
              <a:t>The WSDL types element describes the data types used by your web service</a:t>
            </a:r>
            <a:r>
              <a:rPr lang="en-US" sz="1400" dirty="0" smtClean="0"/>
              <a:t>. Data </a:t>
            </a:r>
            <a:r>
              <a:rPr lang="en-US" sz="1400" dirty="0"/>
              <a:t>types are usually specified by XML schema</a:t>
            </a:r>
            <a:r>
              <a:rPr lang="en-US" sz="1400" dirty="0" smtClean="0"/>
              <a:t>. It </a:t>
            </a:r>
            <a:r>
              <a:rPr lang="en-US" sz="1400" dirty="0"/>
              <a:t>can be described in any language as long as your web services API supports it</a:t>
            </a:r>
            <a:r>
              <a:rPr lang="en-US" sz="1400" dirty="0" smtClean="0"/>
              <a:t>.</a:t>
            </a:r>
            <a:r>
              <a:rPr lang="en-US" sz="1400" dirty="0"/>
              <a:t/>
            </a:r>
            <a:br>
              <a:rPr lang="en-US" sz="1400" dirty="0"/>
            </a:br>
            <a:r>
              <a:rPr lang="en-US" sz="1400" b="1" dirty="0"/>
              <a:t>Binding:</a:t>
            </a:r>
            <a:r>
              <a:rPr lang="en-US" sz="1400" dirty="0"/>
              <a:t/>
            </a:r>
            <a:br>
              <a:rPr lang="en-US" sz="1400" dirty="0"/>
            </a:br>
            <a:r>
              <a:rPr lang="en-US" sz="1400" dirty="0"/>
              <a:t>The WSDL binding element describes how your web service is bound to a protocol. In other words, how your web service is accessible. To be accessible, the web service must be reachable using some network protocol. This is called "binding" the web service to the protocol</a:t>
            </a:r>
            <a:r>
              <a:rPr lang="en-US" sz="1400" dirty="0" smtClean="0"/>
              <a:t>.</a:t>
            </a:r>
            <a:r>
              <a:rPr lang="en-US" sz="1400" dirty="0"/>
              <a:t/>
            </a:r>
            <a:br>
              <a:rPr lang="en-US" sz="1400" dirty="0"/>
            </a:br>
            <a:r>
              <a:rPr lang="en-US" sz="800" dirty="0"/>
              <a:t/>
            </a:r>
            <a:br>
              <a:rPr lang="en-US" sz="800" dirty="0"/>
            </a:br>
            <a:endParaRPr lang="en-US" sz="8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943406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9462" y="461150"/>
            <a:ext cx="8227338" cy="4277105"/>
          </a:xfrm>
        </p:spPr>
        <p:txBody>
          <a:bodyPr>
            <a:normAutofit/>
          </a:bodyPr>
          <a:lstStyle/>
          <a:p>
            <a:pPr marL="0" indent="0">
              <a:buNone/>
            </a:pPr>
            <a:endParaRPr lang="en-US" sz="1400" b="1" dirty="0" smtClean="0"/>
          </a:p>
          <a:p>
            <a:pPr marL="0" indent="0">
              <a:buNone/>
            </a:pPr>
            <a:r>
              <a:rPr lang="en-US" sz="1400" b="1" dirty="0" smtClean="0"/>
              <a:t>Interface</a:t>
            </a:r>
            <a:r>
              <a:rPr lang="en-US" sz="1400" b="1" dirty="0"/>
              <a:t>:</a:t>
            </a:r>
            <a:r>
              <a:rPr lang="en-US" sz="1400" dirty="0"/>
              <a:t/>
            </a:r>
            <a:br>
              <a:rPr lang="en-US" sz="1400" dirty="0"/>
            </a:br>
            <a:r>
              <a:rPr lang="en-US" sz="1400" dirty="0"/>
              <a:t>The WSDL interface element describes the operations supported by your web service. It is similar to methods in programming language. Client can only call one operation per request.  </a:t>
            </a:r>
            <a:br>
              <a:rPr lang="en-US" sz="1400" dirty="0"/>
            </a:br>
            <a:endParaRPr lang="en-US" sz="1400" dirty="0" smtClean="0"/>
          </a:p>
          <a:p>
            <a:pPr marL="0" indent="0">
              <a:buNone/>
            </a:pPr>
            <a:r>
              <a:rPr lang="en-US" sz="1400" b="1" dirty="0" smtClean="0"/>
              <a:t>Service</a:t>
            </a:r>
            <a:r>
              <a:rPr lang="en-US" sz="1400" b="1" dirty="0"/>
              <a:t>:</a:t>
            </a:r>
            <a:r>
              <a:rPr lang="en-US" sz="1400" dirty="0"/>
              <a:t/>
            </a:r>
            <a:br>
              <a:rPr lang="en-US" sz="1400" dirty="0"/>
            </a:br>
            <a:r>
              <a:rPr lang="en-US" sz="1400" dirty="0"/>
              <a:t>It describes the endpoint of your web service. In other words, the address where the web service can be reached.</a:t>
            </a:r>
            <a:br>
              <a:rPr lang="en-US" sz="1400" dirty="0"/>
            </a:br>
            <a:endParaRPr lang="en-US" sz="1400" dirty="0" smtClean="0"/>
          </a:p>
          <a:p>
            <a:pPr marL="0" indent="0">
              <a:buNone/>
            </a:pPr>
            <a:r>
              <a:rPr lang="en-US" sz="1400" b="1" dirty="0" smtClean="0"/>
              <a:t>Endpoint</a:t>
            </a:r>
            <a:r>
              <a:rPr lang="en-US" sz="1400" b="1" dirty="0"/>
              <a:t>:</a:t>
            </a:r>
            <a:r>
              <a:rPr lang="en-US" sz="1400" dirty="0"/>
              <a:t/>
            </a:r>
            <a:br>
              <a:rPr lang="en-US" sz="1400" dirty="0"/>
            </a:br>
            <a:r>
              <a:rPr lang="en-US" sz="1400" dirty="0"/>
              <a:t>The endpoint element describes the address of the web service. The </a:t>
            </a:r>
            <a:r>
              <a:rPr lang="en-US" sz="1400" b="1" dirty="0"/>
              <a:t>endpoint binding</a:t>
            </a:r>
            <a:r>
              <a:rPr lang="en-US" sz="1400" dirty="0"/>
              <a:t> attribute describes what binding element this endpoint uses i.e. protocol with which you will access web service. The </a:t>
            </a:r>
            <a:r>
              <a:rPr lang="en-US" sz="1400" b="1" dirty="0"/>
              <a:t>address attribute</a:t>
            </a:r>
            <a:r>
              <a:rPr lang="en-US" sz="1400" dirty="0"/>
              <a:t> describes the URI at which you can access the service.</a:t>
            </a:r>
            <a:br>
              <a:rPr lang="en-US" sz="1400" dirty="0"/>
            </a:br>
            <a:endParaRPr lang="en-US" sz="1400" dirty="0" smtClean="0"/>
          </a:p>
          <a:p>
            <a:pPr marL="0" indent="0">
              <a:buNone/>
            </a:pPr>
            <a:r>
              <a:rPr lang="en-US" sz="1400" b="1" dirty="0" smtClean="0"/>
              <a:t>Message</a:t>
            </a:r>
            <a:r>
              <a:rPr lang="en-US" sz="1400" b="1" dirty="0"/>
              <a:t>:</a:t>
            </a:r>
            <a:r>
              <a:rPr lang="en-US" sz="1400" dirty="0"/>
              <a:t> </a:t>
            </a:r>
            <a:br>
              <a:rPr lang="en-US" sz="1400" dirty="0"/>
            </a:br>
            <a:r>
              <a:rPr lang="en-US" sz="1400" dirty="0"/>
              <a:t>The message element describes the data being exchanged between the Web service providers and consumers.</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a:solidFill>
                <a:srgbClr val="617D78"/>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7"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8"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419784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altLang="en-US" dirty="0"/>
              <a:t>WSDL Internal References</a:t>
            </a:r>
            <a:endParaRPr lang="en-US"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8" name="Rectangle 3"/>
          <p:cNvSpPr>
            <a:spLocks noGrp="1" noChangeArrowheads="1"/>
          </p:cNvSpPr>
          <p:nvPr>
            <p:ph type="body" sz="half" idx="1"/>
          </p:nvPr>
        </p:nvSpPr>
        <p:spPr>
          <a:xfrm>
            <a:off x="716405" y="1646950"/>
            <a:ext cx="3190576" cy="936737"/>
          </a:xfrm>
        </p:spPr>
        <p:txBody>
          <a:bodyPr>
            <a:normAutofit lnSpcReduction="10000"/>
          </a:bodyPr>
          <a:lstStyle/>
          <a:p>
            <a:pPr marL="0" indent="0">
              <a:buNone/>
            </a:pPr>
            <a:r>
              <a:rPr lang="en-US" altLang="en-US" sz="1400" dirty="0"/>
              <a:t>A WSDL document describes</a:t>
            </a:r>
          </a:p>
          <a:p>
            <a:pPr lvl="1">
              <a:buFont typeface="Arial" panose="020B0604020202020204" pitchFamily="34" charset="0"/>
              <a:buChar char="•"/>
            </a:pPr>
            <a:r>
              <a:rPr lang="en-US" altLang="en-US" sz="1400" dirty="0"/>
              <a:t>What the service can do</a:t>
            </a:r>
          </a:p>
          <a:p>
            <a:pPr lvl="1">
              <a:buFont typeface="Arial" panose="020B0604020202020204" pitchFamily="34" charset="0"/>
              <a:buChar char="•"/>
            </a:pPr>
            <a:r>
              <a:rPr lang="en-US" altLang="en-US" sz="1400" dirty="0"/>
              <a:t>Where it resides</a:t>
            </a:r>
          </a:p>
          <a:p>
            <a:pPr lvl="1">
              <a:buFont typeface="Arial" panose="020B0604020202020204" pitchFamily="34" charset="0"/>
              <a:buChar char="•"/>
            </a:pPr>
            <a:r>
              <a:rPr lang="en-US" altLang="en-US" sz="1400" dirty="0"/>
              <a:t>How to invoke </a:t>
            </a:r>
            <a:r>
              <a:rPr lang="en-US" altLang="en-US" sz="1400" dirty="0" smtClean="0"/>
              <a:t>it</a:t>
            </a:r>
            <a:endParaRPr lang="en-US" altLang="en-US" sz="1400" dirty="0"/>
          </a:p>
        </p:txBody>
      </p:sp>
      <p:sp>
        <p:nvSpPr>
          <p:cNvPr id="9" name="Rectangle 4"/>
          <p:cNvSpPr>
            <a:spLocks noChangeArrowheads="1"/>
          </p:cNvSpPr>
          <p:nvPr/>
        </p:nvSpPr>
        <p:spPr bwMode="auto">
          <a:xfrm>
            <a:off x="4907280" y="1191321"/>
            <a:ext cx="2532611" cy="3364054"/>
          </a:xfrm>
          <a:prstGeom prst="rect">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5"/>
          <p:cNvSpPr>
            <a:spLocks noChangeArrowheads="1"/>
          </p:cNvSpPr>
          <p:nvPr/>
        </p:nvSpPr>
        <p:spPr bwMode="auto">
          <a:xfrm>
            <a:off x="5128952" y="1296165"/>
            <a:ext cx="2133600" cy="457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6"/>
          <p:cNvSpPr>
            <a:spLocks noChangeArrowheads="1"/>
          </p:cNvSpPr>
          <p:nvPr/>
        </p:nvSpPr>
        <p:spPr bwMode="auto">
          <a:xfrm>
            <a:off x="5106785" y="1848619"/>
            <a:ext cx="2133600" cy="533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5"/>
          <p:cNvSpPr>
            <a:spLocks noChangeArrowheads="1"/>
          </p:cNvSpPr>
          <p:nvPr/>
        </p:nvSpPr>
        <p:spPr bwMode="auto">
          <a:xfrm>
            <a:off x="5106785" y="2524918"/>
            <a:ext cx="2133600" cy="533400"/>
          </a:xfrm>
          <a:prstGeom prst="rect">
            <a:avLst/>
          </a:prstGeom>
          <a:solidFill>
            <a:srgbClr val="33CC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6"/>
          <p:cNvSpPr>
            <a:spLocks noChangeArrowheads="1"/>
          </p:cNvSpPr>
          <p:nvPr/>
        </p:nvSpPr>
        <p:spPr bwMode="auto">
          <a:xfrm>
            <a:off x="5104013" y="3201217"/>
            <a:ext cx="2133600" cy="533400"/>
          </a:xfrm>
          <a:prstGeom prst="rect">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7"/>
          <p:cNvSpPr>
            <a:spLocks noChangeArrowheads="1"/>
          </p:cNvSpPr>
          <p:nvPr/>
        </p:nvSpPr>
        <p:spPr bwMode="auto">
          <a:xfrm>
            <a:off x="5106785" y="3881001"/>
            <a:ext cx="2133600" cy="5334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8"/>
          <p:cNvSpPr txBox="1">
            <a:spLocks noChangeArrowheads="1"/>
          </p:cNvSpPr>
          <p:nvPr/>
        </p:nvSpPr>
        <p:spPr bwMode="auto">
          <a:xfrm>
            <a:off x="7802562" y="926604"/>
            <a:ext cx="91241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050" b="1" dirty="0">
                <a:latin typeface="Arial" panose="020B0604020202020204" pitchFamily="34" charset="0"/>
              </a:rPr>
              <a:t>WSDL</a:t>
            </a:r>
          </a:p>
          <a:p>
            <a:r>
              <a:rPr lang="en-US" altLang="en-US" sz="1050" b="1" dirty="0">
                <a:latin typeface="Arial" panose="020B0604020202020204" pitchFamily="34" charset="0"/>
              </a:rPr>
              <a:t>Document</a:t>
            </a:r>
            <a:endParaRPr lang="en-US" altLang="en-US" sz="1050" dirty="0">
              <a:latin typeface="Arial" panose="020B0604020202020204" pitchFamily="34" charset="0"/>
            </a:endParaRPr>
          </a:p>
        </p:txBody>
      </p:sp>
      <p:sp>
        <p:nvSpPr>
          <p:cNvPr id="18" name="Text Box 10"/>
          <p:cNvSpPr txBox="1">
            <a:spLocks noChangeArrowheads="1"/>
          </p:cNvSpPr>
          <p:nvPr/>
        </p:nvSpPr>
        <p:spPr bwMode="auto">
          <a:xfrm>
            <a:off x="7672498" y="1456112"/>
            <a:ext cx="68640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latin typeface="Arial" panose="020B0604020202020204" pitchFamily="34" charset="0"/>
              </a:rPr>
              <a:t>[Types]</a:t>
            </a:r>
            <a:endParaRPr lang="en-US" altLang="en-US" sz="1100" dirty="0">
              <a:latin typeface="Arial" panose="020B0604020202020204" pitchFamily="34" charset="0"/>
            </a:endParaRPr>
          </a:p>
        </p:txBody>
      </p:sp>
      <p:sp>
        <p:nvSpPr>
          <p:cNvPr id="19" name="Text Box 9"/>
          <p:cNvSpPr txBox="1">
            <a:spLocks noChangeArrowheads="1"/>
          </p:cNvSpPr>
          <p:nvPr/>
        </p:nvSpPr>
        <p:spPr bwMode="auto">
          <a:xfrm>
            <a:off x="7639396" y="1942243"/>
            <a:ext cx="9845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latin typeface="Arial" panose="020B0604020202020204" pitchFamily="34" charset="0"/>
              </a:rPr>
              <a:t>{</a:t>
            </a:r>
            <a:r>
              <a:rPr lang="en-US" altLang="en-US" sz="1100" b="1" dirty="0">
                <a:latin typeface="Arial" panose="020B0604020202020204" pitchFamily="34" charset="0"/>
              </a:rPr>
              <a:t>Messages}</a:t>
            </a:r>
            <a:endParaRPr lang="en-US" altLang="en-US" sz="1100" dirty="0">
              <a:latin typeface="Arial" panose="020B0604020202020204" pitchFamily="34" charset="0"/>
            </a:endParaRPr>
          </a:p>
        </p:txBody>
      </p:sp>
      <p:sp>
        <p:nvSpPr>
          <p:cNvPr id="20" name="Text Box 18"/>
          <p:cNvSpPr txBox="1">
            <a:spLocks noChangeArrowheads="1"/>
          </p:cNvSpPr>
          <p:nvPr/>
        </p:nvSpPr>
        <p:spPr bwMode="auto">
          <a:xfrm>
            <a:off x="7672498" y="2630928"/>
            <a:ext cx="98456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latin typeface="Arial" panose="020B0604020202020204" pitchFamily="34" charset="0"/>
              </a:rPr>
              <a:t>{</a:t>
            </a:r>
            <a:r>
              <a:rPr lang="en-US" altLang="en-US" sz="1100" b="1" dirty="0" err="1">
                <a:latin typeface="Arial" panose="020B0604020202020204" pitchFamily="34" charset="0"/>
              </a:rPr>
              <a:t>PortTypes</a:t>
            </a:r>
            <a:r>
              <a:rPr lang="en-US" altLang="en-US" sz="1100" b="1" dirty="0">
                <a:latin typeface="Arial" panose="020B0604020202020204" pitchFamily="34" charset="0"/>
              </a:rPr>
              <a:t>}</a:t>
            </a:r>
            <a:endParaRPr lang="en-US" altLang="en-US" sz="1100" dirty="0">
              <a:latin typeface="Arial" panose="020B0604020202020204" pitchFamily="34" charset="0"/>
            </a:endParaRPr>
          </a:p>
        </p:txBody>
      </p:sp>
      <p:sp>
        <p:nvSpPr>
          <p:cNvPr id="21" name="Text Box 19"/>
          <p:cNvSpPr txBox="1">
            <a:spLocks noChangeArrowheads="1"/>
          </p:cNvSpPr>
          <p:nvPr/>
        </p:nvSpPr>
        <p:spPr bwMode="auto">
          <a:xfrm>
            <a:off x="7783350" y="3317889"/>
            <a:ext cx="89800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latin typeface="Arial" panose="020B0604020202020204" pitchFamily="34" charset="0"/>
              </a:rPr>
              <a:t>{Bindings}</a:t>
            </a:r>
            <a:endParaRPr lang="en-US" altLang="en-US" sz="1100" dirty="0">
              <a:latin typeface="Arial" panose="020B0604020202020204" pitchFamily="34" charset="0"/>
            </a:endParaRPr>
          </a:p>
        </p:txBody>
      </p:sp>
      <p:sp>
        <p:nvSpPr>
          <p:cNvPr id="22" name="Text Box 11"/>
          <p:cNvSpPr txBox="1">
            <a:spLocks noChangeArrowheads="1"/>
          </p:cNvSpPr>
          <p:nvPr/>
        </p:nvSpPr>
        <p:spPr bwMode="auto">
          <a:xfrm>
            <a:off x="7821790" y="4016896"/>
            <a:ext cx="87395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latin typeface="Arial" panose="020B0604020202020204" pitchFamily="34" charset="0"/>
              </a:rPr>
              <a:t>{Services}</a:t>
            </a:r>
            <a:endParaRPr lang="en-US" altLang="en-US" sz="1100" dirty="0">
              <a:latin typeface="Arial" panose="020B0604020202020204" pitchFamily="34" charset="0"/>
            </a:endParaRPr>
          </a:p>
        </p:txBody>
      </p:sp>
      <p:cxnSp>
        <p:nvCxnSpPr>
          <p:cNvPr id="23" name="Straight Connector 22"/>
          <p:cNvCxnSpPr/>
          <p:nvPr/>
        </p:nvCxnSpPr>
        <p:spPr>
          <a:xfrm flipV="1">
            <a:off x="7439891" y="1134353"/>
            <a:ext cx="490451" cy="56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62552" y="1537216"/>
            <a:ext cx="540010" cy="68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62552" y="2078648"/>
            <a:ext cx="520798" cy="342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262552" y="2761733"/>
            <a:ext cx="540010" cy="298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62552" y="3448694"/>
            <a:ext cx="66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62552" y="4147701"/>
            <a:ext cx="6677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4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18" y="406792"/>
            <a:ext cx="8227457" cy="308610"/>
          </a:xfrm>
        </p:spPr>
        <p:txBody>
          <a:bodyPr/>
          <a:lstStyle/>
          <a:p>
            <a:r>
              <a:rPr lang="en-US" altLang="en-US" sz="2000" dirty="0" smtClean="0"/>
              <a:t>   SOAP-Simple Object Access Protocol</a:t>
            </a:r>
            <a:endParaRPr lang="en-US" dirty="0"/>
          </a:p>
        </p:txBody>
      </p:sp>
      <p:sp>
        <p:nvSpPr>
          <p:cNvPr id="5" name="Content Placeholder 4"/>
          <p:cNvSpPr>
            <a:spLocks noGrp="1"/>
          </p:cNvSpPr>
          <p:nvPr>
            <p:ph idx="1"/>
          </p:nvPr>
        </p:nvSpPr>
        <p:spPr>
          <a:xfrm>
            <a:off x="689956" y="1055716"/>
            <a:ext cx="8227338" cy="2726575"/>
          </a:xfrm>
        </p:spPr>
        <p:txBody>
          <a:bodyPr/>
          <a:lstStyle/>
          <a:p>
            <a:pPr>
              <a:buFont typeface="Arial" panose="020B0604020202020204" pitchFamily="34" charset="0"/>
              <a:buChar char="•"/>
            </a:pPr>
            <a:r>
              <a:rPr lang="en-US" altLang="en-US" sz="1400" dirty="0"/>
              <a:t>SOAP is just a message </a:t>
            </a:r>
            <a:r>
              <a:rPr lang="en-US" altLang="en-US" sz="1400" dirty="0" smtClean="0"/>
              <a:t>format.</a:t>
            </a:r>
          </a:p>
          <a:p>
            <a:pPr>
              <a:buFont typeface="Arial" panose="020B0604020202020204" pitchFamily="34" charset="0"/>
              <a:buChar char="•"/>
            </a:pPr>
            <a:r>
              <a:rPr lang="en-US" altLang="en-US" sz="1400" dirty="0" smtClean="0"/>
              <a:t>Must </a:t>
            </a:r>
            <a:r>
              <a:rPr lang="en-US" altLang="en-US" sz="1400" dirty="0"/>
              <a:t>transport with HTTP, TCP, etc.</a:t>
            </a:r>
          </a:p>
          <a:p>
            <a:pPr>
              <a:buFont typeface="Arial" panose="020B0604020202020204" pitchFamily="34" charset="0"/>
              <a:buChar char="•"/>
            </a:pPr>
            <a:r>
              <a:rPr lang="en-US" altLang="en-US" sz="1400" dirty="0"/>
              <a:t>SOAP is independent of but can be connected to WSDL.</a:t>
            </a:r>
          </a:p>
          <a:p>
            <a:pPr>
              <a:buFont typeface="Arial" panose="020B0604020202020204" pitchFamily="34" charset="0"/>
              <a:buChar char="•"/>
            </a:pPr>
            <a:r>
              <a:rPr lang="en-US" altLang="en-US" sz="1400" dirty="0"/>
              <a:t>SOAP provides rules for processing the message as it passes through multiple steps.</a:t>
            </a:r>
          </a:p>
          <a:p>
            <a:pPr>
              <a:buFont typeface="Arial" panose="020B0604020202020204" pitchFamily="34" charset="0"/>
              <a:buChar char="•"/>
            </a:pPr>
            <a:r>
              <a:rPr lang="en-US" altLang="en-US" sz="1400" dirty="0"/>
              <a:t>SOAP payloads</a:t>
            </a:r>
          </a:p>
          <a:p>
            <a:pPr lvl="1">
              <a:buFont typeface="Arial" panose="020B0604020202020204" pitchFamily="34" charset="0"/>
              <a:buChar char="•"/>
            </a:pPr>
            <a:r>
              <a:rPr lang="en-US" altLang="en-US" sz="1400" dirty="0"/>
              <a:t>SOAP carries arbitrary XML payloads as a body.</a:t>
            </a:r>
          </a:p>
          <a:p>
            <a:pPr lvl="1">
              <a:buFont typeface="Arial" panose="020B0604020202020204" pitchFamily="34" charset="0"/>
              <a:buChar char="•"/>
            </a:pPr>
            <a:r>
              <a:rPr lang="en-US" altLang="en-US" sz="1400" dirty="0"/>
              <a:t>SOAP headers contain any additional information.</a:t>
            </a:r>
          </a:p>
          <a:p>
            <a:pPr lvl="1">
              <a:buFont typeface="Arial" panose="020B0604020202020204" pitchFamily="34" charset="0"/>
              <a:buChar char="•"/>
            </a:pPr>
            <a:r>
              <a:rPr lang="en-US" altLang="en-US" sz="1400" dirty="0"/>
              <a:t>These are encoded using optional conventions.</a:t>
            </a:r>
          </a:p>
          <a:p>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13</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03558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1714500" y="628650"/>
            <a:ext cx="3429000" cy="390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lang="en-US" altLang="en-US" sz="2700" dirty="0">
                <a:solidFill>
                  <a:schemeClr val="tx2"/>
                </a:solidFill>
                <a:latin typeface="ITCCenturyBookT" pitchFamily="2" charset="0"/>
              </a:rPr>
              <a:t>SOAP 1.1</a:t>
            </a:r>
          </a:p>
          <a:p>
            <a:pPr>
              <a:spcBef>
                <a:spcPct val="50000"/>
              </a:spcBef>
              <a:buFontTx/>
              <a:buChar char="•"/>
            </a:pPr>
            <a:r>
              <a:rPr lang="en-US" altLang="en-US" sz="1500" dirty="0">
                <a:latin typeface="Arial" panose="020B0604020202020204" pitchFamily="34" charset="0"/>
              </a:rPr>
              <a:t>XML based protocol for exchange of information</a:t>
            </a:r>
          </a:p>
          <a:p>
            <a:pPr lvl="1">
              <a:spcBef>
                <a:spcPct val="50000"/>
              </a:spcBef>
              <a:buFontTx/>
              <a:buChar char="–"/>
            </a:pPr>
            <a:r>
              <a:rPr lang="en-US" altLang="en-US" sz="1350" dirty="0">
                <a:latin typeface="Arial" panose="020B0604020202020204" pitchFamily="34" charset="0"/>
              </a:rPr>
              <a:t>Encoding rules for datatype instances</a:t>
            </a:r>
          </a:p>
          <a:p>
            <a:pPr lvl="1">
              <a:spcBef>
                <a:spcPct val="50000"/>
              </a:spcBef>
              <a:buFontTx/>
              <a:buChar char="–"/>
            </a:pPr>
            <a:r>
              <a:rPr lang="en-US" altLang="en-US" sz="1350" dirty="0">
                <a:latin typeface="Arial" panose="020B0604020202020204" pitchFamily="34" charset="0"/>
              </a:rPr>
              <a:t>Convention for representing RPC invocations</a:t>
            </a:r>
            <a:endParaRPr lang="en-US" altLang="en-US" sz="1500" dirty="0">
              <a:latin typeface="Arial" panose="020B0604020202020204" pitchFamily="34" charset="0"/>
            </a:endParaRPr>
          </a:p>
          <a:p>
            <a:pPr>
              <a:spcBef>
                <a:spcPct val="50000"/>
              </a:spcBef>
              <a:buFontTx/>
              <a:buChar char="•"/>
            </a:pPr>
            <a:r>
              <a:rPr lang="en-US" altLang="en-US" sz="1500" dirty="0">
                <a:latin typeface="Arial" panose="020B0604020202020204" pitchFamily="34" charset="0"/>
              </a:rPr>
              <a:t>Designed for loosely-coupled distributed computing</a:t>
            </a:r>
          </a:p>
          <a:p>
            <a:pPr>
              <a:spcBef>
                <a:spcPct val="50000"/>
              </a:spcBef>
              <a:buFontTx/>
              <a:buChar char="•"/>
            </a:pPr>
            <a:r>
              <a:rPr lang="en-US" altLang="en-US" sz="1500" dirty="0">
                <a:latin typeface="Arial" panose="020B0604020202020204" pitchFamily="34" charset="0"/>
              </a:rPr>
              <a:t>Used with XML Schema</a:t>
            </a:r>
          </a:p>
          <a:p>
            <a:pPr>
              <a:spcBef>
                <a:spcPct val="50000"/>
              </a:spcBef>
              <a:buFontTx/>
              <a:buChar char="•"/>
            </a:pPr>
            <a:r>
              <a:rPr lang="en-US" altLang="en-US" sz="1500" dirty="0">
                <a:latin typeface="Arial" panose="020B0604020202020204" pitchFamily="34" charset="0"/>
              </a:rPr>
              <a:t>Transport independent</a:t>
            </a:r>
          </a:p>
          <a:p>
            <a:pPr>
              <a:spcBef>
                <a:spcPct val="50000"/>
              </a:spcBef>
              <a:buFontTx/>
              <a:buChar char="•"/>
            </a:pPr>
            <a:r>
              <a:rPr lang="en-US" altLang="en-US" sz="1500" i="1" dirty="0">
                <a:latin typeface="Arial" panose="020B0604020202020204" pitchFamily="34" charset="0"/>
              </a:rPr>
              <a:t>SOAP with Attachments</a:t>
            </a:r>
            <a:r>
              <a:rPr lang="en-US" altLang="en-US" sz="1500" dirty="0">
                <a:latin typeface="Arial" panose="020B0604020202020204" pitchFamily="34" charset="0"/>
              </a:rPr>
              <a:t> allow arbitrary data to be packaged.</a:t>
            </a:r>
          </a:p>
        </p:txBody>
      </p:sp>
      <p:grpSp>
        <p:nvGrpSpPr>
          <p:cNvPr id="39941" name="Group 5"/>
          <p:cNvGrpSpPr>
            <a:grpSpLocks/>
          </p:cNvGrpSpPr>
          <p:nvPr/>
        </p:nvGrpSpPr>
        <p:grpSpPr bwMode="auto">
          <a:xfrm>
            <a:off x="5100639" y="914400"/>
            <a:ext cx="2953942" cy="3158728"/>
            <a:chOff x="3168" y="960"/>
            <a:chExt cx="2481" cy="2653"/>
          </a:xfrm>
        </p:grpSpPr>
        <p:sp>
          <p:nvSpPr>
            <p:cNvPr id="39942" name="Rectangle 6"/>
            <p:cNvSpPr>
              <a:spLocks noChangeArrowheads="1"/>
            </p:cNvSpPr>
            <p:nvPr/>
          </p:nvSpPr>
          <p:spPr bwMode="auto">
            <a:xfrm>
              <a:off x="3264" y="1248"/>
              <a:ext cx="1632" cy="2352"/>
            </a:xfrm>
            <a:prstGeom prst="rect">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3" name="Rectangle 7"/>
            <p:cNvSpPr>
              <a:spLocks noChangeArrowheads="1"/>
            </p:cNvSpPr>
            <p:nvPr/>
          </p:nvSpPr>
          <p:spPr bwMode="auto">
            <a:xfrm>
              <a:off x="3408" y="1296"/>
              <a:ext cx="1344" cy="91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4" name="Rectangle 8"/>
            <p:cNvSpPr>
              <a:spLocks noChangeArrowheads="1"/>
            </p:cNvSpPr>
            <p:nvPr/>
          </p:nvSpPr>
          <p:spPr bwMode="auto">
            <a:xfrm>
              <a:off x="3408" y="2304"/>
              <a:ext cx="1344" cy="816"/>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5" name="Rectangle 9"/>
            <p:cNvSpPr>
              <a:spLocks noChangeArrowheads="1"/>
            </p:cNvSpPr>
            <p:nvPr/>
          </p:nvSpPr>
          <p:spPr bwMode="auto">
            <a:xfrm>
              <a:off x="3504" y="1344"/>
              <a:ext cx="1104" cy="192"/>
            </a:xfrm>
            <a:prstGeom prst="rect">
              <a:avLst/>
            </a:prstGeom>
            <a:solidFill>
              <a:srgbClr val="253FB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6" name="Rectangle 10"/>
            <p:cNvSpPr>
              <a:spLocks noChangeArrowheads="1"/>
            </p:cNvSpPr>
            <p:nvPr/>
          </p:nvSpPr>
          <p:spPr bwMode="auto">
            <a:xfrm>
              <a:off x="3504" y="1584"/>
              <a:ext cx="1104" cy="192"/>
            </a:xfrm>
            <a:prstGeom prst="rect">
              <a:avLst/>
            </a:prstGeom>
            <a:solidFill>
              <a:srgbClr val="253FB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7" name="Line 11"/>
            <p:cNvSpPr>
              <a:spLocks noChangeShapeType="1"/>
            </p:cNvSpPr>
            <p:nvPr/>
          </p:nvSpPr>
          <p:spPr bwMode="auto">
            <a:xfrm>
              <a:off x="4032" y="1920"/>
              <a:ext cx="0" cy="192"/>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8" name="Text Box 12"/>
            <p:cNvSpPr txBox="1">
              <a:spLocks noChangeArrowheads="1"/>
            </p:cNvSpPr>
            <p:nvPr/>
          </p:nvSpPr>
          <p:spPr bwMode="auto">
            <a:xfrm>
              <a:off x="3168" y="960"/>
              <a:ext cx="19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SOAP 1.1 Message Structure</a:t>
              </a:r>
              <a:endParaRPr lang="en-US" altLang="en-US" sz="1350">
                <a:latin typeface="Arial" panose="020B0604020202020204" pitchFamily="34" charset="0"/>
              </a:endParaRPr>
            </a:p>
          </p:txBody>
        </p:sp>
        <p:sp>
          <p:nvSpPr>
            <p:cNvPr id="39949" name="Rectangle 13"/>
            <p:cNvSpPr>
              <a:spLocks noChangeArrowheads="1"/>
            </p:cNvSpPr>
            <p:nvPr/>
          </p:nvSpPr>
          <p:spPr bwMode="auto">
            <a:xfrm>
              <a:off x="3408" y="3264"/>
              <a:ext cx="1344" cy="240"/>
            </a:xfrm>
            <a:prstGeom prst="rect">
              <a:avLst/>
            </a:prstGeom>
            <a:solidFill>
              <a:srgbClr val="CC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50" name="Text Box 14"/>
            <p:cNvSpPr txBox="1">
              <a:spLocks noChangeArrowheads="1"/>
            </p:cNvSpPr>
            <p:nvPr/>
          </p:nvSpPr>
          <p:spPr bwMode="auto">
            <a:xfrm>
              <a:off x="4992" y="1152"/>
              <a:ext cx="65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latin typeface="Arial" panose="020B0604020202020204" pitchFamily="34" charset="0"/>
                </a:rPr>
                <a:t>SOAP </a:t>
              </a:r>
            </a:p>
            <a:p>
              <a:r>
                <a:rPr lang="en-US" altLang="en-US" sz="1050" b="1">
                  <a:latin typeface="Arial" panose="020B0604020202020204" pitchFamily="34" charset="0"/>
                </a:rPr>
                <a:t>Envelope</a:t>
              </a:r>
              <a:endParaRPr lang="en-US" altLang="en-US" sz="1350">
                <a:latin typeface="Arial" panose="020B0604020202020204" pitchFamily="34" charset="0"/>
              </a:endParaRPr>
            </a:p>
          </p:txBody>
        </p:sp>
        <p:sp>
          <p:nvSpPr>
            <p:cNvPr id="39951" name="Text Box 15"/>
            <p:cNvSpPr txBox="1">
              <a:spLocks noChangeArrowheads="1"/>
            </p:cNvSpPr>
            <p:nvPr/>
          </p:nvSpPr>
          <p:spPr bwMode="auto">
            <a:xfrm>
              <a:off x="4992" y="2160"/>
              <a:ext cx="63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latin typeface="Arial" panose="020B0604020202020204" pitchFamily="34" charset="0"/>
                </a:rPr>
                <a:t>[Header</a:t>
              </a:r>
            </a:p>
            <a:p>
              <a:r>
                <a:rPr lang="en-US" altLang="en-US" sz="1050" b="1">
                  <a:latin typeface="Arial" panose="020B0604020202020204" pitchFamily="34" charset="0"/>
                </a:rPr>
                <a:t>Element]</a:t>
              </a:r>
              <a:endParaRPr lang="en-US" altLang="en-US" sz="1350">
                <a:latin typeface="Arial" panose="020B0604020202020204" pitchFamily="34" charset="0"/>
              </a:endParaRPr>
            </a:p>
          </p:txBody>
        </p:sp>
        <p:sp>
          <p:nvSpPr>
            <p:cNvPr id="39952" name="Text Box 16"/>
            <p:cNvSpPr txBox="1">
              <a:spLocks noChangeArrowheads="1"/>
            </p:cNvSpPr>
            <p:nvPr/>
          </p:nvSpPr>
          <p:spPr bwMode="auto">
            <a:xfrm>
              <a:off x="4992" y="1632"/>
              <a:ext cx="5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latin typeface="Arial" panose="020B0604020202020204" pitchFamily="34" charset="0"/>
                </a:rPr>
                <a:t>Header</a:t>
              </a:r>
            </a:p>
            <a:p>
              <a:r>
                <a:rPr lang="en-US" altLang="en-US" sz="1050" b="1">
                  <a:latin typeface="Arial" panose="020B0604020202020204" pitchFamily="34" charset="0"/>
                </a:rPr>
                <a:t>Entries</a:t>
              </a:r>
              <a:endParaRPr lang="en-US" altLang="en-US" sz="1350">
                <a:latin typeface="Arial" panose="020B0604020202020204" pitchFamily="34" charset="0"/>
              </a:endParaRPr>
            </a:p>
          </p:txBody>
        </p:sp>
        <p:sp>
          <p:nvSpPr>
            <p:cNvPr id="39953" name="Text Box 17"/>
            <p:cNvSpPr txBox="1">
              <a:spLocks noChangeArrowheads="1"/>
            </p:cNvSpPr>
            <p:nvPr/>
          </p:nvSpPr>
          <p:spPr bwMode="auto">
            <a:xfrm>
              <a:off x="4992" y="2688"/>
              <a:ext cx="59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latin typeface="Arial" panose="020B0604020202020204" pitchFamily="34" charset="0"/>
                </a:rPr>
                <a:t>Body </a:t>
              </a:r>
            </a:p>
            <a:p>
              <a:r>
                <a:rPr lang="en-US" altLang="en-US" sz="1050" b="1">
                  <a:latin typeface="Arial" panose="020B0604020202020204" pitchFamily="34" charset="0"/>
                </a:rPr>
                <a:t>Element</a:t>
              </a:r>
              <a:endParaRPr lang="en-US" altLang="en-US" sz="1350">
                <a:latin typeface="Arial" panose="020B0604020202020204" pitchFamily="34" charset="0"/>
              </a:endParaRPr>
            </a:p>
          </p:txBody>
        </p:sp>
        <p:sp>
          <p:nvSpPr>
            <p:cNvPr id="39954" name="Text Box 18"/>
            <p:cNvSpPr txBox="1">
              <a:spLocks noChangeArrowheads="1"/>
            </p:cNvSpPr>
            <p:nvPr/>
          </p:nvSpPr>
          <p:spPr bwMode="auto">
            <a:xfrm>
              <a:off x="4992" y="3264"/>
              <a:ext cx="63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latin typeface="Arial" panose="020B0604020202020204" pitchFamily="34" charset="0"/>
                </a:rPr>
                <a:t>[Fault</a:t>
              </a:r>
            </a:p>
            <a:p>
              <a:r>
                <a:rPr lang="en-US" altLang="en-US" sz="1050" b="1">
                  <a:latin typeface="Arial" panose="020B0604020202020204" pitchFamily="34" charset="0"/>
                </a:rPr>
                <a:t>Element]</a:t>
              </a:r>
              <a:endParaRPr lang="en-US" altLang="en-US" sz="1350">
                <a:latin typeface="Arial" panose="020B0604020202020204" pitchFamily="34" charset="0"/>
              </a:endParaRPr>
            </a:p>
          </p:txBody>
        </p:sp>
        <p:sp>
          <p:nvSpPr>
            <p:cNvPr id="39955" name="Line 19"/>
            <p:cNvSpPr>
              <a:spLocks noChangeShapeType="1"/>
            </p:cNvSpPr>
            <p:nvPr/>
          </p:nvSpPr>
          <p:spPr bwMode="auto">
            <a:xfrm flipH="1" flipV="1">
              <a:off x="4896" y="1248"/>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56" name="Line 20"/>
            <p:cNvSpPr>
              <a:spLocks noChangeShapeType="1"/>
            </p:cNvSpPr>
            <p:nvPr/>
          </p:nvSpPr>
          <p:spPr bwMode="auto">
            <a:xfrm flipH="1" flipV="1">
              <a:off x="4608" y="1488"/>
              <a:ext cx="432"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57" name="Line 21"/>
            <p:cNvSpPr>
              <a:spLocks noChangeShapeType="1"/>
            </p:cNvSpPr>
            <p:nvPr/>
          </p:nvSpPr>
          <p:spPr bwMode="auto">
            <a:xfrm flipH="1" flipV="1">
              <a:off x="4608" y="1680"/>
              <a:ext cx="432"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58" name="Line 22"/>
            <p:cNvSpPr>
              <a:spLocks noChangeShapeType="1"/>
            </p:cNvSpPr>
            <p:nvPr/>
          </p:nvSpPr>
          <p:spPr bwMode="auto">
            <a:xfrm flipH="1" flipV="1">
              <a:off x="4752" y="2016"/>
              <a:ext cx="288"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59" name="Line 23"/>
            <p:cNvSpPr>
              <a:spLocks noChangeShapeType="1"/>
            </p:cNvSpPr>
            <p:nvPr/>
          </p:nvSpPr>
          <p:spPr bwMode="auto">
            <a:xfrm flipH="1" flipV="1">
              <a:off x="4752" y="2688"/>
              <a:ext cx="28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60" name="Line 24"/>
            <p:cNvSpPr>
              <a:spLocks noChangeShapeType="1"/>
            </p:cNvSpPr>
            <p:nvPr/>
          </p:nvSpPr>
          <p:spPr bwMode="auto">
            <a:xfrm flipH="1">
              <a:off x="4752" y="3408"/>
              <a:ext cx="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4" name="Group 23"/>
          <p:cNvGrpSpPr>
            <a:grpSpLocks noChangeAspect="1"/>
          </p:cNvGrpSpPr>
          <p:nvPr/>
        </p:nvGrpSpPr>
        <p:grpSpPr>
          <a:xfrm>
            <a:off x="8343900" y="378916"/>
            <a:ext cx="407194" cy="395288"/>
            <a:chOff x="5822950" y="3163888"/>
            <a:chExt cx="542925" cy="527050"/>
          </a:xfrm>
        </p:grpSpPr>
        <p:sp>
          <p:nvSpPr>
            <p:cNvPr id="2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21617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SOAP Request</a:t>
            </a:r>
            <a:endParaRPr lang="en-US" dirty="0"/>
          </a:p>
        </p:txBody>
      </p:sp>
      <p:sp>
        <p:nvSpPr>
          <p:cNvPr id="5" name="Content Placeholder 4"/>
          <p:cNvSpPr>
            <a:spLocks noGrp="1"/>
          </p:cNvSpPr>
          <p:nvPr>
            <p:ph idx="1"/>
          </p:nvPr>
        </p:nvSpPr>
        <p:spPr>
          <a:xfrm>
            <a:off x="457200" y="914401"/>
            <a:ext cx="8227338" cy="3657600"/>
          </a:xfrm>
        </p:spPr>
        <p:txBody>
          <a:bodyPr/>
          <a:lstStyle/>
          <a:p>
            <a:pPr marL="0" indent="0">
              <a:buNone/>
            </a:pPr>
            <a:r>
              <a:rPr lang="en-US" dirty="0"/>
              <a:t>&lt;</a:t>
            </a:r>
            <a:r>
              <a:rPr lang="en-US" dirty="0" err="1"/>
              <a:t>soapenv:Envelope</a:t>
            </a:r>
            <a:r>
              <a:rPr lang="en-US" dirty="0"/>
              <a:t> </a:t>
            </a:r>
            <a:r>
              <a:rPr lang="en-US" dirty="0" err="1"/>
              <a:t>xmlns:soapenv</a:t>
            </a:r>
            <a:r>
              <a:rPr lang="en-US" dirty="0"/>
              <a:t>="http://schemas.xmlsoap.org/soap/envelope/" </a:t>
            </a:r>
            <a:r>
              <a:rPr lang="en-US" dirty="0" err="1"/>
              <a:t>xmlns:ws</a:t>
            </a:r>
            <a:r>
              <a:rPr lang="en-US" dirty="0"/>
              <a:t>="http://ws.mahtabalam.net/"&gt;</a:t>
            </a:r>
          </a:p>
          <a:p>
            <a:pPr marL="0" indent="0">
              <a:buNone/>
            </a:pPr>
            <a:r>
              <a:rPr lang="en-US" dirty="0"/>
              <a:t>   &lt;</a:t>
            </a:r>
            <a:r>
              <a:rPr lang="en-US" dirty="0" err="1"/>
              <a:t>soapenv:Header</a:t>
            </a:r>
            <a:r>
              <a:rPr lang="en-US" dirty="0"/>
              <a:t>/&gt;</a:t>
            </a:r>
          </a:p>
          <a:p>
            <a:pPr marL="0" indent="0">
              <a:buNone/>
            </a:pPr>
            <a:r>
              <a:rPr lang="en-US" dirty="0" smtClean="0"/>
              <a:t>  </a:t>
            </a:r>
            <a:r>
              <a:rPr lang="en-US" dirty="0"/>
              <a:t>&lt;</a:t>
            </a:r>
            <a:r>
              <a:rPr lang="en-US" dirty="0" err="1"/>
              <a:t>soapenv:Body</a:t>
            </a:r>
            <a:r>
              <a:rPr lang="en-US" dirty="0"/>
              <a:t>&gt;</a:t>
            </a:r>
          </a:p>
          <a:p>
            <a:pPr marL="0" indent="0">
              <a:buNone/>
            </a:pPr>
            <a:r>
              <a:rPr lang="en-US" dirty="0"/>
              <a:t>      &lt;</a:t>
            </a:r>
            <a:r>
              <a:rPr lang="en-US" dirty="0" err="1"/>
              <a:t>ws:getCapital</a:t>
            </a:r>
            <a:r>
              <a:rPr lang="en-US" dirty="0"/>
              <a:t>&gt;</a:t>
            </a:r>
          </a:p>
          <a:p>
            <a:pPr marL="0" indent="0">
              <a:buNone/>
            </a:pPr>
            <a:r>
              <a:rPr lang="en-US" dirty="0"/>
              <a:t>         </a:t>
            </a:r>
            <a:r>
              <a:rPr lang="en-US" dirty="0" smtClean="0"/>
              <a:t>&lt;state&gt;Karnataka&lt;/</a:t>
            </a:r>
            <a:r>
              <a:rPr lang="en-US" dirty="0"/>
              <a:t>state</a:t>
            </a:r>
            <a:r>
              <a:rPr lang="en-US" dirty="0" smtClean="0"/>
              <a:t>&gt;</a:t>
            </a:r>
            <a:endParaRPr lang="en-US" dirty="0"/>
          </a:p>
          <a:p>
            <a:pPr marL="0" indent="0">
              <a:buNone/>
            </a:pPr>
            <a:r>
              <a:rPr lang="en-US" dirty="0"/>
              <a:t>      &lt;/</a:t>
            </a:r>
            <a:r>
              <a:rPr lang="en-US" dirty="0" err="1"/>
              <a:t>ws:getCapital</a:t>
            </a:r>
            <a:r>
              <a:rPr lang="en-US" dirty="0"/>
              <a:t>&gt;</a:t>
            </a:r>
          </a:p>
          <a:p>
            <a:pPr marL="0" indent="0">
              <a:buNone/>
            </a:pPr>
            <a:r>
              <a:rPr lang="en-US" dirty="0"/>
              <a:t>   &lt;/</a:t>
            </a:r>
            <a:r>
              <a:rPr lang="en-US" dirty="0" err="1"/>
              <a:t>soapenv:Body</a:t>
            </a:r>
            <a:r>
              <a:rPr lang="en-US" dirty="0"/>
              <a:t>&gt;</a:t>
            </a:r>
          </a:p>
          <a:p>
            <a:pPr marL="0" indent="0">
              <a:buNone/>
            </a:pPr>
            <a:r>
              <a:rPr lang="en-US" dirty="0"/>
              <a:t>&lt;/</a:t>
            </a:r>
            <a:r>
              <a:rPr lang="en-US" dirty="0" err="1"/>
              <a:t>soapenv:Envelope</a:t>
            </a:r>
            <a:r>
              <a:rPr lang="en-US" dirty="0"/>
              <a:t>&gt;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15</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1808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SOAP Response</a:t>
            </a:r>
            <a:endParaRPr lang="en-US" dirty="0"/>
          </a:p>
        </p:txBody>
      </p:sp>
      <p:sp>
        <p:nvSpPr>
          <p:cNvPr id="5" name="Content Placeholder 4"/>
          <p:cNvSpPr>
            <a:spLocks noGrp="1"/>
          </p:cNvSpPr>
          <p:nvPr>
            <p:ph idx="1"/>
          </p:nvPr>
        </p:nvSpPr>
        <p:spPr>
          <a:xfrm>
            <a:off x="457200" y="1022465"/>
            <a:ext cx="8227338" cy="3549535"/>
          </a:xfrm>
        </p:spPr>
        <p:txBody>
          <a:bodyPr/>
          <a:lstStyle/>
          <a:p>
            <a:pPr marL="0" indent="0">
              <a:buNone/>
            </a:pPr>
            <a:r>
              <a:rPr lang="en-US" dirty="0"/>
              <a:t>&lt;</a:t>
            </a:r>
            <a:r>
              <a:rPr lang="en-US" dirty="0" err="1"/>
              <a:t>S:Envelope</a:t>
            </a:r>
            <a:r>
              <a:rPr lang="en-US" dirty="0"/>
              <a:t> </a:t>
            </a:r>
            <a:r>
              <a:rPr lang="en-US" dirty="0" err="1"/>
              <a:t>xmlns:S</a:t>
            </a:r>
            <a:r>
              <a:rPr lang="en-US" dirty="0"/>
              <a:t>="http://schemas.xmlsoap.org/soap/envelope/"&gt;</a:t>
            </a:r>
          </a:p>
          <a:p>
            <a:pPr marL="0" indent="0">
              <a:buNone/>
            </a:pPr>
            <a:r>
              <a:rPr lang="en-US" dirty="0"/>
              <a:t>   &lt;</a:t>
            </a:r>
            <a:r>
              <a:rPr lang="en-US" dirty="0" err="1"/>
              <a:t>S:Body</a:t>
            </a:r>
            <a:r>
              <a:rPr lang="en-US" dirty="0"/>
              <a:t>&gt;</a:t>
            </a:r>
          </a:p>
          <a:p>
            <a:pPr marL="0" indent="0">
              <a:buNone/>
            </a:pPr>
            <a:r>
              <a:rPr lang="en-US" dirty="0"/>
              <a:t>      &lt;ns2:getCapitalResponse xmlns:ns2="http://ws.mahtabalam.net/"&gt;</a:t>
            </a:r>
          </a:p>
          <a:p>
            <a:pPr marL="0" indent="0">
              <a:buNone/>
            </a:pPr>
            <a:r>
              <a:rPr lang="en-US" dirty="0"/>
              <a:t>         </a:t>
            </a:r>
            <a:r>
              <a:rPr lang="en-US" dirty="0" smtClean="0"/>
              <a:t>&lt;city&gt;Bengaluru&lt;/</a:t>
            </a:r>
            <a:r>
              <a:rPr lang="en-US" dirty="0"/>
              <a:t>city</a:t>
            </a:r>
            <a:r>
              <a:rPr lang="en-US" dirty="0" smtClean="0"/>
              <a:t>&gt;</a:t>
            </a:r>
            <a:endParaRPr lang="en-US" dirty="0"/>
          </a:p>
          <a:p>
            <a:pPr marL="0" indent="0">
              <a:buNone/>
            </a:pPr>
            <a:r>
              <a:rPr lang="en-US" dirty="0"/>
              <a:t>      &lt;/ns2:getCapitalResponse&gt;</a:t>
            </a:r>
          </a:p>
          <a:p>
            <a:pPr marL="0" indent="0">
              <a:buNone/>
            </a:pPr>
            <a:r>
              <a:rPr lang="en-US" dirty="0"/>
              <a:t>   &lt;/</a:t>
            </a:r>
            <a:r>
              <a:rPr lang="en-US" dirty="0" err="1"/>
              <a:t>S:Body</a:t>
            </a:r>
            <a:r>
              <a:rPr lang="en-US" dirty="0"/>
              <a:t>&gt;</a:t>
            </a:r>
          </a:p>
          <a:p>
            <a:pPr marL="0" indent="0">
              <a:buNone/>
            </a:pPr>
            <a:r>
              <a:rPr lang="en-US" dirty="0"/>
              <a:t>&lt;/</a:t>
            </a:r>
            <a:r>
              <a:rPr lang="en-US" dirty="0" err="1"/>
              <a:t>S:Envelope</a:t>
            </a:r>
            <a:r>
              <a:rPr lang="en-US" dirty="0"/>
              <a:t>&gt;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16</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97416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SOAP </a:t>
            </a:r>
            <a:r>
              <a:rPr lang="en-US" altLang="en-US" dirty="0" smtClean="0"/>
              <a:t>Schema</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17</a:t>
            </a:fld>
            <a:endParaRPr lang="en-US">
              <a:solidFill>
                <a:srgbClr val="617D78"/>
              </a:solidFill>
            </a:endParaRPr>
          </a:p>
        </p:txBody>
      </p:sp>
      <p:sp>
        <p:nvSpPr>
          <p:cNvPr id="8" name="Rectangle 3"/>
          <p:cNvSpPr>
            <a:spLocks noGrp="1" noChangeArrowheads="1"/>
          </p:cNvSpPr>
          <p:nvPr>
            <p:ph type="body" sz="half" idx="1"/>
          </p:nvPr>
        </p:nvSpPr>
        <p:spPr>
          <a:xfrm>
            <a:off x="573578" y="839586"/>
            <a:ext cx="3516284" cy="3316779"/>
          </a:xfrm>
        </p:spPr>
        <p:txBody>
          <a:bodyPr>
            <a:normAutofit/>
          </a:bodyPr>
          <a:lstStyle/>
          <a:p>
            <a:pPr>
              <a:lnSpc>
                <a:spcPct val="80000"/>
              </a:lnSpc>
              <a:buFont typeface="Arial" panose="020B0604020202020204" pitchFamily="34" charset="0"/>
              <a:buChar char="•"/>
            </a:pPr>
            <a:r>
              <a:rPr lang="en-US" altLang="en-US" sz="1400" dirty="0"/>
              <a:t>All of this is expressed formally in the SOAP schema.</a:t>
            </a:r>
          </a:p>
          <a:p>
            <a:pPr lvl="1">
              <a:lnSpc>
                <a:spcPct val="80000"/>
              </a:lnSpc>
              <a:buFont typeface="Arial" panose="020B0604020202020204" pitchFamily="34" charset="0"/>
              <a:buChar char="•"/>
            </a:pPr>
            <a:r>
              <a:rPr lang="en-US" altLang="en-US" sz="1400" dirty="0"/>
              <a:t>Which in turn derives from the SOAP </a:t>
            </a:r>
            <a:r>
              <a:rPr lang="en-US" altLang="en-US" sz="1400" dirty="0" err="1"/>
              <a:t>Infoset</a:t>
            </a:r>
            <a:endParaRPr lang="en-US" altLang="en-US" sz="1400" dirty="0"/>
          </a:p>
          <a:p>
            <a:pPr>
              <a:lnSpc>
                <a:spcPct val="80000"/>
              </a:lnSpc>
              <a:buFont typeface="Arial" panose="020B0604020202020204" pitchFamily="34" charset="0"/>
              <a:buChar char="•"/>
            </a:pPr>
            <a:r>
              <a:rPr lang="en-US" altLang="en-US" sz="1400" dirty="0"/>
              <a:t>XML on the right is taken directly from the SOAP schema.</a:t>
            </a:r>
          </a:p>
          <a:p>
            <a:pPr>
              <a:lnSpc>
                <a:spcPct val="80000"/>
              </a:lnSpc>
              <a:buFont typeface="Arial" panose="020B0604020202020204" pitchFamily="34" charset="0"/>
              <a:buChar char="•"/>
            </a:pPr>
            <a:r>
              <a:rPr lang="en-US" altLang="en-US" sz="1400" dirty="0"/>
              <a:t>This just encodes the previously stated rules.</a:t>
            </a:r>
          </a:p>
          <a:p>
            <a:pPr>
              <a:lnSpc>
                <a:spcPct val="80000"/>
              </a:lnSpc>
              <a:buFont typeface="Arial" panose="020B0604020202020204" pitchFamily="34" charset="0"/>
              <a:buChar char="•"/>
            </a:pPr>
            <a:r>
              <a:rPr lang="en-US" altLang="en-US" sz="1400" dirty="0"/>
              <a:t>Also, note that the SOAP envelope can contain other attributes.</a:t>
            </a:r>
          </a:p>
          <a:p>
            <a:pPr lvl="1">
              <a:lnSpc>
                <a:spcPct val="80000"/>
              </a:lnSpc>
              <a:buFont typeface="Arial" panose="020B0604020202020204" pitchFamily="34" charset="0"/>
              <a:buChar char="•"/>
            </a:pPr>
            <a:r>
              <a:rPr lang="en-US" altLang="en-US" sz="1400" dirty="0"/>
              <a:t>&lt;</a:t>
            </a:r>
            <a:r>
              <a:rPr lang="en-US" altLang="en-US" sz="1400" dirty="0" err="1"/>
              <a:t>anyAttribute</a:t>
            </a:r>
            <a:r>
              <a:rPr lang="en-US" altLang="en-US" sz="1400" dirty="0"/>
              <a:t>&gt; tag is the wildcard</a:t>
            </a:r>
          </a:p>
        </p:txBody>
      </p:sp>
      <p:sp>
        <p:nvSpPr>
          <p:cNvPr id="9" name="Rectangle 4"/>
          <p:cNvSpPr>
            <a:spLocks noGrp="1" noChangeArrowheads="1"/>
          </p:cNvSpPr>
          <p:nvPr>
            <p:ph type="body" sz="half" idx="4294967295"/>
          </p:nvPr>
        </p:nvSpPr>
        <p:spPr>
          <a:xfrm>
            <a:off x="4578350" y="839586"/>
            <a:ext cx="4032250" cy="3316778"/>
          </a:xfrm>
          <a:prstGeom prst="rect">
            <a:avLst/>
          </a:prstGeom>
          <a:noFill/>
          <a:ln>
            <a:solidFill>
              <a:schemeClr val="tx1"/>
            </a:solidFill>
            <a:miter lim="800000"/>
            <a:headEnd/>
            <a:tailEnd/>
          </a:ln>
        </p:spPr>
        <p:txBody>
          <a:bodyPr/>
          <a:lstStyle/>
          <a:p>
            <a:pPr>
              <a:lnSpc>
                <a:spcPct val="80000"/>
              </a:lnSpc>
              <a:buFont typeface="Wingdings" panose="05000000000000000000" pitchFamily="2" charset="2"/>
              <a:buNone/>
            </a:pPr>
            <a:r>
              <a:rPr lang="en-US" altLang="en-US" sz="1100" dirty="0"/>
              <a:t>&lt;</a:t>
            </a:r>
            <a:r>
              <a:rPr lang="en-US" altLang="en-US" sz="1100" dirty="0" err="1"/>
              <a:t>xs:complexType</a:t>
            </a:r>
            <a:r>
              <a:rPr lang="en-US" altLang="en-US" sz="1100" dirty="0"/>
              <a:t> name="</a:t>
            </a:r>
            <a:r>
              <a:rPr lang="en-US" altLang="en-US" sz="1100" b="1" dirty="0"/>
              <a:t>Envelope</a:t>
            </a:r>
            <a:r>
              <a:rPr lang="en-US" altLang="en-US" sz="1100" dirty="0"/>
              <a:t>"&gt;</a:t>
            </a:r>
            <a:endParaRPr lang="en-US" altLang="en-US" sz="1100" dirty="0">
              <a:hlinkClick r:id="rId2"/>
            </a:endParaRPr>
          </a:p>
          <a:p>
            <a:pPr>
              <a:lnSpc>
                <a:spcPct val="80000"/>
              </a:lnSpc>
              <a:buFont typeface="Wingdings" panose="05000000000000000000" pitchFamily="2" charset="2"/>
              <a:buNone/>
            </a:pPr>
            <a:r>
              <a:rPr lang="en-US" altLang="en-US" sz="1100" dirty="0"/>
              <a:t>  &lt;</a:t>
            </a:r>
            <a:r>
              <a:rPr lang="en-US" altLang="en-US" sz="1100" dirty="0" err="1"/>
              <a:t>xs:sequence</a:t>
            </a:r>
            <a:r>
              <a:rPr lang="en-US" altLang="en-US" sz="1100" dirty="0"/>
              <a:t>&gt;</a:t>
            </a:r>
            <a:endParaRPr lang="en-US" altLang="en-US" sz="1100" b="1" dirty="0"/>
          </a:p>
          <a:p>
            <a:pPr>
              <a:lnSpc>
                <a:spcPct val="80000"/>
              </a:lnSpc>
              <a:buFont typeface="Wingdings" panose="05000000000000000000" pitchFamily="2" charset="2"/>
              <a:buNone/>
            </a:pPr>
            <a:r>
              <a:rPr lang="en-US" altLang="en-US" sz="1100" b="1" dirty="0"/>
              <a:t> </a:t>
            </a:r>
            <a:r>
              <a:rPr lang="en-US" altLang="en-US" sz="1100" dirty="0"/>
              <a:t>      &lt;</a:t>
            </a:r>
            <a:r>
              <a:rPr lang="en-US" altLang="en-US" sz="1100" dirty="0" err="1"/>
              <a:t>xs:element</a:t>
            </a:r>
            <a:r>
              <a:rPr lang="en-US" altLang="en-US" sz="1100" dirty="0"/>
              <a:t> ref="</a:t>
            </a:r>
            <a:r>
              <a:rPr lang="en-US" altLang="en-US" sz="1100" b="1" dirty="0" err="1"/>
              <a:t>tns:Header</a:t>
            </a:r>
            <a:r>
              <a:rPr lang="en-US" altLang="en-US" sz="1100" dirty="0"/>
              <a:t>"   </a:t>
            </a:r>
            <a:r>
              <a:rPr lang="en-US" altLang="en-US" sz="1100" dirty="0" smtClean="0"/>
              <a:t>minOccurs</a:t>
            </a:r>
            <a:r>
              <a:rPr lang="en-US" altLang="en-US" sz="1100" dirty="0"/>
              <a:t>="</a:t>
            </a:r>
            <a:r>
              <a:rPr lang="en-US" altLang="en-US" sz="1100" b="1" dirty="0"/>
              <a:t>0</a:t>
            </a:r>
            <a:r>
              <a:rPr lang="en-US" altLang="en-US" sz="1100" dirty="0"/>
              <a:t>" /&gt; </a:t>
            </a:r>
            <a:endParaRPr lang="en-US" altLang="en-US" sz="1100" b="1" dirty="0"/>
          </a:p>
          <a:p>
            <a:pPr>
              <a:lnSpc>
                <a:spcPct val="80000"/>
              </a:lnSpc>
              <a:buFont typeface="Wingdings" panose="05000000000000000000" pitchFamily="2" charset="2"/>
              <a:buNone/>
            </a:pPr>
            <a:r>
              <a:rPr lang="en-US" altLang="en-US" sz="1100" b="1" dirty="0"/>
              <a:t>    </a:t>
            </a:r>
            <a:r>
              <a:rPr lang="en-US" altLang="en-US" sz="1100" dirty="0"/>
              <a:t>   &lt;</a:t>
            </a:r>
            <a:r>
              <a:rPr lang="en-US" altLang="en-US" sz="1100" dirty="0" err="1"/>
              <a:t>xs:element</a:t>
            </a:r>
            <a:r>
              <a:rPr lang="en-US" altLang="en-US" sz="1100" dirty="0"/>
              <a:t> ref="</a:t>
            </a:r>
            <a:r>
              <a:rPr lang="en-US" altLang="en-US" sz="1100" b="1" dirty="0" err="1"/>
              <a:t>tns:Body</a:t>
            </a:r>
            <a:r>
              <a:rPr lang="en-US" altLang="en-US" sz="1100" dirty="0"/>
              <a:t>" 	minOccurs="</a:t>
            </a:r>
            <a:r>
              <a:rPr lang="en-US" altLang="en-US" sz="1100" b="1" dirty="0"/>
              <a:t>1</a:t>
            </a:r>
            <a:r>
              <a:rPr lang="en-US" altLang="en-US" sz="1100" dirty="0"/>
              <a:t>" /&gt;</a:t>
            </a:r>
          </a:p>
          <a:p>
            <a:pPr>
              <a:lnSpc>
                <a:spcPct val="80000"/>
              </a:lnSpc>
              <a:buFont typeface="Wingdings" panose="05000000000000000000" pitchFamily="2" charset="2"/>
              <a:buNone/>
            </a:pPr>
            <a:r>
              <a:rPr lang="en-US" altLang="en-US" sz="1100" dirty="0"/>
              <a:t>   &lt;/</a:t>
            </a:r>
            <a:r>
              <a:rPr lang="en-US" altLang="en-US" sz="1100" dirty="0" err="1"/>
              <a:t>xs:sequence</a:t>
            </a:r>
            <a:r>
              <a:rPr lang="en-US" altLang="en-US" sz="1100" dirty="0"/>
              <a:t>&gt;</a:t>
            </a:r>
            <a:endParaRPr lang="en-US" altLang="en-US" sz="1100" b="1" dirty="0"/>
          </a:p>
          <a:p>
            <a:pPr>
              <a:lnSpc>
                <a:spcPct val="80000"/>
              </a:lnSpc>
              <a:buFont typeface="Wingdings" panose="05000000000000000000" pitchFamily="2" charset="2"/>
              <a:buNone/>
            </a:pPr>
            <a:r>
              <a:rPr lang="en-US" altLang="en-US" sz="1100" b="1" dirty="0"/>
              <a:t> </a:t>
            </a:r>
            <a:r>
              <a:rPr lang="en-US" altLang="en-US" sz="1100" dirty="0"/>
              <a:t> </a:t>
            </a:r>
            <a:r>
              <a:rPr lang="en-US" altLang="en-US" sz="1100" dirty="0" smtClean="0"/>
              <a:t>&lt;/</a:t>
            </a:r>
            <a:r>
              <a:rPr lang="en-US" altLang="en-US" sz="1100" dirty="0" err="1"/>
              <a:t>xs:complexType</a:t>
            </a:r>
            <a:r>
              <a:rPr lang="en-US" altLang="en-US" sz="1100" dirty="0"/>
              <a:t>&gt;</a:t>
            </a:r>
          </a:p>
        </p:txBody>
      </p:sp>
      <p:grpSp>
        <p:nvGrpSpPr>
          <p:cNvPr id="7" name="Group 6"/>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7215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582642" y="527847"/>
            <a:ext cx="7754114" cy="323165"/>
          </a:xfrm>
        </p:spPr>
        <p:txBody>
          <a:bodyPr/>
          <a:lstStyle/>
          <a:p>
            <a:r>
              <a:rPr lang="en-US" dirty="0" smtClean="0"/>
              <a:t>Soap Specification:</a:t>
            </a:r>
            <a:endParaRPr lang="en-GB" sz="1350" b="0" dirty="0"/>
          </a:p>
        </p:txBody>
      </p:sp>
      <p:sp>
        <p:nvSpPr>
          <p:cNvPr id="2" name="TextBox 1"/>
          <p:cNvSpPr txBox="1"/>
          <p:nvPr/>
        </p:nvSpPr>
        <p:spPr>
          <a:xfrm>
            <a:off x="656705" y="1088967"/>
            <a:ext cx="7996843" cy="2776451"/>
          </a:xfrm>
          <a:prstGeom prst="rect">
            <a:avLst/>
          </a:prstGeom>
          <a:noFill/>
        </p:spPr>
        <p:txBody>
          <a:bodyPr wrap="square" lIns="0" tIns="0" rIns="0" bIns="0" rtlCol="0">
            <a:noAutofit/>
          </a:bodyPr>
          <a:lstStyle/>
          <a:p>
            <a:r>
              <a:rPr lang="en-US" sz="1400" dirty="0"/>
              <a:t>•A protocol binding provides a generic mechanism for sending a SOAP envelope via a lower level protocol such as HTTP. </a:t>
            </a:r>
            <a:endParaRPr lang="en-US" sz="1400" dirty="0" smtClean="0"/>
          </a:p>
          <a:p>
            <a:endParaRPr lang="en-US" sz="1400" dirty="0"/>
          </a:p>
          <a:p>
            <a:r>
              <a:rPr lang="en-US" sz="1400" dirty="0"/>
              <a:t>•Encoding rules provide a convention for mapping various application data types into an XML tag-based representation</a:t>
            </a:r>
            <a:r>
              <a:rPr lang="en-US" sz="1400" dirty="0" smtClean="0"/>
              <a:t>.</a:t>
            </a:r>
          </a:p>
          <a:p>
            <a:r>
              <a:rPr lang="en-US" sz="1400" dirty="0" smtClean="0"/>
              <a:t> </a:t>
            </a:r>
            <a:endParaRPr lang="en-US" sz="1400" dirty="0"/>
          </a:p>
          <a:p>
            <a:r>
              <a:rPr lang="en-US" sz="1400" dirty="0"/>
              <a:t>•Finally, the RPC mechanism provides a way to represent remote procedure calls and their return values</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86929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SOAP </a:t>
            </a:r>
            <a:r>
              <a:rPr lang="en-US" dirty="0" err="1"/>
              <a:t>W</a:t>
            </a:r>
            <a:r>
              <a:rPr lang="en-US" dirty="0" err="1" smtClean="0"/>
              <a:t>ebService</a:t>
            </a:r>
            <a:endParaRPr lang="en-US" dirty="0"/>
          </a:p>
        </p:txBody>
      </p:sp>
      <p:sp>
        <p:nvSpPr>
          <p:cNvPr id="5" name="Content Placeholder 4"/>
          <p:cNvSpPr>
            <a:spLocks noGrp="1"/>
          </p:cNvSpPr>
          <p:nvPr>
            <p:ph idx="1"/>
          </p:nvPr>
        </p:nvSpPr>
        <p:spPr>
          <a:xfrm>
            <a:off x="457200" y="831274"/>
            <a:ext cx="8227338" cy="1546166"/>
          </a:xfrm>
        </p:spPr>
        <p:txBody>
          <a:bodyPr>
            <a:normAutofit/>
          </a:bodyPr>
          <a:lstStyle/>
          <a:p>
            <a:pPr>
              <a:buFont typeface="Arial" panose="020B0604020202020204" pitchFamily="34" charset="0"/>
              <a:buChar char="•"/>
            </a:pPr>
            <a:r>
              <a:rPr lang="en-US" dirty="0"/>
              <a:t>Create a </a:t>
            </a:r>
            <a:r>
              <a:rPr lang="en-US" b="1" dirty="0"/>
              <a:t>Dynamic Web Project</a:t>
            </a:r>
            <a:r>
              <a:rPr lang="en-US" dirty="0"/>
              <a:t> and give the name to the project (Example: </a:t>
            </a:r>
            <a:r>
              <a:rPr lang="en-US" dirty="0" smtClean="0"/>
              <a:t>Soapdemo1).</a:t>
            </a:r>
            <a:endParaRPr lang="en-US" dirty="0"/>
          </a:p>
          <a:p>
            <a:pPr>
              <a:buFont typeface="Arial" panose="020B0604020202020204" pitchFamily="34" charset="0"/>
              <a:buChar char="•"/>
            </a:pPr>
            <a:r>
              <a:rPr lang="en-US" dirty="0"/>
              <a:t>Create a </a:t>
            </a:r>
            <a:r>
              <a:rPr lang="en-US" dirty="0" smtClean="0"/>
              <a:t>service implementation class </a:t>
            </a:r>
            <a:r>
              <a:rPr lang="en-US" dirty="0" smtClean="0"/>
              <a:t>HelloWorldImpl.java </a:t>
            </a:r>
            <a:r>
              <a:rPr lang="en-US" dirty="0" smtClean="0"/>
              <a:t>and annotate it with @</a:t>
            </a:r>
            <a:r>
              <a:rPr lang="en-US" dirty="0" err="1"/>
              <a:t>W</a:t>
            </a:r>
            <a:r>
              <a:rPr lang="en-US" dirty="0" err="1" smtClean="0"/>
              <a:t>ebService</a:t>
            </a:r>
            <a:r>
              <a:rPr lang="en-US" dirty="0" smtClean="0"/>
              <a:t> file.</a:t>
            </a:r>
          </a:p>
          <a:p>
            <a:pPr>
              <a:buFont typeface="Arial" panose="020B0604020202020204" pitchFamily="34" charset="0"/>
              <a:buChar char="•"/>
            </a:pPr>
            <a:r>
              <a:rPr lang="en-US" dirty="0" smtClean="0"/>
              <a:t>Create a method and annotate it with @</a:t>
            </a:r>
            <a:r>
              <a:rPr lang="en-US" dirty="0" err="1" smtClean="0"/>
              <a:t>Webmethod</a:t>
            </a:r>
            <a:r>
              <a:rPr lang="en-US" dirty="0" smtClean="0"/>
              <a:t>.</a:t>
            </a:r>
          </a:p>
          <a:p>
            <a:pPr>
              <a:buFont typeface="Arial" panose="020B0604020202020204" pitchFamily="34" charset="0"/>
              <a:buChar char="•"/>
            </a:pPr>
            <a:r>
              <a:rPr lang="en-US" dirty="0" smtClean="0"/>
              <a:t>Now publish the service using </a:t>
            </a:r>
            <a:r>
              <a:rPr lang="en-US" dirty="0" err="1" smtClean="0"/>
              <a:t>Endpoint.publish</a:t>
            </a:r>
            <a:r>
              <a:rPr lang="en-US" dirty="0" smtClean="0"/>
              <a:t>(</a:t>
            </a:r>
            <a:r>
              <a:rPr lang="en-US" dirty="0" err="1" smtClean="0"/>
              <a:t>url</a:t>
            </a:r>
            <a:r>
              <a:rPr lang="en-US" dirty="0" smtClean="0"/>
              <a:t> address, object </a:t>
            </a:r>
            <a:r>
              <a:rPr lang="en-US" dirty="0" err="1" smtClean="0"/>
              <a:t>implementor</a:t>
            </a:r>
            <a:r>
              <a:rPr lang="en-US" dirty="0" smtClean="0"/>
              <a:t>) as given in below example.</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19</a:t>
            </a:fld>
            <a:endParaRPr lang="en-US">
              <a:solidFill>
                <a:srgbClr val="617D7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17" y="2509198"/>
            <a:ext cx="7516274" cy="1848108"/>
          </a:xfrm>
          <a:prstGeom prst="rect">
            <a:avLst/>
          </a:prstGeom>
        </p:spPr>
      </p:pic>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68576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483650" y="931026"/>
            <a:ext cx="8203149" cy="3690850"/>
          </a:xfrm>
          <a:prstGeom prst="rect">
            <a:avLst/>
          </a:prstGeom>
          <a:noFill/>
        </p:spPr>
        <p:txBody>
          <a:bodyPr wrap="square" lIns="0" tIns="0" rIns="0" bIns="0" rtlCol="0">
            <a:noAutofit/>
          </a:bodyPr>
          <a:lstStyle/>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Introduction to Web Service</a:t>
            </a:r>
            <a:endParaRPr lang="en-US" sz="1600" dirty="0">
              <a:latin typeface="HP Simplified" panose="020B0604020204020204" pitchFamily="34" charset="0"/>
            </a:endParaRP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WSDL</a:t>
            </a:r>
          </a:p>
          <a:p>
            <a:pPr marL="171450" indent="-171450" algn="just">
              <a:lnSpc>
                <a:spcPct val="150000"/>
              </a:lnSpc>
              <a:buFont typeface="Arial" panose="020B0604020202020204" pitchFamily="34" charset="0"/>
              <a:buChar char="•"/>
            </a:pPr>
            <a:r>
              <a:rPr lang="en-US" sz="1600">
                <a:latin typeface="HP Simplified" panose="020B0604020204020204" pitchFamily="34" charset="0"/>
              </a:rPr>
              <a:t>Soap Request - Response </a:t>
            </a:r>
            <a:endParaRPr lang="en-US" sz="1600" dirty="0" smtClean="0">
              <a:latin typeface="HP Simplified" panose="020B0604020204020204" pitchFamily="34" charset="0"/>
            </a:endParaRP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Publish SOAP Web Service</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SOAP UI</a:t>
            </a:r>
          </a:p>
          <a:p>
            <a:pPr marL="171450" indent="-171450" algn="just">
              <a:lnSpc>
                <a:spcPct val="150000"/>
              </a:lnSpc>
              <a:buFont typeface="Arial" panose="020B0604020202020204" pitchFamily="34" charset="0"/>
              <a:buChar char="•"/>
            </a:pPr>
            <a:endParaRPr lang="en-US" sz="1600" dirty="0">
              <a:latin typeface="HP Simplified" panose="020B0604020204020204" pitchFamily="34" charset="0"/>
            </a:endParaRPr>
          </a:p>
        </p:txBody>
      </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23703"/>
            <a:ext cx="8227338" cy="931024"/>
          </a:xfrm>
        </p:spPr>
        <p:txBody>
          <a:bodyPr/>
          <a:lstStyle/>
          <a:p>
            <a:pPr>
              <a:buFont typeface="Arial" panose="020B0604020202020204" pitchFamily="34" charset="0"/>
              <a:buChar char="•"/>
            </a:pPr>
            <a:r>
              <a:rPr lang="en-US" dirty="0"/>
              <a:t>A</a:t>
            </a:r>
            <a:r>
              <a:rPr lang="en-US" dirty="0" smtClean="0"/>
              <a:t>nother way to publish service without using Annotation is by using </a:t>
            </a:r>
            <a:r>
              <a:rPr lang="en-US" dirty="0"/>
              <a:t>Apache Axis or </a:t>
            </a:r>
            <a:r>
              <a:rPr lang="en-US" dirty="0" err="1"/>
              <a:t>cxf</a:t>
            </a:r>
            <a:r>
              <a:rPr lang="en-US" dirty="0"/>
              <a:t> </a:t>
            </a:r>
            <a:r>
              <a:rPr lang="en-US" dirty="0" err="1" smtClean="0"/>
              <a:t>pluigin</a:t>
            </a:r>
            <a:r>
              <a:rPr lang="en-US" dirty="0" smtClean="0"/>
              <a:t>.</a:t>
            </a:r>
          </a:p>
          <a:p>
            <a:pPr>
              <a:buFont typeface="Arial" panose="020B0604020202020204" pitchFamily="34" charset="0"/>
              <a:buChar char="•"/>
            </a:pPr>
            <a:r>
              <a:rPr lang="en-US" dirty="0" smtClean="0"/>
              <a:t>Axis or </a:t>
            </a:r>
            <a:r>
              <a:rPr lang="en-US" dirty="0" err="1" smtClean="0"/>
              <a:t>cxf</a:t>
            </a:r>
            <a:r>
              <a:rPr lang="en-US" dirty="0" smtClean="0"/>
              <a:t> plugin automatically generate </a:t>
            </a:r>
            <a:r>
              <a:rPr lang="en-US" dirty="0" err="1" smtClean="0"/>
              <a:t>wsdl</a:t>
            </a:r>
            <a:r>
              <a:rPr lang="en-US" dirty="0" smtClean="0"/>
              <a:t> from the given implementation class.</a:t>
            </a:r>
          </a:p>
          <a:p>
            <a:pPr marL="0" indent="0">
              <a:buNone/>
            </a:pP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20</a:t>
            </a:fld>
            <a:endParaRPr lang="en-US">
              <a:solidFill>
                <a:srgbClr val="617D78"/>
              </a:solidFill>
            </a:endParaRPr>
          </a:p>
        </p:txBody>
      </p:sp>
      <p:pic>
        <p:nvPicPr>
          <p:cNvPr id="8" name="Content Placeholder 6" descr="C:\Users\10266\Desktop\Untitled.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17092" y="1454727"/>
            <a:ext cx="7171637" cy="3102418"/>
          </a:xfrm>
          <a:prstGeom prst="rect">
            <a:avLst/>
          </a:prstGeom>
          <a:noFill/>
          <a:ln>
            <a:noFill/>
          </a:ln>
        </p:spPr>
      </p:pic>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8828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21</a:t>
            </a:fld>
            <a:endParaRPr lang="en-US">
              <a:solidFill>
                <a:srgbClr val="617D78"/>
              </a:solidFill>
            </a:endParaRPr>
          </a:p>
        </p:txBody>
      </p:sp>
      <p:sp>
        <p:nvSpPr>
          <p:cNvPr id="7" name="Rectangle 2"/>
          <p:cNvSpPr>
            <a:spLocks noChangeArrowheads="1"/>
          </p:cNvSpPr>
          <p:nvPr/>
        </p:nvSpPr>
        <p:spPr bwMode="auto">
          <a:xfrm>
            <a:off x="390699" y="582750"/>
            <a:ext cx="5237017"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Click on OK button to close the </a:t>
            </a:r>
            <a:r>
              <a:rPr kumimoji="0" lang="en-US" altLang="en-US" sz="11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Service Deployment Configuration</a:t>
            </a: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dialog :</a:t>
            </a:r>
            <a:b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73" name="Picture 11" descr="https://angelozerr.files.wordpress.com/2011/08/cxf_helloservice5.png?w=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99" y="798021"/>
            <a:ext cx="4714875" cy="3095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390699" y="3893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19308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 SOAP service</a:t>
            </a:r>
            <a:endParaRPr lang="en-US" dirty="0"/>
          </a:p>
        </p:txBody>
      </p:sp>
      <p:sp>
        <p:nvSpPr>
          <p:cNvPr id="5" name="Content Placeholder 4"/>
          <p:cNvSpPr>
            <a:spLocks noGrp="1"/>
          </p:cNvSpPr>
          <p:nvPr>
            <p:ph idx="1"/>
          </p:nvPr>
        </p:nvSpPr>
        <p:spPr>
          <a:xfrm>
            <a:off x="365641" y="789710"/>
            <a:ext cx="8227338" cy="643351"/>
          </a:xfrm>
        </p:spPr>
        <p:txBody>
          <a:bodyPr/>
          <a:lstStyle/>
          <a:p>
            <a:pPr marL="0" indent="0">
              <a:buNone/>
            </a:pPr>
            <a:r>
              <a:rPr lang="en-US" dirty="0" smtClean="0"/>
              <a:t>Below code show the way to consume SOAP service. </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22</a:t>
            </a:fld>
            <a:endParaRPr lang="en-US">
              <a:solidFill>
                <a:srgbClr val="617D78"/>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20" y="1828800"/>
            <a:ext cx="8125959" cy="2886374"/>
          </a:xfrm>
          <a:prstGeom prst="rect">
            <a:avLst/>
          </a:prstGeom>
        </p:spPr>
      </p:pic>
      <p:grpSp>
        <p:nvGrpSpPr>
          <p:cNvPr id="10" name="Group 9"/>
          <p:cNvGrpSpPr>
            <a:grpSpLocks noChangeAspect="1"/>
          </p:cNvGrpSpPr>
          <p:nvPr/>
        </p:nvGrpSpPr>
        <p:grpSpPr>
          <a:xfrm>
            <a:off x="8343900" y="378916"/>
            <a:ext cx="407194" cy="395288"/>
            <a:chOff x="5822950" y="3163888"/>
            <a:chExt cx="542925" cy="527050"/>
          </a:xfrm>
        </p:grpSpPr>
        <p:sp>
          <p:nvSpPr>
            <p:cNvPr id="11"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2"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64694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52" y="0"/>
            <a:ext cx="8261492" cy="4596938"/>
          </a:xfrm>
          <a:prstGeom prst="rect">
            <a:avLst/>
          </a:prstGeom>
          <a:noFill/>
        </p:spPr>
        <p:txBody>
          <a:bodyPr wrap="square" lIns="0" tIns="0" rIns="0" bIns="0" rtlCol="0">
            <a:noAutofit/>
          </a:bodyPr>
          <a:lstStyle/>
          <a:p>
            <a:pPr algn="ctr"/>
            <a:endParaRPr lang="en-US" sz="4800" dirty="0" smtClean="0">
              <a:latin typeface="Arial" panose="020B0604020202020204" pitchFamily="34" charset="0"/>
              <a:cs typeface="Arial" panose="020B0604020202020204" pitchFamily="34" charset="0"/>
            </a:endParaRPr>
          </a:p>
          <a:p>
            <a:pPr algn="ctr"/>
            <a:endParaRPr lang="en-US" sz="4800" dirty="0">
              <a:latin typeface="Arial" panose="020B0604020202020204" pitchFamily="34" charset="0"/>
              <a:cs typeface="Arial" panose="020B0604020202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989215"/>
            <a:ext cx="2857500" cy="3011285"/>
          </a:xfrm>
          <a:prstGeom prst="rect">
            <a:avLst/>
          </a:prstGeom>
        </p:spPr>
      </p:pic>
    </p:spTree>
    <p:extLst>
      <p:ext uri="{BB962C8B-B14F-4D97-AF65-F5344CB8AC3E}">
        <p14:creationId xmlns:p14="http://schemas.microsoft.com/office/powerpoint/2010/main" val="128026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966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dirty="0">
                <a:latin typeface="HP Simplified" panose="020B0604020204020204" pitchFamily="34" charset="0"/>
              </a:rPr>
              <a:t>What is Web Service?</a:t>
            </a:r>
            <a:endParaRPr lang="en-GB" sz="1350" b="0" dirty="0">
              <a:latin typeface="HP Simplified" panose="020B0604020204020204" pitchFamily="34" charset="0"/>
            </a:endParaRPr>
          </a:p>
        </p:txBody>
      </p:sp>
      <p:sp>
        <p:nvSpPr>
          <p:cNvPr id="2" name="TextBox 1"/>
          <p:cNvSpPr txBox="1"/>
          <p:nvPr/>
        </p:nvSpPr>
        <p:spPr>
          <a:xfrm>
            <a:off x="483649" y="854482"/>
            <a:ext cx="8261492" cy="3700893"/>
          </a:xfrm>
          <a:prstGeom prst="rect">
            <a:avLst/>
          </a:prstGeom>
          <a:noFill/>
        </p:spPr>
        <p:txBody>
          <a:bodyPr wrap="square" lIns="0" tIns="0" rIns="0" bIns="0" rtlCol="0">
            <a:noAutofit/>
          </a:bodyPr>
          <a:lstStyle/>
          <a:p>
            <a:pPr>
              <a:lnSpc>
                <a:spcPct val="150000"/>
              </a:lnSpc>
            </a:pPr>
            <a:r>
              <a:rPr lang="en-US" sz="1400" dirty="0"/>
              <a:t>Web service is a way of communication that allows interoperability between different applications on different platforms, for example, a java based application on Windows can communicate with a </a:t>
            </a:r>
            <a:r>
              <a:rPr lang="en-US" sz="1400" dirty="0" smtClean="0"/>
              <a:t>.NET </a:t>
            </a:r>
            <a:r>
              <a:rPr lang="en-US" sz="1400" dirty="0"/>
              <a:t>based one on Linux. The communication can be done through a set of XML messages over HTTP protocol.</a:t>
            </a:r>
            <a:br>
              <a:rPr lang="en-US" sz="1400" dirty="0"/>
            </a:br>
            <a:endParaRPr lang="en-US" sz="1400" dirty="0">
              <a:latin typeface="HP Simplified" panose="020B0604020204020204" pitchFamily="34" charset="0"/>
            </a:endParaRPr>
          </a:p>
          <a:p>
            <a:pPr>
              <a:lnSpc>
                <a:spcPct val="150000"/>
              </a:lnSpc>
            </a:pPr>
            <a:r>
              <a:rPr lang="en-US" sz="1400" dirty="0"/>
              <a:t>According to W3C, “Web Services are the message-based design frequently found on the Web and in enterprise software. The Web of Services is based on technologies such as HTTP, XML, SOAP, WSDL, SPARQL, and others.”</a:t>
            </a:r>
            <a:br>
              <a:rPr lang="en-US" sz="1400" dirty="0"/>
            </a:b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84605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49" y="531316"/>
            <a:ext cx="7754114" cy="323165"/>
          </a:xfrm>
        </p:spPr>
        <p:txBody>
          <a:bodyPr/>
          <a:lstStyle/>
          <a:p>
            <a:r>
              <a:rPr lang="en-US" dirty="0" smtClean="0">
                <a:latin typeface="HP Simplified" panose="020B0604020204020204" pitchFamily="34" charset="0"/>
              </a:rPr>
              <a:t>Characteristics Of Web Services:</a:t>
            </a:r>
            <a:endParaRPr lang="en-GB" sz="1350" b="0" dirty="0">
              <a:latin typeface="HP Simplified" panose="020B0604020204020204" pitchFamily="34" charset="0"/>
            </a:endParaRPr>
          </a:p>
        </p:txBody>
      </p:sp>
      <p:sp>
        <p:nvSpPr>
          <p:cNvPr id="2" name="TextBox 1"/>
          <p:cNvSpPr txBox="1"/>
          <p:nvPr/>
        </p:nvSpPr>
        <p:spPr>
          <a:xfrm>
            <a:off x="631767" y="1006882"/>
            <a:ext cx="7997688" cy="3382238"/>
          </a:xfrm>
          <a:prstGeom prst="rect">
            <a:avLst/>
          </a:prstGeom>
          <a:noFill/>
        </p:spPr>
        <p:txBody>
          <a:bodyPr wrap="square" lIns="0" tIns="0" rIns="0" bIns="0" rtlCol="0">
            <a:noAutofit/>
          </a:bodyPr>
          <a:lstStyle/>
          <a:p>
            <a:r>
              <a:rPr lang="en-US" sz="1400" b="1" u="sng" dirty="0"/>
              <a:t>Usability </a:t>
            </a:r>
            <a:r>
              <a:rPr lang="en-US" sz="1400" b="1" u="sng" dirty="0" smtClean="0"/>
              <a:t>:</a:t>
            </a:r>
          </a:p>
          <a:p>
            <a:r>
              <a:rPr lang="en-US" sz="1400" dirty="0"/>
              <a:t>Web Services allow the business logic of many different systems to be exposed over the Web. This gives </a:t>
            </a:r>
            <a:r>
              <a:rPr lang="en-US" sz="1400" dirty="0" smtClean="0"/>
              <a:t>our </a:t>
            </a:r>
            <a:r>
              <a:rPr lang="en-US" sz="1400" dirty="0"/>
              <a:t>applications the freedom to chose the Web Services that they need. Instead of re-inventing the wheel for each client, </a:t>
            </a:r>
            <a:r>
              <a:rPr lang="en-US" sz="1400" dirty="0" smtClean="0"/>
              <a:t>we </a:t>
            </a:r>
            <a:r>
              <a:rPr lang="en-US" sz="1400" dirty="0"/>
              <a:t>need only include additional application-specific business logic on the client-side. This allows you to develop services and/or client-side code using the languages and tools that you want</a:t>
            </a:r>
            <a:r>
              <a:rPr lang="en-US" sz="1400" dirty="0" smtClean="0"/>
              <a:t>.</a:t>
            </a:r>
          </a:p>
          <a:p>
            <a:endParaRPr lang="en-US" sz="1400" dirty="0" smtClean="0"/>
          </a:p>
          <a:p>
            <a:r>
              <a:rPr lang="en-US" sz="1400" b="1" u="sng" dirty="0"/>
              <a:t>Interoperability </a:t>
            </a:r>
            <a:r>
              <a:rPr lang="en-US" sz="1400" b="1" u="sng" dirty="0" smtClean="0"/>
              <a:t>:</a:t>
            </a:r>
          </a:p>
          <a:p>
            <a:r>
              <a:rPr lang="en-US" sz="1400" dirty="0"/>
              <a:t>This is the most important benefit of Web Services. Web Services typically work outside of private networks, offering developers a non-proprietary route to their </a:t>
            </a:r>
            <a:r>
              <a:rPr lang="en-US" sz="1400" dirty="0" smtClean="0"/>
              <a:t>solutions. Web </a:t>
            </a:r>
            <a:r>
              <a:rPr lang="en-US" sz="1400" dirty="0"/>
              <a:t>Services also let developers use their preferred programming languages. In addition, thanks to the use of standards-based communications methods, Web Services are virtually platform-independent</a:t>
            </a:r>
            <a:r>
              <a:rPr lang="en-US" sz="1400" dirty="0" smtClean="0"/>
              <a:t>.</a:t>
            </a:r>
          </a:p>
          <a:p>
            <a:r>
              <a:rPr lang="en-US" sz="1400" dirty="0"/>
              <a:t/>
            </a:r>
            <a:br>
              <a:rPr lang="en-US" sz="1400" dirty="0"/>
            </a:br>
            <a:endParaRPr lang="en-US" sz="1400" u="sng"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29811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582642" y="480820"/>
            <a:ext cx="7754114" cy="323165"/>
          </a:xfrm>
        </p:spPr>
        <p:txBody>
          <a:bodyPr/>
          <a:lstStyle/>
          <a:p>
            <a:r>
              <a:rPr lang="en-US" dirty="0">
                <a:latin typeface="HP Simplified" panose="020B0604020204020204" pitchFamily="34" charset="0"/>
              </a:rPr>
              <a:t>Characteristics Of Web Services:</a:t>
            </a:r>
            <a:endParaRPr lang="en-US" dirty="0"/>
          </a:p>
        </p:txBody>
      </p:sp>
      <p:sp>
        <p:nvSpPr>
          <p:cNvPr id="2" name="TextBox 1"/>
          <p:cNvSpPr txBox="1"/>
          <p:nvPr/>
        </p:nvSpPr>
        <p:spPr>
          <a:xfrm>
            <a:off x="483649" y="1175911"/>
            <a:ext cx="8261492" cy="2747697"/>
          </a:xfrm>
          <a:prstGeom prst="rect">
            <a:avLst/>
          </a:prstGeom>
          <a:noFill/>
        </p:spPr>
        <p:txBody>
          <a:bodyPr wrap="square" lIns="0" tIns="0" rIns="0" bIns="0" rtlCol="0">
            <a:noAutofit/>
          </a:bodyPr>
          <a:lstStyle/>
          <a:p>
            <a:r>
              <a:rPr lang="en-US" sz="1400" b="1" u="sng" dirty="0"/>
              <a:t>Loosely Coupled:</a:t>
            </a:r>
          </a:p>
          <a:p>
            <a:r>
              <a:rPr lang="en-US" sz="1400" dirty="0"/>
              <a:t>Each service exists independently of the other services that make up the application. Individual pieces of the application to be modified without impacting unrelated areas.</a:t>
            </a:r>
            <a:br>
              <a:rPr lang="en-US" sz="1400" dirty="0"/>
            </a:br>
            <a:endParaRPr lang="en-US" sz="1400" b="1" u="sng" dirty="0" smtClean="0"/>
          </a:p>
          <a:p>
            <a:endParaRPr lang="en-US" sz="1400" b="1" u="sng" dirty="0"/>
          </a:p>
          <a:p>
            <a:r>
              <a:rPr lang="en-US" sz="1400" b="1" u="sng" dirty="0" smtClean="0"/>
              <a:t>Ease of Integration:</a:t>
            </a:r>
          </a:p>
          <a:p>
            <a:r>
              <a:rPr lang="en-US" sz="1400" dirty="0" smtClean="0"/>
              <a:t>Data </a:t>
            </a:r>
            <a:r>
              <a:rPr lang="en-US" sz="1400" dirty="0"/>
              <a:t>is isolated between applications creating ’silos’. Web Services act as glue between these and enable easier communications within and across </a:t>
            </a:r>
            <a:r>
              <a:rPr lang="en-US" sz="1400" dirty="0" smtClean="0"/>
              <a:t>organizations.</a:t>
            </a:r>
          </a:p>
          <a:p>
            <a:endParaRPr lang="en-US" sz="1400" dirty="0" smtClean="0"/>
          </a:p>
          <a:p>
            <a:r>
              <a:rPr lang="en-US" sz="1400" b="1" u="sng" dirty="0"/>
              <a:t>Deployability </a:t>
            </a:r>
            <a:r>
              <a:rPr lang="en-US" sz="1400" b="1" u="sng" dirty="0" smtClean="0"/>
              <a:t>:</a:t>
            </a:r>
          </a:p>
          <a:p>
            <a:r>
              <a:rPr lang="en-US" sz="1400" dirty="0"/>
              <a:t>Web Services are deployed over standard Internet technologies. This makes it possible to deploy Web Services even over the fire wall to servers running on the Internet on the other side of the globe. Also thanks to the use of proven community standards, underlying security (such as SSL) is already built-in.</a:t>
            </a:r>
            <a:br>
              <a:rPr lang="en-US" sz="1400" dirty="0"/>
            </a:br>
            <a:endParaRPr lang="en-US" sz="1400" b="1" u="sng"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1800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dirty="0" smtClean="0">
                <a:latin typeface="HP Simplified" panose="020B0604020204020204" pitchFamily="34" charset="0"/>
              </a:rPr>
              <a:t>Web Service Architecture:</a:t>
            </a:r>
            <a:endParaRPr lang="en-GB" sz="1350" b="0" dirty="0">
              <a:latin typeface="HP Simplified" panose="020B0604020204020204" pitchFamily="34" charset="0"/>
            </a:endParaRPr>
          </a:p>
        </p:txBody>
      </p:sp>
      <p:sp>
        <p:nvSpPr>
          <p:cNvPr id="2" name="TextBox 1"/>
          <p:cNvSpPr txBox="1"/>
          <p:nvPr/>
        </p:nvSpPr>
        <p:spPr>
          <a:xfrm>
            <a:off x="483649" y="774204"/>
            <a:ext cx="8261492" cy="4086049"/>
          </a:xfrm>
          <a:prstGeom prst="rect">
            <a:avLst/>
          </a:prstGeom>
          <a:noFill/>
        </p:spPr>
        <p:txBody>
          <a:bodyPr wrap="square" lIns="0" tIns="0" rIns="0" bIns="0" rtlCol="0">
            <a:noAutofit/>
          </a:bodyPr>
          <a:lstStyle/>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3" name="Picture 2"/>
          <p:cNvPicPr>
            <a:picLocks noChangeAspect="1"/>
          </p:cNvPicPr>
          <p:nvPr/>
        </p:nvPicPr>
        <p:blipFill>
          <a:blip r:embed="rId3"/>
          <a:stretch>
            <a:fillRect/>
          </a:stretch>
        </p:blipFill>
        <p:spPr>
          <a:xfrm>
            <a:off x="2227811" y="1097370"/>
            <a:ext cx="4555374" cy="3200309"/>
          </a:xfrm>
          <a:prstGeom prst="rect">
            <a:avLst/>
          </a:prstGeom>
        </p:spPr>
      </p:pic>
    </p:spTree>
    <p:extLst>
      <p:ext uri="{BB962C8B-B14F-4D97-AF65-F5344CB8AC3E}">
        <p14:creationId xmlns:p14="http://schemas.microsoft.com/office/powerpoint/2010/main" val="419459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dirty="0" smtClean="0"/>
              <a:t>Types Of Web Services:</a:t>
            </a:r>
            <a:endParaRPr lang="en-US" dirty="0"/>
          </a:p>
        </p:txBody>
      </p:sp>
      <p:sp>
        <p:nvSpPr>
          <p:cNvPr id="2" name="TextBox 1"/>
          <p:cNvSpPr txBox="1"/>
          <p:nvPr/>
        </p:nvSpPr>
        <p:spPr>
          <a:xfrm>
            <a:off x="483649" y="1300602"/>
            <a:ext cx="8261492" cy="2747697"/>
          </a:xfrm>
          <a:prstGeom prst="rect">
            <a:avLst/>
          </a:prstGeom>
          <a:noFill/>
        </p:spPr>
        <p:txBody>
          <a:bodyPr wrap="square" lIns="0" tIns="0" rIns="0" bIns="0" rtlCol="0">
            <a:noAutofit/>
          </a:bodyPr>
          <a:lstStyle/>
          <a:p>
            <a:pPr marL="285750" indent="-285750">
              <a:buFont typeface="Wingdings" panose="05000000000000000000" pitchFamily="2" charset="2"/>
              <a:buChar char="v"/>
            </a:pPr>
            <a:r>
              <a:rPr lang="en-US" sz="1600" dirty="0"/>
              <a:t>SOAP: SOAP stands for Simple Object Access Protocol. SOAP is an XML based industry standard protocol for designing and developing web services. Since it’s XML based, it’s platform and language independent. So our server can be based on JAVA </a:t>
            </a:r>
            <a:endParaRPr lang="en-US" sz="1600" dirty="0" smtClean="0"/>
          </a:p>
          <a:p>
            <a:r>
              <a:rPr lang="en-US" sz="1600" dirty="0"/>
              <a:t> </a:t>
            </a:r>
            <a:r>
              <a:rPr lang="en-US" sz="1600" dirty="0" smtClean="0"/>
              <a:t>    and </a:t>
            </a:r>
            <a:r>
              <a:rPr lang="en-US" sz="1600" dirty="0"/>
              <a:t>client can be on .NET, PHP etc. and vice versa</a:t>
            </a:r>
            <a:r>
              <a:rPr lang="en-US" sz="1600" dirty="0" smtClean="0"/>
              <a:t>.</a:t>
            </a:r>
          </a:p>
          <a:p>
            <a:pPr marL="285750" indent="-285750">
              <a:buFont typeface="Wingdings" panose="05000000000000000000" pitchFamily="2" charset="2"/>
              <a:buChar char="v"/>
            </a:pPr>
            <a:endParaRPr lang="en-US" sz="1600" dirty="0"/>
          </a:p>
          <a:p>
            <a:endParaRPr lang="en-US" sz="1600" dirty="0"/>
          </a:p>
          <a:p>
            <a:pPr marL="285750" indent="-285750">
              <a:buFont typeface="Wingdings" panose="05000000000000000000" pitchFamily="2" charset="2"/>
              <a:buChar char="v"/>
            </a:pPr>
            <a:r>
              <a:rPr lang="en-US" sz="1600" dirty="0"/>
              <a:t>REST: REST is an architectural style for developing web services. It’s getting popularity recently because it has small learning curve when compared to SOAP. Resources are core concepts of Restful web services and they are uniquely identified by their URIs.</a:t>
            </a:r>
          </a:p>
          <a:p>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61929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dirty="0"/>
              <a:t>Java Web </a:t>
            </a:r>
            <a:r>
              <a:rPr lang="en-US" dirty="0" smtClean="0"/>
              <a:t>Services API:</a:t>
            </a:r>
            <a:endParaRPr lang="en-US" dirty="0"/>
          </a:p>
        </p:txBody>
      </p:sp>
      <p:sp>
        <p:nvSpPr>
          <p:cNvPr id="2" name="TextBox 1"/>
          <p:cNvSpPr txBox="1"/>
          <p:nvPr/>
        </p:nvSpPr>
        <p:spPr>
          <a:xfrm>
            <a:off x="483649" y="1248030"/>
            <a:ext cx="7937144" cy="3082902"/>
          </a:xfrm>
          <a:prstGeom prst="rect">
            <a:avLst/>
          </a:prstGeom>
          <a:noFill/>
        </p:spPr>
        <p:txBody>
          <a:bodyPr wrap="square" lIns="0" tIns="0" rIns="0" bIns="0" rtlCol="0">
            <a:noAutofit/>
          </a:bodyPr>
          <a:lstStyle/>
          <a:p>
            <a:r>
              <a:rPr lang="en-US" sz="1400" dirty="0"/>
              <a:t>Java provides it’s own API to create both SOAP as well as REST web services</a:t>
            </a:r>
            <a:r>
              <a:rPr lang="en-US" sz="1400" dirty="0" smtClean="0"/>
              <a:t>.</a:t>
            </a:r>
          </a:p>
          <a:p>
            <a:endParaRPr lang="en-US" sz="1400" dirty="0"/>
          </a:p>
          <a:p>
            <a:pPr marL="285750" indent="-285750">
              <a:buFont typeface="Arial" panose="020B0604020202020204" pitchFamily="34" charset="0"/>
              <a:buChar char="•"/>
            </a:pPr>
            <a:r>
              <a:rPr lang="en-US" sz="1400" dirty="0"/>
              <a:t>JAX-WS: JAX-WS stands for Java API for XML Web Services. JAX-WS is XML based Java API to build web services server and client application</a:t>
            </a:r>
            <a:r>
              <a:rPr lang="en-US" sz="1400" dirty="0" smtClean="0"/>
              <a:t>.</a:t>
            </a:r>
          </a:p>
          <a:p>
            <a:endParaRPr lang="en-US" sz="1400" dirty="0"/>
          </a:p>
          <a:p>
            <a:pPr marL="285750" indent="-285750">
              <a:buFont typeface="Arial" panose="020B0604020202020204" pitchFamily="34" charset="0"/>
              <a:buChar char="•"/>
            </a:pPr>
            <a:r>
              <a:rPr lang="en-US" sz="1400" dirty="0"/>
              <a:t>JAX-RS: Java API for RESTful Web Services (JAX-RS) is the Java API for creating REST web services. JAX-RS uses annotations to simplify the development and deployment of web services</a:t>
            </a:r>
            <a:r>
              <a:rPr lang="en-US" sz="1400" dirty="0" smtClean="0"/>
              <a:t>.</a:t>
            </a:r>
          </a:p>
          <a:p>
            <a:endParaRPr lang="en-US" sz="1400" dirty="0"/>
          </a:p>
          <a:p>
            <a:r>
              <a:rPr lang="en-US" sz="1400" dirty="0"/>
              <a:t>Both of these APIs are part of standard JDK installation, so we don’t need to add any jars to work with them. Both of these APIs use </a:t>
            </a:r>
            <a:r>
              <a:rPr lang="en-US" sz="1400" dirty="0" smtClean="0"/>
              <a:t>annotations.</a:t>
            </a:r>
            <a:endParaRPr lang="en-US" sz="14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297512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671368" y="431645"/>
            <a:ext cx="7754114" cy="323165"/>
          </a:xfrm>
        </p:spPr>
        <p:txBody>
          <a:bodyPr/>
          <a:lstStyle/>
          <a:p>
            <a:r>
              <a:rPr lang="en-US" dirty="0"/>
              <a:t>Web Service Description Language(WSDL):</a:t>
            </a:r>
          </a:p>
        </p:txBody>
      </p:sp>
      <p:sp>
        <p:nvSpPr>
          <p:cNvPr id="2" name="TextBox 1"/>
          <p:cNvSpPr txBox="1"/>
          <p:nvPr/>
        </p:nvSpPr>
        <p:spPr>
          <a:xfrm>
            <a:off x="799533" y="754810"/>
            <a:ext cx="6773361" cy="1636401"/>
          </a:xfrm>
          <a:prstGeom prst="rect">
            <a:avLst/>
          </a:prstGeom>
          <a:noFill/>
        </p:spPr>
        <p:txBody>
          <a:bodyPr wrap="square" lIns="0" tIns="0" rIns="0" bIns="0" rtlCol="0">
            <a:noAutofit/>
          </a:bodyPr>
          <a:lstStyle/>
          <a:p>
            <a:pPr>
              <a:lnSpc>
                <a:spcPct val="150000"/>
              </a:lnSpc>
            </a:pPr>
            <a:r>
              <a:rPr lang="en-US" sz="1400" dirty="0"/>
              <a:t>WSDL stands for Web Service Description Language. It is an XML file that describes</a:t>
            </a:r>
            <a:br>
              <a:rPr lang="en-US" sz="1400" dirty="0"/>
            </a:br>
            <a:r>
              <a:rPr lang="en-US" sz="1400" dirty="0"/>
              <a:t>the technical details of how to implement a web service, more specifically the URI,</a:t>
            </a:r>
            <a:br>
              <a:rPr lang="en-US" sz="1400" dirty="0"/>
            </a:br>
            <a:r>
              <a:rPr lang="en-US" sz="1400" dirty="0"/>
              <a:t>port, method names, arguments, and data types. Since WSDL is XML, it is both</a:t>
            </a:r>
            <a:br>
              <a:rPr lang="en-US" sz="1400" dirty="0"/>
            </a:br>
            <a:r>
              <a:rPr lang="en-US" sz="1400" dirty="0"/>
              <a:t>human-readable and machine-consumable, which aids in the ability to call and bind to</a:t>
            </a:r>
            <a:br>
              <a:rPr lang="en-US" sz="1400" dirty="0"/>
            </a:br>
            <a:r>
              <a:rPr lang="en-US" sz="1400" dirty="0"/>
              <a:t>services dynamically. </a:t>
            </a:r>
            <a:br>
              <a:rPr lang="en-US" sz="1400" dirty="0"/>
            </a:br>
            <a:r>
              <a:rPr lang="en-US" sz="1400" dirty="0"/>
              <a:t/>
            </a:r>
            <a:br>
              <a:rPr lang="en-US" sz="1400" dirty="0"/>
            </a:b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7" name="Title 3"/>
          <p:cNvSpPr txBox="1">
            <a:spLocks/>
          </p:cNvSpPr>
          <p:nvPr/>
        </p:nvSpPr>
        <p:spPr>
          <a:xfrm>
            <a:off x="671368" y="2613050"/>
            <a:ext cx="7754114" cy="323165"/>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buNone/>
              <a:defRPr sz="2100" b="1" kern="1200" baseline="0">
                <a:solidFill>
                  <a:schemeClr val="tx1"/>
                </a:solidFill>
                <a:latin typeface="+mj-lt"/>
                <a:ea typeface="+mj-ea"/>
                <a:cs typeface="+mj-cs"/>
              </a:defRPr>
            </a:lvl1pPr>
          </a:lstStyle>
          <a:p>
            <a:r>
              <a:rPr lang="en-US" dirty="0"/>
              <a:t>Universal Description, Discovery and Integration(UDDI)</a:t>
            </a:r>
            <a:r>
              <a:rPr lang="en-US" b="0" dirty="0"/>
              <a:t>: </a:t>
            </a:r>
            <a:endParaRPr lang="en-US" dirty="0"/>
          </a:p>
        </p:txBody>
      </p:sp>
      <p:sp>
        <p:nvSpPr>
          <p:cNvPr id="8" name="TextBox 7"/>
          <p:cNvSpPr txBox="1"/>
          <p:nvPr/>
        </p:nvSpPr>
        <p:spPr>
          <a:xfrm>
            <a:off x="708093" y="3055447"/>
            <a:ext cx="6773361" cy="1241114"/>
          </a:xfrm>
          <a:prstGeom prst="rect">
            <a:avLst/>
          </a:prstGeom>
          <a:noFill/>
        </p:spPr>
        <p:txBody>
          <a:bodyPr wrap="square" lIns="0" tIns="0" rIns="0" bIns="0" rtlCol="0">
            <a:noAutofit/>
          </a:bodyPr>
          <a:lstStyle/>
          <a:p>
            <a:pPr>
              <a:lnSpc>
                <a:spcPct val="150000"/>
              </a:lnSpc>
            </a:pPr>
            <a:r>
              <a:rPr lang="en-US" sz="1400" dirty="0"/>
              <a:t>UDDI stands for Universal Description, Discovery and Integration</a:t>
            </a:r>
            <a:r>
              <a:rPr lang="en-US" sz="1400" dirty="0" smtClean="0"/>
              <a:t>. It </a:t>
            </a:r>
            <a:r>
              <a:rPr lang="en-US" sz="1400" dirty="0"/>
              <a:t>is a directory service. Web services can register with a UDDI and make themselves available through it for </a:t>
            </a:r>
            <a:r>
              <a:rPr lang="en-US" sz="1400" dirty="0" smtClean="0"/>
              <a:t>discovery</a:t>
            </a:r>
            <a:r>
              <a:rPr lang="en-US" sz="1400" dirty="0"/>
              <a:t>.</a:t>
            </a:r>
            <a:br>
              <a:rPr lang="en-US" sz="1400" dirty="0"/>
            </a:br>
            <a:r>
              <a:rPr lang="en-US" sz="1400" dirty="0"/>
              <a:t/>
            </a:r>
            <a:br>
              <a:rPr lang="en-US" sz="1400" dirty="0"/>
            </a:br>
            <a:endParaRPr lang="en-US" sz="1400" dirty="0">
              <a:latin typeface="HP Simplified" panose="020B0604020204020204" pitchFamily="34" charset="0"/>
            </a:endParaRPr>
          </a:p>
        </p:txBody>
      </p:sp>
    </p:spTree>
    <p:extLst>
      <p:ext uri="{BB962C8B-B14F-4D97-AF65-F5344CB8AC3E}">
        <p14:creationId xmlns:p14="http://schemas.microsoft.com/office/powerpoint/2010/main" val="2531884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21245</TotalTime>
  <Words>1081</Words>
  <Application>Microsoft Office PowerPoint</Application>
  <PresentationFormat>On-screen Show (16:9)</PresentationFormat>
  <Paragraphs>167</Paragraphs>
  <Slides>24</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Arial</vt:lpstr>
      <vt:lpstr>Calibri</vt:lpstr>
      <vt:lpstr>HP Simplified</vt:lpstr>
      <vt:lpstr>ITCCenturyBookT</vt:lpstr>
      <vt:lpstr>Lucida Grande</vt:lpstr>
      <vt:lpstr>Times New Roman</vt:lpstr>
      <vt:lpstr>Wingdings</vt:lpstr>
      <vt:lpstr>AA TeamOne-PowerPoint TEMPLATE</vt:lpstr>
      <vt:lpstr>HPE_Standard_Arial_16x9_v2</vt:lpstr>
      <vt:lpstr>1_HPE_Standard_Arial_16x9_v2</vt:lpstr>
      <vt:lpstr>2_HPE_Standard_Arial_16x9_v2</vt:lpstr>
      <vt:lpstr>Web Service-SOAP</vt:lpstr>
      <vt:lpstr>Agenda</vt:lpstr>
      <vt:lpstr>What is Web Service?</vt:lpstr>
      <vt:lpstr>Characteristics Of Web Services:</vt:lpstr>
      <vt:lpstr>Characteristics Of Web Services:</vt:lpstr>
      <vt:lpstr>Web Service Architecture:</vt:lpstr>
      <vt:lpstr>Types Of Web Services:</vt:lpstr>
      <vt:lpstr>Java Web Services API:</vt:lpstr>
      <vt:lpstr>Web Service Description Language(WSDL):</vt:lpstr>
      <vt:lpstr>Elements Of WSDL:</vt:lpstr>
      <vt:lpstr>PowerPoint Presentation</vt:lpstr>
      <vt:lpstr>WSDL Internal References</vt:lpstr>
      <vt:lpstr>   SOAP-Simple Object Access Protocol</vt:lpstr>
      <vt:lpstr>PowerPoint Presentation</vt:lpstr>
      <vt:lpstr>SOAP Request</vt:lpstr>
      <vt:lpstr>SOAP Response</vt:lpstr>
      <vt:lpstr>SOAP Schema</vt:lpstr>
      <vt:lpstr>Soap Specification:</vt:lpstr>
      <vt:lpstr>Publish SOAP WebService</vt:lpstr>
      <vt:lpstr>PowerPoint Presentation</vt:lpstr>
      <vt:lpstr>PowerPoint Presentation</vt:lpstr>
      <vt:lpstr>Consume SOAP service</vt:lpstr>
      <vt:lpstr>PowerPoint Presentation</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Singha, Krishna</cp:lastModifiedBy>
  <cp:revision>1397</cp:revision>
  <cp:lastPrinted>2012-04-13T15:38:33Z</cp:lastPrinted>
  <dcterms:created xsi:type="dcterms:W3CDTF">2014-05-04T17:02:18Z</dcterms:created>
  <dcterms:modified xsi:type="dcterms:W3CDTF">2016-11-18T12:45:20Z</dcterms:modified>
</cp:coreProperties>
</file>