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 id="2147483877" r:id="rId3"/>
    <p:sldMasterId id="2147483908" r:id="rId4"/>
  </p:sldMasterIdLst>
  <p:notesMasterIdLst>
    <p:notesMasterId r:id="rId18"/>
  </p:notesMasterIdLst>
  <p:handoutMasterIdLst>
    <p:handoutMasterId r:id="rId19"/>
  </p:handoutMasterIdLst>
  <p:sldIdLst>
    <p:sldId id="768" r:id="rId5"/>
    <p:sldId id="824" r:id="rId6"/>
    <p:sldId id="835" r:id="rId7"/>
    <p:sldId id="836" r:id="rId8"/>
    <p:sldId id="837" r:id="rId9"/>
    <p:sldId id="838" r:id="rId10"/>
    <p:sldId id="843" r:id="rId11"/>
    <p:sldId id="842" r:id="rId12"/>
    <p:sldId id="840" r:id="rId13"/>
    <p:sldId id="839" r:id="rId14"/>
    <p:sldId id="841" r:id="rId15"/>
    <p:sldId id="844" r:id="rId16"/>
    <p:sldId id="82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C8438"/>
    <a:srgbClr val="0096D6"/>
    <a:srgbClr val="E5E8E8"/>
    <a:srgbClr val="CBCBCB"/>
    <a:srgbClr val="B9B8BB"/>
    <a:srgbClr val="E7E7E7"/>
    <a:srgbClr val="B9B9BB"/>
    <a:srgbClr val="000000"/>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4434" autoAdjust="0"/>
  </p:normalViewPr>
  <p:slideViewPr>
    <p:cSldViewPr snapToGrid="0">
      <p:cViewPr varScale="1">
        <p:scale>
          <a:sx n="115" d="100"/>
          <a:sy n="115" d="100"/>
        </p:scale>
        <p:origin x="762" y="96"/>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88" d="100"/>
        <a:sy n="188" d="100"/>
      </p:scale>
      <p:origin x="0" y="3696"/>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11/24/2016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11/24/2016</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193484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dirty="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dirty="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43198" y="3241963"/>
            <a:ext cx="8457605" cy="1100397"/>
          </a:xfrm>
        </p:spPr>
        <p:txBody>
          <a:bodyPr/>
          <a:lstStyle/>
          <a:p>
            <a:r>
              <a:rPr lang="en-US" dirty="0" smtClean="0"/>
              <a:t>Spring JMS</a:t>
            </a:r>
            <a:endParaRPr lang="en-US" sz="40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 Nov 23, 2016</a:t>
            </a:r>
          </a:p>
          <a:p>
            <a:endParaRPr lang="en-US" b="1" dirty="0"/>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Upendra. R – IOC</a:t>
            </a:r>
          </a:p>
          <a:p>
            <a:pPr algn="r"/>
            <a:endParaRPr lang="en-US" b="1" dirty="0"/>
          </a:p>
        </p:txBody>
      </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7201" y="507076"/>
            <a:ext cx="8227457" cy="249382"/>
          </a:xfrm>
        </p:spPr>
        <p:txBody>
          <a:bodyPr/>
          <a:lstStyle/>
          <a:p>
            <a:r>
              <a:rPr lang="en-US" dirty="0" smtClean="0"/>
              <a:t>Callback functions</a:t>
            </a:r>
            <a:endParaRPr lang="en-US" dirty="0"/>
          </a:p>
        </p:txBody>
      </p:sp>
      <p:sp>
        <p:nvSpPr>
          <p:cNvPr id="5" name="Content Placeholder 4"/>
          <p:cNvSpPr>
            <a:spLocks noGrp="1"/>
          </p:cNvSpPr>
          <p:nvPr>
            <p:ph idx="1"/>
          </p:nvPr>
        </p:nvSpPr>
        <p:spPr>
          <a:xfrm>
            <a:off x="457200" y="847899"/>
            <a:ext cx="8227338" cy="3724102"/>
          </a:xfrm>
        </p:spPr>
        <p:txBody>
          <a:bodyPr>
            <a:normAutofit fontScale="92500" lnSpcReduction="10000"/>
          </a:bodyPr>
          <a:lstStyle/>
          <a:p>
            <a:pPr marL="0" indent="0">
              <a:buNone/>
            </a:pPr>
            <a:r>
              <a:rPr lang="en-US" dirty="0"/>
              <a:t>Using execute() with the </a:t>
            </a:r>
            <a:r>
              <a:rPr lang="en-US" dirty="0" smtClean="0"/>
              <a:t>ProducerCallback </a:t>
            </a:r>
            <a:r>
              <a:rPr lang="en-US" dirty="0"/>
              <a:t>Provides access to the Session and </a:t>
            </a:r>
            <a:r>
              <a:rPr lang="en-US" dirty="0" smtClean="0"/>
              <a:t>the MessageProducer </a:t>
            </a:r>
            <a:r>
              <a:rPr lang="en-US" dirty="0"/>
              <a:t>for more complex scenarios</a:t>
            </a:r>
          </a:p>
          <a:p>
            <a:pPr marL="0" indent="0">
              <a:buNone/>
            </a:pPr>
            <a:endParaRPr lang="en-US" b="1" dirty="0"/>
          </a:p>
          <a:p>
            <a:pPr marL="0" indent="0">
              <a:buNone/>
            </a:pPr>
            <a:r>
              <a:rPr lang="en-US" dirty="0"/>
              <a:t>@Autowired</a:t>
            </a:r>
          </a:p>
          <a:p>
            <a:pPr marL="0" indent="0">
              <a:buNone/>
            </a:pPr>
            <a:r>
              <a:rPr lang="en-US" dirty="0"/>
              <a:t>Destination </a:t>
            </a:r>
            <a:r>
              <a:rPr lang="en-US" dirty="0" smtClean="0"/>
              <a:t>;</a:t>
            </a:r>
            <a:endParaRPr lang="en-US" dirty="0"/>
          </a:p>
          <a:p>
            <a:pPr marL="0" indent="0">
              <a:buNone/>
            </a:pPr>
            <a:r>
              <a:rPr lang="en-US" dirty="0"/>
              <a:t>@Autowired</a:t>
            </a:r>
          </a:p>
          <a:p>
            <a:pPr marL="0" indent="0">
              <a:buNone/>
            </a:pPr>
            <a:r>
              <a:rPr lang="en-US" dirty="0"/>
              <a:t>JmsTemplate jmsTemplate;</a:t>
            </a:r>
          </a:p>
          <a:p>
            <a:pPr marL="0" indent="0">
              <a:buNone/>
            </a:pPr>
            <a:r>
              <a:rPr lang="en-US" dirty="0"/>
              <a:t>jmsTemplate.</a:t>
            </a:r>
            <a:r>
              <a:rPr lang="en-US" b="1" dirty="0"/>
              <a:t>execute</a:t>
            </a:r>
            <a:r>
              <a:rPr lang="en-US" dirty="0"/>
              <a:t>(new ProducerCallback() {</a:t>
            </a:r>
          </a:p>
          <a:p>
            <a:pPr marL="0" indent="0">
              <a:buNone/>
            </a:pPr>
            <a:r>
              <a:rPr lang="en-US" dirty="0"/>
              <a:t>public Object doInJms(Session </a:t>
            </a:r>
            <a:r>
              <a:rPr lang="en-US" dirty="0" smtClean="0"/>
              <a:t>, </a:t>
            </a:r>
            <a:r>
              <a:rPr lang="en-US" dirty="0"/>
              <a:t>MessageProducer producer)</a:t>
            </a:r>
          </a:p>
          <a:p>
            <a:pPr marL="0" indent="0">
              <a:buNone/>
            </a:pPr>
            <a:r>
              <a:rPr lang="en-US" dirty="0"/>
              <a:t>throws JMSException {</a:t>
            </a:r>
          </a:p>
          <a:p>
            <a:pPr marL="0" indent="0">
              <a:buNone/>
            </a:pPr>
            <a:r>
              <a:rPr lang="en-US" dirty="0"/>
              <a:t>TextMessage message = session.createTextMessage("Hello World!");</a:t>
            </a:r>
          </a:p>
          <a:p>
            <a:pPr marL="0" indent="0">
              <a:buNone/>
            </a:pPr>
            <a:r>
              <a:rPr lang="en-US" dirty="0"/>
              <a:t>producer.send(destination, message);</a:t>
            </a:r>
          </a:p>
          <a:p>
            <a:pPr marL="0" indent="0">
              <a:buNone/>
            </a:pPr>
            <a:r>
              <a:rPr lang="en-US" dirty="0"/>
              <a:t>}</a:t>
            </a:r>
          </a:p>
          <a:p>
            <a:pPr marL="0" indent="0">
              <a:buNone/>
            </a:pPr>
            <a:r>
              <a:rPr lang="en-US" dirty="0"/>
              <a:t>return null;</a:t>
            </a:r>
          </a:p>
          <a:p>
            <a:pPr marL="0" indent="0">
              <a:buNone/>
            </a:pPr>
            <a:r>
              <a:rPr lang="en-US" dirty="0"/>
              <a: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dirty="0">
              <a:solidFill>
                <a:srgbClr val="617D78"/>
              </a:solidFill>
            </a:endParaRPr>
          </a:p>
        </p:txBody>
      </p:sp>
    </p:spTree>
    <p:extLst>
      <p:ext uri="{BB962C8B-B14F-4D97-AF65-F5344CB8AC3E}">
        <p14:creationId xmlns:p14="http://schemas.microsoft.com/office/powerpoint/2010/main" val="3299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and send</a:t>
            </a:r>
            <a:endParaRPr lang="en-US" dirty="0"/>
          </a:p>
        </p:txBody>
      </p:sp>
      <p:sp>
        <p:nvSpPr>
          <p:cNvPr id="5" name="Content Placeholder 4"/>
          <p:cNvSpPr>
            <a:spLocks noGrp="1"/>
          </p:cNvSpPr>
          <p:nvPr>
            <p:ph idx="1"/>
          </p:nvPr>
        </p:nvSpPr>
        <p:spPr/>
        <p:txBody>
          <a:bodyPr>
            <a:normAutofit fontScale="92500" lnSpcReduction="10000"/>
          </a:bodyPr>
          <a:lstStyle/>
          <a:p>
            <a:r>
              <a:rPr lang="en-US" dirty="0"/>
              <a:t>public void sendWithConversion() {</a:t>
            </a:r>
          </a:p>
          <a:p>
            <a:r>
              <a:rPr lang="en-US" dirty="0"/>
              <a:t>    Map </a:t>
            </a:r>
            <a:r>
              <a:rPr lang="en-US" dirty="0" smtClean="0"/>
              <a:t>= </a:t>
            </a:r>
            <a:r>
              <a:rPr lang="en-US" dirty="0"/>
              <a:t>new HashMap();</a:t>
            </a:r>
          </a:p>
          <a:p>
            <a:r>
              <a:rPr lang="en-US" dirty="0"/>
              <a:t>    map.put("Name", "Mark");</a:t>
            </a:r>
          </a:p>
          <a:p>
            <a:r>
              <a:rPr lang="en-US" dirty="0"/>
              <a:t>    map.put("Age", new Integer(47));</a:t>
            </a:r>
          </a:p>
          <a:p>
            <a:r>
              <a:rPr lang="en-US" dirty="0"/>
              <a:t>    jmsTemplate.convertAndSend("testQueue", map, new MessagePostProcessor() {</a:t>
            </a:r>
          </a:p>
          <a:p>
            <a:r>
              <a:rPr lang="en-US" dirty="0"/>
              <a:t>        public Message postProcessMessage(Message message) throws JMSException {</a:t>
            </a:r>
          </a:p>
          <a:p>
            <a:r>
              <a:rPr lang="en-US" dirty="0"/>
              <a:t>            message.setIntProperty("AccountID", 1234);</a:t>
            </a:r>
          </a:p>
          <a:p>
            <a:r>
              <a:rPr lang="en-US" dirty="0"/>
              <a:t>            message.setJMSCorrelationID("123-00001");</a:t>
            </a:r>
          </a:p>
          <a:p>
            <a:r>
              <a:rPr lang="en-US" dirty="0"/>
              <a:t>            return message;</a:t>
            </a:r>
          </a:p>
          <a:p>
            <a:r>
              <a:rPr lang="en-US" dirty="0"/>
              <a:t>        }</a:t>
            </a:r>
          </a:p>
          <a:p>
            <a:r>
              <a:rPr lang="en-US" dirty="0"/>
              <a:t>    });</a:t>
            </a:r>
          </a:p>
          <a:p>
            <a:r>
              <a:rPr lang="en-US" dirty="0"/>
              <a: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dirty="0">
              <a:solidFill>
                <a:srgbClr val="617D78"/>
              </a:solidFill>
            </a:endParaRPr>
          </a:p>
        </p:txBody>
      </p:sp>
    </p:spTree>
    <p:extLst>
      <p:ext uri="{BB962C8B-B14F-4D97-AF65-F5344CB8AC3E}">
        <p14:creationId xmlns:p14="http://schemas.microsoft.com/office/powerpoint/2010/main" val="68855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22961"/>
            <a:ext cx="8227338" cy="3749040"/>
          </a:xfrm>
        </p:spPr>
        <p:txBody>
          <a:bodyPr/>
          <a:lstStyle/>
          <a:p>
            <a:pPr marL="0" indent="0">
              <a:buNone/>
            </a:pPr>
            <a:r>
              <a:rPr lang="en-US" altLang="en-US" sz="1400" b="1" u="sng" dirty="0">
                <a:solidFill>
                  <a:srgbClr val="353833"/>
                </a:solidFill>
              </a:rPr>
              <a:t>browse</a:t>
            </a:r>
            <a:endParaRPr lang="en-US" sz="1400" b="1" dirty="0" smtClean="0"/>
          </a:p>
          <a:p>
            <a:pPr marL="0" indent="0">
              <a:buNone/>
            </a:pPr>
            <a:r>
              <a:rPr lang="en-US" dirty="0" smtClean="0"/>
              <a:t>Browse </a:t>
            </a:r>
            <a:r>
              <a:rPr lang="en-US" dirty="0"/>
              <a:t>messages in a JMS queue. The callback gives access to the JMS Session and QueueBrowser in order to browse the queue and react to the contents</a:t>
            </a:r>
            <a:r>
              <a:rPr lang="en-US" dirty="0" smtClean="0"/>
              <a:t>.</a:t>
            </a:r>
          </a:p>
          <a:p>
            <a:pPr marL="0" indent="0">
              <a:buNone/>
            </a:pPr>
            <a:endParaRPr lang="en-US" dirty="0"/>
          </a:p>
          <a:p>
            <a:pPr marL="0" indent="0">
              <a:buNone/>
            </a:pPr>
            <a:r>
              <a:rPr lang="en-US" b="1" u="sng" dirty="0"/>
              <a:t>browseSelected</a:t>
            </a:r>
          </a:p>
          <a:p>
            <a:pPr marL="0" indent="0">
              <a:buNone/>
            </a:pPr>
            <a:r>
              <a:rPr lang="en-US" dirty="0"/>
              <a:t>Browse selected messages in a JMS queue. The callback gives access to the JMS Session and QueueBrowser in order to browse the queue and react to the contents</a:t>
            </a:r>
            <a:r>
              <a:rPr lang="en-US" dirty="0" smtClean="0"/>
              <a:t>.</a:t>
            </a:r>
          </a:p>
          <a:p>
            <a:pPr marL="0" indent="0">
              <a:buNone/>
            </a:pPr>
            <a:endParaRPr lang="en-US" dirty="0"/>
          </a:p>
          <a:p>
            <a:pPr marL="0" indent="0">
              <a:buNone/>
            </a:pPr>
            <a:r>
              <a:rPr lang="en-US" b="1" u="sng" dirty="0" smtClean="0"/>
              <a:t>receiveSelected</a:t>
            </a:r>
            <a:endParaRPr lang="en-US" b="1" u="sng" dirty="0"/>
          </a:p>
          <a:p>
            <a:pPr marL="0" indent="0">
              <a:buNone/>
            </a:pPr>
            <a:r>
              <a:rPr lang="en-US" dirty="0"/>
              <a:t>Receive a message synchronously from the default destination, but only wait up to a specified time for delivery.This method should be used carefully, since it will block the thread until the message becomes available or until the timeout value is exceeded.</a:t>
            </a:r>
          </a:p>
          <a:p>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dirty="0">
              <a:solidFill>
                <a:srgbClr val="617D78"/>
              </a:solidFill>
            </a:endParaRPr>
          </a:p>
        </p:txBody>
      </p:sp>
      <p:sp>
        <p:nvSpPr>
          <p:cNvPr id="7" name="Rectangle 1"/>
          <p:cNvSpPr>
            <a:spLocks noGrp="1" noChangeArrowheads="1"/>
          </p:cNvSpPr>
          <p:nvPr>
            <p:ph type="title"/>
          </p:nvPr>
        </p:nvSpPr>
        <p:spPr bwMode="auto">
          <a:xfrm>
            <a:off x="457200" y="371755"/>
            <a:ext cx="2318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rPr>
              <a:t>Important</a:t>
            </a:r>
            <a:r>
              <a:rPr kumimoji="0" lang="en-US" altLang="en-US" sz="2000" b="0" i="0" u="none" strike="noStrike" cap="none" normalizeH="0" dirty="0" smtClean="0">
                <a:ln>
                  <a:noFill/>
                </a:ln>
                <a:solidFill>
                  <a:schemeClr val="tx1"/>
                </a:solidFill>
                <a:effectLst/>
              </a:rPr>
              <a:t> methods</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659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966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dirty="0">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483650" y="931026"/>
            <a:ext cx="8203149" cy="3690850"/>
          </a:xfrm>
          <a:prstGeom prst="rect">
            <a:avLst/>
          </a:prstGeom>
          <a:noFill/>
        </p:spPr>
        <p:txBody>
          <a:bodyPr wrap="square" lIns="0" tIns="0" rIns="0" bIns="0" rtlCol="0">
            <a:noAutofit/>
          </a:bodyPr>
          <a:lstStyle/>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Overview </a:t>
            </a:r>
          </a:p>
          <a:p>
            <a:pPr marL="171450" indent="-171450" algn="just">
              <a:lnSpc>
                <a:spcPct val="150000"/>
              </a:lnSpc>
              <a:buFont typeface="Arial" panose="020B0604020202020204" pitchFamily="34" charset="0"/>
              <a:buChar char="•"/>
            </a:pPr>
            <a:r>
              <a:rPr lang="en-US" sz="1600" dirty="0"/>
              <a:t>Spring JMS features </a:t>
            </a:r>
            <a:endParaRPr lang="en-US" sz="1600" dirty="0" smtClean="0"/>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JMS Template</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Configuration</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Message Listener</a:t>
            </a:r>
            <a:endParaRPr lang="en-US" sz="1600" dirty="0">
              <a:latin typeface="HP Simplified" panose="020B0604020204020204" pitchFamily="34" charset="0"/>
            </a:endParaRP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Connection Factory</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Callback function’s</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Convert And </a:t>
            </a:r>
            <a:r>
              <a:rPr lang="en-US" sz="1600" dirty="0" smtClean="0">
                <a:latin typeface="HP Simplified" panose="020B0604020204020204" pitchFamily="34" charset="0"/>
              </a:rPr>
              <a:t>Send</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Important methods  </a:t>
            </a:r>
            <a:endParaRPr lang="en-US" sz="1600" dirty="0" smtClean="0">
              <a:latin typeface="HP Simplified" panose="020B0604020204020204" pitchFamily="34" charset="0"/>
            </a:endParaRPr>
          </a:p>
          <a:p>
            <a:pPr algn="just">
              <a:lnSpc>
                <a:spcPct val="150000"/>
              </a:lnSpc>
            </a:pPr>
            <a:endParaRPr lang="en-US" sz="1600" dirty="0">
              <a:latin typeface="HP Simplified" panose="020B0604020204020204" pitchFamily="34" charset="0"/>
            </a:endParaRPr>
          </a:p>
        </p:txBody>
      </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83649" y="801837"/>
            <a:ext cx="8261492" cy="4086049"/>
          </a:xfrm>
          <a:prstGeom prst="rect">
            <a:avLst/>
          </a:prstGeom>
          <a:noFill/>
        </p:spPr>
        <p:txBody>
          <a:bodyPr wrap="square" lIns="0" tIns="0" rIns="0" bIns="0" rtlCol="0">
            <a:noAutofit/>
          </a:bodyPr>
          <a:lstStyle/>
          <a:p>
            <a:pPr lvl="0" defTabSz="914400" eaLnBrk="0" fontAlgn="base" hangingPunct="0">
              <a:spcBef>
                <a:spcPct val="0"/>
              </a:spcBef>
              <a:spcAft>
                <a:spcPct val="0"/>
              </a:spcAft>
            </a:pPr>
            <a:r>
              <a:rPr lang="en-US" altLang="en-US" sz="1400" dirty="0" smtClean="0">
                <a:solidFill>
                  <a:srgbClr val="333333"/>
                </a:solidFill>
                <a:latin typeface="Tahoma" panose="020B0604030504040204" pitchFamily="34" charset="0"/>
                <a:cs typeface="Tahoma" panose="020B0604030504040204" pitchFamily="34" charset="0"/>
              </a:rPr>
              <a:t>Java </a:t>
            </a:r>
            <a:r>
              <a:rPr lang="en-US" altLang="en-US" sz="1400" dirty="0">
                <a:solidFill>
                  <a:srgbClr val="333333"/>
                </a:solidFill>
                <a:latin typeface="Tahoma" panose="020B0604030504040204" pitchFamily="34" charset="0"/>
                <a:cs typeface="Tahoma" panose="020B0604030504040204" pitchFamily="34" charset="0"/>
              </a:rPr>
              <a:t>Messaging Service (JMS) is a standard messaging API used to send and receive messages</a:t>
            </a:r>
            <a:r>
              <a:rPr lang="en-US" altLang="en-US" sz="1400" dirty="0" smtClean="0">
                <a:solidFill>
                  <a:srgbClr val="333333"/>
                </a:solidFill>
                <a:latin typeface="Tahoma" panose="020B0604030504040204" pitchFamily="34" charset="0"/>
                <a:cs typeface="Tahoma" panose="020B0604030504040204" pitchFamily="34" charset="0"/>
              </a:rPr>
              <a:t>.</a:t>
            </a:r>
          </a:p>
          <a:p>
            <a:pPr lvl="0" defTabSz="914400" eaLnBrk="0" fontAlgn="base" hangingPunct="0">
              <a:spcBef>
                <a:spcPct val="0"/>
              </a:spcBef>
              <a:spcAft>
                <a:spcPct val="0"/>
              </a:spcAft>
            </a:pPr>
            <a:endParaRPr lang="en-US" altLang="en-US" sz="800" dirty="0"/>
          </a:p>
          <a:p>
            <a:pPr lvl="0" defTabSz="914400" eaLnBrk="0" fontAlgn="base" hangingPunct="0">
              <a:spcBef>
                <a:spcPct val="0"/>
              </a:spcBef>
              <a:spcAft>
                <a:spcPct val="0"/>
              </a:spcAft>
            </a:pPr>
            <a:r>
              <a:rPr lang="en-US" altLang="en-US" sz="1400" dirty="0">
                <a:solidFill>
                  <a:srgbClr val="333333"/>
                </a:solidFill>
                <a:latin typeface="Tahoma" panose="020B0604030504040204" pitchFamily="34" charset="0"/>
                <a:cs typeface="Tahoma" panose="020B0604030504040204" pitchFamily="34" charset="0"/>
              </a:rPr>
              <a:t>Spring simplifies the use of JMS API by providing another layer around the JMS layer</a:t>
            </a:r>
            <a:r>
              <a:rPr lang="en-US" altLang="en-US" sz="1400" dirty="0" smtClean="0">
                <a:solidFill>
                  <a:srgbClr val="333333"/>
                </a:solidFill>
                <a:latin typeface="Tahoma" panose="020B0604030504040204" pitchFamily="34" charset="0"/>
                <a:cs typeface="Tahoma" panose="020B0604030504040204" pitchFamily="34" charset="0"/>
              </a:rPr>
              <a:t>.</a:t>
            </a:r>
          </a:p>
          <a:p>
            <a:pPr lvl="0" defTabSz="914400" eaLnBrk="0" fontAlgn="base" hangingPunct="0">
              <a:spcBef>
                <a:spcPct val="0"/>
              </a:spcBef>
              <a:spcAft>
                <a:spcPct val="0"/>
              </a:spcAft>
            </a:pPr>
            <a:endParaRPr lang="en-US" altLang="en-US" sz="800" dirty="0"/>
          </a:p>
          <a:p>
            <a:pPr lvl="0" defTabSz="914400" eaLnBrk="0" fontAlgn="base" hangingPunct="0">
              <a:spcBef>
                <a:spcPct val="0"/>
              </a:spcBef>
              <a:spcAft>
                <a:spcPct val="0"/>
              </a:spcAft>
            </a:pPr>
            <a:r>
              <a:rPr lang="en-US" altLang="en-US" sz="1400" dirty="0">
                <a:solidFill>
                  <a:srgbClr val="333333"/>
                </a:solidFill>
                <a:latin typeface="Tahoma" panose="020B0604030504040204" pitchFamily="34" charset="0"/>
                <a:cs typeface="Tahoma" panose="020B0604030504040204" pitchFamily="34" charset="0"/>
              </a:rPr>
              <a:t>This layer provides convenience methods for sending and receiving messages, as well as manages the creation and release of resources like the connection object</a:t>
            </a:r>
            <a:r>
              <a:rPr lang="en-US" altLang="en-US" sz="1400" dirty="0" smtClean="0">
                <a:solidFill>
                  <a:srgbClr val="333333"/>
                </a:solidFill>
                <a:latin typeface="Tahoma" panose="020B0604030504040204" pitchFamily="34" charset="0"/>
                <a:cs typeface="Tahoma" panose="020B0604030504040204" pitchFamily="34" charset="0"/>
              </a:rPr>
              <a:t>.</a:t>
            </a:r>
          </a:p>
          <a:p>
            <a:pPr lvl="0" defTabSz="914400" eaLnBrk="0" fontAlgn="base" hangingPunct="0">
              <a:spcBef>
                <a:spcPct val="0"/>
              </a:spcBef>
              <a:spcAft>
                <a:spcPct val="0"/>
              </a:spcAft>
            </a:pPr>
            <a:endParaRPr lang="en-US" altLang="en-US" sz="800" dirty="0"/>
          </a:p>
          <a:p>
            <a:pPr lvl="0" defTabSz="914400" eaLnBrk="0" fontAlgn="base" hangingPunct="0">
              <a:spcBef>
                <a:spcPct val="0"/>
              </a:spcBef>
              <a:spcAft>
                <a:spcPct val="0"/>
              </a:spcAft>
            </a:pPr>
            <a:r>
              <a:rPr lang="en-US" altLang="en-US" sz="1400" dirty="0">
                <a:solidFill>
                  <a:srgbClr val="333333"/>
                </a:solidFill>
                <a:latin typeface="Tahoma" panose="020B0604030504040204" pitchFamily="34" charset="0"/>
                <a:cs typeface="Tahoma" panose="020B0604030504040204" pitchFamily="34" charset="0"/>
              </a:rPr>
              <a:t>The </a:t>
            </a:r>
            <a:r>
              <a:rPr lang="en-US" altLang="en-US" sz="1000" dirty="0">
                <a:solidFill>
                  <a:srgbClr val="666666"/>
                </a:solidFill>
                <a:latin typeface="andale mono"/>
                <a:cs typeface="Tahoma" panose="020B0604030504040204" pitchFamily="34" charset="0"/>
              </a:rPr>
              <a:t>JmsTemplate</a:t>
            </a:r>
            <a:r>
              <a:rPr lang="en-US" altLang="en-US" sz="1400" dirty="0">
                <a:solidFill>
                  <a:srgbClr val="333333"/>
                </a:solidFill>
                <a:latin typeface="Tahoma" panose="020B0604030504040204" pitchFamily="34" charset="0"/>
                <a:cs typeface="Tahoma" panose="020B0604030504040204" pitchFamily="34" charset="0"/>
              </a:rPr>
              <a:t> class is the main class which we will be using often to work with the JMS API.</a:t>
            </a:r>
            <a:endParaRPr lang="en-US" altLang="en-US" sz="2400" dirty="0">
              <a:latin typeface="Arial" panose="020B0604020202020204" pitchFamily="34" charset="0"/>
            </a:endParaRP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Rectangle 2"/>
          <p:cNvSpPr>
            <a:spLocks noChangeArrowheads="1"/>
          </p:cNvSpPr>
          <p:nvPr/>
        </p:nvSpPr>
        <p:spPr bwMode="auto">
          <a:xfrm>
            <a:off x="0" y="32410"/>
            <a:ext cx="65" cy="3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6"/>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84605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JMS features :</a:t>
            </a:r>
            <a:endParaRPr lang="en-US" dirty="0"/>
          </a:p>
        </p:txBody>
      </p:sp>
      <p:sp>
        <p:nvSpPr>
          <p:cNvPr id="5" name="Content Placeholder 4"/>
          <p:cNvSpPr>
            <a:spLocks noGrp="1"/>
          </p:cNvSpPr>
          <p:nvPr>
            <p:ph idx="1"/>
          </p:nvPr>
        </p:nvSpPr>
        <p:spPr>
          <a:xfrm>
            <a:off x="457200" y="889463"/>
            <a:ext cx="8227338" cy="3682538"/>
          </a:xfrm>
        </p:spPr>
        <p:txBody>
          <a:bodyPr>
            <a:normAutofit/>
          </a:bodyPr>
          <a:lstStyle/>
          <a:p>
            <a:endParaRPr lang="en-US" dirty="0" smtClean="0"/>
          </a:p>
          <a:p>
            <a:r>
              <a:rPr lang="en-US" b="1" dirty="0"/>
              <a:t>JMS template </a:t>
            </a:r>
            <a:r>
              <a:rPr lang="en-US" dirty="0"/>
              <a:t>classes that simplify the use of the JMS by handling the creation and release of resources, much like the JdbcTemplate does for JDBC</a:t>
            </a:r>
            <a:r>
              <a:rPr lang="en-US" dirty="0" smtClean="0"/>
              <a:t>.</a:t>
            </a:r>
          </a:p>
          <a:p>
            <a:r>
              <a:rPr lang="en-US" dirty="0" smtClean="0"/>
              <a:t>The design principle common to Spring template classes is to provide helper methods to perform common operations and for more sophisticated usage, delegate the essence of the processing task to user implemented </a:t>
            </a:r>
            <a:r>
              <a:rPr lang="en-US" b="1" dirty="0" smtClean="0"/>
              <a:t>callback interfaces</a:t>
            </a:r>
            <a:r>
              <a:rPr lang="en-US" dirty="0" smtClean="0"/>
              <a:t>.</a:t>
            </a:r>
          </a:p>
          <a:p>
            <a:r>
              <a:rPr lang="en-US" dirty="0"/>
              <a:t>The classes offer various convenience methods for the sending of messages, consuming a message synchronously, and exposing the JMS session and message producer to the user.</a:t>
            </a:r>
            <a:endParaRPr lang="en-US" dirty="0" smtClean="0"/>
          </a:p>
          <a:p>
            <a:r>
              <a:rPr lang="en-US" dirty="0" smtClean="0"/>
              <a:t>JMS </a:t>
            </a:r>
            <a:r>
              <a:rPr lang="en-US" dirty="0"/>
              <a:t>Exception class converts the checked JMSException hierarchy to a mirrored hierarchy of </a:t>
            </a:r>
            <a:r>
              <a:rPr lang="en-US" b="1" dirty="0"/>
              <a:t>unchecked exceptions</a:t>
            </a:r>
            <a:r>
              <a:rPr lang="en-US" dirty="0" smtClean="0"/>
              <a:t>.</a:t>
            </a:r>
          </a:p>
          <a:p>
            <a:r>
              <a:rPr lang="en-US" b="1" dirty="0"/>
              <a:t>MessageConverter</a:t>
            </a:r>
            <a:r>
              <a:rPr lang="en-US" dirty="0"/>
              <a:t> abstraction to convert between Java objects and JMS messages</a:t>
            </a:r>
            <a:r>
              <a:rPr lang="en-US" dirty="0" smtClean="0"/>
              <a:t>.</a:t>
            </a:r>
          </a:p>
          <a:p>
            <a:r>
              <a:rPr lang="en-US" dirty="0"/>
              <a:t>destination provides various strategies for managing JMS destinations, such as providing a service locator for </a:t>
            </a:r>
            <a:r>
              <a:rPr lang="en-US" b="1" dirty="0"/>
              <a:t>destinations stored in JNDI</a:t>
            </a:r>
            <a:r>
              <a:rPr lang="en-US" dirty="0" smtClean="0"/>
              <a:t>.</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dirty="0">
              <a:solidFill>
                <a:srgbClr val="617D78"/>
              </a:solidFill>
            </a:endParaRPr>
          </a:p>
        </p:txBody>
      </p:sp>
      <p:sp>
        <p:nvSpPr>
          <p:cNvPr id="7" name="Rectangle 6"/>
          <p:cNvSpPr/>
          <p:nvPr/>
        </p:nvSpPr>
        <p:spPr>
          <a:xfrm>
            <a:off x="2286000" y="1279089"/>
            <a:ext cx="4572000" cy="369332"/>
          </a:xfrm>
          <a:prstGeom prst="rect">
            <a:avLst/>
          </a:prstGeom>
        </p:spPr>
        <p:txBody>
          <a:bodyPr>
            <a:spAutoFit/>
          </a:bodyPr>
          <a:lstStyle/>
          <a:p>
            <a:endParaRPr lang="en-US" dirty="0"/>
          </a:p>
        </p:txBody>
      </p:sp>
      <p:sp>
        <p:nvSpPr>
          <p:cNvPr id="10" name="Rectangle 3"/>
          <p:cNvSpPr>
            <a:spLocks noChangeArrowheads="1"/>
          </p:cNvSpPr>
          <p:nvPr/>
        </p:nvSpPr>
        <p:spPr bwMode="auto">
          <a:xfrm>
            <a:off x="0" y="-184666"/>
            <a:ext cx="31290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8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123274" y="556953"/>
            <a:ext cx="2895864" cy="4015047"/>
          </a:xfrm>
          <a:prstGeom prst="rect">
            <a:avLst/>
          </a:prstGeom>
        </p:spPr>
      </p:pic>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dirty="0">
              <a:solidFill>
                <a:srgbClr val="617D78"/>
              </a:solidFill>
            </a:endParaRPr>
          </a:p>
        </p:txBody>
      </p:sp>
      <p:cxnSp>
        <p:nvCxnSpPr>
          <p:cNvPr id="9" name="Straight Connector 8"/>
          <p:cNvCxnSpPr/>
          <p:nvPr/>
        </p:nvCxnSpPr>
        <p:spPr>
          <a:xfrm>
            <a:off x="4239491" y="1425634"/>
            <a:ext cx="781396" cy="12053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39491" y="1201189"/>
            <a:ext cx="839585" cy="3657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664758" y="2169622"/>
            <a:ext cx="14546" cy="94765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39491" y="2119746"/>
            <a:ext cx="781396" cy="114715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073236" y="2119746"/>
            <a:ext cx="1005840" cy="187867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1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 Template</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dirty="0">
              <a:solidFill>
                <a:srgbClr val="617D78"/>
              </a:solidFill>
            </a:endParaRPr>
          </a:p>
        </p:txBody>
      </p:sp>
      <p:sp>
        <p:nvSpPr>
          <p:cNvPr id="9" name="Content Placeholder 8"/>
          <p:cNvSpPr>
            <a:spLocks noGrp="1"/>
          </p:cNvSpPr>
          <p:nvPr>
            <p:ph idx="1"/>
          </p:nvPr>
        </p:nvSpPr>
        <p:spPr>
          <a:xfrm>
            <a:off x="457200" y="847899"/>
            <a:ext cx="8227338" cy="3724102"/>
          </a:xfrm>
        </p:spPr>
        <p:txBody>
          <a:bodyPr>
            <a:normAutofit fontScale="85000" lnSpcReduction="20000"/>
          </a:bodyPr>
          <a:lstStyle/>
          <a:p>
            <a:pPr marL="0" indent="0">
              <a:buNone/>
            </a:pPr>
            <a:r>
              <a:rPr lang="en-US" dirty="0" smtClean="0"/>
              <a:t>Sends and receive the message synchronously .</a:t>
            </a:r>
          </a:p>
          <a:p>
            <a:pPr marL="0" indent="0">
              <a:buNone/>
            </a:pPr>
            <a:endParaRPr lang="en-US" dirty="0" smtClean="0"/>
          </a:p>
          <a:p>
            <a:pPr marL="0" indent="0">
              <a:buNone/>
            </a:pPr>
            <a:r>
              <a:rPr lang="en-US" b="1" dirty="0"/>
              <a:t>browse</a:t>
            </a:r>
            <a:r>
              <a:rPr lang="en-US" b="1" dirty="0" smtClean="0"/>
              <a:t>()</a:t>
            </a:r>
          </a:p>
          <a:p>
            <a:pPr marL="0" indent="0">
              <a:buNone/>
            </a:pPr>
            <a:r>
              <a:rPr lang="en-US" dirty="0" smtClean="0"/>
              <a:t> Browse messages in a queue</a:t>
            </a:r>
          </a:p>
          <a:p>
            <a:pPr marL="0" indent="0">
              <a:buNone/>
            </a:pPr>
            <a:r>
              <a:rPr lang="en-US" b="1" dirty="0" smtClean="0"/>
              <a:t>convertAndSend</a:t>
            </a:r>
            <a:r>
              <a:rPr lang="en-US" b="1" dirty="0"/>
              <a:t>()</a:t>
            </a:r>
          </a:p>
          <a:p>
            <a:pPr marL="0" indent="0">
              <a:buNone/>
            </a:pPr>
            <a:r>
              <a:rPr lang="en-US" dirty="0" smtClean="0"/>
              <a:t>Send </a:t>
            </a:r>
            <a:r>
              <a:rPr lang="en-US" dirty="0"/>
              <a:t>messages </a:t>
            </a:r>
            <a:r>
              <a:rPr lang="en-US" dirty="0" smtClean="0"/>
              <a:t>synchronously, Convert </a:t>
            </a:r>
            <a:r>
              <a:rPr lang="en-US" dirty="0"/>
              <a:t>a Java object to a JMS message</a:t>
            </a:r>
          </a:p>
          <a:p>
            <a:pPr marL="0" indent="0">
              <a:buNone/>
            </a:pPr>
            <a:r>
              <a:rPr lang="en-US" b="1" dirty="0" smtClean="0"/>
              <a:t>execute</a:t>
            </a:r>
            <a:r>
              <a:rPr lang="en-US" b="1" dirty="0"/>
              <a:t>()</a:t>
            </a:r>
          </a:p>
          <a:p>
            <a:pPr marL="0" indent="0">
              <a:buNone/>
            </a:pPr>
            <a:r>
              <a:rPr lang="en-US" dirty="0" smtClean="0"/>
              <a:t>Provides </a:t>
            </a:r>
            <a:r>
              <a:rPr lang="en-US" dirty="0"/>
              <a:t>access to callbacks for more complex scenarios</a:t>
            </a:r>
          </a:p>
          <a:p>
            <a:pPr marL="0" indent="0">
              <a:buNone/>
            </a:pPr>
            <a:r>
              <a:rPr lang="en-US" b="1" dirty="0" smtClean="0"/>
              <a:t>receive</a:t>
            </a:r>
            <a:r>
              <a:rPr lang="en-US" b="1" dirty="0"/>
              <a:t>() and receiveAndConvert()</a:t>
            </a:r>
          </a:p>
          <a:p>
            <a:pPr marL="0" indent="0">
              <a:buNone/>
            </a:pPr>
            <a:r>
              <a:rPr lang="en-US" dirty="0" smtClean="0"/>
              <a:t>Receive </a:t>
            </a:r>
            <a:r>
              <a:rPr lang="en-US" dirty="0"/>
              <a:t>messages synchronously</a:t>
            </a:r>
          </a:p>
          <a:p>
            <a:pPr marL="0" indent="0">
              <a:buNone/>
            </a:pPr>
            <a:r>
              <a:rPr lang="en-US" b="1" dirty="0" smtClean="0"/>
              <a:t>receiveSelected</a:t>
            </a:r>
            <a:r>
              <a:rPr lang="en-US" b="1" dirty="0"/>
              <a:t>() and receiveSelectedAndConvert()</a:t>
            </a:r>
          </a:p>
          <a:p>
            <a:pPr marL="0" indent="0">
              <a:buNone/>
            </a:pPr>
            <a:r>
              <a:rPr lang="en-US" dirty="0" smtClean="0"/>
              <a:t>Receive </a:t>
            </a:r>
            <a:r>
              <a:rPr lang="en-US" dirty="0"/>
              <a:t>filtered messages </a:t>
            </a:r>
            <a:r>
              <a:rPr lang="en-US" dirty="0" smtClean="0"/>
              <a:t>synchronously, </a:t>
            </a:r>
            <a:r>
              <a:rPr lang="en-US" dirty="0"/>
              <a:t>Makes use of a JMS selector expression</a:t>
            </a:r>
          </a:p>
          <a:p>
            <a:pPr marL="0" indent="0">
              <a:buNone/>
            </a:pPr>
            <a:r>
              <a:rPr lang="en-US" dirty="0" smtClean="0"/>
              <a:t> </a:t>
            </a:r>
            <a:r>
              <a:rPr lang="en-US" b="1" dirty="0"/>
              <a:t>send()</a:t>
            </a:r>
          </a:p>
          <a:p>
            <a:pPr marL="0" indent="0">
              <a:buNone/>
            </a:pPr>
            <a:r>
              <a:rPr lang="en-US" dirty="0" smtClean="0"/>
              <a:t>Send </a:t>
            </a:r>
            <a:r>
              <a:rPr lang="en-US" dirty="0"/>
              <a:t>a message synchronously using a </a:t>
            </a:r>
            <a:r>
              <a:rPr lang="en-US" dirty="0" smtClean="0"/>
              <a:t>Message Creator</a:t>
            </a:r>
          </a:p>
          <a:p>
            <a:pPr marL="0" indent="0">
              <a:buNone/>
            </a:pPr>
            <a:r>
              <a:rPr lang="en-US" dirty="0" smtClean="0"/>
              <a:t>Ex: </a:t>
            </a:r>
            <a:r>
              <a:rPr lang="en-US" b="1" i="1" u="sng" dirty="0" smtClean="0"/>
              <a:t>jmsTemplate.send(destination</a:t>
            </a:r>
            <a:r>
              <a:rPr lang="en-US" b="1" i="1" u="sng" dirty="0"/>
              <a:t>, new MessageCreator()</a:t>
            </a:r>
            <a:endParaRPr lang="en-US" b="1" i="1" u="sng" dirty="0" smtClean="0"/>
          </a:p>
          <a:p>
            <a:pPr marL="0" indent="0">
              <a:buNone/>
            </a:pPr>
            <a:r>
              <a:rPr lang="en-US" dirty="0" smtClean="0"/>
              <a:t> </a:t>
            </a:r>
            <a:endParaRPr lang="en-US" dirty="0"/>
          </a:p>
        </p:txBody>
      </p:sp>
      <p:sp>
        <p:nvSpPr>
          <p:cNvPr id="10" name="Rectangle 9"/>
          <p:cNvSpPr/>
          <p:nvPr/>
        </p:nvSpPr>
        <p:spPr>
          <a:xfrm>
            <a:off x="457081" y="1029431"/>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75003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Based Config</a:t>
            </a:r>
            <a:endParaRPr lang="en-US" dirty="0"/>
          </a:p>
        </p:txBody>
      </p:sp>
      <p:sp>
        <p:nvSpPr>
          <p:cNvPr id="5" name="Content Placeholder 4"/>
          <p:cNvSpPr>
            <a:spLocks noGrp="1"/>
          </p:cNvSpPr>
          <p:nvPr>
            <p:ph idx="1"/>
          </p:nvPr>
        </p:nvSpPr>
        <p:spPr>
          <a:xfrm>
            <a:off x="349135" y="893411"/>
            <a:ext cx="8227338" cy="3595462"/>
          </a:xfrm>
        </p:spPr>
        <p:txBody>
          <a:bodyPr>
            <a:normAutofit fontScale="92500" lnSpcReduction="10000"/>
          </a:bodyPr>
          <a:lstStyle/>
          <a:p>
            <a:pPr marL="0" indent="0">
              <a:buNone/>
            </a:pPr>
            <a:r>
              <a:rPr lang="en-US" dirty="0"/>
              <a:t>@Configuration</a:t>
            </a:r>
          </a:p>
          <a:p>
            <a:pPr marL="0" indent="0">
              <a:buNone/>
            </a:pPr>
            <a:r>
              <a:rPr lang="en-US" dirty="0"/>
              <a:t>@EnableJms</a:t>
            </a:r>
          </a:p>
          <a:p>
            <a:pPr marL="0" indent="0">
              <a:buNone/>
            </a:pPr>
            <a:r>
              <a:rPr lang="en-US" dirty="0"/>
              <a:t>public class AppConfig {</a:t>
            </a:r>
          </a:p>
          <a:p>
            <a:pPr marL="0" indent="0">
              <a:buNone/>
            </a:pPr>
            <a:endParaRPr lang="en-US" dirty="0"/>
          </a:p>
          <a:p>
            <a:pPr marL="0" indent="0">
              <a:buNone/>
            </a:pPr>
            <a:r>
              <a:rPr lang="en-US" dirty="0"/>
              <a:t>    @Bean</a:t>
            </a:r>
          </a:p>
          <a:p>
            <a:pPr marL="0" indent="0">
              <a:buNone/>
            </a:pPr>
            <a:r>
              <a:rPr lang="en-US" dirty="0"/>
              <a:t>    public DefaultJmsListenerContainerFactory jmsListenerContainerFactory() {</a:t>
            </a:r>
          </a:p>
          <a:p>
            <a:pPr marL="0" indent="0">
              <a:buNone/>
            </a:pPr>
            <a:r>
              <a:rPr lang="en-US" dirty="0"/>
              <a:t>        DefaultJmsListenerContainerFactory factory =</a:t>
            </a:r>
          </a:p>
          <a:p>
            <a:pPr marL="0" indent="0">
              <a:buNone/>
            </a:pPr>
            <a:r>
              <a:rPr lang="en-US" dirty="0"/>
              <a:t>                new DefaultJmsListenerContainerFactory();</a:t>
            </a:r>
          </a:p>
          <a:p>
            <a:pPr marL="0" indent="0">
              <a:buNone/>
            </a:pPr>
            <a:r>
              <a:rPr lang="en-US" dirty="0"/>
              <a:t>        factory.setConnectionFactory(connectionFactory());</a:t>
            </a:r>
          </a:p>
          <a:p>
            <a:pPr marL="0" indent="0">
              <a:buNone/>
            </a:pPr>
            <a:r>
              <a:rPr lang="en-US" dirty="0"/>
              <a:t>        factory.setDestinationResolver(destinationResolver());</a:t>
            </a:r>
          </a:p>
          <a:p>
            <a:pPr marL="0" indent="0">
              <a:buNone/>
            </a:pPr>
            <a:r>
              <a:rPr lang="en-US" dirty="0"/>
              <a:t>        factory.setConcurrency("3-10");</a:t>
            </a:r>
          </a:p>
          <a:p>
            <a:pPr marL="0" indent="0">
              <a:buNone/>
            </a:pPr>
            <a:r>
              <a:rPr lang="en-US" dirty="0"/>
              <a:t>        return factory;</a:t>
            </a:r>
          </a:p>
          <a:p>
            <a:pPr marL="0" indent="0">
              <a:buNone/>
            </a:pPr>
            <a:r>
              <a:rPr lang="en-US" dirty="0"/>
              <a:t>    }</a:t>
            </a:r>
          </a:p>
          <a:p>
            <a:pPr marL="0" indent="0">
              <a:buNone/>
            </a:pPr>
            <a:r>
              <a:rPr lang="en-US" dirty="0"/>
              <a: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dirty="0">
              <a:solidFill>
                <a:srgbClr val="617D78"/>
              </a:solidFill>
            </a:endParaRPr>
          </a:p>
        </p:txBody>
      </p:sp>
    </p:spTree>
    <p:extLst>
      <p:ext uri="{BB962C8B-B14F-4D97-AF65-F5344CB8AC3E}">
        <p14:creationId xmlns:p14="http://schemas.microsoft.com/office/powerpoint/2010/main" val="40721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Listener</a:t>
            </a:r>
            <a:endParaRPr lang="en-US" dirty="0"/>
          </a:p>
        </p:txBody>
      </p:sp>
      <p:sp>
        <p:nvSpPr>
          <p:cNvPr id="5" name="Content Placeholder 4"/>
          <p:cNvSpPr>
            <a:spLocks noGrp="1"/>
          </p:cNvSpPr>
          <p:nvPr>
            <p:ph idx="1"/>
          </p:nvPr>
        </p:nvSpPr>
        <p:spPr>
          <a:xfrm>
            <a:off x="457200" y="839585"/>
            <a:ext cx="8227338" cy="3732415"/>
          </a:xfrm>
        </p:spPr>
        <p:txBody>
          <a:bodyPr>
            <a:normAutofit/>
          </a:bodyPr>
          <a:lstStyle/>
          <a:p>
            <a:pPr marL="0" indent="0">
              <a:buNone/>
            </a:pPr>
            <a:r>
              <a:rPr lang="en-US" sz="1500" dirty="0"/>
              <a:t>A message listener container is used to receive messages from a JMS message queue and drive the MessageListener that is injected into it. The listener container is responsible for all threading of message reception and dispatches into the listener for </a:t>
            </a:r>
            <a:r>
              <a:rPr lang="en-US" sz="1500" dirty="0" smtClean="0"/>
              <a:t>processing</a:t>
            </a:r>
          </a:p>
          <a:p>
            <a:pPr marL="0" indent="0">
              <a:buNone/>
            </a:pPr>
            <a:r>
              <a:rPr lang="en-US" b="1" u="sng" dirty="0" smtClean="0"/>
              <a:t>XML configuration</a:t>
            </a:r>
            <a:endParaRPr lang="en-US" b="1" u="sng" dirty="0"/>
          </a:p>
          <a:p>
            <a:pPr marL="0" indent="0">
              <a:buNone/>
            </a:pPr>
            <a:r>
              <a:rPr lang="en-US" dirty="0" smtClean="0"/>
              <a:t>&lt;</a:t>
            </a:r>
            <a:r>
              <a:rPr lang="en-US" dirty="0"/>
              <a:t>bean id="messageListener" class="jmsexample.ExampleListener" /&gt;</a:t>
            </a:r>
          </a:p>
          <a:p>
            <a:pPr marL="0" indent="0">
              <a:buNone/>
            </a:pPr>
            <a:r>
              <a:rPr lang="en-US" dirty="0" smtClean="0"/>
              <a:t>&lt;!-- </a:t>
            </a:r>
            <a:r>
              <a:rPr lang="en-US" dirty="0"/>
              <a:t>and this is the message listener container --&gt;</a:t>
            </a:r>
          </a:p>
          <a:p>
            <a:pPr marL="0" indent="0">
              <a:buNone/>
            </a:pPr>
            <a:r>
              <a:rPr lang="en-US" dirty="0"/>
              <a:t>&lt;bean id="jmsContainer" class="org.springframework.jms.listener.DefaultMessageListenerContainer"&gt;</a:t>
            </a:r>
          </a:p>
          <a:p>
            <a:pPr marL="0" indent="0">
              <a:buNone/>
            </a:pPr>
            <a:r>
              <a:rPr lang="en-US" dirty="0"/>
              <a:t>    &lt;property name="connectionFactory" ref="connectionFactory"/&gt;</a:t>
            </a:r>
          </a:p>
          <a:p>
            <a:pPr marL="0" indent="0">
              <a:buNone/>
            </a:pPr>
            <a:r>
              <a:rPr lang="en-US" dirty="0"/>
              <a:t>    &lt;property name="destination" ref="destination"/&gt;</a:t>
            </a:r>
          </a:p>
          <a:p>
            <a:pPr marL="0" indent="0">
              <a:buNone/>
            </a:pPr>
            <a:r>
              <a:rPr lang="en-US" dirty="0"/>
              <a:t>    &lt;property name="messageListener" ref="messageListener" </a:t>
            </a:r>
            <a:r>
              <a:rPr lang="en-US" dirty="0" smtClean="0"/>
              <a:t>/&gt;</a:t>
            </a:r>
          </a:p>
          <a:p>
            <a:pPr marL="0" indent="0">
              <a:buNone/>
            </a:pPr>
            <a:r>
              <a:rPr lang="en-US" dirty="0"/>
              <a:t>    &lt;property name="sessionTransacted" value="true"/&gt;</a:t>
            </a:r>
          </a:p>
          <a:p>
            <a:pPr marL="0" indent="0">
              <a:buNone/>
            </a:pPr>
            <a:r>
              <a:rPr lang="en-US" dirty="0" smtClean="0"/>
              <a:t>&lt;/bean</a:t>
            </a:r>
            <a:r>
              <a:rPr lang="en-US" dirty="0"/>
              <a:t>&gt;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dirty="0">
              <a:solidFill>
                <a:srgbClr val="617D78"/>
              </a:solidFill>
            </a:endParaRPr>
          </a:p>
        </p:txBody>
      </p:sp>
    </p:spTree>
    <p:extLst>
      <p:ext uri="{BB962C8B-B14F-4D97-AF65-F5344CB8AC3E}">
        <p14:creationId xmlns:p14="http://schemas.microsoft.com/office/powerpoint/2010/main" val="38083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Factory</a:t>
            </a:r>
            <a:endParaRPr lang="en-US" dirty="0"/>
          </a:p>
        </p:txBody>
      </p:sp>
      <p:sp>
        <p:nvSpPr>
          <p:cNvPr id="3" name="Text Placeholder 2"/>
          <p:cNvSpPr>
            <a:spLocks noGrp="1"/>
          </p:cNvSpPr>
          <p:nvPr>
            <p:ph type="body" sz="quarter" idx="13"/>
          </p:nvPr>
        </p:nvSpPr>
        <p:spPr>
          <a:xfrm>
            <a:off x="457081" y="731674"/>
            <a:ext cx="8337784" cy="285750"/>
          </a:xfrm>
        </p:spPr>
        <p:txBody>
          <a:bodyPr/>
          <a:lstStyle/>
          <a:p>
            <a:r>
              <a:rPr lang="en-US" sz="1400" dirty="0"/>
              <a:t>The ConnectionFactory is part of the JMS specification and serves as the entry point for working with JMS</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dirty="0">
              <a:solidFill>
                <a:srgbClr val="617D78"/>
              </a:solidFill>
            </a:endParaRPr>
          </a:p>
        </p:txBody>
      </p:sp>
      <p:sp>
        <p:nvSpPr>
          <p:cNvPr id="10" name="Content Placeholder 9"/>
          <p:cNvSpPr>
            <a:spLocks noGrp="1"/>
          </p:cNvSpPr>
          <p:nvPr>
            <p:ph idx="1"/>
          </p:nvPr>
        </p:nvSpPr>
        <p:spPr>
          <a:xfrm>
            <a:off x="457200" y="1138845"/>
            <a:ext cx="8227338" cy="3433156"/>
          </a:xfrm>
        </p:spPr>
        <p:txBody>
          <a:bodyPr/>
          <a:lstStyle/>
          <a:p>
            <a:pPr marL="0" indent="0">
              <a:buNone/>
            </a:pPr>
            <a:endParaRPr lang="en-US" u="sng" dirty="0"/>
          </a:p>
          <a:p>
            <a:pPr marL="0" indent="0">
              <a:buNone/>
            </a:pPr>
            <a:r>
              <a:rPr lang="en-US" u="sng" dirty="0"/>
              <a:t>ConnectionFactory-&gt;Connection-&gt;Session-&gt;MessageProducer-&gt;</a:t>
            </a:r>
            <a:r>
              <a:rPr lang="en-US" u="sng" dirty="0" smtClean="0"/>
              <a:t>send</a:t>
            </a:r>
          </a:p>
          <a:p>
            <a:pPr marL="0" indent="0">
              <a:buNone/>
            </a:pPr>
            <a:endParaRPr lang="en-US" dirty="0"/>
          </a:p>
          <a:p>
            <a:pPr marL="0" indent="0">
              <a:buNone/>
            </a:pPr>
            <a:r>
              <a:rPr lang="en-US" dirty="0"/>
              <a:t>Spring </a:t>
            </a:r>
            <a:r>
              <a:rPr lang="en-US" dirty="0" smtClean="0"/>
              <a:t>provides </a:t>
            </a:r>
            <a:r>
              <a:rPr lang="en-US" dirty="0"/>
              <a:t>an implementation of the ConnectionFactory interface, </a:t>
            </a:r>
            <a:endParaRPr lang="en-US" dirty="0" smtClean="0"/>
          </a:p>
          <a:p>
            <a:pPr marL="0" indent="0">
              <a:buNone/>
            </a:pPr>
            <a:r>
              <a:rPr lang="en-US" b="1" u="sng" dirty="0" smtClean="0"/>
              <a:t>SingleConnectionFactory</a:t>
            </a:r>
          </a:p>
          <a:p>
            <a:pPr marL="0" indent="0">
              <a:buNone/>
            </a:pPr>
            <a:r>
              <a:rPr lang="en-US" b="1" u="sng" dirty="0" smtClean="0"/>
              <a:t> </a:t>
            </a:r>
            <a:r>
              <a:rPr lang="en-US" dirty="0"/>
              <a:t>This is useful for testing and standalone environments so that the same connection can be used for multiple JmsTemplate calls that may span any number of transactions</a:t>
            </a:r>
            <a:r>
              <a:rPr lang="en-US" dirty="0" smtClean="0"/>
              <a:t>.</a:t>
            </a:r>
          </a:p>
          <a:p>
            <a:pPr marL="0" indent="0">
              <a:buNone/>
            </a:pPr>
            <a:r>
              <a:rPr lang="en-US" b="1" u="sng" dirty="0" smtClean="0"/>
              <a:t>CachingConnectionFactory</a:t>
            </a:r>
          </a:p>
          <a:p>
            <a:pPr marL="0" indent="0">
              <a:buNone/>
            </a:pPr>
            <a:r>
              <a:rPr lang="en-US" dirty="0"/>
              <a:t>The CachingConnectionFactory extends the functionality of SingleConnectionFactory and adds the caching of Sessions, MessageProducers, and MessageConsumers. The initial cache size is set to 1,</a:t>
            </a:r>
          </a:p>
          <a:p>
            <a:pPr marL="0" indent="0">
              <a:buNone/>
            </a:pPr>
            <a:endParaRPr lang="en-US" b="1" u="sng" dirty="0"/>
          </a:p>
        </p:txBody>
      </p:sp>
    </p:spTree>
    <p:extLst>
      <p:ext uri="{BB962C8B-B14F-4D97-AF65-F5344CB8AC3E}">
        <p14:creationId xmlns:p14="http://schemas.microsoft.com/office/powerpoint/2010/main" val="10999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20915</TotalTime>
  <Words>844</Words>
  <Application>Microsoft Office PowerPoint</Application>
  <PresentationFormat>On-screen Show (16:9)</PresentationFormat>
  <Paragraphs>134</Paragraphs>
  <Slides>13</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andale mono</vt:lpstr>
      <vt:lpstr>Arial</vt:lpstr>
      <vt:lpstr>Calibri</vt:lpstr>
      <vt:lpstr>Helvetica</vt:lpstr>
      <vt:lpstr>HP Simplified</vt:lpstr>
      <vt:lpstr>Lucida Grande</vt:lpstr>
      <vt:lpstr>Tahoma</vt:lpstr>
      <vt:lpstr>Times New Roman</vt:lpstr>
      <vt:lpstr>AA TeamOne-PowerPoint TEMPLATE</vt:lpstr>
      <vt:lpstr>HPE_Standard_Arial_16x9_v2</vt:lpstr>
      <vt:lpstr>1_HPE_Standard_Arial_16x9_v2</vt:lpstr>
      <vt:lpstr>2_HPE_Standard_Arial_16x9_v2</vt:lpstr>
      <vt:lpstr>Spring JMS</vt:lpstr>
      <vt:lpstr>Agenda</vt:lpstr>
      <vt:lpstr>Overview</vt:lpstr>
      <vt:lpstr>Spring JMS features :</vt:lpstr>
      <vt:lpstr>PowerPoint Presentation</vt:lpstr>
      <vt:lpstr>JMS Template</vt:lpstr>
      <vt:lpstr>Annotation Based Config</vt:lpstr>
      <vt:lpstr>Message Listener</vt:lpstr>
      <vt:lpstr>Connection Factory</vt:lpstr>
      <vt:lpstr>PowerPoint Presentation</vt:lpstr>
      <vt:lpstr>Convert and send</vt:lpstr>
      <vt:lpstr>Important methods</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R, Upendra (SVC INFO DEVELOPER)</cp:lastModifiedBy>
  <cp:revision>1376</cp:revision>
  <cp:lastPrinted>2012-04-13T15:38:33Z</cp:lastPrinted>
  <dcterms:created xsi:type="dcterms:W3CDTF">2014-05-04T17:02:18Z</dcterms:created>
  <dcterms:modified xsi:type="dcterms:W3CDTF">2016-11-24T13:51:01Z</dcterms:modified>
</cp:coreProperties>
</file>