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841" r:id="rId2"/>
    <p:sldMasterId id="2147483877" r:id="rId3"/>
    <p:sldMasterId id="2147483908" r:id="rId4"/>
  </p:sldMasterIdLst>
  <p:notesMasterIdLst>
    <p:notesMasterId r:id="rId49"/>
  </p:notesMasterIdLst>
  <p:handoutMasterIdLst>
    <p:handoutMasterId r:id="rId50"/>
  </p:handoutMasterIdLst>
  <p:sldIdLst>
    <p:sldId id="768" r:id="rId5"/>
    <p:sldId id="824" r:id="rId6"/>
    <p:sldId id="835" r:id="rId7"/>
    <p:sldId id="837" r:id="rId8"/>
    <p:sldId id="839" r:id="rId9"/>
    <p:sldId id="838" r:id="rId10"/>
    <p:sldId id="840" r:id="rId11"/>
    <p:sldId id="841" r:id="rId12"/>
    <p:sldId id="842" r:id="rId13"/>
    <p:sldId id="844" r:id="rId14"/>
    <p:sldId id="845" r:id="rId15"/>
    <p:sldId id="847" r:id="rId16"/>
    <p:sldId id="860" r:id="rId17"/>
    <p:sldId id="871" r:id="rId18"/>
    <p:sldId id="862" r:id="rId19"/>
    <p:sldId id="864" r:id="rId20"/>
    <p:sldId id="861" r:id="rId21"/>
    <p:sldId id="863" r:id="rId22"/>
    <p:sldId id="876" r:id="rId23"/>
    <p:sldId id="865" r:id="rId24"/>
    <p:sldId id="875" r:id="rId25"/>
    <p:sldId id="867" r:id="rId26"/>
    <p:sldId id="877" r:id="rId27"/>
    <p:sldId id="872" r:id="rId28"/>
    <p:sldId id="868" r:id="rId29"/>
    <p:sldId id="873" r:id="rId30"/>
    <p:sldId id="866" r:id="rId31"/>
    <p:sldId id="843" r:id="rId32"/>
    <p:sldId id="848" r:id="rId33"/>
    <p:sldId id="850" r:id="rId34"/>
    <p:sldId id="851" r:id="rId35"/>
    <p:sldId id="849" r:id="rId36"/>
    <p:sldId id="874" r:id="rId37"/>
    <p:sldId id="853" r:id="rId38"/>
    <p:sldId id="852" r:id="rId39"/>
    <p:sldId id="854" r:id="rId40"/>
    <p:sldId id="856" r:id="rId41"/>
    <p:sldId id="870" r:id="rId42"/>
    <p:sldId id="857" r:id="rId43"/>
    <p:sldId id="855" r:id="rId44"/>
    <p:sldId id="858" r:id="rId45"/>
    <p:sldId id="859" r:id="rId46"/>
    <p:sldId id="836" r:id="rId47"/>
    <p:sldId id="829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384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C8438"/>
    <a:srgbClr val="0096D6"/>
    <a:srgbClr val="E5E8E8"/>
    <a:srgbClr val="CBCBCB"/>
    <a:srgbClr val="B9B8BB"/>
    <a:srgbClr val="E7E7E7"/>
    <a:srgbClr val="B9B9BB"/>
    <a:srgbClr val="000000"/>
    <a:srgbClr val="82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0652" autoAdjust="0"/>
  </p:normalViewPr>
  <p:slideViewPr>
    <p:cSldViewPr snapToGrid="0">
      <p:cViewPr varScale="1">
        <p:scale>
          <a:sx n="83" d="100"/>
          <a:sy n="83" d="100"/>
        </p:scale>
        <p:origin x="1387" y="67"/>
      </p:cViewPr>
      <p:guideLst>
        <p:guide orient="horz" pos="3083"/>
        <p:guide orient="horz" pos="743"/>
        <p:guide orient="horz" pos="893"/>
        <p:guide orient="horz" pos="384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3696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11/30/2016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11/30/2016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057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3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1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12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96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5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9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34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20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7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17851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03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23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47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51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38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1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43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60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75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Advice:</a:t>
            </a:r>
          </a:p>
          <a:p>
            <a:r>
              <a:rPr lang="en-US" dirty="0"/>
              <a:t>	</a:t>
            </a:r>
            <a:r>
              <a:rPr lang="en-US" dirty="0" smtClean="0"/>
              <a:t>A</a:t>
            </a:r>
            <a:r>
              <a:rPr lang="en-US" baseline="0" dirty="0" smtClean="0"/>
              <a:t> system should make security check before allowing any user to access the resources.</a:t>
            </a:r>
          </a:p>
          <a:p>
            <a:r>
              <a:rPr lang="en-US" baseline="0" dirty="0" smtClean="0"/>
              <a:t>In such a case, we can have a before advice that contains code which implements the user authentication logic.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Advice: </a:t>
            </a:r>
          </a:p>
          <a:p>
            <a:r>
              <a:rPr lang="en-US" baseline="0" dirty="0" smtClean="0"/>
              <a:t>	It is common in application to delete the session data and the various information pertaining to a user, after he has logged out from the application.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Note 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afterReturning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() will be method that will be called once the method returns normal execution. If some exception happens in the method execution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afterReturning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() method will never be called.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HP Simplified"/>
              <a:ea typeface="+mn-ea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</a:rPr>
              <a:t>Points to remember: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HP Simplified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</a:rPr>
              <a:t>Before advice can stop the execution of a join point only by throwing exception.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</a:rPr>
              <a:t>After advice can ‘t change the return value from the join point.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</a:rPr>
              <a:t>Aspect can not be the target of another aspect.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</a:rPr>
              <a:t>Around advice is very powerful 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</a:rPr>
              <a:t>it can change the return value.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</a:rPr>
              <a:t>It can change the arguments that needs to be passed to the method.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</a:rPr>
              <a:t>It can control the method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6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3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0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94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Understanding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Expressions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Let's try the understand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expressions by the examples given below: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("execution(public * 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public methods.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("execution(public Operation.*(..))")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public methods of Operation class.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("execution(* Operation.*(..))")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methods of Operation class.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("execution(public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Employee.set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public setter methods of Employee class.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 Operation.*(..))")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methods of Operation class that returns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10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Understanding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Expressions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Let's try the understand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expressions by the examples given below: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("execution(public * 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public methods.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("execution(public Operation.*(..))")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public methods of Operation class.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("execution(* Operation.*(..))")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methods of Operation class.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("execution(public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Employee.set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public setter methods of Employee class.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("execution(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 Operation.*(..))")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It will be applied on all the methods of Operation class that returns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80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08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13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27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69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98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66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959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8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Lightweight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:-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Spring framework is lightweight in its size and overhead.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The entire Spring Framework can be spread in a single JAR file that weighs in at just over 2.5MB.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And the processing overhead required by Spring is minor.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Loose Coupling: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—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Spring enables loose coupling through a method known as dependency injection (DI).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Here when DI happens the spring objects are passively given their dependencies as an alternative of creating or looking for dependent objects for themselves.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Aspect-oriented: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—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This enables consistent development by separating application business logic from the supporting system services (such as auditing and transaction management).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Spring Container: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—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It contains and manages the lifecycle and configuration of application objects.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In Spring framework , you can state how each of your application objects should be produced,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how they should be configured, and how they should be coupled with each other.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Framework 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—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Spring allows to configure and compose complex applications from simpler components.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Here application objects are composed declaratively, typically through XML file.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Spring also provides good infrastructure functionality (transaction management, persistence framework integration, etc.), leaving the development of application logic to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9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7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000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4971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85072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1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6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3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9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1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9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5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4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4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2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4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9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3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2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26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1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2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0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0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74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16244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5706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9386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3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7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7676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676353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3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4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0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40" r:id="rId6"/>
    <p:sldLayoutId id="2147483837" r:id="rId7"/>
    <p:sldLayoutId id="2147483818" r:id="rId8"/>
    <p:sldLayoutId id="2147483809" r:id="rId9"/>
    <p:sldLayoutId id="2147483839" r:id="rId10"/>
    <p:sldLayoutId id="2147483823" r:id="rId11"/>
    <p:sldLayoutId id="2147483824" r:id="rId12"/>
    <p:sldLayoutId id="214748382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4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3" r:id="rId22"/>
    <p:sldLayoutId id="2147483864" r:id="rId23"/>
    <p:sldLayoutId id="2147483865" r:id="rId24"/>
    <p:sldLayoutId id="2147483866" r:id="rId25"/>
    <p:sldLayoutId id="2147483867" r:id="rId26"/>
    <p:sldLayoutId id="2147483868" r:id="rId27"/>
    <p:sldLayoutId id="2147483869" r:id="rId28"/>
    <p:sldLayoutId id="2147483870" r:id="rId29"/>
    <p:sldLayoutId id="2147483871" r:id="rId30"/>
    <p:sldLayoutId id="2147483873" r:id="rId31"/>
    <p:sldLayoutId id="2147483875" r:id="rId32"/>
    <p:sldLayoutId id="2147483876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or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0.xml"/><Relationship Id="rId5" Type="http://schemas.openxmlformats.org/officeDocument/2006/relationships/hyperlink" Target="http://www.javatpoint.com/spring-tutorial" TargetMode="External"/><Relationship Id="rId4" Type="http://schemas.openxmlformats.org/officeDocument/2006/relationships/hyperlink" Target="http://www.tutorialspoint.com/sprin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3198" y="3241963"/>
            <a:ext cx="8457605" cy="1100397"/>
          </a:xfrm>
        </p:spPr>
        <p:txBody>
          <a:bodyPr/>
          <a:lstStyle/>
          <a:p>
            <a:r>
              <a:rPr lang="en-US" dirty="0" smtClean="0"/>
              <a:t>Spring Framework</a:t>
            </a:r>
            <a:endParaRPr lang="en-US" sz="4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817" y="4546189"/>
            <a:ext cx="2853648" cy="254411"/>
          </a:xfrm>
        </p:spPr>
        <p:txBody>
          <a:bodyPr/>
          <a:lstStyle/>
          <a:p>
            <a:r>
              <a:rPr lang="en-US" b="1" dirty="0" smtClean="0"/>
              <a:t>Nov 22, 2016</a:t>
            </a:r>
          </a:p>
          <a:p>
            <a:endParaRPr lang="en-US" b="1" dirty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5731015" y="4546189"/>
            <a:ext cx="3069788" cy="25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Neha Varshney – Crew Pay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96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Web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Web layer consists of the spring-web, spring-</a:t>
            </a:r>
            <a:r>
              <a:rPr lang="en-US" sz="1400" dirty="0" err="1">
                <a:latin typeface="HP Simplified" panose="020B0604020204020204" pitchFamily="34" charset="0"/>
              </a:rPr>
              <a:t>webmvc</a:t>
            </a:r>
            <a:r>
              <a:rPr lang="en-US" sz="1400" dirty="0">
                <a:latin typeface="HP Simplified" panose="020B0604020204020204" pitchFamily="34" charset="0"/>
              </a:rPr>
              <a:t>, spring-</a:t>
            </a:r>
            <a:r>
              <a:rPr lang="en-US" sz="1400" dirty="0" err="1">
                <a:latin typeface="HP Simplified" panose="020B0604020204020204" pitchFamily="34" charset="0"/>
              </a:rPr>
              <a:t>websocket</a:t>
            </a:r>
            <a:r>
              <a:rPr lang="en-US" sz="1400" dirty="0">
                <a:latin typeface="HP Simplified" panose="020B0604020204020204" pitchFamily="34" charset="0"/>
              </a:rPr>
              <a:t>, and spring-</a:t>
            </a:r>
            <a:r>
              <a:rPr lang="en-US" sz="1400" dirty="0" err="1">
                <a:latin typeface="HP Simplified" panose="020B0604020204020204" pitchFamily="34" charset="0"/>
              </a:rPr>
              <a:t>webmvc</a:t>
            </a:r>
            <a:r>
              <a:rPr lang="en-US" sz="1400" dirty="0">
                <a:latin typeface="HP Simplified" panose="020B0604020204020204" pitchFamily="34" charset="0"/>
              </a:rPr>
              <a:t>-portlet modules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spring-web: </a:t>
            </a:r>
            <a:r>
              <a:rPr lang="en-US" sz="1400" dirty="0">
                <a:latin typeface="HP Simplified" panose="020B0604020204020204" pitchFamily="34" charset="0"/>
              </a:rPr>
              <a:t>module provides basic web-oriented integration features such as multipart file upload functionality and the initialization of the </a:t>
            </a:r>
            <a:r>
              <a:rPr lang="en-US" sz="1400" dirty="0" err="1">
                <a:latin typeface="HP Simplified" panose="020B0604020204020204" pitchFamily="34" charset="0"/>
              </a:rPr>
              <a:t>IoC</a:t>
            </a:r>
            <a:r>
              <a:rPr lang="en-US" sz="1400" dirty="0">
                <a:latin typeface="HP Simplified" panose="020B0604020204020204" pitchFamily="34" charset="0"/>
              </a:rPr>
              <a:t> container using Servlet listeners and a web-oriented application context. It also contains an HTTP client and the web-related parts of Spring’s remoting support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</a:t>
            </a:r>
            <a:r>
              <a:rPr lang="en-US" sz="1400" b="1" dirty="0" err="1" smtClean="0">
                <a:latin typeface="HP Simplified" panose="020B0604020204020204" pitchFamily="34" charset="0"/>
              </a:rPr>
              <a:t>webmvc</a:t>
            </a:r>
            <a:r>
              <a:rPr lang="en-US" sz="1400" b="1" dirty="0" smtClean="0">
                <a:latin typeface="HP Simplified" panose="020B0604020204020204" pitchFamily="34" charset="0"/>
              </a:rPr>
              <a:t>: </a:t>
            </a:r>
            <a:r>
              <a:rPr lang="en-US" sz="1400" dirty="0" smtClean="0">
                <a:latin typeface="HP Simplified" panose="020B0604020204020204" pitchFamily="34" charset="0"/>
              </a:rPr>
              <a:t>module </a:t>
            </a:r>
            <a:r>
              <a:rPr lang="en-US" sz="1400" dirty="0">
                <a:latin typeface="HP Simplified" panose="020B0604020204020204" pitchFamily="34" charset="0"/>
              </a:rPr>
              <a:t>(also known as the Web-Servlet module) contains Spring’s model-view-controller (MVC) and REST Web Services implementation for web applications. Spring’s MVC framework provides a clean separation between domain model code and web forms and integrates with all of the other features of the Spring Framework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</a:t>
            </a:r>
            <a:r>
              <a:rPr lang="en-US" sz="1400" b="1" dirty="0" err="1" smtClean="0">
                <a:latin typeface="HP Simplified" panose="020B0604020204020204" pitchFamily="34" charset="0"/>
              </a:rPr>
              <a:t>webmvc</a:t>
            </a:r>
            <a:r>
              <a:rPr lang="en-US" sz="1400" b="1" dirty="0" smtClean="0">
                <a:latin typeface="HP Simplified" panose="020B0604020204020204" pitchFamily="34" charset="0"/>
              </a:rPr>
              <a:t>-portlet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module (also known as the Web-Portlet module) provides the MVC implementation to be used in a Portlet environment and mirrors the functionality of the spring-</a:t>
            </a:r>
            <a:r>
              <a:rPr lang="en-US" sz="1400" dirty="0" err="1">
                <a:latin typeface="HP Simplified" panose="020B0604020204020204" pitchFamily="34" charset="0"/>
              </a:rPr>
              <a:t>webmvc</a:t>
            </a:r>
            <a:r>
              <a:rPr lang="en-US" sz="1400" dirty="0">
                <a:latin typeface="HP Simplified" panose="020B0604020204020204" pitchFamily="34" charset="0"/>
              </a:rPr>
              <a:t> module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10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Dependency Injection or Inversion of Control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A Java application — a loose term that runs the gamut from constrained, embedded applications to n-tier, server-side enterprise applications — typically consists of objects that collaborate to form the application proper. Thus the objects in an application have </a:t>
            </a:r>
            <a:r>
              <a:rPr lang="en-US" sz="1400" i="1" dirty="0">
                <a:latin typeface="HP Simplified" panose="020B0604020204020204" pitchFamily="34" charset="0"/>
              </a:rPr>
              <a:t>dependencies</a:t>
            </a:r>
            <a:r>
              <a:rPr lang="en-US" sz="1400" dirty="0">
                <a:latin typeface="HP Simplified" panose="020B0604020204020204" pitchFamily="34" charset="0"/>
              </a:rPr>
              <a:t> on each other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 </a:t>
            </a:r>
            <a:r>
              <a:rPr lang="en-US" sz="1400" dirty="0">
                <a:latin typeface="HP Simplified" panose="020B0604020204020204" pitchFamily="34" charset="0"/>
              </a:rPr>
              <a:t>Spring Framework Inversion of Control (</a:t>
            </a:r>
            <a:r>
              <a:rPr lang="en-US" sz="1400" dirty="0" err="1">
                <a:latin typeface="HP Simplified" panose="020B0604020204020204" pitchFamily="34" charset="0"/>
              </a:rPr>
              <a:t>IoC</a:t>
            </a:r>
            <a:r>
              <a:rPr lang="en-US" sz="1400" dirty="0">
                <a:latin typeface="HP Simplified" panose="020B0604020204020204" pitchFamily="34" charset="0"/>
              </a:rPr>
              <a:t>) component addresses this concern by providing a formalized means of composing disparate components into a fully working application ready for use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basic concept of the Inversion of Control pattern or dependency injection </a:t>
            </a:r>
            <a:r>
              <a:rPr lang="en-US" sz="1400" dirty="0" smtClean="0">
                <a:latin typeface="HP Simplified" panose="020B0604020204020204" pitchFamily="34" charset="0"/>
              </a:rPr>
              <a:t>is that you </a:t>
            </a:r>
            <a:r>
              <a:rPr lang="en-US" sz="1400" dirty="0">
                <a:latin typeface="HP Simplified" panose="020B0604020204020204" pitchFamily="34" charset="0"/>
              </a:rPr>
              <a:t>do not create your objects but describe how they should be created. </a:t>
            </a:r>
            <a:r>
              <a:rPr lang="en-US" sz="1400" dirty="0" smtClean="0">
                <a:latin typeface="HP Simplified" panose="020B0604020204020204" pitchFamily="34" charset="0"/>
              </a:rPr>
              <a:t>A configuration </a:t>
            </a:r>
            <a:r>
              <a:rPr lang="en-US" sz="1400" dirty="0">
                <a:latin typeface="HP Simplified" panose="020B0604020204020204" pitchFamily="34" charset="0"/>
              </a:rPr>
              <a:t>file is used to describe the services needed by a component . In </a:t>
            </a:r>
            <a:r>
              <a:rPr lang="en-US" sz="1400" dirty="0" smtClean="0">
                <a:latin typeface="HP Simplified" panose="020B0604020204020204" pitchFamily="34" charset="0"/>
              </a:rPr>
              <a:t>the Spring </a:t>
            </a:r>
            <a:r>
              <a:rPr lang="en-US" sz="1400" dirty="0">
                <a:latin typeface="HP Simplified" panose="020B0604020204020204" pitchFamily="34" charset="0"/>
              </a:rPr>
              <a:t>framework, the IOC container is responsible for looking it all up.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11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1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 </a:t>
            </a:r>
            <a:r>
              <a:rPr lang="en-US" dirty="0" err="1" smtClean="0">
                <a:latin typeface="HP Simplified" panose="020B0604020204020204" pitchFamily="34" charset="0"/>
              </a:rPr>
              <a:t>IoC</a:t>
            </a:r>
            <a:r>
              <a:rPr lang="en-US" dirty="0" smtClean="0">
                <a:latin typeface="HP Simplified" panose="020B0604020204020204" pitchFamily="34" charset="0"/>
              </a:rPr>
              <a:t> Container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260" y="807541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HP Simplified" panose="020B0604020204020204" pitchFamily="34" charset="0"/>
              </a:rPr>
              <a:t>Features of DI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Eliminates </a:t>
            </a:r>
            <a:r>
              <a:rPr lang="en-US" sz="1400" dirty="0">
                <a:latin typeface="HP Simplified" panose="020B0604020204020204" pitchFamily="34" charset="0"/>
              </a:rPr>
              <a:t>lookup code </a:t>
            </a:r>
            <a:r>
              <a:rPr lang="en-US" sz="1400" dirty="0" smtClean="0">
                <a:latin typeface="HP Simplified" panose="020B0604020204020204" pitchFamily="34" charset="0"/>
              </a:rPr>
              <a:t>from </a:t>
            </a:r>
            <a:r>
              <a:rPr lang="en-US" sz="1400" dirty="0">
                <a:latin typeface="HP Simplified" panose="020B0604020204020204" pitchFamily="34" charset="0"/>
              </a:rPr>
              <a:t>your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Promotes </a:t>
            </a:r>
            <a:r>
              <a:rPr lang="en-US" sz="1400" dirty="0">
                <a:latin typeface="HP Simplified" panose="020B0604020204020204" pitchFamily="34" charset="0"/>
              </a:rPr>
              <a:t>good OO design.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Better </a:t>
            </a:r>
            <a:r>
              <a:rPr lang="en-US" sz="1400" dirty="0">
                <a:latin typeface="HP Simplified" panose="020B0604020204020204" pitchFamily="34" charset="0"/>
              </a:rPr>
              <a:t>reuse of existing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Makes the application </a:t>
            </a:r>
            <a:r>
              <a:rPr lang="en-US" sz="1400" dirty="0">
                <a:latin typeface="HP Simplified" panose="020B0604020204020204" pitchFamily="34" charset="0"/>
              </a:rPr>
              <a:t>extremely 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HP Simplified" panose="020B0604020204020204" pitchFamily="34" charset="0"/>
              </a:rPr>
              <a:t>testable</a:t>
            </a:r>
            <a:r>
              <a:rPr lang="en-US" sz="1400" dirty="0"/>
              <a:t>.</a:t>
            </a: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12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4098" name="Picture 2" descr="container mag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40" y="1192212"/>
            <a:ext cx="4135080" cy="310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Spring </a:t>
            </a:r>
            <a:r>
              <a:rPr lang="en-US" dirty="0" err="1" smtClean="0">
                <a:latin typeface="HP Simplified" panose="020B0604020204020204" pitchFamily="34" charset="0"/>
              </a:rPr>
              <a:t>IoC</a:t>
            </a:r>
            <a:r>
              <a:rPr lang="en-US" dirty="0" smtClean="0">
                <a:latin typeface="HP Simplified" panose="020B0604020204020204" pitchFamily="34" charset="0"/>
              </a:rPr>
              <a:t> Container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HP Simplified" panose="020B0604020204020204" pitchFamily="34" charset="0"/>
              </a:rPr>
              <a:t>Spring provides following two distinct types of </a:t>
            </a:r>
            <a:r>
              <a:rPr lang="en-US" sz="1400" dirty="0" smtClean="0">
                <a:latin typeface="HP Simplified" panose="020B0604020204020204" pitchFamily="34" charset="0"/>
              </a:rPr>
              <a:t>containers:</a:t>
            </a:r>
          </a:p>
          <a:p>
            <a:pPr>
              <a:lnSpc>
                <a:spcPct val="150000"/>
              </a:lnSpc>
            </a:pPr>
            <a:r>
              <a:rPr lang="en-US" sz="1400" b="1" dirty="0" err="1" smtClean="0">
                <a:latin typeface="HP Simplified" panose="020B0604020204020204" pitchFamily="34" charset="0"/>
              </a:rPr>
              <a:t>BeanFactory</a:t>
            </a:r>
            <a:r>
              <a:rPr lang="en-US" sz="1400" b="1" dirty="0" smtClean="0">
                <a:latin typeface="HP Simplified" panose="020B0604020204020204" pitchFamily="34" charset="0"/>
              </a:rPr>
              <a:t> Container </a:t>
            </a:r>
            <a:r>
              <a:rPr lang="en-US" sz="1400" dirty="0" smtClean="0">
                <a:latin typeface="HP Simplified" panose="020B0604020204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HP Simplified" panose="020B0604020204020204" pitchFamily="34" charset="0"/>
              </a:rPr>
              <a:t>This </a:t>
            </a:r>
            <a:r>
              <a:rPr lang="en-US" sz="1400" dirty="0">
                <a:latin typeface="HP Simplified" panose="020B0604020204020204" pitchFamily="34" charset="0"/>
              </a:rPr>
              <a:t>is the simplest container providing basic support for DI and defined by the </a:t>
            </a:r>
            <a:r>
              <a:rPr lang="en-US" sz="1400" dirty="0" err="1">
                <a:latin typeface="HP Simplified" panose="020B0604020204020204" pitchFamily="34" charset="0"/>
              </a:rPr>
              <a:t>org.springframework.beans.factory.BeanFactory</a:t>
            </a:r>
            <a:r>
              <a:rPr lang="en-US" sz="1400" dirty="0">
                <a:latin typeface="HP Simplified" panose="020B0604020204020204" pitchFamily="34" charset="0"/>
              </a:rPr>
              <a:t> interface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b="1" dirty="0" err="1" smtClean="0">
                <a:latin typeface="HP Simplified" panose="020B0604020204020204" pitchFamily="34" charset="0"/>
              </a:rPr>
              <a:t>ApplicationContext</a:t>
            </a:r>
            <a:r>
              <a:rPr lang="en-US" sz="1400" b="1" dirty="0" smtClean="0">
                <a:latin typeface="HP Simplified" panose="020B0604020204020204" pitchFamily="34" charset="0"/>
              </a:rPr>
              <a:t> Container :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HP Simplified" panose="020B0604020204020204" pitchFamily="34" charset="0"/>
              </a:rPr>
              <a:t>This </a:t>
            </a:r>
            <a:r>
              <a:rPr lang="en-US" sz="1400" dirty="0">
                <a:latin typeface="HP Simplified" panose="020B0604020204020204" pitchFamily="34" charset="0"/>
              </a:rPr>
              <a:t>container adds more enterprise-specific functionality such as the ability to resolve textual messages from a properties file and the ability to publish application events to interested event listeners. This container is defined by the </a:t>
            </a:r>
            <a:r>
              <a:rPr lang="en-US" sz="1400" dirty="0" err="1">
                <a:latin typeface="HP Simplified" panose="020B0604020204020204" pitchFamily="34" charset="0"/>
              </a:rPr>
              <a:t>org.springframework.context.ApplicationContext</a:t>
            </a:r>
            <a:r>
              <a:rPr lang="en-US" sz="1400" dirty="0">
                <a:latin typeface="HP Simplified" panose="020B0604020204020204" pitchFamily="34" charset="0"/>
              </a:rPr>
              <a:t> interface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HP Simplified" panose="020B0604020204020204" pitchFamily="34" charset="0"/>
              </a:rPr>
              <a:t>Note:</a:t>
            </a:r>
            <a:endParaRPr lang="en-US" sz="1400" b="1" dirty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HP Simplified" panose="020B0604020204020204" pitchFamily="34" charset="0"/>
              </a:rPr>
              <a:t>The </a:t>
            </a:r>
            <a:r>
              <a:rPr lang="en-US" sz="1400" dirty="0" err="1">
                <a:latin typeface="HP Simplified" panose="020B0604020204020204" pitchFamily="34" charset="0"/>
              </a:rPr>
              <a:t>ApplicationContext</a:t>
            </a:r>
            <a:r>
              <a:rPr lang="en-US" sz="1400" dirty="0">
                <a:latin typeface="HP Simplified" panose="020B0604020204020204" pitchFamily="34" charset="0"/>
              </a:rPr>
              <a:t> container includes all functionality of the </a:t>
            </a:r>
            <a:r>
              <a:rPr lang="en-US" sz="1400" dirty="0" err="1">
                <a:latin typeface="HP Simplified" panose="020B0604020204020204" pitchFamily="34" charset="0"/>
              </a:rPr>
              <a:t>BeanFactory</a:t>
            </a:r>
            <a:r>
              <a:rPr lang="en-US" sz="1400" dirty="0">
                <a:latin typeface="HP Simplified" panose="020B0604020204020204" pitchFamily="34" charset="0"/>
              </a:rPr>
              <a:t> container, so it is generally recommended over the </a:t>
            </a:r>
            <a:r>
              <a:rPr lang="en-US" sz="1400" dirty="0" err="1">
                <a:latin typeface="HP Simplified" panose="020B0604020204020204" pitchFamily="34" charset="0"/>
              </a:rPr>
              <a:t>BeanFactory</a:t>
            </a:r>
            <a:r>
              <a:rPr lang="en-US" sz="1400" dirty="0">
                <a:latin typeface="HP Simplified" panose="020B0604020204020204" pitchFamily="34" charset="0"/>
              </a:rPr>
              <a:t>. </a:t>
            </a:r>
            <a:r>
              <a:rPr lang="en-US" sz="1400" dirty="0" err="1">
                <a:latin typeface="HP Simplified" panose="020B0604020204020204" pitchFamily="34" charset="0"/>
              </a:rPr>
              <a:t>BeanFactory</a:t>
            </a:r>
            <a:r>
              <a:rPr lang="en-US" sz="1400" dirty="0">
                <a:latin typeface="HP Simplified" panose="020B0604020204020204" pitchFamily="34" charset="0"/>
              </a:rPr>
              <a:t> can still be used for light weight applications like mobile devices or applet based applications where data volume and speed is </a:t>
            </a:r>
            <a:r>
              <a:rPr lang="en-US" sz="1400" dirty="0" smtClean="0">
                <a:latin typeface="HP Simplified" panose="020B0604020204020204" pitchFamily="34" charset="0"/>
              </a:rPr>
              <a:t>significant.</a:t>
            </a: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13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err="1" smtClean="0">
                <a:latin typeface="HP Simplified" panose="020B0604020204020204" pitchFamily="34" charset="0"/>
              </a:rPr>
              <a:t>BeanFactory</a:t>
            </a:r>
            <a:r>
              <a:rPr lang="en-US" dirty="0" smtClean="0">
                <a:latin typeface="HP Simplified" panose="020B0604020204020204" pitchFamily="34" charset="0"/>
              </a:rPr>
              <a:t> Container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737103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endParaRPr lang="en-US" sz="2100" b="1" dirty="0" smtClean="0">
              <a:latin typeface="HP Simplified" panose="020B0604020204020204" pitchFamily="34" charset="0"/>
              <a:ea typeface="+mj-ea"/>
              <a:cs typeface="+mj-cs"/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sz="2100" b="1" dirty="0" err="1" smtClean="0">
                <a:latin typeface="HP Simplified" panose="020B0604020204020204" pitchFamily="34" charset="0"/>
                <a:ea typeface="+mj-ea"/>
                <a:cs typeface="+mj-cs"/>
              </a:rPr>
              <a:t>ApplicationContext</a:t>
            </a:r>
            <a:r>
              <a:rPr lang="en-US" sz="2100" b="1" dirty="0" smtClean="0">
                <a:latin typeface="HP Simplified" panose="020B0604020204020204" pitchFamily="34" charset="0"/>
                <a:ea typeface="+mj-ea"/>
                <a:cs typeface="+mj-cs"/>
              </a:rPr>
              <a:t> </a:t>
            </a:r>
            <a:r>
              <a:rPr lang="en-US" sz="2100" b="1" dirty="0">
                <a:latin typeface="HP Simplified" panose="020B0604020204020204" pitchFamily="34" charset="0"/>
                <a:ea typeface="+mj-ea"/>
                <a:cs typeface="+mj-cs"/>
              </a:rPr>
              <a:t>Container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14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49" y="814211"/>
            <a:ext cx="5737050" cy="1505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49" y="3090150"/>
            <a:ext cx="7878905" cy="13018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980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Spring Configuration metadata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HP Simplified" panose="020B0604020204020204" pitchFamily="34" charset="0"/>
              </a:rPr>
              <a:t>Spring </a:t>
            </a:r>
            <a:r>
              <a:rPr lang="en-US" sz="1400" dirty="0" err="1">
                <a:latin typeface="HP Simplified" panose="020B0604020204020204" pitchFamily="34" charset="0"/>
              </a:rPr>
              <a:t>IoC</a:t>
            </a:r>
            <a:r>
              <a:rPr lang="en-US" sz="1400" dirty="0">
                <a:latin typeface="HP Simplified" panose="020B0604020204020204" pitchFamily="34" charset="0"/>
              </a:rPr>
              <a:t> container is totally decoupled from the format in which this configuration metadata is actually written. There are following three important methods to provide configuration metadata to the Spring Container</a:t>
            </a:r>
            <a:r>
              <a:rPr lang="en-US" sz="1400" dirty="0" smtClean="0">
                <a:latin typeface="HP Simplified" panose="020B0604020204020204" pitchFamily="34" charset="0"/>
              </a:rPr>
              <a:t>:</a:t>
            </a: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XML based configuration </a:t>
            </a:r>
            <a:r>
              <a:rPr lang="en-US" sz="1400" dirty="0" smtClean="0">
                <a:latin typeface="HP Simplified" panose="020B0604020204020204" pitchFamily="34" charset="0"/>
              </a:rPr>
              <a:t>file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Annotation-based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Java-based configuration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15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Dependency Injection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HP Simplified" panose="020B0604020204020204" pitchFamily="34" charset="0"/>
              </a:rPr>
              <a:t>There are two ways to inject the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Constructor Based</a:t>
            </a:r>
            <a:r>
              <a:rPr lang="en-US" sz="1400" dirty="0" smtClean="0">
                <a:latin typeface="HP Simplified" panose="020B0604020204020204" pitchFamily="34" charset="0"/>
              </a:rPr>
              <a:t> : Constructor-based </a:t>
            </a:r>
            <a:r>
              <a:rPr lang="en-US" sz="1400" dirty="0">
                <a:latin typeface="HP Simplified" panose="020B0604020204020204" pitchFamily="34" charset="0"/>
              </a:rPr>
              <a:t>DI is accomplished when the container invokes a class constructor with </a:t>
            </a:r>
            <a:r>
              <a:rPr lang="en-US" sz="1400" dirty="0" smtClean="0">
                <a:latin typeface="HP Simplified" panose="020B0604020204020204" pitchFamily="34" charset="0"/>
              </a:rPr>
              <a:t>any </a:t>
            </a:r>
            <a:r>
              <a:rPr lang="en-US" sz="1400" dirty="0">
                <a:latin typeface="HP Simplified" panose="020B0604020204020204" pitchFamily="34" charset="0"/>
              </a:rPr>
              <a:t>number of arguments, each representing a dependency on other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Setter Based: </a:t>
            </a:r>
            <a:r>
              <a:rPr lang="en-US" sz="1400" dirty="0">
                <a:latin typeface="HP Simplified" panose="020B0604020204020204" pitchFamily="34" charset="0"/>
              </a:rPr>
              <a:t>Setter-based DI is accomplished by the container calling setter methods on your beans after invoking a no-argument constructor or no-argument static factory method to instantiate your bean.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16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Bean Definition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objects that form the backbone of your application and that are managed by the Spring </a:t>
            </a:r>
            <a:r>
              <a:rPr lang="en-US" sz="1400" dirty="0" err="1">
                <a:latin typeface="HP Simplified" panose="020B0604020204020204" pitchFamily="34" charset="0"/>
              </a:rPr>
              <a:t>IoC</a:t>
            </a:r>
            <a:r>
              <a:rPr lang="en-US" sz="1400" dirty="0">
                <a:latin typeface="HP Simplified" panose="020B0604020204020204" pitchFamily="34" charset="0"/>
              </a:rPr>
              <a:t> container are called beans. 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A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bean is an object that is instantiated, assembled, and otherwise managed by a Spring </a:t>
            </a:r>
            <a:r>
              <a:rPr lang="en-US" sz="1400" dirty="0" err="1">
                <a:latin typeface="HP Simplified" panose="020B0604020204020204" pitchFamily="34" charset="0"/>
              </a:rPr>
              <a:t>IoC</a:t>
            </a:r>
            <a:r>
              <a:rPr lang="en-US" sz="1400" dirty="0">
                <a:latin typeface="HP Simplified" panose="020B0604020204020204" pitchFamily="34" charset="0"/>
              </a:rPr>
              <a:t> container. These beans are created with the configuration metadata that you supply to the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bean definition contains the information called configuration </a:t>
            </a:r>
            <a:r>
              <a:rPr lang="en-US" sz="1400" dirty="0" smtClean="0">
                <a:latin typeface="HP Simplified" panose="020B0604020204020204" pitchFamily="34" charset="0"/>
              </a:rPr>
              <a:t>metadata which </a:t>
            </a:r>
            <a:r>
              <a:rPr lang="en-US" sz="1400" dirty="0">
                <a:latin typeface="HP Simplified" panose="020B0604020204020204" pitchFamily="34" charset="0"/>
              </a:rPr>
              <a:t>is needed for the container to know the followings: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HP Simplified" panose="020B0604020204020204" pitchFamily="34" charset="0"/>
              </a:rPr>
              <a:t>How to create a bean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HP Simplified" panose="020B0604020204020204" pitchFamily="34" charset="0"/>
              </a:rPr>
              <a:t>Bean's lifecycle details</a:t>
            </a:r>
          </a:p>
          <a:p>
            <a:pPr marL="742950" lvl="1" indent="-285750" fontAlgn="t">
              <a:buFont typeface="Wingdings" panose="05000000000000000000" pitchFamily="2" charset="2"/>
              <a:buChar char="§"/>
            </a:pPr>
            <a:r>
              <a:rPr lang="en-US" sz="1400" dirty="0">
                <a:latin typeface="HP Simplified" panose="020B0604020204020204" pitchFamily="34" charset="0"/>
              </a:rPr>
              <a:t>Bean's dependencies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17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Bean Definition continued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HP Simplified" panose="020B0604020204020204" pitchFamily="34" charset="0"/>
              </a:rPr>
              <a:t>c</a:t>
            </a:r>
            <a:r>
              <a:rPr lang="en-US" sz="1400" b="1" dirty="0" smtClean="0">
                <a:latin typeface="HP Simplified" panose="020B0604020204020204" pitchFamily="34" charset="0"/>
              </a:rPr>
              <a:t>lass</a:t>
            </a:r>
            <a:r>
              <a:rPr lang="en-US" sz="1400" dirty="0" smtClean="0">
                <a:latin typeface="HP Simplified" panose="020B0604020204020204" pitchFamily="34" charset="0"/>
              </a:rPr>
              <a:t> : This </a:t>
            </a:r>
            <a:r>
              <a:rPr lang="en-US" sz="1400" dirty="0">
                <a:latin typeface="HP Simplified" panose="020B0604020204020204" pitchFamily="34" charset="0"/>
              </a:rPr>
              <a:t>attribute is mandatory and specify the bean class to be used to create the bean.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HP Simplified" panose="020B0604020204020204" pitchFamily="34" charset="0"/>
              </a:rPr>
              <a:t>n</a:t>
            </a:r>
            <a:r>
              <a:rPr lang="en-US" sz="1400" b="1" dirty="0" smtClean="0">
                <a:latin typeface="HP Simplified" panose="020B0604020204020204" pitchFamily="34" charset="0"/>
              </a:rPr>
              <a:t>ame</a:t>
            </a:r>
            <a:r>
              <a:rPr lang="en-US" sz="1400" dirty="0" smtClean="0">
                <a:latin typeface="HP Simplified" panose="020B0604020204020204" pitchFamily="34" charset="0"/>
              </a:rPr>
              <a:t> : This </a:t>
            </a:r>
            <a:r>
              <a:rPr lang="en-US" sz="1400" dirty="0">
                <a:latin typeface="HP Simplified" panose="020B0604020204020204" pitchFamily="34" charset="0"/>
              </a:rPr>
              <a:t>attribute specifies the bean identifier uniquely. In XML-based configuration metadata, you use the id and/or name attributes to specify the bean identifier(s).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HP Simplified" panose="020B0604020204020204" pitchFamily="34" charset="0"/>
              </a:rPr>
              <a:t>s</a:t>
            </a:r>
            <a:r>
              <a:rPr lang="en-US" sz="1400" b="1" dirty="0" smtClean="0">
                <a:latin typeface="HP Simplified" panose="020B0604020204020204" pitchFamily="34" charset="0"/>
              </a:rPr>
              <a:t>cope</a:t>
            </a:r>
            <a:r>
              <a:rPr lang="en-US" sz="1400" dirty="0" smtClean="0">
                <a:latin typeface="HP Simplified" panose="020B0604020204020204" pitchFamily="34" charset="0"/>
              </a:rPr>
              <a:t> : This </a:t>
            </a:r>
            <a:r>
              <a:rPr lang="en-US" sz="1400" dirty="0">
                <a:latin typeface="HP Simplified" panose="020B0604020204020204" pitchFamily="34" charset="0"/>
              </a:rPr>
              <a:t>attribute specifies the scope of the objects created from a particular </a:t>
            </a:r>
            <a:r>
              <a:rPr lang="en-US" sz="1400" dirty="0" smtClean="0">
                <a:latin typeface="HP Simplified" panose="020B0604020204020204" pitchFamily="34" charset="0"/>
              </a:rPr>
              <a:t>bean.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HP Simplified" panose="020B0604020204020204" pitchFamily="34" charset="0"/>
              </a:rPr>
              <a:t>initialization method: </a:t>
            </a:r>
            <a:r>
              <a:rPr lang="en-US" sz="1400" dirty="0">
                <a:latin typeface="HP Simplified" panose="020B0604020204020204" pitchFamily="34" charset="0"/>
              </a:rPr>
              <a:t>A callback to be called just after all necessary properties on the bean have been set by the container.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HP Simplified" panose="020B0604020204020204" pitchFamily="34" charset="0"/>
              </a:rPr>
              <a:t>destruction method:</a:t>
            </a:r>
            <a:r>
              <a:rPr lang="en-US" sz="1400" dirty="0">
                <a:latin typeface="HP Simplified" panose="020B0604020204020204" pitchFamily="34" charset="0"/>
              </a:rPr>
              <a:t> A callback to be used when the container containing the bean is destroyed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HP Simplified" panose="020B0604020204020204" pitchFamily="34" charset="0"/>
              </a:rPr>
              <a:t>Properties:</a:t>
            </a:r>
            <a:r>
              <a:rPr lang="en-US" sz="1400" dirty="0">
                <a:latin typeface="HP Simplified" panose="020B0604020204020204" pitchFamily="34" charset="0"/>
              </a:rPr>
              <a:t> This is used to inject the dependencies.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18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2" y="3474547"/>
            <a:ext cx="7865833" cy="7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Bean Definition continued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constructor-</a:t>
            </a:r>
            <a:r>
              <a:rPr lang="en-US" sz="1400" b="1" dirty="0" err="1" smtClean="0">
                <a:latin typeface="HP Simplified" panose="020B0604020204020204" pitchFamily="34" charset="0"/>
              </a:rPr>
              <a:t>arg</a:t>
            </a:r>
            <a:r>
              <a:rPr lang="en-US" sz="1400" b="1" dirty="0" smtClean="0">
                <a:latin typeface="HP Simplified" panose="020B0604020204020204" pitchFamily="34" charset="0"/>
              </a:rPr>
              <a:t> </a:t>
            </a:r>
            <a:r>
              <a:rPr lang="en-US" sz="1400" b="1" dirty="0" smtClean="0">
                <a:latin typeface="HP Simplified" panose="020B0604020204020204" pitchFamily="34" charset="0"/>
              </a:rPr>
              <a:t>: </a:t>
            </a:r>
            <a:r>
              <a:rPr lang="en-US" sz="1400" dirty="0" smtClean="0">
                <a:latin typeface="HP Simplified" panose="020B0604020204020204" pitchFamily="34" charset="0"/>
              </a:rPr>
              <a:t>This </a:t>
            </a:r>
            <a:r>
              <a:rPr lang="en-US" sz="1400" dirty="0">
                <a:latin typeface="HP Simplified" panose="020B0604020204020204" pitchFamily="34" charset="0"/>
              </a:rPr>
              <a:t>is used to inject the </a:t>
            </a:r>
            <a:r>
              <a:rPr lang="en-US" sz="1400" dirty="0" smtClean="0">
                <a:latin typeface="HP Simplified" panose="020B0604020204020204" pitchFamily="34" charset="0"/>
              </a:rPr>
              <a:t>dependencies.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P Simplified" panose="020B0604020204020204" pitchFamily="34" charset="0"/>
              </a:rPr>
              <a:t>autowiring</a:t>
            </a:r>
            <a:r>
              <a:rPr lang="en-US" sz="1400" b="1" dirty="0" smtClean="0">
                <a:latin typeface="HP Simplified" panose="020B0604020204020204" pitchFamily="34" charset="0"/>
              </a:rPr>
              <a:t> </a:t>
            </a:r>
            <a:r>
              <a:rPr lang="en-US" sz="1400" b="1" dirty="0" smtClean="0">
                <a:latin typeface="HP Simplified" panose="020B0604020204020204" pitchFamily="34" charset="0"/>
              </a:rPr>
              <a:t>mode: </a:t>
            </a:r>
            <a:r>
              <a:rPr lang="en-US" sz="1400" dirty="0" smtClean="0">
                <a:latin typeface="HP Simplified" panose="020B0604020204020204" pitchFamily="34" charset="0"/>
              </a:rPr>
              <a:t>This </a:t>
            </a:r>
            <a:r>
              <a:rPr lang="en-US" sz="1400" dirty="0">
                <a:latin typeface="HP Simplified" panose="020B0604020204020204" pitchFamily="34" charset="0"/>
              </a:rPr>
              <a:t>is used to inject the </a:t>
            </a:r>
            <a:r>
              <a:rPr lang="en-US" sz="1400" dirty="0" smtClean="0">
                <a:latin typeface="HP Simplified" panose="020B0604020204020204" pitchFamily="34" charset="0"/>
              </a:rPr>
              <a:t>dependencies.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lazy-initialization mode : </a:t>
            </a:r>
            <a:r>
              <a:rPr lang="en-US" sz="1400" dirty="0" smtClean="0">
                <a:latin typeface="HP Simplified" panose="020B0604020204020204" pitchFamily="34" charset="0"/>
              </a:rPr>
              <a:t>A </a:t>
            </a:r>
            <a:r>
              <a:rPr lang="en-US" sz="1400" dirty="0">
                <a:latin typeface="HP Simplified" panose="020B0604020204020204" pitchFamily="34" charset="0"/>
              </a:rPr>
              <a:t>lazy-initialized bean tells the </a:t>
            </a:r>
            <a:r>
              <a:rPr lang="en-US" sz="1400" dirty="0" err="1">
                <a:latin typeface="HP Simplified" panose="020B0604020204020204" pitchFamily="34" charset="0"/>
              </a:rPr>
              <a:t>IoC</a:t>
            </a:r>
            <a:r>
              <a:rPr lang="en-US" sz="1400" dirty="0">
                <a:latin typeface="HP Simplified" panose="020B0604020204020204" pitchFamily="34" charset="0"/>
              </a:rPr>
              <a:t> container to create a bean instance when it is first requested, rather than at startup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19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2" y="2221707"/>
            <a:ext cx="5900737" cy="7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2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4000" dirty="0" smtClean="0">
                <a:latin typeface="HP Simplified" panose="020B0604020204020204" pitchFamily="34" charset="0"/>
              </a:rPr>
              <a:t>Agenda</a:t>
            </a:r>
            <a:endParaRPr lang="en-GB" sz="1050" b="0" dirty="0">
              <a:latin typeface="HP Simplified" panose="020B0604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651" y="972277"/>
            <a:ext cx="8203149" cy="3690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Spring Core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Spring Introduction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Spring Modules 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Dependency Injection  or Inversion of control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Spring </a:t>
            </a:r>
            <a:r>
              <a:rPr lang="en-US" sz="1000" dirty="0" err="1" smtClean="0">
                <a:latin typeface="HP Simplified" panose="020B0604020204020204" pitchFamily="34" charset="0"/>
              </a:rPr>
              <a:t>IoC</a:t>
            </a:r>
            <a:r>
              <a:rPr lang="en-US" sz="1000" dirty="0" smtClean="0">
                <a:latin typeface="HP Simplified" panose="020B0604020204020204" pitchFamily="34" charset="0"/>
              </a:rPr>
              <a:t> Container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Spring Configuration Metadata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Beans Definition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Bean </a:t>
            </a:r>
            <a:r>
              <a:rPr lang="en-US" sz="1000" dirty="0" err="1" smtClean="0">
                <a:latin typeface="HP Simplified" panose="020B0604020204020204" pitchFamily="34" charset="0"/>
              </a:rPr>
              <a:t>autowiring</a:t>
            </a:r>
            <a:endParaRPr lang="en-US" sz="1000" dirty="0" smtClean="0">
              <a:latin typeface="HP Simplified" panose="020B0604020204020204" pitchFamily="34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Annotation Based Configuration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Java Based Configuration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Spring AOP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AOP terminologies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Spring MVC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HP Simplified" panose="020B0604020204020204" pitchFamily="34" charset="0"/>
              </a:rPr>
              <a:t>Request processing workflow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Beans </a:t>
            </a:r>
            <a:r>
              <a:rPr lang="en-US" dirty="0" err="1" smtClean="0">
                <a:latin typeface="HP Simplified" panose="020B0604020204020204" pitchFamily="34" charset="0"/>
              </a:rPr>
              <a:t>Autowiring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There are following </a:t>
            </a:r>
            <a:r>
              <a:rPr lang="en-US" sz="1400" dirty="0" err="1">
                <a:latin typeface="HP Simplified" panose="020B0604020204020204" pitchFamily="34" charset="0"/>
              </a:rPr>
              <a:t>autowiring</a:t>
            </a:r>
            <a:r>
              <a:rPr lang="en-US" sz="1400" dirty="0">
                <a:latin typeface="HP Simplified" panose="020B0604020204020204" pitchFamily="34" charset="0"/>
              </a:rPr>
              <a:t> modes which can be used to instruct Spring container to use </a:t>
            </a:r>
            <a:r>
              <a:rPr lang="en-US" sz="1400" dirty="0" err="1">
                <a:latin typeface="HP Simplified" panose="020B0604020204020204" pitchFamily="34" charset="0"/>
              </a:rPr>
              <a:t>autowiring</a:t>
            </a:r>
            <a:r>
              <a:rPr lang="en-US" sz="1400" dirty="0">
                <a:latin typeface="HP Simplified" panose="020B0604020204020204" pitchFamily="34" charset="0"/>
              </a:rPr>
              <a:t> for dependency injection. 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No: </a:t>
            </a:r>
            <a:r>
              <a:rPr lang="en-US" sz="1400" dirty="0" smtClean="0">
                <a:latin typeface="HP Simplified" panose="020B0604020204020204" pitchFamily="34" charset="0"/>
              </a:rPr>
              <a:t>This </a:t>
            </a:r>
            <a:r>
              <a:rPr lang="en-US" sz="1400" dirty="0">
                <a:latin typeface="HP Simplified" panose="020B0604020204020204" pitchFamily="34" charset="0"/>
              </a:rPr>
              <a:t>is default setting which means no </a:t>
            </a:r>
            <a:r>
              <a:rPr lang="en-US" sz="1400" dirty="0" err="1">
                <a:latin typeface="HP Simplified" panose="020B0604020204020204" pitchFamily="34" charset="0"/>
              </a:rPr>
              <a:t>autowiring</a:t>
            </a:r>
            <a:r>
              <a:rPr lang="en-US" sz="1400" dirty="0">
                <a:latin typeface="HP Simplified" panose="020B0604020204020204" pitchFamily="34" charset="0"/>
              </a:rPr>
              <a:t> and you should use explicit bean reference for wiring. You have nothing to do special for this wiring.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HP Simplified" panose="020B0604020204020204" pitchFamily="34" charset="0"/>
              </a:rPr>
              <a:t>byName</a:t>
            </a:r>
            <a:r>
              <a:rPr lang="en-US" sz="1400" b="1" dirty="0">
                <a:latin typeface="HP Simplified" panose="020B0604020204020204" pitchFamily="34" charset="0"/>
              </a:rPr>
              <a:t>	</a:t>
            </a:r>
            <a:r>
              <a:rPr lang="en-US" sz="1400" b="1" dirty="0" smtClean="0">
                <a:latin typeface="HP Simplified" panose="020B0604020204020204" pitchFamily="34" charset="0"/>
              </a:rPr>
              <a:t>:</a:t>
            </a:r>
            <a:r>
              <a:rPr lang="en-US" sz="1400" dirty="0" smtClean="0">
                <a:latin typeface="HP Simplified" panose="020B0604020204020204" pitchFamily="34" charset="0"/>
              </a:rPr>
              <a:t>  </a:t>
            </a:r>
            <a:r>
              <a:rPr lang="en-US" sz="1400" dirty="0" err="1" smtClean="0">
                <a:latin typeface="HP Simplified" panose="020B0604020204020204" pitchFamily="34" charset="0"/>
              </a:rPr>
              <a:t>Autowiring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by property name. Spring container looks at the properties of the beans on which </a:t>
            </a:r>
            <a:r>
              <a:rPr lang="en-US" sz="1400" dirty="0" err="1">
                <a:latin typeface="HP Simplified" panose="020B0604020204020204" pitchFamily="34" charset="0"/>
              </a:rPr>
              <a:t>autowire</a:t>
            </a:r>
            <a:r>
              <a:rPr lang="en-US" sz="1400" dirty="0">
                <a:latin typeface="HP Simplified" panose="020B0604020204020204" pitchFamily="34" charset="0"/>
              </a:rPr>
              <a:t> attribute is set to </a:t>
            </a:r>
            <a:r>
              <a:rPr lang="en-US" sz="1400" dirty="0" err="1">
                <a:latin typeface="HP Simplified" panose="020B0604020204020204" pitchFamily="34" charset="0"/>
              </a:rPr>
              <a:t>byName</a:t>
            </a:r>
            <a:r>
              <a:rPr lang="en-US" sz="1400" dirty="0">
                <a:latin typeface="HP Simplified" panose="020B0604020204020204" pitchFamily="34" charset="0"/>
              </a:rPr>
              <a:t> in the XML configuration file. It then tries to match and wire its properties with the beans defined by the same names in the configuration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P Simplified" panose="020B0604020204020204" pitchFamily="34" charset="0"/>
              </a:rPr>
              <a:t>byType</a:t>
            </a:r>
            <a:r>
              <a:rPr lang="en-US" sz="1400" b="1" dirty="0" smtClean="0">
                <a:latin typeface="HP Simplified" panose="020B0604020204020204" pitchFamily="34" charset="0"/>
              </a:rPr>
              <a:t>:</a:t>
            </a:r>
            <a:r>
              <a:rPr lang="en-US" sz="1400" dirty="0">
                <a:latin typeface="HP Simplified" panose="020B0604020204020204" pitchFamily="34" charset="0"/>
              </a:rPr>
              <a:t>	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 err="1" smtClean="0">
                <a:latin typeface="HP Simplified" panose="020B0604020204020204" pitchFamily="34" charset="0"/>
              </a:rPr>
              <a:t>Autowiring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by property datatype. Spring container looks at the properties of the beans on which </a:t>
            </a:r>
            <a:r>
              <a:rPr lang="en-US" sz="1400" dirty="0" err="1">
                <a:latin typeface="HP Simplified" panose="020B0604020204020204" pitchFamily="34" charset="0"/>
              </a:rPr>
              <a:t>autowire</a:t>
            </a:r>
            <a:r>
              <a:rPr lang="en-US" sz="1400" dirty="0">
                <a:latin typeface="HP Simplified" panose="020B0604020204020204" pitchFamily="34" charset="0"/>
              </a:rPr>
              <a:t> attribute is set to </a:t>
            </a:r>
            <a:r>
              <a:rPr lang="en-US" sz="1400" dirty="0" err="1">
                <a:latin typeface="HP Simplified" panose="020B0604020204020204" pitchFamily="34" charset="0"/>
              </a:rPr>
              <a:t>byType</a:t>
            </a:r>
            <a:r>
              <a:rPr lang="en-US" sz="1400" dirty="0">
                <a:latin typeface="HP Simplified" panose="020B0604020204020204" pitchFamily="34" charset="0"/>
              </a:rPr>
              <a:t> in the XML configuration file. It then tries to match and wire a property if its type matches with exactly one of the beans name in configuration file. If more than one such beans exists, a fatal exception is thrown.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Constructor:</a:t>
            </a:r>
            <a:r>
              <a:rPr lang="en-US" sz="1400" dirty="0" smtClean="0">
                <a:latin typeface="HP Simplified" panose="020B0604020204020204" pitchFamily="34" charset="0"/>
              </a:rPr>
              <a:t>  Similar </a:t>
            </a:r>
            <a:r>
              <a:rPr lang="en-US" sz="1400" dirty="0">
                <a:latin typeface="HP Simplified" panose="020B0604020204020204" pitchFamily="34" charset="0"/>
              </a:rPr>
              <a:t>to </a:t>
            </a:r>
            <a:r>
              <a:rPr lang="en-US" sz="1400" dirty="0" err="1">
                <a:latin typeface="HP Simplified" panose="020B0604020204020204" pitchFamily="34" charset="0"/>
              </a:rPr>
              <a:t>byType</a:t>
            </a:r>
            <a:r>
              <a:rPr lang="en-US" sz="1400" dirty="0">
                <a:latin typeface="HP Simplified" panose="020B0604020204020204" pitchFamily="34" charset="0"/>
              </a:rPr>
              <a:t>, but type applies to constructor arguments. If there is not exactly one bean of the constructor argument type in the container, a fatal error is raised.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P Simplified" panose="020B0604020204020204" pitchFamily="34" charset="0"/>
              </a:rPr>
              <a:t>Autodetect</a:t>
            </a:r>
            <a:r>
              <a:rPr lang="en-US" sz="1400" b="1" dirty="0" smtClean="0">
                <a:latin typeface="HP Simplified" panose="020B0604020204020204" pitchFamily="34" charset="0"/>
              </a:rPr>
              <a:t>: </a:t>
            </a:r>
            <a:r>
              <a:rPr lang="en-US" sz="1400" dirty="0" smtClean="0">
                <a:latin typeface="HP Simplified" panose="020B0604020204020204" pitchFamily="34" charset="0"/>
              </a:rPr>
              <a:t>Spring </a:t>
            </a:r>
            <a:r>
              <a:rPr lang="en-US" sz="1400" dirty="0">
                <a:latin typeface="HP Simplified" panose="020B0604020204020204" pitchFamily="34" charset="0"/>
              </a:rPr>
              <a:t>first tries to wire using </a:t>
            </a:r>
            <a:r>
              <a:rPr lang="en-US" sz="1400" dirty="0" err="1">
                <a:latin typeface="HP Simplified" panose="020B0604020204020204" pitchFamily="34" charset="0"/>
              </a:rPr>
              <a:t>autowire</a:t>
            </a:r>
            <a:r>
              <a:rPr lang="en-US" sz="1400" dirty="0">
                <a:latin typeface="HP Simplified" panose="020B0604020204020204" pitchFamily="34" charset="0"/>
              </a:rPr>
              <a:t> by constructor, if it does not work, Spring tries to </a:t>
            </a:r>
            <a:r>
              <a:rPr lang="en-US" sz="1400" dirty="0" err="1">
                <a:latin typeface="HP Simplified" panose="020B0604020204020204" pitchFamily="34" charset="0"/>
              </a:rPr>
              <a:t>autowire</a:t>
            </a:r>
            <a:r>
              <a:rPr lang="en-US" sz="1400" dirty="0">
                <a:latin typeface="HP Simplified" panose="020B0604020204020204" pitchFamily="34" charset="0"/>
              </a:rPr>
              <a:t> by </a:t>
            </a:r>
            <a:r>
              <a:rPr lang="en-US" sz="1400" dirty="0" err="1">
                <a:latin typeface="HP Simplified" panose="020B0604020204020204" pitchFamily="34" charset="0"/>
              </a:rPr>
              <a:t>byType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20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Beans </a:t>
            </a:r>
            <a:r>
              <a:rPr lang="en-US" dirty="0" err="1" smtClean="0">
                <a:latin typeface="HP Simplified" panose="020B0604020204020204" pitchFamily="34" charset="0"/>
              </a:rPr>
              <a:t>Autowiring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21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9" t="1" b="3533"/>
          <a:stretch/>
        </p:blipFill>
        <p:spPr>
          <a:xfrm>
            <a:off x="635794" y="885438"/>
            <a:ext cx="6516551" cy="25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Injecting Collections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We </a:t>
            </a:r>
            <a:r>
              <a:rPr lang="en-US" sz="1400" dirty="0">
                <a:latin typeface="HP Simplified" panose="020B0604020204020204" pitchFamily="34" charset="0"/>
              </a:rPr>
              <a:t>have seen how to configure primitive data type using value attribute and object references using ref attribute of the &lt;property&gt; tag in </a:t>
            </a:r>
            <a:r>
              <a:rPr lang="en-US" sz="1400" dirty="0" smtClean="0">
                <a:latin typeface="HP Simplified" panose="020B0604020204020204" pitchFamily="34" charset="0"/>
              </a:rPr>
              <a:t>our </a:t>
            </a:r>
            <a:r>
              <a:rPr lang="en-US" sz="1400" dirty="0">
                <a:latin typeface="HP Simplified" panose="020B0604020204020204" pitchFamily="34" charset="0"/>
              </a:rPr>
              <a:t>Bean configuration file. Both the cases deal with passing singular value to a bean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Now what about if </a:t>
            </a:r>
            <a:r>
              <a:rPr lang="en-US" sz="1400" dirty="0" smtClean="0">
                <a:latin typeface="HP Simplified" panose="020B0604020204020204" pitchFamily="34" charset="0"/>
              </a:rPr>
              <a:t>we want to </a:t>
            </a:r>
            <a:r>
              <a:rPr lang="en-US" sz="1400" dirty="0">
                <a:latin typeface="HP Simplified" panose="020B0604020204020204" pitchFamily="34" charset="0"/>
              </a:rPr>
              <a:t>pass plural values like Java Collection types List, Set, Map, and Properties. To handle the situation, Spring offers four types of collection configuration elements which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&lt;</a:t>
            </a:r>
            <a:r>
              <a:rPr lang="en-US" sz="1400" dirty="0">
                <a:latin typeface="HP Simplified" panose="020B0604020204020204" pitchFamily="34" charset="0"/>
              </a:rPr>
              <a:t>list&gt;	This helps in wiring </a:t>
            </a:r>
            <a:r>
              <a:rPr lang="en-US" sz="1400" dirty="0" err="1">
                <a:latin typeface="HP Simplified" panose="020B0604020204020204" pitchFamily="34" charset="0"/>
              </a:rPr>
              <a:t>ie</a:t>
            </a:r>
            <a:r>
              <a:rPr lang="en-US" sz="1400" dirty="0">
                <a:latin typeface="HP Simplified" panose="020B0604020204020204" pitchFamily="34" charset="0"/>
              </a:rPr>
              <a:t> injecting a list of values, allowing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&lt;set&gt;	This helps in wiring a set of values but without any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&lt;map&gt;	This can be used to inject a collection of name-value pairs where name and value can be of any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&lt;props&gt;	This can be used to inject a collection of name-value pairs where the name and value are both Strings.</a:t>
            </a:r>
            <a:endParaRPr lang="en-US" sz="1400" dirty="0" smtClean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22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Injecting Collections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400" dirty="0" smtClean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23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2" y="821145"/>
            <a:ext cx="4265557" cy="35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Annotation Based Configuration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Starting from Spring 2.5 it became possible to configure the dependency injection using annotations. So instead of using XML to describe a bean wiring, you can move the bean configuration into the component class itself by using annotations on the relevant class, method, or field declaration.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Annotation injection is performed before XML injection, thus the latter configuration will override the former for properties wired through both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Annotation wiring is not turned on in the Spring container by default. So, before we can use annotation-based wiring, we will need to enable it in our Spring configuration file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Once &lt;</a:t>
            </a:r>
            <a:r>
              <a:rPr lang="en-US" sz="1400" dirty="0" err="1">
                <a:latin typeface="HP Simplified" panose="020B0604020204020204" pitchFamily="34" charset="0"/>
              </a:rPr>
              <a:t>context:annotation-config</a:t>
            </a:r>
            <a:r>
              <a:rPr lang="en-US" sz="1400" dirty="0">
                <a:latin typeface="HP Simplified" panose="020B0604020204020204" pitchFamily="34" charset="0"/>
              </a:rPr>
              <a:t>/&gt; is configured, you can start annotating your code to indicate that Spring should automatically wire values into properties, methods, and constructor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@</a:t>
            </a:r>
            <a:r>
              <a:rPr lang="en-US" sz="1400" dirty="0" smtClean="0">
                <a:latin typeface="HP Simplified" panose="020B0604020204020204" pitchFamily="34" charset="0"/>
              </a:rPr>
              <a:t>Required : The </a:t>
            </a:r>
            <a:r>
              <a:rPr lang="en-US" sz="1400" dirty="0">
                <a:latin typeface="HP Simplified" panose="020B0604020204020204" pitchFamily="34" charset="0"/>
              </a:rPr>
              <a:t>@Required annotation applies to bean 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r>
              <a:rPr lang="en-US" sz="1400" dirty="0">
                <a:latin typeface="HP Simplified" panose="020B0604020204020204" pitchFamily="34" charset="0"/>
              </a:rPr>
              <a:t>	</a:t>
            </a:r>
            <a:r>
              <a:rPr lang="en-US" sz="1400" dirty="0" smtClean="0">
                <a:latin typeface="HP Simplified" panose="020B0604020204020204" pitchFamily="34" charset="0"/>
              </a:rPr>
              <a:t>property </a:t>
            </a:r>
            <a:r>
              <a:rPr lang="en-US" sz="1400" dirty="0">
                <a:latin typeface="HP Simplified" panose="020B0604020204020204" pitchFamily="34" charset="0"/>
              </a:rPr>
              <a:t>setter methods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24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952" y="3714564"/>
            <a:ext cx="2748375" cy="11085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01" y="2742397"/>
            <a:ext cx="4111200" cy="105920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65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Annotation Based Configuration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@</a:t>
            </a:r>
            <a:r>
              <a:rPr lang="en-US" sz="1400" dirty="0" err="1" smtClean="0">
                <a:latin typeface="HP Simplified" panose="020B0604020204020204" pitchFamily="34" charset="0"/>
              </a:rPr>
              <a:t>Autowired</a:t>
            </a:r>
            <a:r>
              <a:rPr lang="en-US" sz="1400" dirty="0" smtClean="0">
                <a:latin typeface="HP Simplified" panose="020B0604020204020204" pitchFamily="34" charset="0"/>
              </a:rPr>
              <a:t> : The </a:t>
            </a:r>
            <a:r>
              <a:rPr lang="en-US" sz="1400" dirty="0">
                <a:latin typeface="HP Simplified" panose="020B0604020204020204" pitchFamily="34" charset="0"/>
              </a:rPr>
              <a:t>@</a:t>
            </a:r>
            <a:r>
              <a:rPr lang="en-US" sz="1400" dirty="0" err="1">
                <a:latin typeface="HP Simplified" panose="020B0604020204020204" pitchFamily="34" charset="0"/>
              </a:rPr>
              <a:t>Autowired</a:t>
            </a:r>
            <a:r>
              <a:rPr lang="en-US" sz="1400" dirty="0">
                <a:latin typeface="HP Simplified" panose="020B0604020204020204" pitchFamily="34" charset="0"/>
              </a:rPr>
              <a:t> annotation can apply to bean property setter methods, non-setter methods, constructor and properties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lvl="8"/>
            <a:r>
              <a:rPr lang="en-US" sz="1400" dirty="0">
                <a:latin typeface="HP Simplified" panose="020B0604020204020204" pitchFamily="34" charset="0"/>
              </a:rPr>
              <a:t> </a:t>
            </a:r>
          </a:p>
          <a:p>
            <a:r>
              <a:rPr lang="en-US" sz="1400" dirty="0" smtClean="0">
                <a:latin typeface="HP Simplified" panose="020B0604020204020204" pitchFamily="34" charset="0"/>
              </a:rPr>
              <a:t>								</a:t>
            </a: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@</a:t>
            </a:r>
            <a:r>
              <a:rPr lang="en-US" sz="1400" dirty="0" smtClean="0">
                <a:latin typeface="HP Simplified" panose="020B0604020204020204" pitchFamily="34" charset="0"/>
              </a:rPr>
              <a:t>Qualifier: The </a:t>
            </a:r>
            <a:r>
              <a:rPr lang="en-US" sz="1400" dirty="0">
                <a:latin typeface="HP Simplified" panose="020B0604020204020204" pitchFamily="34" charset="0"/>
              </a:rPr>
              <a:t>@Qualifier annotation along with @</a:t>
            </a:r>
            <a:r>
              <a:rPr lang="en-US" sz="1400" dirty="0" err="1">
                <a:latin typeface="HP Simplified" panose="020B0604020204020204" pitchFamily="34" charset="0"/>
              </a:rPr>
              <a:t>Autowired</a:t>
            </a:r>
            <a:r>
              <a:rPr lang="en-US" sz="1400" dirty="0">
                <a:latin typeface="HP Simplified" panose="020B0604020204020204" pitchFamily="34" charset="0"/>
              </a:rPr>
              <a:t> can be used to remove the confusion by </a:t>
            </a:r>
            <a:r>
              <a:rPr lang="en-US" sz="1400" dirty="0" smtClean="0">
                <a:latin typeface="HP Simplified" panose="020B0604020204020204" pitchFamily="34" charset="0"/>
              </a:rPr>
              <a:t>specifying </a:t>
            </a:r>
            <a:r>
              <a:rPr lang="en-US" sz="1400" dirty="0">
                <a:latin typeface="HP Simplified" panose="020B0604020204020204" pitchFamily="34" charset="0"/>
              </a:rPr>
              <a:t>which exact bean will be wired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25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1517"/>
          <a:stretch/>
        </p:blipFill>
        <p:spPr>
          <a:xfrm>
            <a:off x="799200" y="1236936"/>
            <a:ext cx="3204000" cy="829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399" y="1236936"/>
            <a:ext cx="3664801" cy="829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00" y="2138522"/>
            <a:ext cx="3204000" cy="912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00" y="3635738"/>
            <a:ext cx="2383200" cy="571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189" y="3557373"/>
            <a:ext cx="4015575" cy="1265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70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Annotation Based Configuration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JSR-250 </a:t>
            </a:r>
            <a:r>
              <a:rPr lang="en-US" sz="1400" dirty="0" smtClean="0">
                <a:latin typeface="HP Simplified" panose="020B0604020204020204" pitchFamily="34" charset="0"/>
              </a:rPr>
              <a:t>Annotations: Spring </a:t>
            </a:r>
            <a:r>
              <a:rPr lang="en-US" sz="1400" dirty="0">
                <a:latin typeface="HP Simplified" panose="020B0604020204020204" pitchFamily="34" charset="0"/>
              </a:rPr>
              <a:t>supports JSR-250 based annotations which include @Resource, @</a:t>
            </a:r>
            <a:r>
              <a:rPr lang="en-US" sz="1400" dirty="0" err="1">
                <a:latin typeface="HP Simplified" panose="020B0604020204020204" pitchFamily="34" charset="0"/>
              </a:rPr>
              <a:t>PostConstruct</a:t>
            </a:r>
            <a:r>
              <a:rPr lang="en-US" sz="1400" dirty="0">
                <a:latin typeface="HP Simplified" panose="020B0604020204020204" pitchFamily="34" charset="0"/>
              </a:rPr>
              <a:t> and @</a:t>
            </a:r>
            <a:r>
              <a:rPr lang="en-US" sz="1400" dirty="0" err="1">
                <a:latin typeface="HP Simplified" panose="020B0604020204020204" pitchFamily="34" charset="0"/>
              </a:rPr>
              <a:t>PreDestroy</a:t>
            </a:r>
            <a:r>
              <a:rPr lang="en-US" sz="1400" dirty="0">
                <a:latin typeface="HP Simplified" panose="020B0604020204020204" pitchFamily="34" charset="0"/>
              </a:rPr>
              <a:t> annotations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endParaRPr lang="en-US" sz="1400" dirty="0" smtClean="0">
              <a:latin typeface="HP Simplified" panose="020B0604020204020204" pitchFamily="34" charset="0"/>
            </a:endParaRP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endParaRPr lang="en-US" sz="1400" dirty="0" smtClean="0">
              <a:latin typeface="HP Simplified" panose="020B0604020204020204" pitchFamily="34" charset="0"/>
            </a:endParaRP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@Resource is same as @Qualifier annotation. It check first “byname” and then “</a:t>
            </a:r>
            <a:r>
              <a:rPr lang="en-US" sz="1400" dirty="0" err="1" smtClean="0">
                <a:latin typeface="HP Simplified" panose="020B0604020204020204" pitchFamily="34" charset="0"/>
              </a:rPr>
              <a:t>byType</a:t>
            </a:r>
            <a:r>
              <a:rPr lang="en-US" sz="1400" dirty="0" smtClean="0">
                <a:latin typeface="HP Simplified" panose="020B0604020204020204" pitchFamily="34" charset="0"/>
              </a:rPr>
              <a:t>” i</a:t>
            </a:r>
            <a:r>
              <a:rPr lang="en-US" sz="1400" dirty="0" smtClean="0">
                <a:latin typeface="HP Simplified" panose="020B0604020204020204" pitchFamily="34" charset="0"/>
              </a:rPr>
              <a:t>n case name attribute does not have any value. @Qualifier annotation first checks with “</a:t>
            </a:r>
            <a:r>
              <a:rPr lang="en-US" sz="1400" dirty="0" err="1" smtClean="0">
                <a:latin typeface="HP Simplified" panose="020B0604020204020204" pitchFamily="34" charset="0"/>
              </a:rPr>
              <a:t>byType</a:t>
            </a:r>
            <a:r>
              <a:rPr lang="en-US" sz="1400" dirty="0" smtClean="0">
                <a:latin typeface="HP Simplified" panose="020B0604020204020204" pitchFamily="34" charset="0"/>
              </a:rPr>
              <a:t>” and then “</a:t>
            </a:r>
            <a:r>
              <a:rPr lang="en-US" sz="1400" dirty="0" err="1" smtClean="0">
                <a:latin typeface="HP Simplified" panose="020B0604020204020204" pitchFamily="34" charset="0"/>
              </a:rPr>
              <a:t>byName</a:t>
            </a:r>
            <a:r>
              <a:rPr lang="en-US" sz="1400" dirty="0" smtClean="0">
                <a:latin typeface="HP Simplified" panose="020B0604020204020204" pitchFamily="34" charset="0"/>
              </a:rPr>
              <a:t>”. This is the only conceptual difference between these two annotations.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endParaRPr lang="en-US" sz="1400" dirty="0" smtClean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26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07" y="1523437"/>
            <a:ext cx="3171305" cy="111896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463" y="3391633"/>
            <a:ext cx="4165428" cy="988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07" y="3391633"/>
            <a:ext cx="2971699" cy="918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9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Java Based Configuration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Java based configuration option enables you to write most of your Spring configuration without XML but with the help of few Java-based annotations explained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Annotating </a:t>
            </a:r>
            <a:r>
              <a:rPr lang="en-US" sz="1400" dirty="0">
                <a:latin typeface="HP Simplified" panose="020B0604020204020204" pitchFamily="34" charset="0"/>
              </a:rPr>
              <a:t>a class with the @Configuration indicates that the class can be used by the Spring </a:t>
            </a:r>
            <a:r>
              <a:rPr lang="en-US" sz="1400" dirty="0" err="1">
                <a:latin typeface="HP Simplified" panose="020B0604020204020204" pitchFamily="34" charset="0"/>
              </a:rPr>
              <a:t>IoC</a:t>
            </a:r>
            <a:r>
              <a:rPr lang="en-US" sz="1400" dirty="0">
                <a:latin typeface="HP Simplified" panose="020B0604020204020204" pitchFamily="34" charset="0"/>
              </a:rPr>
              <a:t> container as a source of bean definitions.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 @</a:t>
            </a:r>
            <a:r>
              <a:rPr lang="en-US" sz="1400" dirty="0" smtClean="0">
                <a:latin typeface="HP Simplified" panose="020B0604020204020204" pitchFamily="34" charset="0"/>
              </a:rPr>
              <a:t>Bean annotation </a:t>
            </a:r>
            <a:r>
              <a:rPr lang="en-US" sz="1400" dirty="0">
                <a:latin typeface="HP Simplified" panose="020B0604020204020204" pitchFamily="34" charset="0"/>
              </a:rPr>
              <a:t>tells Spring that a method annotated with @Bean will return an object that should be </a:t>
            </a:r>
            <a:r>
              <a:rPr lang="en-US" sz="1400" dirty="0" smtClean="0">
                <a:latin typeface="HP Simplified" panose="020B0604020204020204" pitchFamily="34" charset="0"/>
              </a:rPr>
              <a:t>registered </a:t>
            </a:r>
            <a:r>
              <a:rPr lang="en-US" sz="1400" dirty="0">
                <a:latin typeface="HP Simplified" panose="020B0604020204020204" pitchFamily="34" charset="0"/>
              </a:rPr>
              <a:t>as a bean in the Spring application context. 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 @Import annotation allows for loading @Bean definitions from another configuration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default scope is singleton, but you can override this with the @Scope annotation.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@Bean annotation supports specifying arbitrary initialization and destruction callback methods, much like Spring XML's </a:t>
            </a:r>
            <a:r>
              <a:rPr lang="en-US" sz="1400" dirty="0" err="1">
                <a:latin typeface="HP Simplified" panose="020B0604020204020204" pitchFamily="34" charset="0"/>
              </a:rPr>
              <a:t>init</a:t>
            </a:r>
            <a:r>
              <a:rPr lang="en-US" sz="1400" dirty="0">
                <a:latin typeface="HP Simplified" panose="020B0604020204020204" pitchFamily="34" charset="0"/>
              </a:rPr>
              <a:t>-method and destroy-method attributes on the bean </a:t>
            </a:r>
            <a:r>
              <a:rPr lang="en-US" sz="1400" dirty="0" smtClean="0">
                <a:latin typeface="HP Simplified" panose="020B0604020204020204" pitchFamily="34" charset="0"/>
              </a:rPr>
              <a:t>element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27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99" y="2120663"/>
            <a:ext cx="2895037" cy="87993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8674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Spring AOP (Aspect Oriented Programming)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308" y="791799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Spring provides a new way of implementing the cross cutting concerns by using AOP.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In OOP, key unit of modularity is a class but in AOP , key unit is aspect.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Aspects: are the cross cutting concerns that cut across multiple classes. For </a:t>
            </a:r>
            <a:r>
              <a:rPr lang="en-US" sz="1400" dirty="0" err="1" smtClean="0">
                <a:latin typeface="HP Simplified" panose="020B0604020204020204" pitchFamily="34" charset="0"/>
              </a:rPr>
              <a:t>eg</a:t>
            </a:r>
            <a:r>
              <a:rPr lang="en-US" sz="1400" dirty="0" smtClean="0">
                <a:latin typeface="HP Simplified" panose="020B0604020204020204" pitchFamily="34" charset="0"/>
              </a:rPr>
              <a:t>. Security, Authentication, Logging etc.</a:t>
            </a: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28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AOP terminologies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Aspects:</a:t>
            </a:r>
            <a:r>
              <a:rPr lang="en-US" sz="1400" dirty="0" smtClean="0">
                <a:latin typeface="HP Simplified" panose="020B0604020204020204" pitchFamily="34" charset="0"/>
              </a:rPr>
              <a:t> These are the cross cutting concerns  that cut across multiple classes. For </a:t>
            </a:r>
            <a:r>
              <a:rPr lang="en-US" sz="1400" dirty="0" err="1" smtClean="0">
                <a:latin typeface="HP Simplified" panose="020B0604020204020204" pitchFamily="34" charset="0"/>
              </a:rPr>
              <a:t>eg</a:t>
            </a:r>
            <a:r>
              <a:rPr lang="en-US" sz="1400" dirty="0" smtClean="0">
                <a:latin typeface="HP Simplified" panose="020B0604020204020204" pitchFamily="34" charset="0"/>
              </a:rPr>
              <a:t>. Logging etc.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Join </a:t>
            </a:r>
            <a:r>
              <a:rPr lang="en-US" sz="1400" b="1" dirty="0">
                <a:latin typeface="HP Simplified" panose="020B0604020204020204" pitchFamily="34" charset="0"/>
              </a:rPr>
              <a:t>point: </a:t>
            </a:r>
            <a:r>
              <a:rPr lang="en-US" sz="1400" dirty="0" smtClean="0">
                <a:latin typeface="HP Simplified" panose="020B0604020204020204" pitchFamily="34" charset="0"/>
              </a:rPr>
              <a:t>The possible program execution points where the aspects are applied. In </a:t>
            </a:r>
            <a:r>
              <a:rPr lang="en-US" sz="1400" dirty="0">
                <a:latin typeface="HP Simplified" panose="020B0604020204020204" pitchFamily="34" charset="0"/>
              </a:rPr>
              <a:t>Spring framework AOP, a join </a:t>
            </a:r>
            <a:r>
              <a:rPr lang="en-US" sz="1400" dirty="0" smtClean="0">
                <a:latin typeface="HP Simplified" panose="020B0604020204020204" pitchFamily="34" charset="0"/>
              </a:rPr>
              <a:t>point always </a:t>
            </a:r>
            <a:r>
              <a:rPr lang="en-US" sz="1400" dirty="0">
                <a:latin typeface="HP Simplified" panose="020B0604020204020204" pitchFamily="34" charset="0"/>
              </a:rPr>
              <a:t>represents a method execution.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HP Simplified" panose="020B0604020204020204" pitchFamily="34" charset="0"/>
              </a:rPr>
              <a:t>Advice: </a:t>
            </a:r>
            <a:r>
              <a:rPr lang="en-US" sz="1400" dirty="0">
                <a:latin typeface="HP Simplified" panose="020B0604020204020204" pitchFamily="34" charset="0"/>
              </a:rPr>
              <a:t>This represents the action taken by an aspect at a particular join point. There are different types of advices: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Before Advice: it executes before a join point.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After Returning Advice: it executes after a joint point returns successfully without any exception.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After Throwing Advice: it executes if method exits by throwing an exception.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After Advice: it executes after a join point regardless of join point exit whether normally or exceptional return. This is similar to finally block in exception handling.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Around Advice: contains logics which get executed before method invocation and after the method returns successfully.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HP Simplified" panose="020B0604020204020204" pitchFamily="34" charset="0"/>
              </a:rPr>
              <a:t>	 </a:t>
            </a: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29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Spring Introduction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Spring Framework is an open source Java platform which provides a light-weight solution for developing enterprise 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Any </a:t>
            </a:r>
            <a:r>
              <a:rPr lang="en-US" sz="1400" dirty="0">
                <a:latin typeface="HP Simplified" panose="020B0604020204020204" pitchFamily="34" charset="0"/>
              </a:rPr>
              <a:t>Java application can be benefitted from Spring in terms of simplicity, testability &amp; loose coupling.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Spring provides elegant integration points with standard and </a:t>
            </a:r>
            <a:r>
              <a:rPr lang="en-US" sz="1400" dirty="0" err="1">
                <a:latin typeface="HP Simplified" panose="020B0604020204020204" pitchFamily="34" charset="0"/>
              </a:rPr>
              <a:t>defacto</a:t>
            </a:r>
            <a:r>
              <a:rPr lang="en-US" sz="1400" dirty="0">
                <a:latin typeface="HP Simplified" panose="020B0604020204020204" pitchFamily="34" charset="0"/>
              </a:rPr>
              <a:t>-standard interfaces: Hibernate, EJB, RMI, </a:t>
            </a:r>
            <a:r>
              <a:rPr lang="en-US" sz="1400" dirty="0" err="1">
                <a:latin typeface="HP Simplified" panose="020B0604020204020204" pitchFamily="34" charset="0"/>
              </a:rPr>
              <a:t>WebServies</a:t>
            </a:r>
            <a:r>
              <a:rPr lang="en-US" sz="1400" dirty="0">
                <a:latin typeface="HP Simplified" panose="020B0604020204020204" pitchFamily="34" charset="0"/>
              </a:rPr>
              <a:t>, Struts, JMS, JNDI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endParaRPr lang="en-US" sz="1400" dirty="0" smtClean="0">
              <a:latin typeface="HP Simplified" panose="020B0604020204020204" pitchFamily="34" charset="0"/>
            </a:endParaRPr>
          </a:p>
          <a:p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AOP terminologies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HP Simplified" panose="020B0604020204020204" pitchFamily="34" charset="0"/>
              </a:rPr>
              <a:t>Pointcut</a:t>
            </a:r>
            <a:r>
              <a:rPr lang="en-US" sz="1400" b="1" dirty="0">
                <a:latin typeface="HP Simplified" panose="020B0604020204020204" pitchFamily="34" charset="0"/>
              </a:rPr>
              <a:t>: </a:t>
            </a:r>
            <a:r>
              <a:rPr lang="en-US" sz="1400" dirty="0" smtClean="0">
                <a:latin typeface="HP Simplified" panose="020B0604020204020204" pitchFamily="34" charset="0"/>
              </a:rPr>
              <a:t>Advice </a:t>
            </a:r>
            <a:r>
              <a:rPr lang="en-US" sz="1400" dirty="0">
                <a:latin typeface="HP Simplified" panose="020B0604020204020204" pitchFamily="34" charset="0"/>
              </a:rPr>
              <a:t>is associated with a </a:t>
            </a:r>
            <a:r>
              <a:rPr lang="en-US" sz="1400" dirty="0" err="1">
                <a:latin typeface="HP Simplified" panose="020B0604020204020204" pitchFamily="34" charset="0"/>
              </a:rPr>
              <a:t>pointcut</a:t>
            </a:r>
            <a:r>
              <a:rPr lang="en-US" sz="1400" dirty="0">
                <a:latin typeface="HP Simplified" panose="020B0604020204020204" pitchFamily="34" charset="0"/>
              </a:rPr>
              <a:t> expression and runs at any join point matched by the </a:t>
            </a:r>
            <a:r>
              <a:rPr lang="en-US" sz="1400" dirty="0" err="1">
                <a:latin typeface="HP Simplified" panose="020B0604020204020204" pitchFamily="34" charset="0"/>
              </a:rPr>
              <a:t>pointcut</a:t>
            </a:r>
            <a:r>
              <a:rPr lang="en-US" sz="1400" dirty="0">
                <a:latin typeface="HP Simplified" panose="020B0604020204020204" pitchFamily="34" charset="0"/>
              </a:rPr>
              <a:t> (for the execution of a method with a </a:t>
            </a:r>
            <a:r>
              <a:rPr lang="en-US" sz="1400" dirty="0" smtClean="0">
                <a:latin typeface="HP Simplified" panose="020B0604020204020204" pitchFamily="34" charset="0"/>
              </a:rPr>
              <a:t>specific </a:t>
            </a:r>
            <a:r>
              <a:rPr lang="en-US" sz="1400" dirty="0">
                <a:latin typeface="HP Simplified" panose="020B0604020204020204" pitchFamily="34" charset="0"/>
              </a:rPr>
              <a:t>name).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HP Simplified" panose="020B0604020204020204" pitchFamily="34" charset="0"/>
              </a:rPr>
              <a:t>Introduction</a:t>
            </a:r>
            <a:r>
              <a:rPr lang="en-US" sz="1400" dirty="0">
                <a:latin typeface="HP Simplified" panose="020B0604020204020204" pitchFamily="34" charset="0"/>
              </a:rPr>
              <a:t>: </a:t>
            </a:r>
            <a:r>
              <a:rPr lang="en-US" sz="1400" dirty="0" smtClean="0">
                <a:latin typeface="HP Simplified" panose="020B0604020204020204" pitchFamily="34" charset="0"/>
              </a:rPr>
              <a:t>Declaration </a:t>
            </a:r>
            <a:r>
              <a:rPr lang="en-US" sz="1400" dirty="0">
                <a:latin typeface="HP Simplified" panose="020B0604020204020204" pitchFamily="34" charset="0"/>
              </a:rPr>
              <a:t>of additional methods or fields on behalf of a type. Spring AOP allows you to introduce new interfaces to any advised object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Interceptor</a:t>
            </a:r>
            <a:r>
              <a:rPr lang="en-US" sz="1400" dirty="0" smtClean="0">
                <a:latin typeface="HP Simplified" panose="020B0604020204020204" pitchFamily="34" charset="0"/>
              </a:rPr>
              <a:t>: It </a:t>
            </a:r>
            <a:r>
              <a:rPr lang="en-US" sz="1400" dirty="0">
                <a:latin typeface="HP Simplified" panose="020B0604020204020204" pitchFamily="34" charset="0"/>
              </a:rPr>
              <a:t>is an aspect that contains only one advice.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Spring AOP heavily uses proxy. At runtime, the proxies are being created for Business objects with the aspects linked. This process is called </a:t>
            </a:r>
            <a:r>
              <a:rPr lang="en-US" sz="1400" b="1" dirty="0" smtClean="0">
                <a:latin typeface="HP Simplified" panose="020B0604020204020204" pitchFamily="34" charset="0"/>
              </a:rPr>
              <a:t>Weaving</a:t>
            </a:r>
            <a:r>
              <a:rPr lang="en-US" sz="1400" dirty="0" smtClean="0">
                <a:latin typeface="HP Simplified" panose="020B0604020204020204" pitchFamily="34" charset="0"/>
              </a:rPr>
              <a:t>. The object created is called </a:t>
            </a:r>
            <a:r>
              <a:rPr lang="en-US" sz="1400" b="1" dirty="0" smtClean="0">
                <a:latin typeface="HP Simplified" panose="020B0604020204020204" pitchFamily="34" charset="0"/>
              </a:rPr>
              <a:t>AOP proxy or Target object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30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9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AOP Implementation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Spring AOP can be implemented in the below mentioned ways: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HP Simplified" panose="020B0604020204020204" pitchFamily="34" charset="0"/>
              </a:rPr>
              <a:t>Schema Based approach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HP Simplified" panose="020B0604020204020204" pitchFamily="34" charset="0"/>
              </a:rPr>
              <a:t>AspectJ annotation based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&lt;</a:t>
            </a:r>
            <a:r>
              <a:rPr lang="en-US" sz="1400" dirty="0" err="1" smtClean="0">
                <a:latin typeface="HP Simplified" panose="020B0604020204020204" pitchFamily="34" charset="0"/>
              </a:rPr>
              <a:t>aop</a:t>
            </a:r>
            <a:r>
              <a:rPr lang="en-US" sz="1400" dirty="0" smtClean="0">
                <a:latin typeface="HP Simplified" panose="020B0604020204020204" pitchFamily="34" charset="0"/>
              </a:rPr>
              <a:t>: </a:t>
            </a:r>
            <a:r>
              <a:rPr lang="en-US" sz="1400" dirty="0" err="1" smtClean="0">
                <a:latin typeface="HP Simplified" panose="020B0604020204020204" pitchFamily="34" charset="0"/>
              </a:rPr>
              <a:t>aspectj-autoproxy</a:t>
            </a:r>
            <a:r>
              <a:rPr lang="en-US" sz="1400" dirty="0" smtClean="0">
                <a:latin typeface="HP Simplified" panose="020B0604020204020204" pitchFamily="34" charset="0"/>
              </a:rPr>
              <a:t>/&gt; , This definition in Spring configuration file will enable AspectJ support.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Libraries required: aspectj.jar, aspectweaver.jar, </a:t>
            </a:r>
            <a:r>
              <a:rPr lang="en-US" sz="1400" dirty="0" smtClean="0">
                <a:latin typeface="HP Simplified" panose="020B0604020204020204" pitchFamily="34" charset="0"/>
              </a:rPr>
              <a:t>aspectjrt.jar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31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00" y="2442825"/>
            <a:ext cx="4306087" cy="13086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647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err="1" smtClean="0">
                <a:latin typeface="HP Simplified" panose="020B0604020204020204" pitchFamily="34" charset="0"/>
              </a:rPr>
              <a:t>Pointcut</a:t>
            </a:r>
            <a:r>
              <a:rPr lang="en-US" dirty="0" smtClean="0">
                <a:latin typeface="HP Simplified" panose="020B0604020204020204" pitchFamily="34" charset="0"/>
              </a:rPr>
              <a:t> Declaration</a:t>
            </a:r>
            <a:r>
              <a:rPr lang="en-US" sz="1200" dirty="0">
                <a:latin typeface="HP Simplified" panose="020B0604020204020204" pitchFamily="34" charset="0"/>
              </a:rPr>
              <a:t/>
            </a:r>
            <a:br>
              <a:rPr lang="en-US" sz="1200" dirty="0">
                <a:latin typeface="HP Simplified" panose="020B0604020204020204" pitchFamily="34" charset="0"/>
              </a:rPr>
            </a:b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It has two parts: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HP Simplified" panose="020B0604020204020204" pitchFamily="34" charset="0"/>
              </a:rPr>
              <a:t>	</a:t>
            </a:r>
            <a:r>
              <a:rPr lang="en-US" sz="1400" dirty="0" smtClean="0">
                <a:latin typeface="HP Simplified" panose="020B0604020204020204" pitchFamily="34" charset="0"/>
              </a:rPr>
              <a:t>Signature with </a:t>
            </a:r>
            <a:r>
              <a:rPr lang="en-US" sz="1400" dirty="0" err="1" smtClean="0">
                <a:latin typeface="HP Simplified" panose="020B0604020204020204" pitchFamily="34" charset="0"/>
              </a:rPr>
              <a:t>pointcut</a:t>
            </a:r>
            <a:r>
              <a:rPr lang="en-US" sz="1400" dirty="0" smtClean="0">
                <a:latin typeface="HP Simplified" panose="020B0604020204020204" pitchFamily="34" charset="0"/>
              </a:rPr>
              <a:t> designator(commonly used one is execution)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HP Simplified" panose="020B0604020204020204" pitchFamily="34" charset="0"/>
              </a:rPr>
              <a:t>	</a:t>
            </a:r>
            <a:r>
              <a:rPr lang="en-US" sz="1400" dirty="0" smtClean="0">
                <a:latin typeface="HP Simplified" panose="020B0604020204020204" pitchFamily="34" charset="0"/>
              </a:rPr>
              <a:t>Expression part- matches  a method execution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Parameters Part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HP Simplified" panose="020B0604020204020204" pitchFamily="34" charset="0"/>
              </a:rPr>
              <a:t>() represents method with no argument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HP Simplified" panose="020B0604020204020204" pitchFamily="34" charset="0"/>
              </a:rPr>
              <a:t>(..) represents method with zero or more arguments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HP Simplified" panose="020B0604020204020204" pitchFamily="34" charset="0"/>
              </a:rPr>
              <a:t>(*) represents method with one argument which is of any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HP Simplified" panose="020B0604020204020204" pitchFamily="34" charset="0"/>
              </a:rPr>
              <a:t>(*,</a:t>
            </a:r>
            <a:r>
              <a:rPr lang="en-US" sz="1400" dirty="0" err="1" smtClean="0">
                <a:latin typeface="HP Simplified" panose="020B0604020204020204" pitchFamily="34" charset="0"/>
              </a:rPr>
              <a:t>int</a:t>
            </a:r>
            <a:r>
              <a:rPr lang="en-US" sz="1400" dirty="0" smtClean="0">
                <a:latin typeface="HP Simplified" panose="020B0604020204020204" pitchFamily="34" charset="0"/>
              </a:rPr>
              <a:t>) represents method with two arguments. First is of any type but second one is of </a:t>
            </a:r>
            <a:r>
              <a:rPr lang="en-US" sz="1400" dirty="0" err="1" smtClean="0">
                <a:latin typeface="HP Simplified" panose="020B0604020204020204" pitchFamily="34" charset="0"/>
              </a:rPr>
              <a:t>int</a:t>
            </a:r>
            <a:r>
              <a:rPr lang="en-US" sz="1400" dirty="0" smtClean="0">
                <a:latin typeface="HP Simplified" panose="020B0604020204020204" pitchFamily="34" charset="0"/>
              </a:rPr>
              <a:t> type.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HP Simplified" panose="020B0604020204020204" pitchFamily="34" charset="0"/>
              </a:rPr>
              <a:t>	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32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err="1" smtClean="0">
                <a:latin typeface="HP Simplified" panose="020B0604020204020204" pitchFamily="34" charset="0"/>
              </a:rPr>
              <a:t>Pointcut</a:t>
            </a:r>
            <a:r>
              <a:rPr lang="en-US" dirty="0" smtClean="0">
                <a:latin typeface="HP Simplified" panose="020B0604020204020204" pitchFamily="34" charset="0"/>
              </a:rPr>
              <a:t> Declaration</a:t>
            </a:r>
            <a:r>
              <a:rPr lang="en-US" sz="1200" dirty="0">
                <a:latin typeface="HP Simplified" panose="020B0604020204020204" pitchFamily="34" charset="0"/>
              </a:rPr>
              <a:t/>
            </a:r>
            <a:br>
              <a:rPr lang="en-US" sz="1200" dirty="0">
                <a:latin typeface="HP Simplified" panose="020B0604020204020204" pitchFamily="34" charset="0"/>
              </a:rPr>
            </a:b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>
              <a:lnSpc>
                <a:spcPct val="150000"/>
              </a:lnSpc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HP Simplified" panose="020B0604020204020204" pitchFamily="34" charset="0"/>
              </a:rPr>
              <a:t>	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33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4" y="884451"/>
            <a:ext cx="3615689" cy="36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Spring MVC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 </a:t>
            </a:r>
            <a:r>
              <a:rPr lang="en-US" sz="1400" dirty="0">
                <a:latin typeface="HP Simplified" panose="020B0604020204020204" pitchFamily="34" charset="0"/>
              </a:rPr>
              <a:t>Spring Web model-view-controller (MVC) framework is designed around a </a:t>
            </a:r>
            <a:r>
              <a:rPr lang="en-US" sz="1400" dirty="0" err="1">
                <a:latin typeface="HP Simplified" panose="020B0604020204020204" pitchFamily="34" charset="0"/>
              </a:rPr>
              <a:t>DispatcherServlet</a:t>
            </a:r>
            <a:r>
              <a:rPr lang="en-US" sz="1400" dirty="0">
                <a:latin typeface="HP Simplified" panose="020B0604020204020204" pitchFamily="34" charset="0"/>
              </a:rPr>
              <a:t> that dispatches requests to handlers, with configurable handler mappings, view resolution, locale, time zone and theme resolution as well as support for uploading files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Full featured MVC implementation for building web 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It is part of Spring web package.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 </a:t>
            </a:r>
            <a:r>
              <a:rPr lang="en-US" sz="1400" b="1" dirty="0">
                <a:latin typeface="HP Simplified" panose="020B0604020204020204" pitchFamily="34" charset="0"/>
              </a:rPr>
              <a:t>Model</a:t>
            </a:r>
            <a:r>
              <a:rPr lang="en-US" sz="1400" dirty="0">
                <a:latin typeface="HP Simplified" panose="020B0604020204020204" pitchFamily="34" charset="0"/>
              </a:rPr>
              <a:t> encapsulates the application data and in general they will consist of POJO.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 </a:t>
            </a:r>
            <a:r>
              <a:rPr lang="en-US" sz="1400" b="1" dirty="0" smtClean="0">
                <a:latin typeface="HP Simplified" panose="020B0604020204020204" pitchFamily="34" charset="0"/>
              </a:rPr>
              <a:t>View</a:t>
            </a:r>
            <a:r>
              <a:rPr lang="en-US" sz="1400" dirty="0" smtClean="0">
                <a:latin typeface="HP Simplified" panose="020B0604020204020204" pitchFamily="34" charset="0"/>
              </a:rPr>
              <a:t> is responsible for rendering the model data and in general it generates HTML output that the client's browser can interpret.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</a:t>
            </a:r>
            <a:r>
              <a:rPr lang="en-US" sz="1400" dirty="0">
                <a:latin typeface="HP Simplified" panose="020B0604020204020204" pitchFamily="34" charset="0"/>
              </a:rPr>
              <a:t> </a:t>
            </a:r>
            <a:r>
              <a:rPr lang="en-US" sz="1400" b="1" dirty="0">
                <a:latin typeface="HP Simplified" panose="020B0604020204020204" pitchFamily="34" charset="0"/>
              </a:rPr>
              <a:t>Controller</a:t>
            </a:r>
            <a:r>
              <a:rPr lang="en-US" sz="1400" dirty="0">
                <a:latin typeface="HP Simplified" panose="020B0604020204020204" pitchFamily="34" charset="0"/>
              </a:rPr>
              <a:t> is responsible for processing user requests and building appropriate model and passes it to the view for rendering.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34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Request Processing Workflow in Spring MVC(High level)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Front Controller:- </a:t>
            </a:r>
            <a:r>
              <a:rPr lang="en-US" sz="1400" dirty="0" err="1">
                <a:latin typeface="HP Simplified" panose="020B0604020204020204" pitchFamily="34" charset="0"/>
              </a:rPr>
              <a:t>DispatcherServlet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It intercepts the incoming requests and determines which Controller will handle </a:t>
            </a:r>
            <a:r>
              <a:rPr lang="en-US" sz="1400" dirty="0" smtClean="0">
                <a:latin typeface="HP Simplified" panose="020B0604020204020204" pitchFamily="34" charset="0"/>
              </a:rPr>
              <a:t>the request</a:t>
            </a:r>
            <a:r>
              <a:rPr lang="en-US" sz="1400" dirty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Spring controller returns a </a:t>
            </a:r>
          </a:p>
          <a:p>
            <a:r>
              <a:rPr lang="en-US" sz="1400" dirty="0" err="1">
                <a:latin typeface="HP Simplified" panose="020B0604020204020204" pitchFamily="34" charset="0"/>
              </a:rPr>
              <a:t>ModelAndView</a:t>
            </a:r>
            <a:r>
              <a:rPr lang="en-US" sz="1400" dirty="0">
                <a:latin typeface="HP Simplified" panose="020B0604020204020204" pitchFamily="34" charset="0"/>
              </a:rPr>
              <a:t> class from their </a:t>
            </a:r>
          </a:p>
          <a:p>
            <a:r>
              <a:rPr lang="en-US" sz="1400" dirty="0">
                <a:latin typeface="HP Simplified" panose="020B0604020204020204" pitchFamily="34" charset="0"/>
              </a:rPr>
              <a:t>handling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</a:t>
            </a:r>
            <a:r>
              <a:rPr lang="en-US" sz="1400" dirty="0" err="1">
                <a:latin typeface="HP Simplified" panose="020B0604020204020204" pitchFamily="34" charset="0"/>
              </a:rPr>
              <a:t>ModelAndView</a:t>
            </a:r>
            <a:r>
              <a:rPr lang="en-US" sz="1400" dirty="0">
                <a:latin typeface="HP Simplified" panose="020B0604020204020204" pitchFamily="34" charset="0"/>
              </a:rPr>
              <a:t> instance holds </a:t>
            </a:r>
          </a:p>
          <a:p>
            <a:r>
              <a:rPr lang="en-US" sz="1400" dirty="0">
                <a:latin typeface="HP Simplified" panose="020B0604020204020204" pitchFamily="34" charset="0"/>
              </a:rPr>
              <a:t>a reference to a view and a model.</a:t>
            </a:r>
          </a:p>
          <a:p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dispatcher servlet dispatches </a:t>
            </a:r>
          </a:p>
          <a:p>
            <a:r>
              <a:rPr lang="en-US" sz="1400" dirty="0">
                <a:latin typeface="HP Simplified" panose="020B0604020204020204" pitchFamily="34" charset="0"/>
              </a:rPr>
              <a:t>the request to the view object</a:t>
            </a:r>
          </a:p>
          <a:p>
            <a:r>
              <a:rPr lang="en-US" sz="1400" dirty="0">
                <a:latin typeface="HP Simplified" panose="020B0604020204020204" pitchFamily="34" charset="0"/>
              </a:rPr>
              <a:t> indicated by the Model and View</a:t>
            </a:r>
          </a:p>
          <a:p>
            <a:r>
              <a:rPr lang="en-US" sz="1400" dirty="0">
                <a:latin typeface="HP Simplified" panose="020B0604020204020204" pitchFamily="34" charset="0"/>
              </a:rPr>
              <a:t>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view object is responsible for</a:t>
            </a:r>
          </a:p>
          <a:p>
            <a:r>
              <a:rPr lang="en-US" sz="1400" dirty="0">
                <a:latin typeface="HP Simplified" panose="020B0604020204020204" pitchFamily="34" charset="0"/>
              </a:rPr>
              <a:t> rendering a response back to the </a:t>
            </a:r>
          </a:p>
          <a:p>
            <a:r>
              <a:rPr lang="en-US" sz="1400" dirty="0">
                <a:latin typeface="HP Simplified" panose="020B0604020204020204" pitchFamily="34" charset="0"/>
              </a:rPr>
              <a:t>client.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35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3074" name="Picture 2" descr="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39" y="1237932"/>
            <a:ext cx="5313601" cy="340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Life Cycle of a Request in Spring MVC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 client requests for a web resource in the web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 acting as the front controller, intercepts the request and tries to find out the appropriate </a:t>
            </a:r>
            <a:r>
              <a:rPr lang="en-US" sz="1400" dirty="0" err="1" smtClean="0">
                <a:latin typeface="HP Simplified" panose="020B0604020204020204" pitchFamily="34" charset="0"/>
              </a:rPr>
              <a:t>HandlerMappings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 </a:t>
            </a:r>
            <a:r>
              <a:rPr lang="en-US" sz="1400" dirty="0" err="1" smtClean="0">
                <a:latin typeface="HP Simplified" panose="020B0604020204020204" pitchFamily="34" charset="0"/>
              </a:rPr>
              <a:t>HandlerMappings</a:t>
            </a:r>
            <a:r>
              <a:rPr lang="en-US" sz="1400" dirty="0" smtClean="0">
                <a:latin typeface="HP Simplified" panose="020B0604020204020204" pitchFamily="34" charset="0"/>
              </a:rPr>
              <a:t> maps a client request to its controller object by looking up the various controllers defined in the configuration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Once the controller object is identified, the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  will dispatch the request to the controller with the help of Handler Adapter.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 client request is processed by the Controller a </a:t>
            </a:r>
            <a:r>
              <a:rPr lang="en-US" sz="1400" dirty="0" err="1" smtClean="0">
                <a:latin typeface="HP Simplified" panose="020B0604020204020204" pitchFamily="34" charset="0"/>
              </a:rPr>
              <a:t>ModelandView</a:t>
            </a:r>
            <a:r>
              <a:rPr lang="en-US" sz="1400" dirty="0" smtClean="0">
                <a:latin typeface="HP Simplified" panose="020B0604020204020204" pitchFamily="34" charset="0"/>
              </a:rPr>
              <a:t> object representing a Model and View is returned back to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Then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 will try to resolve the actual view through </a:t>
            </a:r>
            <a:r>
              <a:rPr lang="en-US" sz="1400" dirty="0" err="1" smtClean="0">
                <a:latin typeface="HP Simplified" panose="020B0604020204020204" pitchFamily="34" charset="0"/>
              </a:rPr>
              <a:t>ViewResolver</a:t>
            </a:r>
            <a:r>
              <a:rPr lang="en-US" sz="1400" dirty="0" smtClean="0">
                <a:latin typeface="HP Simplified" panose="020B0604020204020204" pitchFamily="34" charset="0"/>
              </a:rPr>
              <a:t>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Then Selected view is finally rendered back to the client.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36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Dispatcher Servlet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 Dispatcher Servlet handles all the requests of the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So all the requests to the application has to be forwarded to Dispatcher Servlet.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How to do this?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Once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 is initialized, the framework will look for a configuration file  with the name [Servlet-name]-servlet.xml in WEB-INF directory and creates beans in it.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37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1" y="1814513"/>
            <a:ext cx="5602264" cy="103034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069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Spring Controller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Spring controllers provide access to application logic that has to be executed to handle the request.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Controllers take the user input and convert the input into a wise model which will be indicated to the user by view.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Controllers handle the request delegated to them by the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Any class with @Controller annotation can act as a controller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@Controller facilitates auto detection  of controllers  which eliminates  the need for configuring  the controllers in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DispatcherServlet’s</a:t>
            </a:r>
            <a:r>
              <a:rPr lang="en-US" sz="1400" dirty="0" smtClean="0">
                <a:latin typeface="HP Simplified" panose="020B0604020204020204" pitchFamily="34" charset="0"/>
              </a:rPr>
              <a:t> Configuration file. 	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For enabling auto-detection of annotated controllers component-scan has to be added in the </a:t>
            </a:r>
            <a:r>
              <a:rPr lang="en-US" sz="1400" dirty="0" err="1" smtClean="0">
                <a:latin typeface="HP Simplified" panose="020B0604020204020204" pitchFamily="34" charset="0"/>
              </a:rPr>
              <a:t>config</a:t>
            </a:r>
            <a:r>
              <a:rPr lang="en-US" sz="1400" dirty="0" smtClean="0">
                <a:latin typeface="HP Simplified" panose="020B0604020204020204" pitchFamily="34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@</a:t>
            </a:r>
            <a:r>
              <a:rPr lang="en-US" sz="1400" dirty="0" err="1" smtClean="0">
                <a:latin typeface="HP Simplified" panose="020B0604020204020204" pitchFamily="34" charset="0"/>
              </a:rPr>
              <a:t>RequestMapping</a:t>
            </a:r>
            <a:r>
              <a:rPr lang="en-US" sz="1400" dirty="0" smtClean="0">
                <a:latin typeface="HP Simplified" panose="020B0604020204020204" pitchFamily="34" charset="0"/>
              </a:rPr>
              <a:t> annotation maps requests to the appropriate handler method.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38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1" y="3395359"/>
            <a:ext cx="5625430" cy="23506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93" y="4025711"/>
            <a:ext cx="4649718" cy="7518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69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Handler Mapping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Once the client request is intercepted by the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, it has to be mapped with a handling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In order to do this , the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 identifies the appropriate </a:t>
            </a:r>
            <a:r>
              <a:rPr lang="en-US" sz="1400" dirty="0" err="1" smtClean="0">
                <a:latin typeface="HP Simplified" panose="020B0604020204020204" pitchFamily="34" charset="0"/>
              </a:rPr>
              <a:t>HandlerMapping</a:t>
            </a:r>
            <a:r>
              <a:rPr lang="en-US" sz="1400" dirty="0" smtClean="0">
                <a:latin typeface="HP Simplified" panose="020B0604020204020204" pitchFamily="34" charset="0"/>
              </a:rPr>
              <a:t>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 will make use of </a:t>
            </a:r>
            <a:r>
              <a:rPr lang="en-US" sz="1400" dirty="0" err="1" smtClean="0">
                <a:latin typeface="HP Simplified" panose="020B0604020204020204" pitchFamily="34" charset="0"/>
              </a:rPr>
              <a:t>DefaultAnnotationHandlerMapping</a:t>
            </a:r>
            <a:r>
              <a:rPr lang="en-US" sz="1400" dirty="0" smtClean="0">
                <a:latin typeface="HP Simplified" panose="020B0604020204020204" pitchFamily="34" charset="0"/>
              </a:rPr>
              <a:t> which maps the requests to the handler methods using @</a:t>
            </a:r>
            <a:r>
              <a:rPr lang="en-US" sz="1400" dirty="0" err="1" smtClean="0">
                <a:latin typeface="HP Simplified" panose="020B0604020204020204" pitchFamily="34" charset="0"/>
              </a:rPr>
              <a:t>RequestMapping</a:t>
            </a:r>
            <a:r>
              <a:rPr lang="en-US" sz="1400" dirty="0" smtClean="0">
                <a:latin typeface="HP Simplified" panose="020B0604020204020204" pitchFamily="34" charset="0"/>
              </a:rPr>
              <a:t> annotation.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P Simplified" panose="020B0604020204020204" pitchFamily="34" charset="0"/>
              </a:rPr>
              <a:t>BeanNameUrlHandlerMapping</a:t>
            </a:r>
            <a:r>
              <a:rPr lang="en-US" sz="1400" b="1" dirty="0" smtClean="0">
                <a:latin typeface="HP Simplified" panose="020B0604020204020204" pitchFamily="34" charset="0"/>
              </a:rPr>
              <a:t> :</a:t>
            </a:r>
            <a:r>
              <a:rPr lang="en-US" sz="1400" dirty="0" smtClean="0">
                <a:latin typeface="HP Simplified" panose="020B0604020204020204" pitchFamily="34" charset="0"/>
              </a:rPr>
              <a:t> Maps </a:t>
            </a:r>
            <a:r>
              <a:rPr lang="en-US" sz="1400" dirty="0">
                <a:latin typeface="HP Simplified" panose="020B0604020204020204" pitchFamily="34" charset="0"/>
              </a:rPr>
              <a:t>Controllers' to URLs that </a:t>
            </a:r>
            <a:r>
              <a:rPr lang="en-US" sz="1400" dirty="0" smtClean="0">
                <a:latin typeface="HP Simplified" panose="020B0604020204020204" pitchFamily="34" charset="0"/>
              </a:rPr>
              <a:t>are </a:t>
            </a:r>
            <a:r>
              <a:rPr lang="en-US" sz="1400" dirty="0">
                <a:latin typeface="HP Simplified" panose="020B0604020204020204" pitchFamily="34" charset="0"/>
              </a:rPr>
              <a:t>based on the controllers bean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P Simplified" panose="020B0604020204020204" pitchFamily="34" charset="0"/>
              </a:rPr>
              <a:t>SimpleUrlHandlerMapping</a:t>
            </a:r>
            <a:r>
              <a:rPr lang="en-US" sz="1400" b="1" dirty="0" smtClean="0">
                <a:latin typeface="HP Simplified" panose="020B0604020204020204" pitchFamily="34" charset="0"/>
              </a:rPr>
              <a:t> : </a:t>
            </a:r>
            <a:r>
              <a:rPr lang="en-US" sz="1400" dirty="0" smtClean="0">
                <a:latin typeface="HP Simplified" panose="020B0604020204020204" pitchFamily="34" charset="0"/>
              </a:rPr>
              <a:t>Maps </a:t>
            </a:r>
            <a:r>
              <a:rPr lang="en-US" sz="1400" dirty="0">
                <a:latin typeface="HP Simplified" panose="020B0604020204020204" pitchFamily="34" charset="0"/>
              </a:rPr>
              <a:t>controllers to URLs using property collection defined in the </a:t>
            </a:r>
            <a:r>
              <a:rPr lang="en-US" sz="1400" dirty="0" smtClean="0">
                <a:latin typeface="HP Simplified" panose="020B0604020204020204" pitchFamily="34" charset="0"/>
              </a:rPr>
              <a:t>context configuration </a:t>
            </a:r>
            <a:r>
              <a:rPr lang="en-US" sz="1400" dirty="0">
                <a:latin typeface="HP Simplified" panose="020B0604020204020204" pitchFamily="34" charset="0"/>
              </a:rPr>
              <a:t>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P Simplified" panose="020B0604020204020204" pitchFamily="34" charset="0"/>
              </a:rPr>
              <a:t>ControllerClassNameHandlerMapping</a:t>
            </a:r>
            <a:r>
              <a:rPr lang="en-US" sz="1400" b="1" dirty="0" smtClean="0">
                <a:latin typeface="HP Simplified" panose="020B0604020204020204" pitchFamily="34" charset="0"/>
              </a:rPr>
              <a:t> : </a:t>
            </a:r>
            <a:r>
              <a:rPr lang="en-US" sz="1400" dirty="0" smtClean="0">
                <a:latin typeface="HP Simplified" panose="020B0604020204020204" pitchFamily="34" charset="0"/>
              </a:rPr>
              <a:t>maps </a:t>
            </a:r>
            <a:r>
              <a:rPr lang="en-US" sz="1400" dirty="0">
                <a:latin typeface="HP Simplified" panose="020B0604020204020204" pitchFamily="34" charset="0"/>
              </a:rPr>
              <a:t>controllers to URLs by using the controller’s class name as the basis for </a:t>
            </a:r>
            <a:r>
              <a:rPr lang="en-US" sz="1400" dirty="0" smtClean="0">
                <a:latin typeface="HP Simplified" panose="020B0604020204020204" pitchFamily="34" charset="0"/>
              </a:rPr>
              <a:t>the URL</a:t>
            </a:r>
            <a:r>
              <a:rPr lang="en-US" sz="1400" dirty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P Simplified" panose="020B0604020204020204" pitchFamily="34" charset="0"/>
              </a:rPr>
              <a:t>CommonsPathMapHandlerMapping</a:t>
            </a:r>
            <a:r>
              <a:rPr lang="en-US" sz="1400" b="1" dirty="0" smtClean="0">
                <a:latin typeface="HP Simplified" panose="020B0604020204020204" pitchFamily="34" charset="0"/>
              </a:rPr>
              <a:t> : </a:t>
            </a:r>
            <a:r>
              <a:rPr lang="en-US" sz="1400" dirty="0">
                <a:latin typeface="HP Simplified" panose="020B0604020204020204" pitchFamily="34" charset="0"/>
              </a:rPr>
              <a:t>m</a:t>
            </a:r>
            <a:r>
              <a:rPr lang="en-US" sz="1400" dirty="0" smtClean="0">
                <a:latin typeface="HP Simplified" panose="020B0604020204020204" pitchFamily="34" charset="0"/>
              </a:rPr>
              <a:t>aps </a:t>
            </a:r>
            <a:r>
              <a:rPr lang="en-US" sz="1400" dirty="0">
                <a:latin typeface="HP Simplified" panose="020B0604020204020204" pitchFamily="34" charset="0"/>
              </a:rPr>
              <a:t>Controllers to URLs using source-level metadata placed in the controller code.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39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Spring </a:t>
            </a:r>
            <a:r>
              <a:rPr lang="en-US" dirty="0">
                <a:latin typeface="HP Simplified" panose="020B0604020204020204" pitchFamily="34" charset="0"/>
              </a:rPr>
              <a:t>F</a:t>
            </a:r>
            <a:r>
              <a:rPr lang="en-US" dirty="0" smtClean="0">
                <a:latin typeface="HP Simplified" panose="020B0604020204020204" pitchFamily="34" charset="0"/>
              </a:rPr>
              <a:t>ramework History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Started in 2002 by Rod Johnson and </a:t>
            </a:r>
            <a:r>
              <a:rPr lang="en-US" sz="1400" dirty="0" err="1" smtClean="0">
                <a:latin typeface="HP Simplified" panose="020B0604020204020204" pitchFamily="34" charset="0"/>
              </a:rPr>
              <a:t>Juergen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 err="1" smtClean="0">
                <a:latin typeface="HP Simplified" panose="020B0604020204020204" pitchFamily="34" charset="0"/>
              </a:rPr>
              <a:t>Hoeller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Started as a framework developed around Rod Johnson’s book “</a:t>
            </a:r>
            <a:r>
              <a:rPr lang="en-US" sz="1400" i="1" dirty="0" smtClean="0">
                <a:latin typeface="HP Simplified" panose="020B0604020204020204" pitchFamily="34" charset="0"/>
              </a:rPr>
              <a:t>Expert One-on-One J2EE Design and Development”.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 first milestone release, 1.0, was released in March 2004.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Current Version of Spring is 4.3.4.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27" y="2009775"/>
            <a:ext cx="1952625" cy="23431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7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Handler Adapter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Once the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DispatcherServlet</a:t>
            </a:r>
            <a:r>
              <a:rPr lang="en-US" sz="1400" dirty="0" smtClean="0">
                <a:latin typeface="HP Simplified" panose="020B0604020204020204" pitchFamily="34" charset="0"/>
              </a:rPr>
              <a:t> identifies the appropriate Handler Mapping, the request is delegated to the controller via Handler  Adapter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There are various types of Handler Adapters which are as follows: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HP Simplified" panose="020B0604020204020204" pitchFamily="34" charset="0"/>
              </a:rPr>
              <a:t>SimpleControllerHandlerAdapter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HP Simplified" panose="020B0604020204020204" pitchFamily="34" charset="0"/>
              </a:rPr>
              <a:t>ThrowawayControllerHandlerAdapter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HP Simplified" panose="020B0604020204020204" pitchFamily="34" charset="0"/>
              </a:rPr>
              <a:t>SimpleServletHandlerAdapter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40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err="1" smtClean="0">
                <a:latin typeface="HP Simplified" panose="020B0604020204020204" pitchFamily="34" charset="0"/>
              </a:rPr>
              <a:t>ModelAndView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After processing the request the controller returns a </a:t>
            </a:r>
            <a:r>
              <a:rPr lang="en-US" sz="1400" dirty="0" err="1" smtClean="0">
                <a:latin typeface="HP Simplified" panose="020B0604020204020204" pitchFamily="34" charset="0"/>
              </a:rPr>
              <a:t>ModelAndView</a:t>
            </a:r>
            <a:r>
              <a:rPr lang="en-US" sz="1400" dirty="0" smtClean="0">
                <a:latin typeface="HP Simplified" panose="020B0604020204020204" pitchFamily="34" charset="0"/>
              </a:rPr>
              <a:t> object back to the </a:t>
            </a:r>
            <a:r>
              <a:rPr lang="en-US" sz="1400" dirty="0" err="1" smtClean="0">
                <a:latin typeface="HP Simplified" panose="020B0604020204020204" pitchFamily="34" charset="0"/>
              </a:rPr>
              <a:t>Dispatchersrevlet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This class is a container class for holding Model and View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41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25" y="1548075"/>
            <a:ext cx="4087875" cy="56014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0112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View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In Spring, the views are addressed by a Name and the views are determined by a View Resolver.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Spring uses two interfaces to handle the views.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HP Simplified" panose="020B0604020204020204" pitchFamily="34" charset="0"/>
              </a:rPr>
              <a:t>	</a:t>
            </a:r>
            <a:r>
              <a:rPr lang="en-US" sz="1400" b="1" dirty="0" smtClean="0">
                <a:latin typeface="HP Simplified" panose="020B0604020204020204" pitchFamily="34" charset="0"/>
              </a:rPr>
              <a:t>View</a:t>
            </a:r>
            <a:r>
              <a:rPr lang="en-US" sz="1400" dirty="0" smtClean="0">
                <a:latin typeface="HP Simplified" panose="020B0604020204020204" pitchFamily="34" charset="0"/>
              </a:rPr>
              <a:t> : addresses the groundwork of the request and hands the request over to one of the view.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HP Simplified" panose="020B0604020204020204" pitchFamily="34" charset="0"/>
              </a:rPr>
              <a:t>	</a:t>
            </a:r>
            <a:r>
              <a:rPr lang="en-US" sz="1400" b="1" dirty="0" err="1" smtClean="0">
                <a:latin typeface="HP Simplified" panose="020B0604020204020204" pitchFamily="34" charset="0"/>
              </a:rPr>
              <a:t>ViewResolver</a:t>
            </a:r>
            <a:r>
              <a:rPr lang="en-US" sz="1400" dirty="0" smtClean="0">
                <a:latin typeface="HP Simplified" panose="020B0604020204020204" pitchFamily="34" charset="0"/>
              </a:rPr>
              <a:t>: gives a mapping between view names and actual views. There are many </a:t>
            </a:r>
            <a:r>
              <a:rPr lang="en-US" sz="1400" dirty="0" err="1" smtClean="0">
                <a:latin typeface="HP Simplified" panose="020B0604020204020204" pitchFamily="34" charset="0"/>
              </a:rPr>
              <a:t>ViewResolver</a:t>
            </a:r>
            <a:r>
              <a:rPr lang="en-US" sz="1400" dirty="0" smtClean="0">
                <a:latin typeface="HP Simplified" panose="020B0604020204020204" pitchFamily="34" charset="0"/>
              </a:rPr>
              <a:t> available in Spring.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42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References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  <a:hlinkClick r:id="rId3"/>
              </a:rPr>
              <a:t>www.springsource.org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  <a:hlinkClick r:id="rId4"/>
              </a:rPr>
              <a:t>http://www.tutorialspoint.com/spring</a:t>
            </a:r>
            <a:r>
              <a:rPr lang="en-US" sz="1400" dirty="0" smtClean="0">
                <a:latin typeface="HP Simplified" panose="020B0604020204020204" pitchFamily="34" charset="0"/>
                <a:hlinkClick r:id="rId4"/>
              </a:rPr>
              <a:t>/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  <a:hlinkClick r:id="rId5"/>
              </a:rPr>
              <a:t>http://</a:t>
            </a:r>
            <a:r>
              <a:rPr lang="en-US" sz="1400" dirty="0" smtClean="0">
                <a:latin typeface="HP Simplified" panose="020B0604020204020204" pitchFamily="34" charset="0"/>
                <a:hlinkClick r:id="rId5"/>
              </a:rPr>
              <a:t>www.javatpoint.com/spring-tutorial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43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44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Characteristics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788604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HP Simplified" panose="020B0604020204020204" pitchFamily="34" charset="0"/>
              </a:rPr>
              <a:t>LightWeight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Loose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Aspect Oriented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Container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5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Spring Modules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807541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Spring Framework consists of features organized into about 20 modules. 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HP Simplified" panose="020B0604020204020204" pitchFamily="34" charset="0"/>
              </a:rPr>
              <a:t>These modules are grouped into Core Container, Data Access/Integration, Web, AOP </a:t>
            </a:r>
          </a:p>
          <a:p>
            <a:pPr marL="457200" lvl="2" algn="just">
              <a:lnSpc>
                <a:spcPct val="150000"/>
              </a:lnSpc>
            </a:pPr>
            <a:r>
              <a:rPr lang="en-US" sz="1400" dirty="0">
                <a:latin typeface="HP Simplified" panose="020B0604020204020204" pitchFamily="34" charset="0"/>
              </a:rPr>
              <a:t>(Aspect Oriented Programming), </a:t>
            </a:r>
          </a:p>
          <a:p>
            <a:pPr marL="457200" lvl="2" algn="just">
              <a:lnSpc>
                <a:spcPct val="150000"/>
              </a:lnSpc>
            </a:pPr>
            <a:r>
              <a:rPr lang="en-US" sz="1400" dirty="0">
                <a:latin typeface="HP Simplified" panose="020B0604020204020204" pitchFamily="34" charset="0"/>
              </a:rPr>
              <a:t>Instrumentation, Messaging, </a:t>
            </a:r>
          </a:p>
          <a:p>
            <a:pPr marL="457200" lvl="2" algn="just">
              <a:lnSpc>
                <a:spcPct val="150000"/>
              </a:lnSpc>
            </a:pPr>
            <a:r>
              <a:rPr lang="en-US" sz="1400" dirty="0">
                <a:latin typeface="HP Simplified" panose="020B0604020204020204" pitchFamily="34" charset="0"/>
              </a:rPr>
              <a:t>and Test, as shown in the diagram.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1026" name="Picture 2" descr="spring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738" y="1431786"/>
            <a:ext cx="4379462" cy="317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6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Core Container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50" y="807541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The </a:t>
            </a:r>
            <a:r>
              <a:rPr lang="en-US" sz="1400" dirty="0">
                <a:latin typeface="HP Simplified" panose="020B0604020204020204" pitchFamily="34" charset="0"/>
              </a:rPr>
              <a:t>Core Container consists of the </a:t>
            </a:r>
            <a:r>
              <a:rPr lang="en-US" sz="1400" dirty="0">
                <a:solidFill>
                  <a:srgbClr val="00B050"/>
                </a:solidFill>
                <a:latin typeface="HP Simplified" panose="020B0604020204020204" pitchFamily="34" charset="0"/>
              </a:rPr>
              <a:t>spring-core, spring-beans, spring-context, spring-context-support</a:t>
            </a:r>
            <a:r>
              <a:rPr lang="en-US" sz="1400" dirty="0">
                <a:latin typeface="HP Simplified" panose="020B0604020204020204" pitchFamily="34" charset="0"/>
              </a:rPr>
              <a:t>, and </a:t>
            </a:r>
            <a:r>
              <a:rPr lang="en-US" sz="1400" dirty="0">
                <a:solidFill>
                  <a:srgbClr val="00B050"/>
                </a:solidFill>
                <a:latin typeface="HP Simplified" panose="020B0604020204020204" pitchFamily="34" charset="0"/>
              </a:rPr>
              <a:t>spring-expression (Spring Expression Language) </a:t>
            </a:r>
            <a:r>
              <a:rPr lang="en-US" sz="1400" dirty="0">
                <a:latin typeface="HP Simplified" panose="020B0604020204020204" pitchFamily="34" charset="0"/>
              </a:rPr>
              <a:t>modules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Spring-core and spring-beans </a:t>
            </a:r>
            <a:r>
              <a:rPr lang="en-US" sz="1400" dirty="0" smtClean="0">
                <a:latin typeface="HP Simplified" panose="020B0604020204020204" pitchFamily="34" charset="0"/>
              </a:rPr>
              <a:t>: modules provide the fundamental parts of the framework, including the </a:t>
            </a:r>
            <a:r>
              <a:rPr lang="en-US" sz="1400" dirty="0" err="1" smtClean="0">
                <a:latin typeface="HP Simplified" panose="020B0604020204020204" pitchFamily="34" charset="0"/>
              </a:rPr>
              <a:t>IoC</a:t>
            </a:r>
            <a:r>
              <a:rPr lang="en-US" sz="1400" dirty="0" smtClean="0">
                <a:latin typeface="HP Simplified" panose="020B0604020204020204" pitchFamily="34" charset="0"/>
              </a:rPr>
              <a:t> and Dependency Injection </a:t>
            </a:r>
            <a:r>
              <a:rPr lang="en-US" sz="1400" dirty="0">
                <a:latin typeface="HP Simplified" panose="020B0604020204020204" pitchFamily="34" charset="0"/>
              </a:rPr>
              <a:t>features. </a:t>
            </a:r>
            <a:r>
              <a:rPr lang="en-US" sz="1400" dirty="0" smtClean="0">
                <a:latin typeface="HP Simplified" panose="020B0604020204020204" pitchFamily="34" charset="0"/>
              </a:rPr>
              <a:t> It </a:t>
            </a:r>
            <a:r>
              <a:rPr lang="en-US" sz="1400" dirty="0">
                <a:latin typeface="HP Simplified" panose="020B0604020204020204" pitchFamily="34" charset="0"/>
              </a:rPr>
              <a:t>contains the ‘Bean Factory’ ,which is an implementation of the Factory pattern.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Context </a:t>
            </a:r>
            <a:r>
              <a:rPr lang="en-US" sz="1400" b="1" dirty="0">
                <a:latin typeface="HP Simplified" panose="020B0604020204020204" pitchFamily="34" charset="0"/>
              </a:rPr>
              <a:t>(spring-context) </a:t>
            </a:r>
            <a:r>
              <a:rPr lang="en-US" sz="1400" dirty="0" smtClean="0">
                <a:latin typeface="HP Simplified" panose="020B0604020204020204" pitchFamily="34" charset="0"/>
              </a:rPr>
              <a:t>: module </a:t>
            </a:r>
            <a:r>
              <a:rPr lang="en-US" sz="1400" dirty="0">
                <a:latin typeface="HP Simplified" panose="020B0604020204020204" pitchFamily="34" charset="0"/>
              </a:rPr>
              <a:t>builds on the solid base provided by the Core and Beans modules</a:t>
            </a:r>
            <a:r>
              <a:rPr lang="en-US" sz="1400" dirty="0" smtClean="0">
                <a:latin typeface="HP Simplified" panose="020B0604020204020204" pitchFamily="34" charset="0"/>
              </a:rPr>
              <a:t>. </a:t>
            </a:r>
            <a:r>
              <a:rPr lang="en-US" sz="1400" dirty="0">
                <a:latin typeface="HP Simplified" panose="020B0604020204020204" pitchFamily="34" charset="0"/>
              </a:rPr>
              <a:t>The Context module inherits its features from the Beans module and adds support for internationalization, </a:t>
            </a:r>
            <a:r>
              <a:rPr lang="en-US" sz="1400" dirty="0" smtClean="0">
                <a:latin typeface="HP Simplified" panose="020B0604020204020204" pitchFamily="34" charset="0"/>
              </a:rPr>
              <a:t>resource loading etc.  </a:t>
            </a:r>
            <a:r>
              <a:rPr lang="en-US" sz="1400" dirty="0">
                <a:latin typeface="HP Simplified" panose="020B0604020204020204" pitchFamily="34" charset="0"/>
              </a:rPr>
              <a:t>The </a:t>
            </a:r>
            <a:r>
              <a:rPr lang="en-US" sz="1400" dirty="0" err="1">
                <a:latin typeface="HP Simplified" panose="020B0604020204020204" pitchFamily="34" charset="0"/>
              </a:rPr>
              <a:t>ApplicationContext</a:t>
            </a:r>
            <a:r>
              <a:rPr lang="en-US" sz="1400" dirty="0">
                <a:latin typeface="HP Simplified" panose="020B0604020204020204" pitchFamily="34" charset="0"/>
              </a:rPr>
              <a:t> interface is the focal point of the Context module. </a:t>
            </a:r>
            <a:endParaRPr lang="en-US" sz="1400" dirty="0" smtClean="0">
              <a:latin typeface="HP Simplified" panose="020B06040202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Spring-expression :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module provides a powerful Expression Language for querying and manipulating an object graph at </a:t>
            </a:r>
            <a:r>
              <a:rPr lang="en-US" sz="1400" dirty="0" smtClean="0">
                <a:latin typeface="HP Simplified" panose="020B0604020204020204" pitchFamily="34" charset="0"/>
              </a:rPr>
              <a:t>runtime.</a:t>
            </a: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7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8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AOP &amp; Instrumentation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2256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</a:t>
            </a:r>
            <a:r>
              <a:rPr lang="en-US" sz="1400" b="1" dirty="0" err="1" smtClean="0">
                <a:latin typeface="HP Simplified" panose="020B0604020204020204" pitchFamily="34" charset="0"/>
              </a:rPr>
              <a:t>aop</a:t>
            </a:r>
            <a:r>
              <a:rPr lang="en-US" sz="1400" b="1" dirty="0" smtClean="0">
                <a:latin typeface="HP Simplified" panose="020B0604020204020204" pitchFamily="34" charset="0"/>
              </a:rPr>
              <a:t> </a:t>
            </a:r>
            <a:r>
              <a:rPr lang="en-US" sz="1400" dirty="0" smtClean="0">
                <a:latin typeface="HP Simplified" panose="020B0604020204020204" pitchFamily="34" charset="0"/>
              </a:rPr>
              <a:t>: </a:t>
            </a:r>
            <a:r>
              <a:rPr lang="en-US" sz="1400" dirty="0">
                <a:latin typeface="HP Simplified" panose="020B0604020204020204" pitchFamily="34" charset="0"/>
              </a:rPr>
              <a:t>module provides an AOP Alliance-compliant aspect-oriented programming implementation allowing you to define, for example, method interceptors and </a:t>
            </a:r>
            <a:r>
              <a:rPr lang="en-US" sz="1400" dirty="0" err="1">
                <a:latin typeface="HP Simplified" panose="020B0604020204020204" pitchFamily="34" charset="0"/>
              </a:rPr>
              <a:t>pointcuts</a:t>
            </a:r>
            <a:r>
              <a:rPr lang="en-US" sz="1400" dirty="0">
                <a:latin typeface="HP Simplified" panose="020B0604020204020204" pitchFamily="34" charset="0"/>
              </a:rPr>
              <a:t> to cleanly decouple code that implements functionality that should be separated.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Spring-aspects :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module provides integration with AspectJ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Spring-instrument :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module provides class instrumentation support and </a:t>
            </a:r>
            <a:r>
              <a:rPr lang="en-US" sz="1400" dirty="0" err="1">
                <a:latin typeface="HP Simplified" panose="020B0604020204020204" pitchFamily="34" charset="0"/>
              </a:rPr>
              <a:t>classloader</a:t>
            </a:r>
            <a:r>
              <a:rPr lang="en-US" sz="1400" dirty="0">
                <a:latin typeface="HP Simplified" panose="020B0604020204020204" pitchFamily="34" charset="0"/>
              </a:rPr>
              <a:t> implementations to be used in certain application servers. The spring-instrument-tomcat module contains Spring’s instrumentation agent for Tomcat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8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93810" y="3244037"/>
            <a:ext cx="7754114" cy="3231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P Simplified" panose="020B0604020204020204" pitchFamily="34" charset="0"/>
              </a:rPr>
              <a:t>Messaging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649" y="3626317"/>
            <a:ext cx="8261492" cy="945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anose="020B0604020204020204" pitchFamily="34" charset="0"/>
              </a:rPr>
              <a:t>Spring </a:t>
            </a:r>
            <a:r>
              <a:rPr lang="en-US" sz="1400" dirty="0">
                <a:latin typeface="HP Simplified" panose="020B0604020204020204" pitchFamily="34" charset="0"/>
              </a:rPr>
              <a:t>Framework 4 includes a spring-messaging module with key abstractions from the Spring Integration project such as Message, </a:t>
            </a:r>
            <a:r>
              <a:rPr lang="en-US" sz="1400" dirty="0" err="1">
                <a:latin typeface="HP Simplified" panose="020B0604020204020204" pitchFamily="34" charset="0"/>
              </a:rPr>
              <a:t>MessageChannel</a:t>
            </a:r>
            <a:r>
              <a:rPr lang="en-US" sz="1400" dirty="0">
                <a:latin typeface="HP Simplified" panose="020B0604020204020204" pitchFamily="34" charset="0"/>
              </a:rPr>
              <a:t>, </a:t>
            </a:r>
            <a:r>
              <a:rPr lang="en-US" sz="1400" dirty="0" err="1">
                <a:latin typeface="HP Simplified" panose="020B0604020204020204" pitchFamily="34" charset="0"/>
              </a:rPr>
              <a:t>MessageHandler</a:t>
            </a:r>
            <a:r>
              <a:rPr lang="en-US" sz="1400" dirty="0">
                <a:latin typeface="HP Simplified" panose="020B0604020204020204" pitchFamily="34" charset="0"/>
              </a:rPr>
              <a:t>, and others to serve as a foundation for messaging-based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359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49" y="341272"/>
            <a:ext cx="7754114" cy="323165"/>
          </a:xfrm>
        </p:spPr>
        <p:txBody>
          <a:bodyPr/>
          <a:lstStyle/>
          <a:p>
            <a:r>
              <a:rPr lang="en-US" dirty="0" smtClean="0">
                <a:latin typeface="HP Simplified" panose="020B0604020204020204" pitchFamily="34" charset="0"/>
              </a:rPr>
              <a:t>Data Access/Integration</a:t>
            </a:r>
            <a:endParaRPr lang="en-GB" sz="135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</a:t>
            </a:r>
            <a:r>
              <a:rPr lang="en-US" sz="1400" b="1" dirty="0" err="1" smtClean="0">
                <a:latin typeface="HP Simplified" panose="020B0604020204020204" pitchFamily="34" charset="0"/>
              </a:rPr>
              <a:t>jdbc</a:t>
            </a:r>
            <a:r>
              <a:rPr lang="en-US" sz="1400" b="1" dirty="0" smtClean="0">
                <a:latin typeface="HP Simplified" panose="020B0604020204020204" pitchFamily="34" charset="0"/>
              </a:rPr>
              <a:t> : 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module provides a JDBC-abstraction layer that removes the need to do tedious JDBC coding and parsing of database-vendor specific error codes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</a:t>
            </a:r>
            <a:r>
              <a:rPr lang="en-US" sz="1400" b="1" dirty="0" err="1" smtClean="0">
                <a:latin typeface="HP Simplified" panose="020B0604020204020204" pitchFamily="34" charset="0"/>
              </a:rPr>
              <a:t>tx</a:t>
            </a:r>
            <a:r>
              <a:rPr lang="en-US" sz="1400" b="1" dirty="0" smtClean="0">
                <a:latin typeface="HP Simplified" panose="020B0604020204020204" pitchFamily="34" charset="0"/>
              </a:rPr>
              <a:t> : 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module supports programmatic and declarative transaction management for classes that implement special interfaces and for all your POJOs (Plain Old Java Objects</a:t>
            </a:r>
            <a:r>
              <a:rPr lang="en-US" sz="1400" dirty="0" smtClean="0">
                <a:latin typeface="HP Simplified" panose="020B0604020204020204" pitchFamily="34" charset="0"/>
              </a:rPr>
              <a:t>).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</a:t>
            </a:r>
            <a:r>
              <a:rPr lang="en-US" sz="1400" b="1" dirty="0" err="1" smtClean="0">
                <a:latin typeface="HP Simplified" panose="020B0604020204020204" pitchFamily="34" charset="0"/>
              </a:rPr>
              <a:t>orm</a:t>
            </a:r>
            <a:r>
              <a:rPr lang="en-US" sz="1400" b="1" dirty="0" smtClean="0">
                <a:latin typeface="HP Simplified" panose="020B0604020204020204" pitchFamily="34" charset="0"/>
              </a:rPr>
              <a:t> : 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module provides integration layers for popular object-relational mapping APIs, including JPA, JDO, and Hibernate. Using the spring-</a:t>
            </a:r>
            <a:r>
              <a:rPr lang="en-US" sz="1400" dirty="0" err="1">
                <a:latin typeface="HP Simplified" panose="020B0604020204020204" pitchFamily="34" charset="0"/>
              </a:rPr>
              <a:t>orm</a:t>
            </a:r>
            <a:r>
              <a:rPr lang="en-US" sz="1400" dirty="0">
                <a:latin typeface="HP Simplified" panose="020B0604020204020204" pitchFamily="34" charset="0"/>
              </a:rPr>
              <a:t> module you can use all of these O/R-mapping frameworks in combination with all of the other features Spring </a:t>
            </a:r>
            <a:r>
              <a:rPr lang="en-US" sz="1400" dirty="0" smtClean="0">
                <a:latin typeface="HP Simplified" panose="020B0604020204020204" pitchFamily="34" charset="0"/>
              </a:rPr>
              <a:t>offers</a:t>
            </a:r>
            <a:r>
              <a:rPr lang="en-US" sz="1400" dirty="0">
                <a:latin typeface="HP Simplified" panose="020B06040202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</a:t>
            </a:r>
            <a:r>
              <a:rPr lang="en-US" sz="1400" b="1" dirty="0" err="1" smtClean="0">
                <a:latin typeface="HP Simplified" panose="020B0604020204020204" pitchFamily="34" charset="0"/>
              </a:rPr>
              <a:t>oxm</a:t>
            </a:r>
            <a:r>
              <a:rPr lang="en-US" sz="1400" b="1" dirty="0" smtClean="0">
                <a:latin typeface="HP Simplified" panose="020B0604020204020204" pitchFamily="34" charset="0"/>
              </a:rPr>
              <a:t> :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module provides an abstraction layer that supports Object/XML mapping implementations such as JAXB, Castor, </a:t>
            </a:r>
            <a:r>
              <a:rPr lang="en-US" sz="1400" dirty="0" err="1">
                <a:latin typeface="HP Simplified" panose="020B0604020204020204" pitchFamily="34" charset="0"/>
              </a:rPr>
              <a:t>XMLBeans</a:t>
            </a:r>
            <a:r>
              <a:rPr lang="en-US" sz="1400" dirty="0">
                <a:latin typeface="HP Simplified" panose="020B0604020204020204" pitchFamily="34" charset="0"/>
              </a:rPr>
              <a:t>, </a:t>
            </a:r>
            <a:r>
              <a:rPr lang="en-US" sz="1400" dirty="0" err="1">
                <a:latin typeface="HP Simplified" panose="020B0604020204020204" pitchFamily="34" charset="0"/>
              </a:rPr>
              <a:t>JiBX</a:t>
            </a:r>
            <a:r>
              <a:rPr lang="en-US" sz="1400" dirty="0">
                <a:latin typeface="HP Simplified" panose="020B0604020204020204" pitchFamily="34" charset="0"/>
              </a:rPr>
              <a:t> and </a:t>
            </a:r>
            <a:r>
              <a:rPr lang="en-US" sz="1400" dirty="0" err="1">
                <a:latin typeface="HP Simplified" panose="020B0604020204020204" pitchFamily="34" charset="0"/>
              </a:rPr>
              <a:t>XStream</a:t>
            </a:r>
            <a:r>
              <a:rPr lang="en-US" sz="1400" dirty="0" smtClean="0">
                <a:latin typeface="HP Simplified" panose="020B0604020204020204" pitchFamily="34" charset="0"/>
              </a:rPr>
              <a:t>.</a:t>
            </a:r>
            <a:endParaRPr lang="en-US" sz="1400" dirty="0">
              <a:latin typeface="HP Simplified" panose="020B0604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HP Simplified" panose="020B0604020204020204" pitchFamily="34" charset="0"/>
              </a:rPr>
              <a:t>Spring-</a:t>
            </a:r>
            <a:r>
              <a:rPr lang="en-US" sz="1400" b="1" dirty="0" err="1" smtClean="0">
                <a:latin typeface="HP Simplified" panose="020B0604020204020204" pitchFamily="34" charset="0"/>
              </a:rPr>
              <a:t>jms</a:t>
            </a:r>
            <a:r>
              <a:rPr lang="en-US" sz="1400" b="1" dirty="0" smtClean="0">
                <a:latin typeface="HP Simplified" panose="020B0604020204020204" pitchFamily="34" charset="0"/>
              </a:rPr>
              <a:t> :</a:t>
            </a:r>
            <a:r>
              <a:rPr lang="en-US" sz="1400" dirty="0" smtClean="0">
                <a:latin typeface="HP Simplified" panose="020B0604020204020204" pitchFamily="34" charset="0"/>
              </a:rPr>
              <a:t> </a:t>
            </a:r>
            <a:r>
              <a:rPr lang="en-US" sz="1400" dirty="0">
                <a:latin typeface="HP Simplified" panose="020B0604020204020204" pitchFamily="34" charset="0"/>
              </a:rPr>
              <a:t>module (Java Messaging Service) contains features for producing and consuming messages. Since Spring Framework 4.1, it provides integration with the spring-messaging </a:t>
            </a:r>
            <a:r>
              <a:rPr lang="en-US" sz="1400" dirty="0" smtClean="0">
                <a:latin typeface="HP Simplified" panose="020B0604020204020204" pitchFamily="34" charset="0"/>
              </a:rPr>
              <a:t>module.</a:t>
            </a: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9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 TeamOne-PowerPoint TEMPLATE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P_PPT_Standard_template_16x9_Jan2013.potx" id="{26B89C45-1081-40D7-A203-A7BAA1D02ABD}" vid="{371154E7-5F1A-4FB3-904F-80E2BC84AD88}"/>
    </a:ext>
  </a:extLst>
</a:theme>
</file>

<file path=ppt/theme/theme2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3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4.xml><?xml version="1.0" encoding="utf-8"?>
<a:theme xmlns:a="http://schemas.openxmlformats.org/drawingml/2006/main" name="2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5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30745</TotalTime>
  <Words>2908</Words>
  <Application>Microsoft Office PowerPoint</Application>
  <PresentationFormat>On-screen Show (16:9)</PresentationFormat>
  <Paragraphs>465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HP Simplified</vt:lpstr>
      <vt:lpstr>Lucida Grande</vt:lpstr>
      <vt:lpstr>Times New Roman</vt:lpstr>
      <vt:lpstr>Wingdings</vt:lpstr>
      <vt:lpstr>AA TeamOne-PowerPoint TEMPLATE</vt:lpstr>
      <vt:lpstr>HPE_Standard_Arial_16x9_v2</vt:lpstr>
      <vt:lpstr>1_HPE_Standard_Arial_16x9_v2</vt:lpstr>
      <vt:lpstr>2_HPE_Standard_Arial_16x9_v2</vt:lpstr>
      <vt:lpstr>Spring Framework</vt:lpstr>
      <vt:lpstr>Agenda</vt:lpstr>
      <vt:lpstr>Spring Introduction</vt:lpstr>
      <vt:lpstr>Spring Framework History</vt:lpstr>
      <vt:lpstr>Characteristics</vt:lpstr>
      <vt:lpstr>Spring Modules</vt:lpstr>
      <vt:lpstr>Core Container</vt:lpstr>
      <vt:lpstr>AOP &amp; Instrumentation</vt:lpstr>
      <vt:lpstr>Data Access/Integration</vt:lpstr>
      <vt:lpstr>Web</vt:lpstr>
      <vt:lpstr>Dependency Injection or Inversion of Control</vt:lpstr>
      <vt:lpstr> IoC Container</vt:lpstr>
      <vt:lpstr>Spring IoC Container</vt:lpstr>
      <vt:lpstr>BeanFactory Container</vt:lpstr>
      <vt:lpstr>Spring Configuration metadata</vt:lpstr>
      <vt:lpstr>Dependency Injection</vt:lpstr>
      <vt:lpstr>Bean Definition</vt:lpstr>
      <vt:lpstr>Bean Definition continued</vt:lpstr>
      <vt:lpstr>Bean Definition continued</vt:lpstr>
      <vt:lpstr>Beans Autowiring</vt:lpstr>
      <vt:lpstr>Beans Autowiring</vt:lpstr>
      <vt:lpstr>Injecting Collections</vt:lpstr>
      <vt:lpstr>Injecting Collections</vt:lpstr>
      <vt:lpstr>Annotation Based Configuration</vt:lpstr>
      <vt:lpstr>Annotation Based Configuration</vt:lpstr>
      <vt:lpstr>Annotation Based Configuration</vt:lpstr>
      <vt:lpstr>Java Based Configuration</vt:lpstr>
      <vt:lpstr>Spring AOP (Aspect Oriented Programming)</vt:lpstr>
      <vt:lpstr>AOP terminologies</vt:lpstr>
      <vt:lpstr>AOP terminologies</vt:lpstr>
      <vt:lpstr>AOP Implementation</vt:lpstr>
      <vt:lpstr>Pointcut Declaration </vt:lpstr>
      <vt:lpstr>Pointcut Declaration </vt:lpstr>
      <vt:lpstr>Spring MVC</vt:lpstr>
      <vt:lpstr>Request Processing Workflow in Spring MVC(High level)</vt:lpstr>
      <vt:lpstr>Life Cycle of a Request in Spring MVC</vt:lpstr>
      <vt:lpstr>Dispatcher Servlet</vt:lpstr>
      <vt:lpstr>Spring Controller</vt:lpstr>
      <vt:lpstr>Handler Mapping</vt:lpstr>
      <vt:lpstr>Handler Adapter</vt:lpstr>
      <vt:lpstr>ModelAndView</vt:lpstr>
      <vt:lpstr>View</vt:lpstr>
      <vt:lpstr>References</vt:lpstr>
      <vt:lpstr>Thank you</vt:lpstr>
    </vt:vector>
  </TitlesOfParts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Colors</dc:title>
  <dc:creator>Sankaralingam, Mathalai Rajan</dc:creator>
  <cp:lastModifiedBy>Neha Varshney</cp:lastModifiedBy>
  <cp:revision>1762</cp:revision>
  <cp:lastPrinted>2012-04-13T15:38:33Z</cp:lastPrinted>
  <dcterms:created xsi:type="dcterms:W3CDTF">2014-05-04T17:02:18Z</dcterms:created>
  <dcterms:modified xsi:type="dcterms:W3CDTF">2016-12-01T10:01:33Z</dcterms:modified>
</cp:coreProperties>
</file>